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2"/>
  </p:notesMasterIdLst>
  <p:sldIdLst>
    <p:sldId id="256" r:id="rId2"/>
    <p:sldId id="580" r:id="rId3"/>
    <p:sldId id="614" r:id="rId4"/>
    <p:sldId id="615" r:id="rId5"/>
    <p:sldId id="617" r:id="rId6"/>
    <p:sldId id="667" r:id="rId7"/>
    <p:sldId id="619" r:id="rId8"/>
    <p:sldId id="618" r:id="rId9"/>
    <p:sldId id="616" r:id="rId10"/>
    <p:sldId id="668" r:id="rId11"/>
    <p:sldId id="669" r:id="rId12"/>
    <p:sldId id="620" r:id="rId13"/>
    <p:sldId id="670" r:id="rId14"/>
    <p:sldId id="634" r:id="rId15"/>
    <p:sldId id="621" r:id="rId16"/>
    <p:sldId id="625" r:id="rId17"/>
    <p:sldId id="622" r:id="rId18"/>
    <p:sldId id="623" r:id="rId19"/>
    <p:sldId id="626" r:id="rId20"/>
    <p:sldId id="628" r:id="rId21"/>
    <p:sldId id="629" r:id="rId22"/>
    <p:sldId id="633" r:id="rId23"/>
    <p:sldId id="677" r:id="rId24"/>
    <p:sldId id="630" r:id="rId25"/>
    <p:sldId id="671" r:id="rId26"/>
    <p:sldId id="672" r:id="rId27"/>
    <p:sldId id="631" r:id="rId28"/>
    <p:sldId id="624" r:id="rId29"/>
    <p:sldId id="674" r:id="rId30"/>
    <p:sldId id="675" r:id="rId31"/>
    <p:sldId id="676" r:id="rId32"/>
    <p:sldId id="673" r:id="rId33"/>
    <p:sldId id="627" r:id="rId34"/>
    <p:sldId id="636" r:id="rId35"/>
    <p:sldId id="637" r:id="rId36"/>
    <p:sldId id="666" r:id="rId37"/>
    <p:sldId id="632" r:id="rId38"/>
    <p:sldId id="635" r:id="rId39"/>
    <p:sldId id="638" r:id="rId40"/>
    <p:sldId id="639" r:id="rId41"/>
    <p:sldId id="640" r:id="rId42"/>
    <p:sldId id="641" r:id="rId43"/>
    <p:sldId id="642" r:id="rId44"/>
    <p:sldId id="643" r:id="rId45"/>
    <p:sldId id="645" r:id="rId46"/>
    <p:sldId id="644" r:id="rId47"/>
    <p:sldId id="646" r:id="rId48"/>
    <p:sldId id="647" r:id="rId49"/>
    <p:sldId id="648" r:id="rId50"/>
    <p:sldId id="649" r:id="rId51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DC30FD"/>
    <a:srgbClr val="6D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34" autoAdjust="0"/>
    <p:restoredTop sz="94295" autoAdjust="0"/>
  </p:normalViewPr>
  <p:slideViewPr>
    <p:cSldViewPr snapToObjects="1">
      <p:cViewPr varScale="1">
        <p:scale>
          <a:sx n="76" d="100"/>
          <a:sy n="76" d="100"/>
        </p:scale>
        <p:origin x="126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2616" y="-10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593DF-4E1E-9C48-9FF0-EAAC807A45A8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855A0-5B8C-8A41-B727-7E82A87ADD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07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6732240" y="539389"/>
            <a:ext cx="2411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i="1" baseline="0" dirty="0" err="1"/>
              <a:t>NumPy</a:t>
            </a:r>
            <a:r>
              <a:rPr lang="en-US" altLang="ko-KR" i="1" baseline="0" dirty="0"/>
              <a:t> and </a:t>
            </a:r>
            <a:r>
              <a:rPr lang="en-US" altLang="ko-KR" i="1" baseline="0" dirty="0" err="1"/>
              <a:t>Matplotlib</a:t>
            </a:r>
            <a:endParaRPr lang="ko-KR" altLang="en-US" i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3000" y="5562600"/>
            <a:ext cx="2133600" cy="365125"/>
          </a:xfrm>
          <a:prstGeom prst="rect">
            <a:avLst/>
          </a:prstGeom>
        </p:spPr>
        <p:txBody>
          <a:bodyPr/>
          <a:lstStyle/>
          <a:p>
            <a:fld id="{965F5478-2415-2849-A066-5D8883997E97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FAE4B-5989-2B47-A36D-DFFA699A3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1200"/>
            <a:ext cx="8229600" cy="7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4800"/>
            <a:ext cx="8229600" cy="49824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0" y="876300"/>
            <a:ext cx="9131300" cy="571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0" y="6426200"/>
            <a:ext cx="9142413" cy="3175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" name="TextBox 7"/>
          <p:cNvSpPr txBox="1">
            <a:spLocks noChangeArrowheads="1"/>
          </p:cNvSpPr>
          <p:nvPr userDrawn="1"/>
        </p:nvSpPr>
        <p:spPr bwMode="auto">
          <a:xfrm>
            <a:off x="4029075" y="6399213"/>
            <a:ext cx="1000125" cy="307975"/>
          </a:xfrm>
          <a:prstGeom prst="rect">
            <a:avLst/>
          </a:prstGeom>
          <a:noFill/>
          <a:ln>
            <a:noFill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buFont typeface="Monotype Sorts" charset="2"/>
              <a:buNone/>
            </a:pPr>
            <a:fld id="{00E5F019-EFFA-8748-987F-4FE9DAD0A8BF}" type="slidenum">
              <a:rPr lang="en-US" altLang="ko-KR" sz="1400" smtClean="0"/>
              <a:pPr algn="ctr">
                <a:buFont typeface="Monotype Sorts" charset="2"/>
                <a:buNone/>
              </a:pPr>
              <a:t>‹#›</a:t>
            </a:fld>
            <a:endParaRPr lang="ko-KR" altLang="en-US" sz="1400" dirty="0"/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6084168" y="6442075"/>
            <a:ext cx="2644775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1" hangingPunct="1">
              <a:lnSpc>
                <a:spcPct val="100000"/>
              </a:lnSpc>
              <a:spcBef>
                <a:spcPts val="6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1" lang="en-US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http://</a:t>
            </a:r>
            <a:r>
              <a:rPr kumimoji="1" lang="en-US" altLang="ko-KR" sz="9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맑은 고딕" pitchFamily="50" charset="-127"/>
                <a:ea typeface="맑은 고딕" pitchFamily="50" charset="-127"/>
                <a:cs typeface="굴림" pitchFamily="50" charset="-127"/>
              </a:rPr>
              <a:t>blog.xcoda.net</a:t>
            </a:r>
            <a:endParaRPr kumimoji="1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07504" y="6492875"/>
            <a:ext cx="273630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000" dirty="0" err="1"/>
              <a:t>파이썬으로</a:t>
            </a:r>
            <a:r>
              <a:rPr lang="ko-KR" altLang="en-US" sz="1000" dirty="0"/>
              <a:t> 만드는 </a:t>
            </a:r>
            <a:r>
              <a:rPr lang="en-US" altLang="ko-KR" sz="1000" dirty="0" err="1"/>
              <a:t>OpenCV</a:t>
            </a:r>
            <a:r>
              <a:rPr lang="en-US" altLang="ko-KR" sz="1000" dirty="0"/>
              <a:t> </a:t>
            </a:r>
            <a:r>
              <a:rPr lang="ko-KR" altLang="en-US" sz="1000" dirty="0"/>
              <a:t>프로젝트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lang="en-US" altLang="ko-KR" sz="2800" kern="1200" dirty="0">
          <a:solidFill>
            <a:schemeClr val="tx1"/>
          </a:solidFill>
          <a:latin typeface="NanumGothicOTF" charset="-127"/>
          <a:ea typeface="NanumGothicOTF" charset="-127"/>
          <a:cs typeface="NanumGothicOTF" charset="-127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A13FF"/>
        </a:buClr>
        <a:buFont typeface="Wingdings" charset="2"/>
        <a:buChar char="v"/>
        <a:defRPr lang="en-US" altLang="ko-KR" sz="2000" b="1" kern="1200" smtClean="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나눔고딕" panose="020D0604000000000000" pitchFamily="50" charset="-127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A13FF"/>
        </a:buClr>
        <a:buFont typeface="Wingdings" charset="2"/>
        <a:buChar char="§"/>
        <a:defRPr lang="en-US" altLang="ko-KR" sz="1600" kern="1200" smtClean="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나눔고딕" panose="020D0604000000000000" pitchFamily="50" charset="-127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A13FF"/>
        </a:buClr>
        <a:buFont typeface="Wingdings" charset="2"/>
        <a:buChar char="§"/>
        <a:defRPr lang="en-US" altLang="ko-KR" sz="1600" kern="1200" smtClean="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나눔고딕" panose="020D0604000000000000" pitchFamily="50" charset="-127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BA13FF"/>
        </a:buClr>
        <a:buFont typeface="Wingdings" charset="2"/>
        <a:buChar char="§"/>
        <a:defRPr lang="en-US" altLang="ko-KR" sz="1600" kern="1200" smtClean="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나눔고딕" panose="020D0604000000000000" pitchFamily="50" charset="-127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BA13FF"/>
        </a:buClr>
        <a:buFont typeface="Wingdings" charset="2"/>
        <a:buChar char="§"/>
        <a:defRPr lang="en-US" altLang="ko-KR" sz="1600" kern="1200">
          <a:solidFill>
            <a:schemeClr val="tx1"/>
          </a:solidFill>
          <a:latin typeface="나눔고딕" panose="020D0604000000000000" pitchFamily="50" charset="-127"/>
          <a:ea typeface="나눔고딕" panose="020D0604000000000000" pitchFamily="50" charset="-127"/>
          <a:cs typeface="나눔고딕" panose="020D0604000000000000" pitchFamily="50" charset="-127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scipy.org/doc/numpy/genindex.html" TargetMode="External"/><Relationship Id="rId2" Type="http://schemas.openxmlformats.org/officeDocument/2006/relationships/hyperlink" Target="http://www.numpy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matplotlib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200" dirty="0"/>
              <a:t>3</a:t>
            </a:r>
            <a:r>
              <a:rPr lang="ko-KR" altLang="en-US" sz="3200" dirty="0"/>
              <a:t>장</a:t>
            </a:r>
            <a:r>
              <a:rPr lang="en-US" altLang="ko-KR" sz="3200" dirty="0"/>
              <a:t>. </a:t>
            </a:r>
            <a:r>
              <a:rPr lang="en-US" sz="3200" dirty="0" err="1"/>
              <a:t>NumPy</a:t>
            </a:r>
            <a:r>
              <a:rPr lang="ko-KR" altLang="en-US" sz="3200" dirty="0"/>
              <a:t>와</a:t>
            </a:r>
            <a:r>
              <a:rPr lang="en-US" sz="3200" dirty="0"/>
              <a:t> </a:t>
            </a:r>
            <a:r>
              <a:rPr lang="en-US" sz="3200" dirty="0" err="1"/>
              <a:t>Matplotlib</a:t>
            </a: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ko-KR" altLang="en-US" dirty="0"/>
              <a:t>이세우</a:t>
            </a:r>
            <a:r>
              <a:rPr lang="en-US" altLang="ko-KR" dirty="0"/>
              <a:t>(Lee </a:t>
            </a:r>
            <a:r>
              <a:rPr lang="en-US" altLang="ko-KR" dirty="0" err="1"/>
              <a:t>Sewoo</a:t>
            </a:r>
            <a:r>
              <a:rPr lang="en-US" altLang="ko-KR" dirty="0"/>
              <a:t>)</a:t>
            </a:r>
          </a:p>
          <a:p>
            <a:r>
              <a:rPr lang="en-US" dirty="0" err="1"/>
              <a:t>blog.xcoda.net</a:t>
            </a:r>
            <a:endParaRPr lang="en-US" dirty="0"/>
          </a:p>
          <a:p>
            <a:r>
              <a:rPr lang="en-US" dirty="0" err="1"/>
              <a:t>dltpdn@gmail.com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5984" y="0"/>
            <a:ext cx="7772400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lang="en-US" altLang="ko-KR" sz="2800" kern="1200" dirty="0">
                <a:solidFill>
                  <a:schemeClr val="tx1"/>
                </a:solidFill>
                <a:latin typeface="나눔고딕"/>
                <a:ea typeface="나눔고딕"/>
                <a:cs typeface="나눔고딕"/>
              </a:defRPr>
            </a:lvl1pPr>
          </a:lstStyle>
          <a:p>
            <a:endParaRPr lang="en-US" sz="24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기존 배열로 생성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b="0" dirty="0" err="1"/>
              <a:t>np.empty_like</a:t>
            </a:r>
            <a:r>
              <a:rPr lang="en-US" altLang="ko-KR" b="0" dirty="0"/>
              <a:t>(array [, </a:t>
            </a:r>
            <a:r>
              <a:rPr lang="en-US" altLang="ko-KR" b="0" dirty="0" err="1"/>
              <a:t>dtype</a:t>
            </a:r>
            <a:r>
              <a:rPr lang="en-US" altLang="ko-KR" b="0" dirty="0"/>
              <a:t>] ) </a:t>
            </a:r>
          </a:p>
          <a:p>
            <a:pPr lvl="3"/>
            <a:r>
              <a:rPr lang="en-US" altLang="ko-KR" b="0" dirty="0" err="1"/>
              <a:t>array와</a:t>
            </a:r>
            <a:r>
              <a:rPr lang="en-US" altLang="ko-KR" b="0" dirty="0"/>
              <a:t> </a:t>
            </a:r>
            <a:r>
              <a:rPr lang="en-US" altLang="ko-KR" b="0" dirty="0" err="1"/>
              <a:t>같은</a:t>
            </a:r>
            <a:r>
              <a:rPr lang="en-US" altLang="ko-KR" b="0" dirty="0"/>
              <a:t> </a:t>
            </a:r>
            <a:r>
              <a:rPr lang="en-US" altLang="ko-KR" dirty="0"/>
              <a:t>shape</a:t>
            </a:r>
            <a:r>
              <a:rPr lang="ko-KR" altLang="en-US" dirty="0"/>
              <a:t>과 </a:t>
            </a:r>
            <a:r>
              <a:rPr lang="en-US" altLang="ko-KR" dirty="0" err="1"/>
              <a:t>dtype의</a:t>
            </a:r>
            <a:r>
              <a:rPr lang="en-US" altLang="ko-KR" dirty="0"/>
              <a:t> </a:t>
            </a:r>
            <a:r>
              <a:rPr lang="en-US" altLang="ko-KR" dirty="0" err="1"/>
              <a:t>초기화</a:t>
            </a:r>
            <a:r>
              <a:rPr lang="en-US" altLang="ko-KR" dirty="0"/>
              <a:t> </a:t>
            </a:r>
            <a:r>
              <a:rPr lang="en-US" altLang="ko-KR" dirty="0" err="1"/>
              <a:t>되지</a:t>
            </a:r>
            <a:r>
              <a:rPr lang="en-US" altLang="ko-KR" dirty="0"/>
              <a:t> </a:t>
            </a:r>
            <a:r>
              <a:rPr lang="en-US" altLang="ko-KR" dirty="0" err="1"/>
              <a:t>않은</a:t>
            </a:r>
            <a:r>
              <a:rPr lang="en-US" altLang="ko-KR" dirty="0"/>
              <a:t> </a:t>
            </a:r>
            <a:r>
              <a:rPr lang="en-US" altLang="ko-KR" b="0" dirty="0" err="1"/>
              <a:t>배열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endParaRPr lang="en-US" altLang="ko-KR" b="0" dirty="0"/>
          </a:p>
          <a:p>
            <a:pPr lvl="2"/>
            <a:r>
              <a:rPr lang="en-US" altLang="ko-KR" b="0" dirty="0" err="1"/>
              <a:t>zeros_like</a:t>
            </a:r>
            <a:r>
              <a:rPr lang="en-US" altLang="ko-KR" b="0" dirty="0"/>
              <a:t>(array [, </a:t>
            </a:r>
            <a:r>
              <a:rPr lang="en-US" altLang="ko-KR" b="0" dirty="0" err="1"/>
              <a:t>dtype</a:t>
            </a:r>
            <a:r>
              <a:rPr lang="en-US" altLang="ko-KR" b="0" dirty="0"/>
              <a:t>]) </a:t>
            </a:r>
          </a:p>
          <a:p>
            <a:pPr lvl="3"/>
            <a:r>
              <a:rPr lang="en-US" altLang="ko-KR" b="0" dirty="0"/>
              <a:t> 0(영, zero)로 </a:t>
            </a:r>
            <a:r>
              <a:rPr lang="en-US" altLang="ko-KR" b="0" dirty="0" err="1"/>
              <a:t>초기화된</a:t>
            </a:r>
            <a:r>
              <a:rPr lang="en-US" altLang="ko-KR" b="0" dirty="0"/>
              <a:t> </a:t>
            </a:r>
            <a:r>
              <a:rPr lang="en-US" altLang="ko-KR" b="0" dirty="0" err="1"/>
              <a:t>array와</a:t>
            </a:r>
            <a:r>
              <a:rPr lang="en-US" altLang="ko-KR" b="0" dirty="0"/>
              <a:t> </a:t>
            </a:r>
            <a:r>
              <a:rPr lang="en-US" altLang="ko-KR" b="0" dirty="0" err="1"/>
              <a:t>같은</a:t>
            </a:r>
            <a:r>
              <a:rPr lang="en-US" altLang="ko-KR" b="0" dirty="0"/>
              <a:t> </a:t>
            </a:r>
            <a:r>
              <a:rPr lang="en-US" altLang="ko-KR" b="0" dirty="0" err="1"/>
              <a:t>shape과</a:t>
            </a:r>
            <a:r>
              <a:rPr lang="en-US" altLang="ko-KR" b="0" dirty="0"/>
              <a:t> </a:t>
            </a:r>
            <a:r>
              <a:rPr lang="en-US" altLang="ko-KR" b="0" dirty="0" err="1"/>
              <a:t>dtype의</a:t>
            </a:r>
            <a:r>
              <a:rPr lang="en-US" altLang="ko-KR" b="0" dirty="0"/>
              <a:t> </a:t>
            </a:r>
            <a:r>
              <a:rPr lang="en-US" altLang="ko-KR" b="0" dirty="0" err="1"/>
              <a:t>배열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endParaRPr lang="en-US" altLang="ko-KR" b="0" dirty="0"/>
          </a:p>
          <a:p>
            <a:pPr lvl="2"/>
            <a:r>
              <a:rPr lang="en-US" altLang="ko-KR" b="0" dirty="0" err="1"/>
              <a:t>ones_like</a:t>
            </a:r>
            <a:r>
              <a:rPr lang="en-US" altLang="ko-KR" b="0" dirty="0"/>
              <a:t>(array [, </a:t>
            </a:r>
            <a:r>
              <a:rPr lang="en-US" altLang="ko-KR" b="0" dirty="0" err="1"/>
              <a:t>dtype</a:t>
            </a:r>
            <a:r>
              <a:rPr lang="en-US" altLang="ko-KR" b="0" dirty="0"/>
              <a:t>]) </a:t>
            </a:r>
          </a:p>
          <a:p>
            <a:pPr lvl="3"/>
            <a:r>
              <a:rPr lang="en-US" altLang="ko-KR" b="0" dirty="0"/>
              <a:t>1로 </a:t>
            </a:r>
            <a:r>
              <a:rPr lang="en-US" altLang="ko-KR" b="0" dirty="0" err="1"/>
              <a:t>초기화된</a:t>
            </a:r>
            <a:r>
              <a:rPr lang="en-US" altLang="ko-KR" b="0" dirty="0"/>
              <a:t> </a:t>
            </a:r>
            <a:r>
              <a:rPr lang="en-US" altLang="ko-KR" b="0" dirty="0" err="1"/>
              <a:t>array와</a:t>
            </a:r>
            <a:r>
              <a:rPr lang="en-US" altLang="ko-KR" b="0" dirty="0"/>
              <a:t> </a:t>
            </a:r>
            <a:r>
              <a:rPr lang="en-US" altLang="ko-KR" b="0" dirty="0" err="1"/>
              <a:t>같은</a:t>
            </a:r>
            <a:r>
              <a:rPr lang="en-US" altLang="ko-KR" b="0" dirty="0"/>
              <a:t> </a:t>
            </a:r>
            <a:r>
              <a:rPr lang="en-US" altLang="ko-KR" b="0" dirty="0" err="1"/>
              <a:t>shape과</a:t>
            </a:r>
            <a:r>
              <a:rPr lang="en-US" altLang="ko-KR" b="0" dirty="0"/>
              <a:t> </a:t>
            </a:r>
            <a:r>
              <a:rPr lang="en-US" altLang="ko-KR" b="0" dirty="0" err="1"/>
              <a:t>dtype의</a:t>
            </a:r>
            <a:r>
              <a:rPr lang="en-US" altLang="ko-KR" b="0" dirty="0"/>
              <a:t> </a:t>
            </a:r>
            <a:r>
              <a:rPr lang="en-US" altLang="ko-KR" b="0" dirty="0" err="1"/>
              <a:t>배열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endParaRPr lang="en-US" altLang="ko-KR" b="0" dirty="0"/>
          </a:p>
          <a:p>
            <a:pPr lvl="2"/>
            <a:r>
              <a:rPr lang="en-US" altLang="ko-KR" b="0" dirty="0" err="1"/>
              <a:t>ones_like</a:t>
            </a:r>
            <a:r>
              <a:rPr lang="en-US" altLang="ko-KR" b="0" dirty="0"/>
              <a:t>(array, </a:t>
            </a:r>
            <a:r>
              <a:rPr lang="en-US" altLang="ko-KR" b="0" dirty="0" err="1"/>
              <a:t>fill_value</a:t>
            </a:r>
            <a:r>
              <a:rPr lang="en-US" altLang="ko-KR" b="0" dirty="0"/>
              <a:t> [, </a:t>
            </a:r>
            <a:r>
              <a:rPr lang="en-US" altLang="ko-KR" b="0" dirty="0" err="1"/>
              <a:t>dtype</a:t>
            </a:r>
            <a:r>
              <a:rPr lang="en-US" altLang="ko-KR" b="0" dirty="0"/>
              <a:t>]) </a:t>
            </a:r>
          </a:p>
          <a:p>
            <a:pPr lvl="3"/>
            <a:r>
              <a:rPr lang="en-US" altLang="ko-KR" b="0" dirty="0" err="1"/>
              <a:t>fill_value로</a:t>
            </a:r>
            <a:r>
              <a:rPr lang="en-US" altLang="ko-KR" b="0" dirty="0"/>
              <a:t> </a:t>
            </a:r>
            <a:r>
              <a:rPr lang="en-US" altLang="ko-KR" b="0" dirty="0" err="1"/>
              <a:t>초기화된</a:t>
            </a:r>
            <a:r>
              <a:rPr lang="en-US" altLang="ko-KR" b="0" dirty="0"/>
              <a:t> </a:t>
            </a:r>
            <a:r>
              <a:rPr lang="en-US" altLang="ko-KR" b="0" dirty="0" err="1"/>
              <a:t>array와</a:t>
            </a:r>
            <a:r>
              <a:rPr lang="en-US" altLang="ko-KR" b="0" dirty="0"/>
              <a:t> </a:t>
            </a:r>
            <a:r>
              <a:rPr lang="en-US" altLang="ko-KR" b="0" dirty="0" err="1"/>
              <a:t>같은</a:t>
            </a:r>
            <a:r>
              <a:rPr lang="en-US" altLang="ko-KR" b="0" dirty="0"/>
              <a:t> </a:t>
            </a:r>
            <a:r>
              <a:rPr lang="en-US" altLang="ko-KR" b="0" dirty="0" err="1"/>
              <a:t>shape과</a:t>
            </a:r>
            <a:r>
              <a:rPr lang="en-US" altLang="ko-KR" b="0" dirty="0"/>
              <a:t> </a:t>
            </a:r>
            <a:r>
              <a:rPr lang="en-US" altLang="ko-KR" b="0" dirty="0" err="1"/>
              <a:t>dtype의</a:t>
            </a:r>
            <a:r>
              <a:rPr lang="en-US" altLang="ko-KR" b="0" dirty="0"/>
              <a:t> </a:t>
            </a:r>
            <a:r>
              <a:rPr lang="en-US" altLang="ko-KR" b="0" dirty="0" err="1"/>
              <a:t>배열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endParaRPr lang="en-US" altLang="ko-KR" b="0" dirty="0"/>
          </a:p>
        </p:txBody>
      </p:sp>
    </p:spTree>
    <p:extLst>
      <p:ext uri="{BB962C8B-B14F-4D97-AF65-F5344CB8AC3E}">
        <p14:creationId xmlns:p14="http://schemas.microsoft.com/office/powerpoint/2010/main" val="975285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기존 배열로 생성</a:t>
            </a:r>
            <a:endParaRPr lang="en-US" altLang="ko-KR" dirty="0">
              <a:cs typeface="나눔고딕" charset="-127"/>
            </a:endParaRP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1988840"/>
            <a:ext cx="6421325" cy="396044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 = cv2.imread('../img/girl.jpg')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a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np.empty_like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(img)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b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np.zeros_like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(img)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c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np.ones_like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(img)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d = np.full_like(img, 255) 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(a,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(b,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b.dtype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b.shape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(c,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(d,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35868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Sequence</a:t>
            </a:r>
            <a:r>
              <a:rPr lang="ko-KR" altLang="en-US" dirty="0">
                <a:cs typeface="나눔고딕" charset="-127"/>
              </a:rPr>
              <a:t>와 난수로</a:t>
            </a:r>
            <a:r>
              <a:rPr lang="en-US" altLang="ko-KR" dirty="0">
                <a:cs typeface="나눔고딕" charset="-127"/>
              </a:rPr>
              <a:t> </a:t>
            </a:r>
            <a:r>
              <a:rPr lang="ko-KR" altLang="en-US" dirty="0">
                <a:cs typeface="나눔고딕" charset="-127"/>
              </a:rPr>
              <a:t>생성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b="0" dirty="0" err="1"/>
              <a:t>numpy.arange</a:t>
            </a:r>
            <a:r>
              <a:rPr lang="en-US" altLang="ko-KR" b="0" dirty="0"/>
              <a:t>([start=0, ] stop [, step=1, </a:t>
            </a:r>
            <a:r>
              <a:rPr lang="en-US" altLang="ko-KR" b="0" dirty="0" err="1"/>
              <a:t>dtype</a:t>
            </a:r>
            <a:r>
              <a:rPr lang="en-US" altLang="ko-KR" b="0" dirty="0"/>
              <a:t>=float64])</a:t>
            </a:r>
          </a:p>
          <a:p>
            <a:pPr lvl="2"/>
            <a:r>
              <a:rPr lang="en-US" altLang="ko-KR" b="0" dirty="0"/>
              <a:t>start : </a:t>
            </a:r>
            <a:r>
              <a:rPr lang="en-US" altLang="ko-KR" b="0" dirty="0" err="1"/>
              <a:t>시작</a:t>
            </a:r>
            <a:r>
              <a:rPr lang="en-US" altLang="ko-KR" b="0" dirty="0"/>
              <a:t> 값</a:t>
            </a:r>
          </a:p>
          <a:p>
            <a:pPr lvl="2"/>
            <a:r>
              <a:rPr lang="en-US" altLang="ko-KR" b="0" dirty="0"/>
              <a:t>stop : </a:t>
            </a:r>
            <a:r>
              <a:rPr lang="en-US" altLang="ko-KR" b="0" dirty="0" err="1"/>
              <a:t>종료</a:t>
            </a:r>
            <a:r>
              <a:rPr lang="en-US" altLang="ko-KR" b="0" dirty="0"/>
              <a:t> 값, </a:t>
            </a:r>
            <a:r>
              <a:rPr lang="en-US" altLang="ko-KR" b="0" dirty="0" err="1"/>
              <a:t>범위에</a:t>
            </a:r>
            <a:r>
              <a:rPr lang="en-US" altLang="ko-KR" b="0" dirty="0"/>
              <a:t> </a:t>
            </a:r>
            <a:r>
              <a:rPr lang="en-US" altLang="ko-KR" b="0" dirty="0" err="1"/>
              <a:t>포함하는</a:t>
            </a:r>
            <a:r>
              <a:rPr lang="en-US" altLang="ko-KR" b="0" dirty="0"/>
              <a:t> </a:t>
            </a:r>
            <a:r>
              <a:rPr lang="en-US" altLang="ko-KR" b="0" dirty="0" err="1"/>
              <a:t>수는</a:t>
            </a:r>
            <a:r>
              <a:rPr lang="en-US" altLang="ko-KR" b="0" dirty="0"/>
              <a:t> stop-1 </a:t>
            </a:r>
            <a:r>
              <a:rPr lang="en-US" altLang="ko-KR" b="0" dirty="0" err="1"/>
              <a:t>까지</a:t>
            </a:r>
            <a:endParaRPr lang="en-US" altLang="ko-KR" b="0" dirty="0"/>
          </a:p>
          <a:p>
            <a:pPr lvl="2"/>
            <a:r>
              <a:rPr lang="en-US" altLang="ko-KR" b="0" dirty="0"/>
              <a:t>step : </a:t>
            </a:r>
            <a:r>
              <a:rPr lang="en-US" altLang="ko-KR" b="0" dirty="0" err="1"/>
              <a:t>증가</a:t>
            </a:r>
            <a:r>
              <a:rPr lang="en-US" altLang="ko-KR" b="0" dirty="0"/>
              <a:t> 값</a:t>
            </a:r>
          </a:p>
          <a:p>
            <a:pPr lvl="2"/>
            <a:r>
              <a:rPr lang="en-US" altLang="ko-KR" b="0" dirty="0" err="1"/>
              <a:t>dtype</a:t>
            </a:r>
            <a:r>
              <a:rPr lang="en-US" altLang="ko-KR" b="0" dirty="0"/>
              <a:t> : </a:t>
            </a:r>
            <a:r>
              <a:rPr lang="en-US" altLang="ko-KR" b="0" dirty="0" err="1"/>
              <a:t>데이타</a:t>
            </a:r>
            <a:r>
              <a:rPr lang="en-US" altLang="ko-KR" b="0" dirty="0"/>
              <a:t> 타</a:t>
            </a:r>
            <a:r>
              <a:rPr lang="ko-KR" altLang="en-US" b="0" dirty="0"/>
              <a:t>입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mr-IN" altLang="ko-KR" b="0" dirty="0"/>
              <a:t>numpy.random.rand([d0 [, d1 [..., dn]]]) :</a:t>
            </a:r>
          </a:p>
          <a:p>
            <a:pPr lvl="2"/>
            <a:r>
              <a:rPr lang="mr-IN" altLang="ko-KR" dirty="0"/>
              <a:t>d0, d1..dn : shape, 생략하면 난수 한개 반환</a:t>
            </a:r>
          </a:p>
          <a:p>
            <a:pPr lvl="2"/>
            <a:r>
              <a:rPr lang="mr-IN" altLang="ko-KR" dirty="0"/>
              <a:t>0과 1 사이의 무작위 수</a:t>
            </a:r>
          </a:p>
          <a:p>
            <a:pPr lvl="1"/>
            <a:r>
              <a:rPr lang="mr-IN" altLang="ko-KR" b="0" dirty="0"/>
              <a:t>numpy.random.randn([d0 [, d1 [..., dn]]]) :</a:t>
            </a:r>
          </a:p>
          <a:p>
            <a:pPr lvl="2"/>
            <a:r>
              <a:rPr lang="mr-IN" altLang="ko-KR" dirty="0"/>
              <a:t>평균=0, 분산=1, 표준정규 분포를 따르는 무작위 수</a:t>
            </a:r>
          </a:p>
          <a:p>
            <a:pPr lvl="3"/>
            <a:endParaRPr lang="en-US" altLang="ko-KR" dirty="0">
              <a:cs typeface="나눔고딕" charset="-127"/>
            </a:endParaRPr>
          </a:p>
          <a:p>
            <a:pPr lvl="3"/>
            <a:endParaRPr lang="en-US" altLang="ko-KR" dirty="0">
              <a:cs typeface="나눔고딕" charset="-127"/>
            </a:endParaRPr>
          </a:p>
          <a:p>
            <a:pPr lvl="3"/>
            <a:endParaRPr lang="en-US" altLang="ko-KR" dirty="0">
              <a:cs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544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Sequence</a:t>
            </a:r>
            <a:r>
              <a:rPr lang="ko-KR" altLang="en-US" dirty="0">
                <a:cs typeface="나눔고딕" charset="-127"/>
              </a:rPr>
              <a:t>와 난수로</a:t>
            </a:r>
            <a:r>
              <a:rPr lang="en-US" altLang="ko-KR" dirty="0">
                <a:cs typeface="나눔고딕" charset="-127"/>
              </a:rPr>
              <a:t> </a:t>
            </a:r>
            <a:r>
              <a:rPr lang="ko-KR" altLang="en-US" dirty="0">
                <a:cs typeface="나눔고딕" charset="-127"/>
              </a:rPr>
              <a:t>생성</a:t>
            </a:r>
            <a:endParaRPr lang="en-US" altLang="ko-KR" dirty="0">
              <a:cs typeface="나눔고딕" charset="-127"/>
            </a:endParaRPr>
          </a:p>
          <a:p>
            <a:pPr lvl="2"/>
            <a:endParaRPr lang="mr-IN" altLang="ko-KR" dirty="0"/>
          </a:p>
          <a:p>
            <a:pPr lvl="3"/>
            <a:endParaRPr lang="en-US" altLang="ko-KR" dirty="0">
              <a:cs typeface="나눔고딕" charset="-127"/>
            </a:endParaRPr>
          </a:p>
          <a:p>
            <a:pPr lvl="3"/>
            <a:endParaRPr lang="en-US" altLang="ko-KR" dirty="0">
              <a:cs typeface="나눔고딕" charset="-127"/>
            </a:endParaRPr>
          </a:p>
          <a:p>
            <a:pPr lvl="3"/>
            <a:endParaRPr lang="en-US" altLang="ko-KR" dirty="0">
              <a:cs typeface="나눔고딕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1988840"/>
            <a:ext cx="6421325" cy="396044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a = np.arange(5)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b = np.arange(5.0)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c = np.arange(3,9,2)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e = np.random.rand() 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f = np.random.randn()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g = np.random.rand(2,3)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h = np.random.randn(2,3)</a:t>
            </a:r>
          </a:p>
        </p:txBody>
      </p:sp>
    </p:spTree>
    <p:extLst>
      <p:ext uri="{BB962C8B-B14F-4D97-AF65-F5344CB8AC3E}">
        <p14:creationId xmlns:p14="http://schemas.microsoft.com/office/powerpoint/2010/main" val="1165444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Data Type </a:t>
            </a:r>
            <a:r>
              <a:rPr lang="ko-KR" altLang="en-US" dirty="0">
                <a:cs typeface="나눔고딕" charset="-127"/>
              </a:rPr>
              <a:t>변경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a.astype</a:t>
            </a:r>
            <a:r>
              <a:rPr lang="en-US" altLang="ko-KR" dirty="0">
                <a:cs typeface="나눔고딕" charset="-127"/>
              </a:rPr>
              <a:t>(‘</a:t>
            </a:r>
            <a:r>
              <a:rPr lang="en-US" altLang="ko-KR" dirty="0" err="1">
                <a:cs typeface="나눔고딕" charset="-127"/>
              </a:rPr>
              <a:t>typename</a:t>
            </a:r>
            <a:r>
              <a:rPr lang="en-US" altLang="ko-KR" dirty="0">
                <a:cs typeface="나눔고딕" charset="-127"/>
              </a:rPr>
              <a:t>’) , </a:t>
            </a:r>
            <a:r>
              <a:rPr lang="en-US" altLang="ko-KR" dirty="0" err="1">
                <a:cs typeface="나눔고딕" charset="-127"/>
              </a:rPr>
              <a:t>a.astype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np.dtype</a:t>
            </a:r>
            <a:r>
              <a:rPr lang="en-US" altLang="ko-KR" dirty="0">
                <a:cs typeface="나눔고딕" charset="-127"/>
              </a:rPr>
              <a:t>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np.uintXX</a:t>
            </a:r>
            <a:r>
              <a:rPr lang="en-US" altLang="ko-KR" dirty="0">
                <a:cs typeface="나눔고딕" charset="-127"/>
              </a:rPr>
              <a:t>(), </a:t>
            </a:r>
            <a:r>
              <a:rPr lang="en-US" altLang="ko-KR" dirty="0" err="1">
                <a:cs typeface="나눔고딕" charset="-127"/>
              </a:rPr>
              <a:t>np.intXX</a:t>
            </a:r>
            <a:r>
              <a:rPr lang="en-US" altLang="ko-KR" dirty="0">
                <a:cs typeface="나눔고딕" charset="-127"/>
              </a:rPr>
              <a:t>(), </a:t>
            </a:r>
            <a:r>
              <a:rPr lang="en-US" altLang="ko-KR" dirty="0" err="1">
                <a:cs typeface="나눔고딕" charset="-127"/>
              </a:rPr>
              <a:t>np.floatXX</a:t>
            </a:r>
            <a:r>
              <a:rPr lang="en-US" altLang="ko-KR" dirty="0">
                <a:cs typeface="나눔고딕" charset="-127"/>
              </a:rPr>
              <a:t>(), </a:t>
            </a:r>
            <a:r>
              <a:rPr lang="en-US" altLang="ko-KR" dirty="0" err="1">
                <a:cs typeface="나눔고딕" charset="-127"/>
              </a:rPr>
              <a:t>np.complexXX</a:t>
            </a:r>
            <a:r>
              <a:rPr lang="en-US" altLang="ko-KR" dirty="0">
                <a:cs typeface="나눔고딕" charset="-127"/>
              </a:rPr>
              <a:t>()</a:t>
            </a: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3608" y="2636912"/>
            <a:ext cx="6421325" cy="316835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a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(a,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b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a.astype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i="1" dirty="0">
                <a:latin typeface="Consolas" charset="0"/>
                <a:ea typeface="Consolas" charset="0"/>
                <a:cs typeface="Consolas" charset="0"/>
              </a:rPr>
              <a:t>'float32')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(b,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b.dtype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c = np.uint8(b) 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(c,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d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c.astype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(np.float64)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(d,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171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차원 변경</a:t>
            </a:r>
            <a:r>
              <a:rPr lang="en-US" altLang="ko-KR" dirty="0">
                <a:cs typeface="나눔고딕" charset="-127"/>
              </a:rPr>
              <a:t>	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np.reshape</a:t>
            </a:r>
            <a:r>
              <a:rPr lang="en-US" altLang="ko-KR" dirty="0">
                <a:cs typeface="나눔고딕" charset="-127"/>
              </a:rPr>
              <a:t>(array, </a:t>
            </a:r>
            <a:r>
              <a:rPr lang="en-US" altLang="ko-KR" dirty="0" err="1">
                <a:cs typeface="나눔고딕" charset="-127"/>
              </a:rPr>
              <a:t>newshape</a:t>
            </a:r>
            <a:r>
              <a:rPr lang="en-US" altLang="ko-KR" dirty="0">
                <a:cs typeface="나눔고딕" charset="-127"/>
              </a:rPr>
              <a:t> [, order])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arr.reshape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newshape</a:t>
            </a:r>
            <a:r>
              <a:rPr lang="en-US" altLang="ko-KR" dirty="0">
                <a:cs typeface="나눔고딕" charset="-127"/>
              </a:rPr>
              <a:t> [, order])</a:t>
            </a:r>
          </a:p>
          <a:p>
            <a:pPr lvl="3"/>
            <a:r>
              <a:rPr lang="en-US" altLang="ko-KR" dirty="0">
                <a:cs typeface="나눔고딕" charset="-127"/>
              </a:rPr>
              <a:t>array : </a:t>
            </a:r>
            <a:r>
              <a:rPr lang="ko-KR" altLang="en-US" dirty="0">
                <a:cs typeface="나눔고딕" charset="-127"/>
              </a:rPr>
              <a:t>재정렬할 대상 </a:t>
            </a:r>
            <a:r>
              <a:rPr lang="en-US" altLang="ko-KR" dirty="0">
                <a:cs typeface="나눔고딕" charset="-127"/>
              </a:rPr>
              <a:t>array</a:t>
            </a:r>
          </a:p>
          <a:p>
            <a:pPr lvl="3"/>
            <a:r>
              <a:rPr lang="en-US" altLang="ko-KR" dirty="0" err="1">
                <a:cs typeface="나눔고딕" charset="-127"/>
              </a:rPr>
              <a:t>newshape</a:t>
            </a:r>
            <a:r>
              <a:rPr lang="en-US" altLang="ko-KR" dirty="0">
                <a:cs typeface="나눔고딕" charset="-127"/>
              </a:rPr>
              <a:t> : </a:t>
            </a:r>
            <a:r>
              <a:rPr lang="ko-KR" altLang="en-US" dirty="0">
                <a:cs typeface="나눔고딕" charset="-127"/>
              </a:rPr>
              <a:t>새로운 행렬크기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tuple</a:t>
            </a:r>
          </a:p>
          <a:p>
            <a:pPr lvl="4"/>
            <a:r>
              <a:rPr lang="en-US" altLang="ko-KR" dirty="0">
                <a:cs typeface="나눔고딕" charset="-127"/>
              </a:rPr>
              <a:t>-1 : </a:t>
            </a:r>
            <a:r>
              <a:rPr lang="ko-KR" altLang="en-US" dirty="0">
                <a:cs typeface="나눔고딕" charset="-127"/>
              </a:rPr>
              <a:t>해당 컬럼은 크기 미지정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order : {‘C’, ‘F’, ‘A’}  C:C-like, </a:t>
            </a:r>
            <a:r>
              <a:rPr lang="en-US" altLang="ko-KR" dirty="0" err="1">
                <a:cs typeface="나눔고딕" charset="-127"/>
              </a:rPr>
              <a:t>F:Fotran-like</a:t>
            </a:r>
            <a:r>
              <a:rPr lang="en-US" altLang="ko-KR" dirty="0">
                <a:cs typeface="나눔고딕" charset="-127"/>
              </a:rPr>
              <a:t>, A:F or C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np.ravel</a:t>
            </a:r>
            <a:r>
              <a:rPr lang="en-US" altLang="ko-KR" dirty="0">
                <a:cs typeface="나눔고딕" charset="-127"/>
              </a:rPr>
              <a:t>(array)</a:t>
            </a:r>
          </a:p>
          <a:p>
            <a:pPr lvl="3"/>
            <a:r>
              <a:rPr lang="en-US" altLang="ko-KR" dirty="0">
                <a:cs typeface="나눔고딕" charset="-127"/>
              </a:rPr>
              <a:t>1</a:t>
            </a:r>
            <a:r>
              <a:rPr lang="ko-KR" altLang="en-US" dirty="0">
                <a:cs typeface="나눔고딕" charset="-127"/>
              </a:rPr>
              <a:t>차원으로 변경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>
                <a:cs typeface="나눔고딕" charset="-127"/>
              </a:rPr>
              <a:t>arr.T : </a:t>
            </a:r>
            <a:r>
              <a:rPr lang="ko-KR" altLang="en-US" dirty="0">
                <a:cs typeface="나눔고딕" charset="-127"/>
              </a:rPr>
              <a:t>전치 배열</a:t>
            </a:r>
            <a:endParaRPr lang="en-US" altLang="ko-KR" dirty="0">
              <a:cs typeface="나눔고딕" charset="-127"/>
            </a:endParaRPr>
          </a:p>
          <a:p>
            <a:pPr lvl="1"/>
            <a:endParaRPr lang="en-US" altLang="ko-KR" dirty="0">
              <a:cs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158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차원 변경</a:t>
            </a:r>
            <a:r>
              <a:rPr lang="en-US" altLang="ko-KR" dirty="0">
                <a:cs typeface="나눔고딕" charset="-127"/>
              </a:rPr>
              <a:t>	</a:t>
            </a:r>
          </a:p>
          <a:p>
            <a:pPr lvl="2"/>
            <a:endParaRPr lang="en-US" altLang="ko-KR" dirty="0">
              <a:cs typeface="나눔고딕" charset="-127"/>
            </a:endParaRP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9592" y="1916832"/>
            <a:ext cx="6421325" cy="4483968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a=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(6)</a:t>
            </a:r>
            <a:r>
              <a:rPr lang="ko-KR" alt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[0 1 2 3 4 5] (6,)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b=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a.reshape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(2,3)</a:t>
            </a:r>
            <a:r>
              <a:rPr lang="ko-KR" altLang="en-US" sz="16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[[0 1 2]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[3 4 5]] (2, 3)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c=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(24).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reshape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(2,3,4)</a:t>
            </a:r>
          </a:p>
          <a:p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[[[ 0  1  2  3]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…</a:t>
            </a:r>
          </a:p>
          <a:p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[[12 13 14 15]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…</a:t>
            </a:r>
          </a:p>
          <a:p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  [20 21 22 23]]] (2, 3, 4)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d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(100).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reshape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(-1, 5)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# [[0 1 2 3 4]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[5 6 7 8 9]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[95 96 97 98 99]]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e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(100).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reshape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(2, -1)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#[[0 1 2 3 ... 49]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[50 51 52 ...99]]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f 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np.ravel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(c) #[0 1 2 3 4 5 6 7 8 .... 21 22 23]</a:t>
            </a:r>
          </a:p>
        </p:txBody>
      </p:sp>
    </p:spTree>
    <p:extLst>
      <p:ext uri="{BB962C8B-B14F-4D97-AF65-F5344CB8AC3E}">
        <p14:creationId xmlns:p14="http://schemas.microsoft.com/office/powerpoint/2010/main" val="103455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Broadcasting </a:t>
            </a:r>
            <a:r>
              <a:rPr lang="ko-KR" altLang="en-US" dirty="0">
                <a:cs typeface="나눔고딕" charset="-127"/>
              </a:rPr>
              <a:t>연산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ko-KR" altLang="en-US" dirty="0">
                <a:cs typeface="나눔고딕" charset="-127"/>
              </a:rPr>
              <a:t>스케일러와 연산 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ko-KR" altLang="en-US" dirty="0">
                <a:cs typeface="나눔고딕" charset="-127"/>
              </a:rPr>
              <a:t>배열과 연산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두 배열의 </a:t>
            </a:r>
            <a:r>
              <a:rPr lang="en-US" altLang="ko-KR" dirty="0">
                <a:cs typeface="나눔고딕" charset="-127"/>
              </a:rPr>
              <a:t>shape</a:t>
            </a:r>
            <a:r>
              <a:rPr lang="ko-KR" altLang="en-US" dirty="0">
                <a:cs typeface="나눔고딕" charset="-127"/>
              </a:rPr>
              <a:t>이 같아야 한다</a:t>
            </a:r>
            <a:r>
              <a:rPr lang="en-US" altLang="ko-KR" dirty="0">
                <a:cs typeface="나눔고딕" charset="-127"/>
              </a:rPr>
              <a:t>.</a:t>
            </a:r>
          </a:p>
          <a:p>
            <a:pPr lvl="2"/>
            <a:endParaRPr lang="en-US" altLang="ko-KR" dirty="0">
              <a:cs typeface="나눔고딕" charset="-127"/>
            </a:endParaRP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1" y="2780928"/>
            <a:ext cx="3384376" cy="324036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([10,20,30,40])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b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(1,5)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d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-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e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f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/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g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+ 5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h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* 2</a:t>
            </a:r>
            <a:r>
              <a:rPr lang="ko-KR" alt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** 2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283968" y="2780928"/>
            <a:ext cx="3384376" cy="324036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[10 20 30 40]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[1 2 3 4]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cs-CZ" sz="1600" dirty="0">
                <a:latin typeface="Consolas" charset="0"/>
                <a:ea typeface="Consolas" charset="0"/>
                <a:cs typeface="Consolas" charset="0"/>
              </a:rPr>
              <a:t>[11 22 33 44]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[ 9 18 27 36]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[ 10  40  90 160]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[ 10.  10.  10.  10.]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[15 25 35 45]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[20 40 60 80]</a:t>
            </a:r>
          </a:p>
          <a:p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[ 1  4  9 16]</a:t>
            </a:r>
          </a:p>
        </p:txBody>
      </p:sp>
    </p:spTree>
    <p:extLst>
      <p:ext uri="{BB962C8B-B14F-4D97-AF65-F5344CB8AC3E}">
        <p14:creationId xmlns:p14="http://schemas.microsoft.com/office/powerpoint/2010/main" val="277044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행렬 연산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ko-KR" altLang="en-US" dirty="0">
                <a:cs typeface="나눔고딕" charset="-127"/>
              </a:rPr>
              <a:t>행렬 합 </a:t>
            </a:r>
            <a:r>
              <a:rPr lang="en-US" altLang="ko-KR" dirty="0">
                <a:cs typeface="나눔고딕" charset="-127"/>
              </a:rPr>
              <a:t>: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+ (</a:t>
            </a:r>
            <a:r>
              <a:rPr lang="ko-KR" altLang="en-US" dirty="0">
                <a:cs typeface="나눔고딕" charset="-127"/>
              </a:rPr>
              <a:t>더하기 연산</a:t>
            </a:r>
            <a:r>
              <a:rPr lang="en-US" altLang="ko-KR" dirty="0">
                <a:cs typeface="나눔고딕" charset="-127"/>
              </a:rPr>
              <a:t>)</a:t>
            </a:r>
          </a:p>
          <a:p>
            <a:pPr lvl="2"/>
            <a:r>
              <a:rPr lang="ko-KR" altLang="en-US" dirty="0">
                <a:cs typeface="나눔고딕" charset="-127"/>
              </a:rPr>
              <a:t>행렬 곱 </a:t>
            </a:r>
            <a:r>
              <a:rPr lang="en-US" altLang="ko-KR" dirty="0">
                <a:cs typeface="나눔고딕" charset="-127"/>
              </a:rPr>
              <a:t>: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 err="1">
                <a:cs typeface="나눔고딕" charset="-127"/>
              </a:rPr>
              <a:t>np.dot</a:t>
            </a:r>
            <a:r>
              <a:rPr lang="en-US" altLang="ko-KR" dirty="0">
                <a:cs typeface="나눔고딕" charset="-127"/>
              </a:rPr>
              <a:t>(a, b), </a:t>
            </a:r>
            <a:r>
              <a:rPr lang="en-US" altLang="ko-KR" dirty="0" err="1">
                <a:cs typeface="나눔고딕" charset="-127"/>
              </a:rPr>
              <a:t>a.dot</a:t>
            </a:r>
            <a:r>
              <a:rPr lang="en-US" altLang="ko-KR" dirty="0">
                <a:cs typeface="나눔고딕" charset="-127"/>
              </a:rPr>
              <a:t>(b)</a:t>
            </a:r>
          </a:p>
          <a:p>
            <a:pPr lvl="2"/>
            <a:r>
              <a:rPr lang="ko-KR" altLang="en-US" dirty="0">
                <a:cs typeface="나눔고딕" charset="-127"/>
              </a:rPr>
              <a:t>전치 행렬 </a:t>
            </a:r>
            <a:r>
              <a:rPr lang="en-US" altLang="ko-KR" dirty="0">
                <a:cs typeface="나눔고딕" charset="-127"/>
              </a:rPr>
              <a:t>: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 err="1">
                <a:cs typeface="나눔고딕" charset="-127"/>
              </a:rPr>
              <a:t>a.T</a:t>
            </a:r>
            <a:r>
              <a:rPr lang="en-US" altLang="ko-KR" dirty="0">
                <a:cs typeface="나눔고딕" charset="-127"/>
              </a:rPr>
              <a:t> , </a:t>
            </a:r>
            <a:r>
              <a:rPr lang="en-US" altLang="ko-KR" dirty="0" err="1">
                <a:cs typeface="나눔고딕" charset="-127"/>
              </a:rPr>
              <a:t>a.transpose</a:t>
            </a:r>
            <a:r>
              <a:rPr lang="en-US" altLang="ko-KR" dirty="0">
                <a:cs typeface="나눔고딕" charset="-127"/>
              </a:rPr>
              <a:t>()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9592" y="2852936"/>
            <a:ext cx="6840760" cy="3174537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a 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(6).reshape(2,3) #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[[0 1 2]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							 #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[3 4 5]]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([1,2,3])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     #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[1 2 3]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			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[[1 3 5]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					 #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[4 6 8]]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e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np.dot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(a , b) 			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[ 8 26]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f 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				 # 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[[0 3]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					 #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[1 4]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					 #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[2 5]]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a.dot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(b)						 #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[ 8 26]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285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Indexing/Slicing</a:t>
            </a:r>
          </a:p>
          <a:p>
            <a:pPr lvl="2"/>
            <a:r>
              <a:rPr lang="en-US" altLang="ko-KR" dirty="0">
                <a:cs typeface="나눔고딕" charset="-127"/>
              </a:rPr>
              <a:t>1</a:t>
            </a:r>
            <a:r>
              <a:rPr lang="ko-KR" altLang="en-US" dirty="0">
                <a:cs typeface="나눔고딕" charset="-127"/>
              </a:rPr>
              <a:t>차원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a[0] : </a:t>
            </a:r>
            <a:r>
              <a:rPr lang="ko-KR" altLang="en-US" dirty="0">
                <a:cs typeface="나눔고딕" charset="-127"/>
              </a:rPr>
              <a:t>특정 요소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a[1 : 5] : 1~4</a:t>
            </a:r>
            <a:r>
              <a:rPr lang="ko-KR" altLang="en-US" dirty="0">
                <a:cs typeface="나눔고딕" charset="-127"/>
              </a:rPr>
              <a:t>번째 요소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a[5: ] : 5</a:t>
            </a:r>
            <a:r>
              <a:rPr lang="ko-KR" altLang="en-US" dirty="0">
                <a:cs typeface="나눔고딕" charset="-127"/>
              </a:rPr>
              <a:t>번째부터 끝까지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a[:5] : </a:t>
            </a:r>
            <a:r>
              <a:rPr lang="ko-KR" altLang="en-US" dirty="0">
                <a:cs typeface="나눔고딕" charset="-127"/>
              </a:rPr>
              <a:t>처음 부터 </a:t>
            </a:r>
            <a:r>
              <a:rPr lang="en-US" altLang="ko-KR" dirty="0">
                <a:cs typeface="나눔고딕" charset="-127"/>
              </a:rPr>
              <a:t>4</a:t>
            </a:r>
            <a:r>
              <a:rPr lang="ko-KR" altLang="en-US" dirty="0">
                <a:cs typeface="나눔고딕" charset="-127"/>
              </a:rPr>
              <a:t>번째 까지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 : ] : </a:t>
            </a:r>
            <a:r>
              <a:rPr lang="ko-KR" altLang="en-US" dirty="0">
                <a:cs typeface="나눔고딕" charset="-127"/>
              </a:rPr>
              <a:t>모든 요소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>
                <a:cs typeface="나눔고딕" charset="-127"/>
              </a:rPr>
              <a:t>2</a:t>
            </a:r>
            <a:r>
              <a:rPr lang="ko-KR" altLang="en-US" dirty="0">
                <a:cs typeface="나눔고딕" charset="-127"/>
              </a:rPr>
              <a:t>차원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a[2, 3 ] : 2</a:t>
            </a:r>
            <a:r>
              <a:rPr lang="ko-KR" altLang="en-US" dirty="0">
                <a:cs typeface="나눔고딕" charset="-127"/>
              </a:rPr>
              <a:t>행 </a:t>
            </a:r>
            <a:r>
              <a:rPr lang="en-US" altLang="ko-KR" dirty="0">
                <a:cs typeface="나눔고딕" charset="-127"/>
              </a:rPr>
              <a:t>3</a:t>
            </a:r>
            <a:r>
              <a:rPr lang="ko-KR" altLang="en-US" dirty="0">
                <a:cs typeface="나눔고딕" charset="-127"/>
              </a:rPr>
              <a:t>열 요소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a[2:4,  3]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: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2~3</a:t>
            </a:r>
            <a:r>
              <a:rPr lang="ko-KR" altLang="en-US" dirty="0">
                <a:cs typeface="나눔고딕" charset="-127"/>
              </a:rPr>
              <a:t>행의  </a:t>
            </a:r>
            <a:r>
              <a:rPr lang="en-US" altLang="ko-KR" dirty="0">
                <a:cs typeface="나눔고딕" charset="-127"/>
              </a:rPr>
              <a:t>3</a:t>
            </a:r>
            <a:r>
              <a:rPr lang="ko-KR" altLang="en-US" dirty="0">
                <a:cs typeface="나눔고딕" charset="-127"/>
              </a:rPr>
              <a:t>열 요소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a[ 2, 1:4] : 2</a:t>
            </a:r>
            <a:r>
              <a:rPr lang="ko-KR" altLang="en-US" dirty="0">
                <a:cs typeface="나눔고딕" charset="-127"/>
              </a:rPr>
              <a:t>행의 </a:t>
            </a:r>
            <a:r>
              <a:rPr lang="en-US" altLang="ko-KR" dirty="0">
                <a:cs typeface="나눔고딕" charset="-127"/>
              </a:rPr>
              <a:t>1~3</a:t>
            </a:r>
            <a:r>
              <a:rPr lang="ko-KR" altLang="en-US" dirty="0">
                <a:cs typeface="나눔고딕" charset="-127"/>
              </a:rPr>
              <a:t>열 요소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a[2, :] : 2</a:t>
            </a:r>
            <a:r>
              <a:rPr lang="ko-KR" altLang="en-US" dirty="0">
                <a:cs typeface="나눔고딕" charset="-127"/>
              </a:rPr>
              <a:t>행의 모든 열 요소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a[:, 2] : </a:t>
            </a:r>
            <a:r>
              <a:rPr lang="ko-KR" altLang="en-US" dirty="0">
                <a:cs typeface="나눔고딕" charset="-127"/>
              </a:rPr>
              <a:t>모든 행의 </a:t>
            </a:r>
            <a:r>
              <a:rPr lang="en-US" altLang="ko-KR" dirty="0">
                <a:cs typeface="나눔고딕" charset="-127"/>
              </a:rPr>
              <a:t>2</a:t>
            </a:r>
            <a:r>
              <a:rPr lang="ko-KR" altLang="en-US" dirty="0">
                <a:cs typeface="나눔고딕" charset="-127"/>
              </a:rPr>
              <a:t>열 요소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a[1:3, : ] : 1~2</a:t>
            </a:r>
            <a:r>
              <a:rPr lang="ko-KR" altLang="en-US" dirty="0">
                <a:cs typeface="나눔고딕" charset="-127"/>
              </a:rPr>
              <a:t>행의 모든 열 요소</a:t>
            </a:r>
            <a:endParaRPr lang="en-US" altLang="ko-KR" dirty="0">
              <a:cs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753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세부목차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4800"/>
            <a:ext cx="8229600" cy="51798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u="sng" dirty="0" err="1"/>
              <a:t>NumPy</a:t>
            </a:r>
            <a:endParaRPr sz="2400" u="sng" dirty="0"/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b="0" dirty="0" err="1"/>
              <a:t>MatPlotLib</a:t>
            </a:r>
            <a:endParaRPr lang="en-US" sz="2400" b="0" dirty="0"/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endParaRPr lang="en-US" sz="24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Indexing/Slicing</a:t>
            </a: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1988840"/>
            <a:ext cx="6997389" cy="4104456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a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[0 1 2 3 4 5 6 7 8 9]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[5])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# 5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[1:5])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[1 2 3 4]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[5:])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[5 6 7 8 9]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[:5])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[0 1 2 3 4]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[:])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.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[0 1 2 3 4 5 6 7 8 9]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(16).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reshape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(4,-1)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print(b)</a:t>
            </a:r>
          </a:p>
          <a:p>
            <a:r>
              <a:rPr lang="pt-BR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t-BR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[2, 2])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[2, :])</a:t>
            </a:r>
          </a:p>
          <a:p>
            <a:r>
              <a:rPr lang="pt-BR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t-BR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pt-BR" sz="1600" dirty="0">
                <a:latin typeface="Consolas" charset="0"/>
                <a:ea typeface="Consolas" charset="0"/>
                <a:cs typeface="Consolas" charset="0"/>
              </a:rPr>
              <a:t>[:, 2])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[1:3, :])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09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Fancy Indexing</a:t>
            </a:r>
          </a:p>
          <a:p>
            <a:pPr lvl="2"/>
            <a:r>
              <a:rPr lang="ko-KR" altLang="en-US" dirty="0">
                <a:cs typeface="나눔고딕" charset="-127"/>
              </a:rPr>
              <a:t>조건을 만족하는 데이타만</a:t>
            </a:r>
            <a:r>
              <a:rPr lang="en-US" altLang="ko-KR" dirty="0">
                <a:cs typeface="나눔고딕" charset="-127"/>
              </a:rPr>
              <a:t> </a:t>
            </a:r>
            <a:r>
              <a:rPr lang="ko-KR" altLang="en-US" dirty="0">
                <a:cs typeface="나눔고딕" charset="-127"/>
              </a:rPr>
              <a:t>추출하거나 초기화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ko-KR" altLang="en-US" dirty="0">
                <a:cs typeface="나눔고딕" charset="-127"/>
              </a:rPr>
              <a:t>조건 연산</a:t>
            </a:r>
            <a:r>
              <a:rPr lang="en-US" altLang="ko-KR" dirty="0">
                <a:cs typeface="나눔고딕" charset="-127"/>
              </a:rPr>
              <a:t>: 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&gt;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, &gt;=, &lt;, &lt;=, ==, !=</a:t>
            </a:r>
          </a:p>
          <a:p>
            <a:pPr lvl="2"/>
            <a:r>
              <a:rPr lang="en-US" altLang="ko-KR" dirty="0">
                <a:cs typeface="나눔고딕" charset="-127"/>
              </a:rPr>
              <a:t>Bool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type (True/False)</a:t>
            </a:r>
          </a:p>
          <a:p>
            <a:pPr lvl="2"/>
            <a:r>
              <a:rPr lang="en-US" altLang="ko-KR" dirty="0">
                <a:cs typeface="나눔고딕" charset="-127"/>
              </a:rPr>
              <a:t>a[a &gt; 4]</a:t>
            </a:r>
          </a:p>
          <a:p>
            <a:pPr lvl="2"/>
            <a:r>
              <a:rPr lang="en-US" altLang="ko-KR" dirty="0">
                <a:cs typeface="나눔고딕" charset="-127"/>
              </a:rPr>
              <a:t>a[a &gt; 4] = 0</a:t>
            </a:r>
          </a:p>
          <a:p>
            <a:pPr lvl="2"/>
            <a:r>
              <a:rPr lang="ko-KR" altLang="en-US" dirty="0">
                <a:cs typeface="나눔고딕" charset="-127"/>
              </a:rPr>
              <a:t>색인 배열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>
                <a:cs typeface="나눔고딕" charset="-127"/>
              </a:rPr>
              <a:t>a[[0,2,4]]</a:t>
            </a:r>
          </a:p>
          <a:p>
            <a:pPr lvl="3"/>
            <a:r>
              <a:rPr lang="en-US" altLang="ko-KR" dirty="0">
                <a:cs typeface="나눔고딕" charset="-127"/>
              </a:rPr>
              <a:t>b = [1,2,3]</a:t>
            </a:r>
          </a:p>
          <a:p>
            <a:pPr lvl="3"/>
            <a:r>
              <a:rPr lang="en-US" altLang="ko-KR" dirty="0">
                <a:cs typeface="나눔고딕" charset="-127"/>
              </a:rPr>
              <a:t>a[b]</a:t>
            </a:r>
          </a:p>
          <a:p>
            <a:pPr lvl="3"/>
            <a:endParaRPr lang="en-US" altLang="ko-KR" dirty="0">
              <a:cs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245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Fency Indexing</a:t>
            </a:r>
          </a:p>
          <a:p>
            <a:pPr lvl="2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3608" y="1916832"/>
            <a:ext cx="6421325" cy="3971298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a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[0 1 2 3 4 5 6 7 8 9]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&gt;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4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print(b) #[False False False False False  True  True  True  True  True]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print(a[b])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[5 6 7 8 9]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&gt;4])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[5 6 7 8 9]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&gt;4] = 0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print(a) #</a:t>
            </a:r>
            <a:r>
              <a:rPr lang="cs-CZ" sz="1600" dirty="0">
                <a:latin typeface="Consolas" charset="0"/>
                <a:ea typeface="Consolas" charset="0"/>
                <a:cs typeface="Consolas" charset="0"/>
              </a:rPr>
              <a:t> [0 1 2 3 4 0 0 0 0 0]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names 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np.array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([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'John', 'Tom', 'Lee', 'Tom'])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scores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np.random.rand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(4,4) * 50 + 50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scores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names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==</a:t>
            </a:r>
            <a:r>
              <a:rPr lang="pl-PL" sz="1600" i="1" dirty="0">
                <a:latin typeface="Consolas" charset="0"/>
                <a:ea typeface="Consolas" charset="0"/>
                <a:cs typeface="Consolas" charset="0"/>
              </a:rPr>
              <a:t>'Tom')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scores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names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==</a:t>
            </a:r>
            <a:r>
              <a:rPr lang="pl-PL" sz="1600" i="1" dirty="0">
                <a:latin typeface="Consolas" charset="0"/>
                <a:ea typeface="Consolas" charset="0"/>
                <a:cs typeface="Consolas" charset="0"/>
              </a:rPr>
              <a:t>'Tom',  :]) #Tom</a:t>
            </a:r>
            <a:r>
              <a:rPr lang="ko-KR" altLang="en-US" sz="1600" i="1" dirty="0">
                <a:latin typeface="Consolas" charset="0"/>
                <a:ea typeface="Consolas" charset="0"/>
                <a:cs typeface="Consolas" charset="0"/>
              </a:rPr>
              <a:t>의 점수만 추출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071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Fency Indexing </a:t>
            </a:r>
            <a:r>
              <a:rPr lang="mr-IN" altLang="ko-KR" dirty="0">
                <a:cs typeface="나눔고딕" charset="-127"/>
              </a:rPr>
              <a:t>–</a:t>
            </a:r>
            <a:r>
              <a:rPr lang="en-US" altLang="ko-KR" dirty="0">
                <a:cs typeface="나눔고딕" charset="-127"/>
              </a:rPr>
              <a:t> </a:t>
            </a:r>
            <a:r>
              <a:rPr lang="ko-KR" altLang="en-US" dirty="0">
                <a:cs typeface="나눔고딕" charset="-127"/>
              </a:rPr>
              <a:t>색인 배열</a:t>
            </a:r>
            <a:endParaRPr lang="en-US" altLang="ko-KR" dirty="0">
              <a:cs typeface="나눔고딕" charset="-127"/>
            </a:endParaRPr>
          </a:p>
          <a:p>
            <a:pPr lvl="2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3608" y="1916832"/>
            <a:ext cx="6421325" cy="3971298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&gt;&gt;&gt;</a:t>
            </a:r>
            <a:r>
              <a:rPr lang="ko-KR" alt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a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10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ko-KR" alt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10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array(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[0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4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5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6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7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8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0,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9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]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&gt;&gt;&gt;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ko-KR" sz="1600" dirty="0" err="1">
                <a:latin typeface="Consolas" charset="0"/>
                <a:ea typeface="Consolas" charset="0"/>
                <a:cs typeface="Consolas" charset="0"/>
              </a:rPr>
              <a:t>[1,3,5,7]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array([1,3,5,7])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&gt;&gt;&gt; a[b]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array([10,30,50,70])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380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Merge</a:t>
            </a:r>
          </a:p>
          <a:p>
            <a:pPr lvl="2"/>
            <a:r>
              <a:rPr lang="en-US" altLang="ko-KR" b="0" dirty="0" err="1"/>
              <a:t>numpy.hstack</a:t>
            </a:r>
            <a:r>
              <a:rPr lang="en-US" altLang="ko-KR" b="0" dirty="0"/>
              <a:t>(arrays) : arrays </a:t>
            </a:r>
            <a:r>
              <a:rPr lang="en-US" altLang="ko-KR" b="0" dirty="0" err="1"/>
              <a:t>배열을</a:t>
            </a:r>
            <a:r>
              <a:rPr lang="en-US" altLang="ko-KR" b="0" dirty="0"/>
              <a:t> </a:t>
            </a:r>
            <a:r>
              <a:rPr lang="en-US" altLang="ko-KR" b="0" dirty="0" err="1"/>
              <a:t>수평으로</a:t>
            </a:r>
            <a:r>
              <a:rPr lang="en-US" altLang="ko-KR" b="0" dirty="0"/>
              <a:t> </a:t>
            </a:r>
            <a:r>
              <a:rPr lang="en-US" altLang="ko-KR" b="0" dirty="0" err="1"/>
              <a:t>병합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numpy.vstack</a:t>
            </a:r>
            <a:r>
              <a:rPr lang="en-US" altLang="ko-KR" b="0" dirty="0"/>
              <a:t>(arrays) : arrays </a:t>
            </a:r>
            <a:r>
              <a:rPr lang="en-US" altLang="ko-KR" b="0" dirty="0" err="1"/>
              <a:t>배열을</a:t>
            </a:r>
            <a:r>
              <a:rPr lang="en-US" altLang="ko-KR" b="0" dirty="0"/>
              <a:t> </a:t>
            </a:r>
            <a:r>
              <a:rPr lang="en-US" altLang="ko-KR" b="0" dirty="0" err="1"/>
              <a:t>수직으로</a:t>
            </a:r>
            <a:r>
              <a:rPr lang="en-US" altLang="ko-KR" b="0" dirty="0"/>
              <a:t> </a:t>
            </a:r>
            <a:r>
              <a:rPr lang="en-US" altLang="ko-KR" b="0" dirty="0" err="1"/>
              <a:t>병합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numpy.concatenate</a:t>
            </a:r>
            <a:r>
              <a:rPr lang="en-US" altLang="ko-KR" b="0" dirty="0"/>
              <a:t>(arrays, axis=0) : arrays </a:t>
            </a:r>
            <a:r>
              <a:rPr lang="en-US" altLang="ko-KR" b="0" dirty="0" err="1"/>
              <a:t>배열을</a:t>
            </a:r>
            <a:r>
              <a:rPr lang="en-US" altLang="ko-KR" b="0" dirty="0"/>
              <a:t> </a:t>
            </a:r>
            <a:r>
              <a:rPr lang="en-US" altLang="ko-KR" b="0" dirty="0" err="1"/>
              <a:t>지정한</a:t>
            </a:r>
            <a:r>
              <a:rPr lang="en-US" altLang="ko-KR" b="0" dirty="0"/>
              <a:t> 축 </a:t>
            </a:r>
            <a:r>
              <a:rPr lang="en-US" altLang="ko-KR" b="0" dirty="0" err="1"/>
              <a:t>기준으로</a:t>
            </a:r>
            <a:r>
              <a:rPr lang="en-US" altLang="ko-KR" b="0" dirty="0"/>
              <a:t> </a:t>
            </a:r>
            <a:r>
              <a:rPr lang="en-US" altLang="ko-KR" b="0" dirty="0" err="1"/>
              <a:t>병합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numpy.stack</a:t>
            </a:r>
            <a:r>
              <a:rPr lang="en-US" altLang="ko-KR" b="0" dirty="0"/>
              <a:t>( arrays, axis=0) : arrays </a:t>
            </a:r>
            <a:r>
              <a:rPr lang="en-US" altLang="ko-KR" b="0" dirty="0" err="1"/>
              <a:t>배열을</a:t>
            </a:r>
            <a:r>
              <a:rPr lang="en-US" altLang="ko-KR" b="0" dirty="0"/>
              <a:t> </a:t>
            </a:r>
            <a:r>
              <a:rPr lang="en-US" altLang="ko-KR" b="0" dirty="0" err="1"/>
              <a:t>새로운</a:t>
            </a:r>
            <a:r>
              <a:rPr lang="en-US" altLang="ko-KR" b="0" dirty="0"/>
              <a:t> </a:t>
            </a:r>
            <a:r>
              <a:rPr lang="en-US" altLang="ko-KR" b="0" dirty="0" err="1"/>
              <a:t>축으로</a:t>
            </a:r>
            <a:r>
              <a:rPr lang="en-US" altLang="ko-KR" b="0" dirty="0"/>
              <a:t> </a:t>
            </a:r>
            <a:r>
              <a:rPr lang="en-US" altLang="ko-KR" b="0" dirty="0" err="1"/>
              <a:t>병합</a:t>
            </a:r>
            <a:endParaRPr lang="en-US" altLang="ko-KR" b="0" dirty="0"/>
          </a:p>
          <a:p>
            <a:pPr lvl="3"/>
            <a:r>
              <a:rPr lang="en-US" altLang="ko-KR" dirty="0"/>
              <a:t>arrays : </a:t>
            </a:r>
            <a:r>
              <a:rPr lang="en-US" altLang="ko-KR" dirty="0" err="1"/>
              <a:t>병합</a:t>
            </a:r>
            <a:r>
              <a:rPr lang="en-US" altLang="ko-KR" dirty="0"/>
              <a:t> </a:t>
            </a:r>
            <a:r>
              <a:rPr lang="en-US" altLang="ko-KR" dirty="0" err="1"/>
              <a:t>대상</a:t>
            </a:r>
            <a:r>
              <a:rPr lang="en-US" altLang="ko-KR" dirty="0"/>
              <a:t> </a:t>
            </a:r>
            <a:r>
              <a:rPr lang="en-US" altLang="ko-KR" dirty="0" err="1"/>
              <a:t>배열</a:t>
            </a:r>
            <a:r>
              <a:rPr lang="en-US" altLang="ko-KR" dirty="0"/>
              <a:t>, </a:t>
            </a:r>
            <a:r>
              <a:rPr lang="en-US" altLang="ko-KR" dirty="0" err="1"/>
              <a:t>튜플</a:t>
            </a:r>
            <a:endParaRPr lang="en-US" altLang="ko-KR" dirty="0"/>
          </a:p>
          <a:p>
            <a:pPr lvl="3"/>
            <a:endParaRPr lang="en-US" altLang="ko-KR" dirty="0">
              <a:cs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4640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Merge</a:t>
            </a:r>
          </a:p>
          <a:p>
            <a:pPr lvl="3"/>
            <a:endParaRPr lang="en-US" altLang="ko-KR" dirty="0">
              <a:cs typeface="나눔고딕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65475" y="980728"/>
            <a:ext cx="6421325" cy="542007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 = np.arange(4).reshape(2,2)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array([[0, 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[2, 3]])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 = np.arange(10, 14).reshape(2,2)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array([[10, 11],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[12, 13]])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np.vstack( (a,b) 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array([[ 0,  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[ 2,  3],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[10, 11],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[12, 13]])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np.hstack( (a,b) 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array([[ 0,  1, 10, 11],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[ 2,  3, 12, 13]])</a:t>
            </a:r>
            <a:endParaRPr lang="en-US" sz="140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np.concatenate((a,b), 0)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array([[ 0,  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[ 2,  3],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[10, 11],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[12, 13]])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np.concatenate((a,b), 1)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array([[ 0,  1, 10, 11],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[ 2,  3, 12, 13]])</a:t>
            </a:r>
          </a:p>
        </p:txBody>
      </p:sp>
    </p:spTree>
    <p:extLst>
      <p:ext uri="{BB962C8B-B14F-4D97-AF65-F5344CB8AC3E}">
        <p14:creationId xmlns:p14="http://schemas.microsoft.com/office/powerpoint/2010/main" val="811658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Merge</a:t>
            </a:r>
          </a:p>
          <a:p>
            <a:pPr lvl="3"/>
            <a:endParaRPr lang="en-US" altLang="ko-KR" dirty="0">
              <a:cs typeface="나눔고딕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65475" y="980728"/>
            <a:ext cx="6421325" cy="542007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 = np.arange(12).reshape(4,3)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 = np.arange(10, 130, 10).reshape(4,3)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</a:t>
            </a:r>
          </a:p>
          <a:p>
            <a:r>
              <a:rPr lang="pt-BR" sz="1400">
                <a:latin typeface="Consolas" charset="0"/>
                <a:ea typeface="Consolas" charset="0"/>
                <a:cs typeface="Consolas" charset="0"/>
              </a:rPr>
              <a:t>array([[ 0,  1,  2],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[ 3,  4,  5],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[ 6,  7,  8],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[ 9, 10, 11]])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array([[ 10,  20,  30],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[ 40,  50,  60],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[ 70,  80,  90],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[100, 110, 120]])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c = np.stack( (a,b), 0)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c.shape</a:t>
            </a:r>
          </a:p>
          <a:p>
            <a:r>
              <a:rPr lang="is-IS" sz="1400">
                <a:latin typeface="Consolas" charset="0"/>
                <a:ea typeface="Consolas" charset="0"/>
                <a:cs typeface="Consolas" charset="0"/>
              </a:rPr>
              <a:t>(2, 4, 3)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c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array([[[  0,   1,   2],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 [  3,   4,   5],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 [  6,   7,   8],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 [  9,  10,  11]],</a:t>
            </a:r>
          </a:p>
          <a:p>
            <a:endParaRPr lang="mr-IN" sz="140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[[ 10,  20,  30],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 [ 40,  50,  60],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 [ 70,  80,  90],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 [100, 110, 120]]])</a:t>
            </a:r>
          </a:p>
        </p:txBody>
      </p:sp>
    </p:spTree>
    <p:extLst>
      <p:ext uri="{BB962C8B-B14F-4D97-AF65-F5344CB8AC3E}">
        <p14:creationId xmlns:p14="http://schemas.microsoft.com/office/powerpoint/2010/main" val="14980723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splitting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np.hsplit</a:t>
            </a:r>
            <a:r>
              <a:rPr lang="en-US" altLang="ko-KR" dirty="0">
                <a:cs typeface="나눔고딕" charset="-127"/>
              </a:rPr>
              <a:t>(array, </a:t>
            </a:r>
            <a:r>
              <a:rPr lang="en-US" altLang="ko-KR" dirty="0" err="1">
                <a:cs typeface="나눔고딕" charset="-127"/>
              </a:rPr>
              <a:t>indice</a:t>
            </a:r>
            <a:r>
              <a:rPr lang="en-US" altLang="ko-KR" dirty="0">
                <a:cs typeface="나눔고딕" charset="-127"/>
              </a:rPr>
              <a:t>) = </a:t>
            </a:r>
            <a:r>
              <a:rPr lang="en-US" altLang="ko-KR" dirty="0" err="1">
                <a:cs typeface="나눔고딕" charset="-127"/>
              </a:rPr>
              <a:t>np.split</a:t>
            </a:r>
            <a:r>
              <a:rPr lang="en-US" altLang="ko-KR" dirty="0">
                <a:cs typeface="나눔고딕" charset="-127"/>
              </a:rPr>
              <a:t>(axis=1)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np.vsplit</a:t>
            </a:r>
            <a:r>
              <a:rPr lang="en-US" altLang="ko-KR" dirty="0">
                <a:cs typeface="나눔고딕" charset="-127"/>
              </a:rPr>
              <a:t>(array, </a:t>
            </a:r>
            <a:r>
              <a:rPr lang="en-US" altLang="ko-KR" dirty="0" err="1">
                <a:cs typeface="나눔고딕" charset="-127"/>
              </a:rPr>
              <a:t>indice</a:t>
            </a:r>
            <a:r>
              <a:rPr lang="en-US" altLang="ko-KR" dirty="0">
                <a:cs typeface="나눔고딕" charset="-127"/>
              </a:rPr>
              <a:t>) = </a:t>
            </a:r>
            <a:r>
              <a:rPr lang="en-US" altLang="ko-KR" dirty="0" err="1">
                <a:cs typeface="나눔고딕" charset="-127"/>
              </a:rPr>
              <a:t>np.split</a:t>
            </a:r>
            <a:r>
              <a:rPr lang="en-US" altLang="ko-KR" dirty="0">
                <a:cs typeface="나눔고딕" charset="-127"/>
              </a:rPr>
              <a:t>(axis=0)</a:t>
            </a:r>
            <a:endParaRPr lang="en-US" altLang="ko-KR" dirty="0" err="1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np.split</a:t>
            </a:r>
            <a:r>
              <a:rPr lang="en-US" altLang="ko-KR" dirty="0">
                <a:cs typeface="나눔고딕" charset="-127"/>
              </a:rPr>
              <a:t>(array, </a:t>
            </a:r>
            <a:r>
              <a:rPr lang="en-US" altLang="ko-KR" dirty="0" err="1">
                <a:cs typeface="나눔고딕" charset="-127"/>
              </a:rPr>
              <a:t>indice</a:t>
            </a:r>
            <a:r>
              <a:rPr lang="en-US" altLang="ko-KR" dirty="0">
                <a:cs typeface="나눔고딕" charset="-127"/>
              </a:rPr>
              <a:t>, axis=0)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536" y="2852936"/>
            <a:ext cx="8291264" cy="317921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pl-PL" sz="1600">
                <a:latin typeface="Consolas" charset="0"/>
                <a:ea typeface="Consolas" charset="0"/>
                <a:cs typeface="Consolas" charset="0"/>
              </a:rPr>
              <a:t>a 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(12) #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[ 0  1  2  3  4  5  6  7  8  9 10 11]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b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np.hsplit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(a, 3) 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([0, 1, 2, 3]),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([4, 5, 6, 7]),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([ 8,  9, 10, 11])]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np.hsplit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, (3,6))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([0, 1, 2]),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([3, 4, 5]),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([ 6,  7,  8,  9, 10, 11])]</a:t>
            </a:r>
          </a:p>
        </p:txBody>
      </p:sp>
    </p:spTree>
    <p:extLst>
      <p:ext uri="{BB962C8B-B14F-4D97-AF65-F5344CB8AC3E}">
        <p14:creationId xmlns:p14="http://schemas.microsoft.com/office/powerpoint/2010/main" val="17708625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r>
              <a:rPr lang="en-US" altLang="ko-KR" dirty="0">
                <a:cs typeface="나눔고딕" charset="-127"/>
              </a:rPr>
              <a:t> Search</a:t>
            </a:r>
          </a:p>
          <a:p>
            <a:pPr lvl="1"/>
            <a:r>
              <a:rPr lang="en-US" altLang="ko-KR" b="0" dirty="0" err="1"/>
              <a:t>numpy.where</a:t>
            </a:r>
            <a:r>
              <a:rPr lang="en-US" altLang="ko-KR" b="0" dirty="0"/>
              <a:t>(condition [, t, f]) : </a:t>
            </a:r>
            <a:r>
              <a:rPr lang="ko-KR" altLang="en-US" b="0" dirty="0"/>
              <a:t>조건에 맞는 요소를 찾기</a:t>
            </a:r>
          </a:p>
          <a:p>
            <a:pPr lvl="2"/>
            <a:r>
              <a:rPr lang="en-US" altLang="ko-KR" dirty="0"/>
              <a:t>return : </a:t>
            </a:r>
            <a:r>
              <a:rPr lang="ko-KR" altLang="en-US" dirty="0" err="1"/>
              <a:t>튜플</a:t>
            </a:r>
            <a:r>
              <a:rPr lang="en-US" altLang="ko-KR" dirty="0"/>
              <a:t>, </a:t>
            </a:r>
            <a:r>
              <a:rPr lang="ko-KR" altLang="en-US" dirty="0"/>
              <a:t>검색 조건에 맞는 요소의 인덱스 또는 변경된 값으로 채워진 배열</a:t>
            </a:r>
          </a:p>
          <a:p>
            <a:pPr lvl="2"/>
            <a:r>
              <a:rPr lang="en-US" altLang="ko-KR" dirty="0"/>
              <a:t>condition : </a:t>
            </a:r>
            <a:r>
              <a:rPr lang="ko-KR" altLang="en-US" dirty="0"/>
              <a:t>검색에 사용할 </a:t>
            </a:r>
            <a:r>
              <a:rPr lang="ko-KR" altLang="en-US" dirty="0" err="1"/>
              <a:t>조건식</a:t>
            </a:r>
            <a:r>
              <a:rPr lang="en-US" altLang="ko-KR" dirty="0"/>
              <a:t>,</a:t>
            </a:r>
          </a:p>
          <a:p>
            <a:pPr lvl="2"/>
            <a:r>
              <a:rPr lang="en-US" altLang="ko-KR" dirty="0"/>
              <a:t>t, f : </a:t>
            </a:r>
            <a:r>
              <a:rPr lang="ko-KR" altLang="en-US" dirty="0"/>
              <a:t>조건에 따라 지정할 값 또는 배열</a:t>
            </a:r>
            <a:r>
              <a:rPr lang="en-US" altLang="ko-KR" dirty="0"/>
              <a:t>, </a:t>
            </a:r>
            <a:r>
              <a:rPr lang="ko-KR" altLang="en-US" dirty="0"/>
              <a:t>배열의 경우 조건에 사용한 배열과 같은 </a:t>
            </a:r>
            <a:r>
              <a:rPr lang="en-US" altLang="ko-KR" dirty="0"/>
              <a:t>shape</a:t>
            </a:r>
          </a:p>
          <a:p>
            <a:pPr lvl="3"/>
            <a:r>
              <a:rPr lang="en-US" altLang="ko-KR" dirty="0"/>
              <a:t>t : </a:t>
            </a:r>
            <a:r>
              <a:rPr lang="ko-KR" altLang="en-US" dirty="0"/>
              <a:t>조건에 맞는 값에 지정할 값이나 배열</a:t>
            </a:r>
          </a:p>
          <a:p>
            <a:pPr lvl="3"/>
            <a:r>
              <a:rPr lang="en-US" altLang="ko-KR" dirty="0"/>
              <a:t>f : </a:t>
            </a:r>
            <a:r>
              <a:rPr lang="ko-KR" altLang="en-US" dirty="0"/>
              <a:t>조건에 틀린 값에 지정할 값이나 배열</a:t>
            </a:r>
          </a:p>
          <a:p>
            <a:pPr lvl="1"/>
            <a:r>
              <a:rPr lang="en-US" altLang="ko-KR" b="0" dirty="0" err="1"/>
              <a:t>numpy.nonzero</a:t>
            </a:r>
            <a:r>
              <a:rPr lang="en-US" altLang="ko-KR" b="0" dirty="0"/>
              <a:t>(array) : array</a:t>
            </a:r>
            <a:r>
              <a:rPr lang="ko-KR" altLang="en-US" b="0" dirty="0"/>
              <a:t>에서 </a:t>
            </a:r>
            <a:r>
              <a:rPr lang="ko-KR" altLang="en-US" b="0" dirty="0" err="1"/>
              <a:t>요소중에</a:t>
            </a:r>
            <a:r>
              <a:rPr lang="ko-KR" altLang="en-US" b="0" dirty="0"/>
              <a:t> </a:t>
            </a:r>
            <a:r>
              <a:rPr lang="en-US" altLang="ko-KR" b="0" dirty="0"/>
              <a:t>0(</a:t>
            </a:r>
            <a:r>
              <a:rPr lang="ko-KR" altLang="en-US" b="0" dirty="0"/>
              <a:t>영</a:t>
            </a:r>
            <a:r>
              <a:rPr lang="en-US" altLang="ko-KR" b="0" dirty="0"/>
              <a:t>,zero)</a:t>
            </a:r>
            <a:r>
              <a:rPr lang="ko-KR" altLang="en-US" b="0" dirty="0"/>
              <a:t>가 아닌 요소의 인덱스들을 반환</a:t>
            </a:r>
            <a:r>
              <a:rPr lang="en-US" altLang="ko-KR" b="0" dirty="0"/>
              <a:t>, </a:t>
            </a:r>
            <a:r>
              <a:rPr lang="ko-KR" altLang="en-US" b="0" dirty="0" err="1"/>
              <a:t>튜플</a:t>
            </a:r>
            <a:endParaRPr lang="ko-KR" altLang="en-US" b="0" dirty="0"/>
          </a:p>
          <a:p>
            <a:pPr lvl="1"/>
            <a:r>
              <a:rPr lang="en-US" altLang="ko-KR" b="0" dirty="0" err="1"/>
              <a:t>numpy.all</a:t>
            </a:r>
            <a:r>
              <a:rPr lang="en-US" altLang="ko-KR" b="0" dirty="0"/>
              <a:t>(array [, axis]) : array</a:t>
            </a:r>
            <a:r>
              <a:rPr lang="ko-KR" altLang="en-US" b="0" dirty="0"/>
              <a:t>의 모든 요소가 </a:t>
            </a:r>
            <a:r>
              <a:rPr lang="en-US" altLang="ko-KR" b="0" dirty="0"/>
              <a:t>True </a:t>
            </a:r>
            <a:r>
              <a:rPr lang="ko-KR" altLang="en-US" b="0" dirty="0"/>
              <a:t>인지 검색</a:t>
            </a:r>
          </a:p>
          <a:p>
            <a:pPr lvl="2"/>
            <a:r>
              <a:rPr lang="en-US" altLang="ko-KR" dirty="0"/>
              <a:t>array : </a:t>
            </a:r>
            <a:r>
              <a:rPr lang="ko-KR" altLang="en-US" dirty="0"/>
              <a:t>검색 대상 배열</a:t>
            </a:r>
          </a:p>
          <a:p>
            <a:pPr lvl="2"/>
            <a:r>
              <a:rPr lang="en-US" altLang="ko-KR" dirty="0"/>
              <a:t>axis : </a:t>
            </a:r>
            <a:r>
              <a:rPr lang="ko-KR" altLang="en-US" dirty="0"/>
              <a:t>검색할 기준 축</a:t>
            </a:r>
            <a:r>
              <a:rPr lang="en-US" altLang="ko-KR" dirty="0"/>
              <a:t>, </a:t>
            </a:r>
            <a:r>
              <a:rPr lang="ko-KR" altLang="en-US" dirty="0"/>
              <a:t>생략하면 모든 요소 검색</a:t>
            </a:r>
            <a:r>
              <a:rPr lang="en-US" altLang="ko-KR" dirty="0"/>
              <a:t>, </a:t>
            </a:r>
            <a:r>
              <a:rPr lang="ko-KR" altLang="en-US" dirty="0"/>
              <a:t>지정하면 축 </a:t>
            </a:r>
            <a:r>
              <a:rPr lang="ko-KR" altLang="en-US" dirty="0" err="1"/>
              <a:t>갯수별로</a:t>
            </a:r>
            <a:r>
              <a:rPr lang="ko-KR" altLang="en-US" dirty="0"/>
              <a:t> 결과 반환</a:t>
            </a:r>
          </a:p>
          <a:p>
            <a:pPr lvl="1"/>
            <a:r>
              <a:rPr lang="en-US" altLang="ko-KR" b="0" dirty="0" err="1"/>
              <a:t>numpy.any</a:t>
            </a:r>
            <a:r>
              <a:rPr lang="en-US" altLang="ko-KR" b="0" dirty="0"/>
              <a:t>(array [, axis]) : array</a:t>
            </a:r>
            <a:r>
              <a:rPr lang="ko-KR" altLang="en-US" b="0" dirty="0"/>
              <a:t>의 어느 요소이든 </a:t>
            </a:r>
            <a:r>
              <a:rPr lang="en-US" altLang="ko-KR" b="0" dirty="0"/>
              <a:t>True</a:t>
            </a:r>
            <a:r>
              <a:rPr lang="ko-KR" altLang="en-US" b="0" dirty="0"/>
              <a:t>가 있는지 검색</a:t>
            </a:r>
          </a:p>
          <a:p>
            <a:pPr lvl="3"/>
            <a:endParaRPr lang="en-US" altLang="ko-KR" dirty="0">
              <a:cs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48784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Search</a:t>
            </a:r>
          </a:p>
          <a:p>
            <a:pPr lvl="3"/>
            <a:endParaRPr lang="en-US" altLang="ko-KR" dirty="0">
              <a:cs typeface="나눔고딕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15616" y="1916832"/>
            <a:ext cx="6696744" cy="4392488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 = np.arange(10, 20)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</a:t>
            </a:r>
          </a:p>
          <a:p>
            <a:r>
              <a:rPr lang="cs-CZ" sz="1400">
                <a:latin typeface="Consolas" charset="0"/>
                <a:ea typeface="Consolas" charset="0"/>
                <a:cs typeface="Consolas" charset="0"/>
              </a:rPr>
              <a:t>array([10, 11, 12, 13, 14, 15, 16, 17, 18, 19])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np.where(a &gt; 15)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(array([6, 7, 8, 9]),)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np.where(a &gt; 15, 1, 0)</a:t>
            </a:r>
          </a:p>
          <a:p>
            <a:r>
              <a:rPr lang="fi-FI" sz="1400">
                <a:latin typeface="Consolas" charset="0"/>
                <a:ea typeface="Consolas" charset="0"/>
                <a:cs typeface="Consolas" charset="0"/>
              </a:rPr>
              <a:t>array([0, 0, 0, 0, 0, 0, 1, 1, 1, 1])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</a:t>
            </a:r>
          </a:p>
          <a:p>
            <a:r>
              <a:rPr lang="cs-CZ" sz="1400">
                <a:latin typeface="Consolas" charset="0"/>
                <a:ea typeface="Consolas" charset="0"/>
                <a:cs typeface="Consolas" charset="0"/>
              </a:rPr>
              <a:t>array([10, 11, 12, 13, 14, 15, 16, 17, 18, 19])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np.where(a&gt;15, 99, a)</a:t>
            </a:r>
          </a:p>
          <a:p>
            <a:r>
              <a:rPr lang="cs-CZ" sz="1400">
                <a:latin typeface="Consolas" charset="0"/>
                <a:ea typeface="Consolas" charset="0"/>
                <a:cs typeface="Consolas" charset="0"/>
              </a:rPr>
              <a:t>array([10, 11, 12, 13, 14, 15, 99, 99, 99, 99])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np.where(a&gt;15, a, 0)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array([ 0,  0,  0,  0,  0,  0, 16, 17, 18, 19])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</a:t>
            </a:r>
          </a:p>
          <a:p>
            <a:r>
              <a:rPr lang="cs-CZ" sz="1400">
                <a:latin typeface="Consolas" charset="0"/>
                <a:ea typeface="Consolas" charset="0"/>
                <a:cs typeface="Consolas" charset="0"/>
              </a:rPr>
              <a:t>array([10, 11, 12, 13, 14, 15, 16, 17, 18, 19])</a:t>
            </a:r>
          </a:p>
          <a:p>
            <a:endParaRPr lang="cs-CZ" sz="140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4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r>
              <a:rPr lang="en-US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  <a:hlinkClick r:id="rId2"/>
              </a:rPr>
              <a:t>http://www.numpy.org/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  <a:hlinkClick r:id="rId3"/>
              </a:rPr>
              <a:t>https://docs.scipy.org/doc/numpy/genindex.html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Fundamental package for </a:t>
            </a:r>
            <a:r>
              <a:rPr lang="en-US" altLang="ko-KR" dirty="0" err="1">
                <a:cs typeface="나눔고딕" charset="-127"/>
              </a:rPr>
              <a:t>sientific</a:t>
            </a:r>
            <a:r>
              <a:rPr lang="en-US" altLang="ko-KR" dirty="0">
                <a:cs typeface="나눔고딕" charset="-127"/>
              </a:rPr>
              <a:t> computing with Python</a:t>
            </a:r>
          </a:p>
          <a:p>
            <a:pPr lvl="2"/>
            <a:r>
              <a:rPr lang="ko-KR" altLang="en-US" dirty="0">
                <a:cs typeface="나눔고딕" charset="-127"/>
              </a:rPr>
              <a:t>강력한 </a:t>
            </a:r>
            <a:r>
              <a:rPr lang="en-US" altLang="ko-KR" dirty="0">
                <a:cs typeface="나눔고딕" charset="-127"/>
              </a:rPr>
              <a:t>N-</a:t>
            </a:r>
            <a:r>
              <a:rPr lang="ko-KR" altLang="en-US" dirty="0">
                <a:cs typeface="나눔고딕" charset="-127"/>
              </a:rPr>
              <a:t>차 배열 객체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ko-KR" altLang="en-US" dirty="0">
                <a:cs typeface="나눔고딕" charset="-127"/>
              </a:rPr>
              <a:t>정교한 </a:t>
            </a:r>
            <a:r>
              <a:rPr lang="en-US" altLang="ko-KR" dirty="0">
                <a:cs typeface="나눔고딕" charset="-127"/>
              </a:rPr>
              <a:t>Broadcasting </a:t>
            </a:r>
            <a:r>
              <a:rPr lang="ko-KR" altLang="en-US" dirty="0">
                <a:cs typeface="나눔고딕" charset="-127"/>
              </a:rPr>
              <a:t>함수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>
                <a:cs typeface="나눔고딕" charset="-127"/>
              </a:rPr>
              <a:t>C/C++, Fortran </a:t>
            </a:r>
            <a:r>
              <a:rPr lang="ko-KR" altLang="en-US" dirty="0">
                <a:cs typeface="나눔고딕" charset="-127"/>
              </a:rPr>
              <a:t>통합 도구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ko-KR" altLang="en-US" dirty="0">
                <a:cs typeface="나눔고딕" charset="-127"/>
              </a:rPr>
              <a:t>유용한 선형대수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푸리에 변환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난수발생 기능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 err="1">
                <a:cs typeface="나눔고딕" charset="-127"/>
              </a:rPr>
              <a:t>OpenCV</a:t>
            </a:r>
            <a:r>
              <a:rPr lang="en-US" altLang="ko-KR" dirty="0">
                <a:cs typeface="나눔고딕" charset="-127"/>
              </a:rPr>
              <a:t>-Python </a:t>
            </a:r>
            <a:r>
              <a:rPr lang="en-US" altLang="ko-KR" dirty="0" err="1">
                <a:cs typeface="나눔고딕" charset="-127"/>
              </a:rPr>
              <a:t>ver</a:t>
            </a:r>
            <a:r>
              <a:rPr lang="en-US" altLang="ko-KR" dirty="0">
                <a:cs typeface="나눔고딕" charset="-127"/>
              </a:rPr>
              <a:t> 2.3+</a:t>
            </a:r>
          </a:p>
          <a:p>
            <a:pPr lvl="2"/>
            <a:r>
              <a:rPr lang="ko-KR" altLang="en-US" dirty="0">
                <a:cs typeface="나눔고딕" charset="-127"/>
              </a:rPr>
              <a:t>이전에는 자체 </a:t>
            </a:r>
            <a:r>
              <a:rPr lang="en-US" altLang="ko-KR" dirty="0">
                <a:cs typeface="나눔고딕" charset="-127"/>
              </a:rPr>
              <a:t>Internal Data Structure </a:t>
            </a:r>
            <a:r>
              <a:rPr lang="ko-KR" altLang="en-US" dirty="0">
                <a:cs typeface="나눔고딕" charset="-127"/>
              </a:rPr>
              <a:t>사용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ko-KR" altLang="en-US" dirty="0">
                <a:cs typeface="나눔고딕" charset="-127"/>
              </a:rPr>
              <a:t>이미지 데이타 자료구조로 </a:t>
            </a:r>
            <a:r>
              <a:rPr lang="en-US" altLang="ko-KR" dirty="0" err="1">
                <a:cs typeface="나눔고딕" charset="-127"/>
              </a:rPr>
              <a:t>NumPy</a:t>
            </a:r>
            <a:r>
              <a:rPr lang="ko-KR" altLang="en-US" dirty="0">
                <a:cs typeface="나눔고딕" charset="-127"/>
              </a:rPr>
              <a:t> 채용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>
                <a:cs typeface="나눔고딕" charset="-127"/>
              </a:rPr>
              <a:t>cv2 </a:t>
            </a:r>
            <a:r>
              <a:rPr lang="ko-KR" altLang="en-US" dirty="0">
                <a:cs typeface="나눔고딕" charset="-127"/>
              </a:rPr>
              <a:t>패키지로 변경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>
                <a:cs typeface="나눔고딕" charset="-127"/>
              </a:rPr>
              <a:t>import cv2</a:t>
            </a:r>
          </a:p>
          <a:p>
            <a:pPr lvl="2"/>
            <a:r>
              <a:rPr lang="en-US" altLang="ko-KR" dirty="0">
                <a:cs typeface="나눔고딕" charset="-127"/>
              </a:rPr>
              <a:t>import </a:t>
            </a:r>
            <a:r>
              <a:rPr lang="en-US" altLang="ko-KR" dirty="0" err="1">
                <a:cs typeface="나눔고딕" charset="-127"/>
              </a:rPr>
              <a:t>numpy as np</a:t>
            </a:r>
            <a:endParaRPr lang="en-US" altLang="ko-KR" dirty="0">
              <a:cs typeface="나눔고딕" charset="-127"/>
            </a:endParaRPr>
          </a:p>
        </p:txBody>
      </p:sp>
      <p:pic>
        <p:nvPicPr>
          <p:cNvPr id="1026" name="Picture 2" descr="um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352" y="4869160"/>
            <a:ext cx="2989396" cy="101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4190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Search</a:t>
            </a:r>
          </a:p>
          <a:p>
            <a:pPr lvl="3"/>
            <a:endParaRPr lang="en-US" altLang="ko-KR" dirty="0">
              <a:cs typeface="나눔고딕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15616" y="1916832"/>
            <a:ext cx="6696744" cy="4392488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 = np.arange(12).reshape(3,4)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array([[ 0,  1,  2,  3],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[ 4,  5,  6,  7],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[ 8,  9, 10, 11]])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coords = np.where(b&gt;6)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coords</a:t>
            </a:r>
          </a:p>
          <a:p>
            <a:r>
              <a:rPr lang="pt-BR" sz="1400">
                <a:latin typeface="Consolas" charset="0"/>
                <a:ea typeface="Consolas" charset="0"/>
                <a:cs typeface="Consolas" charset="0"/>
              </a:rPr>
              <a:t>(array([1, 2, 2, 2, 2]), array([3, 0, 1, 2, 3]))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np.stack( (coords[0], coords[1]), -1)</a:t>
            </a:r>
          </a:p>
          <a:p>
            <a:r>
              <a:rPr lang="pt-BR" sz="1400">
                <a:latin typeface="Consolas" charset="0"/>
                <a:ea typeface="Consolas" charset="0"/>
                <a:cs typeface="Consolas" charset="0"/>
              </a:rPr>
              <a:t>array([[1, 3],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[2, 0],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[2, 1],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[2, 2],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[2, 3]])</a:t>
            </a:r>
            <a:endParaRPr lang="en-US" sz="140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z = np.array([0,1,2,0,1,2])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&gt;&gt;&gt; np.nonzero(z)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(array([1, 2, 4, 5]),)</a:t>
            </a:r>
          </a:p>
          <a:p>
            <a:endParaRPr lang="mr-IN" sz="140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972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Search</a:t>
            </a:r>
          </a:p>
          <a:p>
            <a:pPr lvl="3"/>
            <a:endParaRPr lang="en-US" altLang="ko-KR" dirty="0">
              <a:cs typeface="나눔고딕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123728" y="980728"/>
            <a:ext cx="6696744" cy="540060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 = np.arange(10)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 = np.arange(10)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array([0, 1, 2, 3, 4, 5, 6, 7, 8, 9])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array([0, 1, 2, 3, 4, 5, 6, 7, 8, 9])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a==b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array([ True,  True,  True,  True,  True,  True,  True,  True,  True,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        True])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np.all(a==b)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b[5] = -1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a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array([0, 1, 2, 3, 4, 5, 6, 7, 8, 9])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b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array([ 0,  1,  2,  3,  4, -1,  6,  7,  8,  9])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np.all(a==b)</a:t>
            </a:r>
          </a:p>
          <a:p>
            <a:r>
              <a:rPr lang="en-US" sz="1400">
                <a:latin typeface="Consolas" charset="0"/>
                <a:ea typeface="Consolas" charset="0"/>
                <a:cs typeface="Consolas" charset="0"/>
              </a:rPr>
              <a:t>False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np.where(a==b)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(array([0, 1, 2, 3, 4, 6, 7, 8, 9]),)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 np.where(a!=b)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(array([5]),)</a:t>
            </a:r>
          </a:p>
          <a:p>
            <a:r>
              <a:rPr lang="mr-IN" sz="1400">
                <a:latin typeface="Consolas" charset="0"/>
                <a:ea typeface="Consolas" charset="0"/>
                <a:cs typeface="Consolas" charset="0"/>
              </a:rPr>
              <a:t>&gt;&gt;&gt;</a:t>
            </a:r>
          </a:p>
        </p:txBody>
      </p:sp>
    </p:spTree>
    <p:extLst>
      <p:ext uri="{BB962C8B-B14F-4D97-AF65-F5344CB8AC3E}">
        <p14:creationId xmlns:p14="http://schemas.microsoft.com/office/powerpoint/2010/main" val="627232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기초통계 함수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b="0" dirty="0" err="1"/>
              <a:t>numpy.sum</a:t>
            </a:r>
            <a:r>
              <a:rPr lang="en-US" altLang="ko-KR" b="0" dirty="0"/>
              <a:t>(array [, axis]) : </a:t>
            </a:r>
            <a:r>
              <a:rPr lang="en-US" altLang="ko-KR" b="0" dirty="0" err="1"/>
              <a:t>배열의</a:t>
            </a:r>
            <a:r>
              <a:rPr lang="en-US" altLang="ko-KR" b="0" dirty="0"/>
              <a:t> </a:t>
            </a:r>
            <a:r>
              <a:rPr lang="en-US" altLang="ko-KR" b="0" dirty="0" err="1"/>
              <a:t>합계</a:t>
            </a:r>
            <a:r>
              <a:rPr lang="en-US" altLang="ko-KR" b="0" dirty="0"/>
              <a:t> </a:t>
            </a:r>
            <a:r>
              <a:rPr lang="en-US" altLang="ko-KR" b="0" dirty="0" err="1"/>
              <a:t>계산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numpy.mean</a:t>
            </a:r>
            <a:r>
              <a:rPr lang="en-US" altLang="ko-KR" b="0" dirty="0"/>
              <a:t>(array [, axis]) : </a:t>
            </a:r>
            <a:r>
              <a:rPr lang="en-US" altLang="ko-KR" b="0" dirty="0" err="1"/>
              <a:t>배열의</a:t>
            </a:r>
            <a:r>
              <a:rPr lang="en-US" altLang="ko-KR" b="0" dirty="0"/>
              <a:t> </a:t>
            </a:r>
            <a:r>
              <a:rPr lang="en-US" altLang="ko-KR" b="0" dirty="0" err="1"/>
              <a:t>평균</a:t>
            </a:r>
            <a:r>
              <a:rPr lang="en-US" altLang="ko-KR" b="0" dirty="0"/>
              <a:t> </a:t>
            </a:r>
            <a:r>
              <a:rPr lang="en-US" altLang="ko-KR" b="0" dirty="0" err="1"/>
              <a:t>계산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numpy.amin</a:t>
            </a:r>
            <a:r>
              <a:rPr lang="en-US" altLang="ko-KR" b="0" dirty="0"/>
              <a:t>(array [, axis]) : </a:t>
            </a:r>
            <a:r>
              <a:rPr lang="en-US" altLang="ko-KR" b="0" dirty="0" err="1"/>
              <a:t>배열의</a:t>
            </a:r>
            <a:r>
              <a:rPr lang="en-US" altLang="ko-KR" b="0" dirty="0"/>
              <a:t> </a:t>
            </a:r>
            <a:r>
              <a:rPr lang="en-US" altLang="ko-KR" b="0" dirty="0" err="1"/>
              <a:t>최소</a:t>
            </a:r>
            <a:r>
              <a:rPr lang="en-US" altLang="ko-KR" b="0" dirty="0"/>
              <a:t> 값 </a:t>
            </a:r>
            <a:r>
              <a:rPr lang="en-US" altLang="ko-KR" b="0" dirty="0" err="1"/>
              <a:t>계산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numpy.min</a:t>
            </a:r>
            <a:r>
              <a:rPr lang="en-US" altLang="ko-KR" b="0" dirty="0"/>
              <a:t>(array [, axis]) : </a:t>
            </a:r>
            <a:r>
              <a:rPr lang="en-US" altLang="ko-KR" b="0" dirty="0" err="1"/>
              <a:t>numpy.amin</a:t>
            </a:r>
            <a:r>
              <a:rPr lang="en-US" altLang="ko-KR" b="0" dirty="0"/>
              <a:t>()과 </a:t>
            </a:r>
            <a:r>
              <a:rPr lang="en-US" altLang="ko-KR" b="0" dirty="0" err="1"/>
              <a:t>동일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numpy.amax</a:t>
            </a:r>
            <a:r>
              <a:rPr lang="en-US" altLang="ko-KR" b="0" dirty="0"/>
              <a:t>(array [, axis]) : </a:t>
            </a:r>
            <a:r>
              <a:rPr lang="en-US" altLang="ko-KR" b="0" dirty="0" err="1"/>
              <a:t>배열의</a:t>
            </a:r>
            <a:r>
              <a:rPr lang="en-US" altLang="ko-KR" b="0" dirty="0"/>
              <a:t> </a:t>
            </a:r>
            <a:r>
              <a:rPr lang="en-US" altLang="ko-KR" b="0" dirty="0" err="1"/>
              <a:t>최대</a:t>
            </a:r>
            <a:r>
              <a:rPr lang="en-US" altLang="ko-KR" b="0" dirty="0"/>
              <a:t> 값 </a:t>
            </a:r>
            <a:r>
              <a:rPr lang="en-US" altLang="ko-KR" b="0" dirty="0" err="1"/>
              <a:t>계산</a:t>
            </a:r>
            <a:endParaRPr lang="en-US" altLang="ko-KR" b="0" dirty="0"/>
          </a:p>
          <a:p>
            <a:pPr lvl="2"/>
            <a:r>
              <a:rPr lang="en-US" altLang="ko-KR" b="0" dirty="0" err="1"/>
              <a:t>numpy.max</a:t>
            </a:r>
            <a:r>
              <a:rPr lang="en-US" altLang="ko-KR" b="0" dirty="0"/>
              <a:t>(array [, axis]) : </a:t>
            </a:r>
            <a:r>
              <a:rPr lang="en-US" altLang="ko-KR" b="0" dirty="0" err="1"/>
              <a:t>numpy.amax</a:t>
            </a:r>
            <a:r>
              <a:rPr lang="en-US" altLang="ko-KR" b="0" dirty="0"/>
              <a:t>()와 </a:t>
            </a:r>
            <a:r>
              <a:rPr lang="en-US" altLang="ko-KR" b="0" dirty="0" err="1"/>
              <a:t>동일</a:t>
            </a:r>
            <a:endParaRPr lang="en-US" altLang="ko-KR" b="0" dirty="0"/>
          </a:p>
          <a:p>
            <a:pPr lvl="3"/>
            <a:r>
              <a:rPr lang="en-US" altLang="ko-KR" dirty="0"/>
              <a:t>array : </a:t>
            </a:r>
            <a:r>
              <a:rPr lang="en-US" altLang="ko-KR" dirty="0" err="1"/>
              <a:t>계산의</a:t>
            </a:r>
            <a:r>
              <a:rPr lang="en-US" altLang="ko-KR" dirty="0"/>
              <a:t> </a:t>
            </a:r>
            <a:r>
              <a:rPr lang="en-US" altLang="ko-KR" dirty="0" err="1"/>
              <a:t>대상</a:t>
            </a:r>
            <a:r>
              <a:rPr lang="en-US" altLang="ko-KR" dirty="0"/>
              <a:t> </a:t>
            </a:r>
            <a:r>
              <a:rPr lang="en-US" altLang="ko-KR" dirty="0" err="1"/>
              <a:t>배열</a:t>
            </a:r>
            <a:endParaRPr lang="en-US" altLang="ko-KR" dirty="0"/>
          </a:p>
          <a:p>
            <a:pPr lvl="3"/>
            <a:r>
              <a:rPr lang="en-US" altLang="ko-KR" dirty="0"/>
              <a:t>axis : </a:t>
            </a:r>
            <a:r>
              <a:rPr lang="en-US" altLang="ko-KR" dirty="0" err="1"/>
              <a:t>계산</a:t>
            </a:r>
            <a:r>
              <a:rPr lang="en-US" altLang="ko-KR" dirty="0"/>
              <a:t> </a:t>
            </a:r>
            <a:r>
              <a:rPr lang="en-US" altLang="ko-KR" dirty="0" err="1"/>
              <a:t>기준</a:t>
            </a:r>
            <a:r>
              <a:rPr lang="en-US" altLang="ko-KR" dirty="0"/>
              <a:t> 축, </a:t>
            </a:r>
            <a:r>
              <a:rPr lang="en-US" altLang="ko-KR" dirty="0" err="1"/>
              <a:t>생략하면</a:t>
            </a:r>
            <a:r>
              <a:rPr lang="en-US" altLang="ko-KR" dirty="0"/>
              <a:t> </a:t>
            </a:r>
            <a:r>
              <a:rPr lang="en-US" altLang="ko-KR" dirty="0" err="1"/>
              <a:t>모든</a:t>
            </a:r>
            <a:r>
              <a:rPr lang="en-US" altLang="ko-KR" dirty="0"/>
              <a:t> </a:t>
            </a:r>
            <a:r>
              <a:rPr lang="en-US" altLang="ko-KR" dirty="0" err="1"/>
              <a:t>요소를</a:t>
            </a:r>
            <a:r>
              <a:rPr lang="en-US" altLang="ko-KR" dirty="0"/>
              <a:t> </a:t>
            </a:r>
            <a:r>
              <a:rPr lang="en-US" altLang="ko-KR" dirty="0" err="1"/>
              <a:t>대상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02488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기초통계 함수</a:t>
            </a:r>
            <a:endParaRPr lang="en-US" altLang="ko-KR" dirty="0">
              <a:cs typeface="나눔고딕" charset="-127"/>
            </a:endParaRPr>
          </a:p>
          <a:p>
            <a:pPr lvl="2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99592" y="1916832"/>
            <a:ext cx="7704856" cy="4483968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mr-IN" sz="1600" dirty="0" err="1"/>
              <a:t>a</a:t>
            </a:r>
            <a:r>
              <a:rPr lang="mr-IN" sz="1600" dirty="0"/>
              <a:t> = </a:t>
            </a:r>
            <a:r>
              <a:rPr lang="mr-IN" sz="1600" dirty="0" err="1"/>
              <a:t>np.arange</a:t>
            </a:r>
            <a:r>
              <a:rPr lang="mr-IN" sz="1600" dirty="0"/>
              <a:t>(12).</a:t>
            </a:r>
            <a:r>
              <a:rPr lang="mr-IN" sz="1600" dirty="0" err="1"/>
              <a:t>reshape</a:t>
            </a:r>
            <a:r>
              <a:rPr lang="mr-IN" sz="1600" dirty="0"/>
              <a:t>(-1,4)</a:t>
            </a:r>
            <a:endParaRPr lang="en-US" sz="1600" dirty="0"/>
          </a:p>
          <a:p>
            <a:endParaRPr lang="mr-IN" sz="1600" dirty="0"/>
          </a:p>
          <a:p>
            <a:r>
              <a:rPr lang="en-US" sz="1600" dirty="0"/>
              <a:t>print(</a:t>
            </a:r>
            <a:r>
              <a:rPr lang="en-US" sz="1600" dirty="0" err="1"/>
              <a:t>np.sum</a:t>
            </a:r>
            <a:r>
              <a:rPr lang="en-US" sz="1600" dirty="0"/>
              <a:t>(a)) #</a:t>
            </a:r>
            <a:r>
              <a:rPr lang="en-US" sz="1600" dirty="0" err="1"/>
              <a:t>np.sum</a:t>
            </a:r>
            <a:r>
              <a:rPr lang="en-US" sz="1600" dirty="0"/>
              <a:t>(-1)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np.sum</a:t>
            </a:r>
            <a:r>
              <a:rPr lang="en-US" sz="1600" dirty="0"/>
              <a:t>(a, 0))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np.sum</a:t>
            </a:r>
            <a:r>
              <a:rPr lang="en-US" sz="1600" dirty="0"/>
              <a:t>(a, 1))</a:t>
            </a:r>
          </a:p>
          <a:p>
            <a:r>
              <a:rPr lang="mr-IN" sz="1600" dirty="0" err="1"/>
              <a:t>print</a:t>
            </a:r>
            <a:r>
              <a:rPr lang="mr-IN" sz="1600" dirty="0"/>
              <a:t>(</a:t>
            </a:r>
            <a:r>
              <a:rPr lang="mr-IN" sz="1600" dirty="0" err="1"/>
              <a:t>np.sum</a:t>
            </a:r>
            <a:r>
              <a:rPr lang="mr-IN" sz="1600" dirty="0"/>
              <a:t>(</a:t>
            </a:r>
            <a:r>
              <a:rPr lang="mr-IN" sz="1600" dirty="0" err="1"/>
              <a:t>a</a:t>
            </a:r>
            <a:r>
              <a:rPr lang="mr-IN" sz="1600" dirty="0"/>
              <a:t>, (0,)))</a:t>
            </a:r>
          </a:p>
          <a:p>
            <a:endParaRPr lang="mr-IN" sz="1600" dirty="0"/>
          </a:p>
          <a:p>
            <a:r>
              <a:rPr lang="en-US" sz="1600" dirty="0"/>
              <a:t>print(</a:t>
            </a:r>
            <a:r>
              <a:rPr lang="en-US" sz="1600" dirty="0" err="1"/>
              <a:t>np.min</a:t>
            </a:r>
            <a:r>
              <a:rPr lang="en-US" sz="1600" dirty="0"/>
              <a:t>(a))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np.min</a:t>
            </a:r>
            <a:r>
              <a:rPr lang="en-US" sz="1600" dirty="0"/>
              <a:t>(a, 0))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np.min</a:t>
            </a:r>
            <a:r>
              <a:rPr lang="en-US" sz="1600" dirty="0"/>
              <a:t>(a, 1))</a:t>
            </a:r>
          </a:p>
          <a:p>
            <a:endParaRPr lang="en-US" sz="1600" dirty="0"/>
          </a:p>
          <a:p>
            <a:r>
              <a:rPr lang="en-US" sz="1600" dirty="0"/>
              <a:t>print(</a:t>
            </a:r>
            <a:r>
              <a:rPr lang="en-US" sz="1600" dirty="0" err="1"/>
              <a:t>np.max</a:t>
            </a:r>
            <a:r>
              <a:rPr lang="en-US" sz="1600" dirty="0"/>
              <a:t>(a))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np.max</a:t>
            </a:r>
            <a:r>
              <a:rPr lang="en-US" sz="1600" dirty="0"/>
              <a:t>(a, 0))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np.max</a:t>
            </a:r>
            <a:r>
              <a:rPr lang="en-US" sz="1600" dirty="0"/>
              <a:t>(a, 1))</a:t>
            </a:r>
          </a:p>
          <a:p>
            <a:endParaRPr lang="en-US" sz="1600" dirty="0"/>
          </a:p>
          <a:p>
            <a:r>
              <a:rPr lang="en-US" sz="1600" dirty="0"/>
              <a:t>print(</a:t>
            </a:r>
            <a:r>
              <a:rPr lang="en-US" sz="1600" dirty="0" err="1"/>
              <a:t>np.mean</a:t>
            </a:r>
            <a:r>
              <a:rPr lang="en-US" sz="1600" dirty="0"/>
              <a:t>(a))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np.mean</a:t>
            </a:r>
            <a:r>
              <a:rPr lang="en-US" sz="1600" dirty="0"/>
              <a:t>(a, 0))</a:t>
            </a:r>
          </a:p>
          <a:p>
            <a:r>
              <a:rPr lang="en-US" sz="1600" dirty="0"/>
              <a:t>print(</a:t>
            </a:r>
            <a:r>
              <a:rPr lang="en-US" sz="1600" dirty="0" err="1"/>
              <a:t>np.mean</a:t>
            </a:r>
            <a:r>
              <a:rPr lang="en-US" sz="1600" dirty="0"/>
              <a:t>(a, 1))</a:t>
            </a:r>
          </a:p>
        </p:txBody>
      </p:sp>
    </p:spTree>
    <p:extLst>
      <p:ext uri="{BB962C8B-B14F-4D97-AF65-F5344CB8AC3E}">
        <p14:creationId xmlns:p14="http://schemas.microsoft.com/office/powerpoint/2010/main" val="13635002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Creating Gray Image</a:t>
            </a:r>
          </a:p>
          <a:p>
            <a:pPr lvl="2"/>
            <a:r>
              <a:rPr lang="en-US" altLang="ko-KR" dirty="0">
                <a:cs typeface="나눔고딕" charset="-127"/>
              </a:rPr>
              <a:t>n x m </a:t>
            </a:r>
          </a:p>
          <a:p>
            <a:pPr lvl="2"/>
            <a:r>
              <a:rPr lang="en-US" altLang="ko-KR" dirty="0">
                <a:cs typeface="나눔고딕" charset="-127"/>
              </a:rPr>
              <a:t>n : height, rows</a:t>
            </a:r>
          </a:p>
          <a:p>
            <a:pPr lvl="2"/>
            <a:r>
              <a:rPr lang="en-US" altLang="ko-KR" dirty="0">
                <a:cs typeface="나눔고딕" charset="-127"/>
              </a:rPr>
              <a:t>m : width, columns</a:t>
            </a:r>
          </a:p>
          <a:p>
            <a:pPr lvl="2"/>
            <a:r>
              <a:rPr lang="en-US" altLang="ko-KR" dirty="0">
                <a:cs typeface="나눔고딕" charset="-127"/>
              </a:rPr>
              <a:t>value : 0~255 (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=np.uint8)</a:t>
            </a:r>
          </a:p>
          <a:p>
            <a:pPr lvl="1"/>
            <a:r>
              <a:rPr lang="en-US" altLang="ko-KR" dirty="0">
                <a:cs typeface="나눔고딕" charset="-127"/>
              </a:rPr>
              <a:t>Creating Color Image</a:t>
            </a:r>
          </a:p>
          <a:p>
            <a:pPr lvl="2"/>
            <a:r>
              <a:rPr lang="en-US" altLang="ko-KR" dirty="0">
                <a:cs typeface="나눔고딕" charset="-127"/>
              </a:rPr>
              <a:t>n x m x 3 </a:t>
            </a:r>
          </a:p>
          <a:p>
            <a:pPr lvl="2"/>
            <a:r>
              <a:rPr lang="en-US" altLang="ko-KR" dirty="0">
                <a:cs typeface="나눔고딕" charset="-127"/>
              </a:rPr>
              <a:t>n : height, rows</a:t>
            </a:r>
          </a:p>
          <a:p>
            <a:pPr lvl="2"/>
            <a:r>
              <a:rPr lang="en-US" altLang="ko-KR" dirty="0">
                <a:cs typeface="나눔고딕" charset="-127"/>
              </a:rPr>
              <a:t>m : width, columns</a:t>
            </a:r>
          </a:p>
          <a:p>
            <a:pPr lvl="2"/>
            <a:r>
              <a:rPr lang="en-US" altLang="ko-KR" dirty="0">
                <a:cs typeface="나눔고딕" charset="-127"/>
              </a:rPr>
              <a:t>3 : color channels, Default = [Blue, Green, Red] </a:t>
            </a:r>
          </a:p>
          <a:p>
            <a:pPr lvl="2"/>
            <a:r>
              <a:rPr lang="en-US" altLang="ko-KR" dirty="0">
                <a:cs typeface="나눔고딕" charset="-127"/>
              </a:rPr>
              <a:t>value : 0~255 (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=np.uint8)</a:t>
            </a:r>
          </a:p>
        </p:txBody>
      </p:sp>
    </p:spTree>
    <p:extLst>
      <p:ext uri="{BB962C8B-B14F-4D97-AF65-F5344CB8AC3E}">
        <p14:creationId xmlns:p14="http://schemas.microsoft.com/office/powerpoint/2010/main" val="2643550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 err="1">
                <a:cs typeface="나눔고딕" charset="-127"/>
              </a:rPr>
              <a:t>NumPy</a:t>
            </a:r>
            <a:r>
              <a:rPr lang="en-US" altLang="ko-KR" dirty="0">
                <a:cs typeface="나눔고딕" charset="-127"/>
              </a:rPr>
              <a:t> Image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9552" y="1916831"/>
            <a:ext cx="8147248" cy="4392489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np.zeros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 (120,120),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=np.uint8)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[25:35, :] = 45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[55:65, :] = 115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[85:95, :] = 160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[:, 35:45] = 205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[:, 75:85] = 255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cv2.imshow(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‘Gray', </a:t>
            </a:r>
            <a:r>
              <a:rPr lang="en-US" sz="1600" i="1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 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np.zeros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 (120,120,3),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dtype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=np.uint8)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img2[25:35, : ] = [255,0,0] 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img2[55:65, : ] = [0,255,0]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img2[85:95, : ] = [0,0,255]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img2[ : , 35:45] = [255,255,0]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img2[ : , 75:85] = [255,0,255]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cv2.imshow(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‘Color', img2)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1990" y="1340768"/>
            <a:ext cx="2590800" cy="36449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24078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세부목차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4800"/>
            <a:ext cx="8229600" cy="517980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b="0" dirty="0" err="1"/>
              <a:t>NumPy</a:t>
            </a:r>
            <a:endParaRPr sz="2400" b="0" dirty="0"/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en-US" sz="2400" u="sng" dirty="0" err="1"/>
              <a:t>MatPloLib</a:t>
            </a:r>
            <a:endParaRPr lang="en-US" sz="2400" u="sng" dirty="0"/>
          </a:p>
          <a:p>
            <a:pPr marL="457200" indent="-457200">
              <a:lnSpc>
                <a:spcPct val="150000"/>
              </a:lnSpc>
              <a:buClr>
                <a:schemeClr val="tx1"/>
              </a:buClr>
              <a:buFont typeface="+mj-lt"/>
              <a:buAutoNum type="arabicPeriod"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9426205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  <a:hlinkClick r:id="rId2"/>
              </a:rPr>
              <a:t>https://matplotlib.org/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Python 2D plotting library</a:t>
            </a:r>
          </a:p>
          <a:p>
            <a:pPr lvl="1"/>
            <a:r>
              <a:rPr lang="ko-KR" altLang="en-US" dirty="0">
                <a:cs typeface="나눔고딕" charset="-127"/>
              </a:rPr>
              <a:t>다양한 그래프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도표 표시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한 화면에 여러 이미지 표시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Installation</a:t>
            </a:r>
          </a:p>
          <a:p>
            <a:pPr lvl="2"/>
            <a:r>
              <a:rPr lang="en-US" altLang="ko-KR" dirty="0">
                <a:cs typeface="나눔고딕" charset="-127"/>
              </a:rPr>
              <a:t>pip install </a:t>
            </a:r>
            <a:r>
              <a:rPr lang="en-US" altLang="ko-KR" dirty="0" err="1">
                <a:cs typeface="나눔고딕" charset="-127"/>
              </a:rPr>
              <a:t>matplotlib</a:t>
            </a:r>
            <a:r>
              <a:rPr lang="en-US" altLang="ko-KR" dirty="0">
                <a:cs typeface="나눔고딕" charset="-127"/>
              </a:rPr>
              <a:t> </a:t>
            </a:r>
            <a:r>
              <a:rPr lang="ko-KR" altLang="en-US" dirty="0">
                <a:cs typeface="나눔고딕" charset="-127"/>
              </a:rPr>
              <a:t>또는 </a:t>
            </a:r>
            <a:r>
              <a:rPr lang="en-US" altLang="ko-KR" dirty="0">
                <a:cs typeface="나눔고딕" charset="-127"/>
              </a:rPr>
              <a:t>pip3 install </a:t>
            </a:r>
            <a:r>
              <a:rPr lang="en-US" altLang="ko-KR" dirty="0" err="1">
                <a:cs typeface="나눔고딕" charset="-127"/>
              </a:rPr>
              <a:t>matplotlib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sudo apt-get install python3-matplotlib</a:t>
            </a:r>
          </a:p>
          <a:p>
            <a:pPr lvl="1"/>
            <a:r>
              <a:rPr lang="en-US" altLang="ko-KR" dirty="0" err="1">
                <a:cs typeface="나눔고딕" charset="-127"/>
              </a:rPr>
              <a:t>checking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>
                <a:cs typeface="나눔고딕" charset="-127"/>
              </a:rPr>
              <a:t>import </a:t>
            </a:r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matplotlib</a:t>
            </a:r>
            <a:r>
              <a:rPr lang="en-US" altLang="ko-KR" dirty="0">
                <a:cs typeface="나눔고딕" charset="-127"/>
              </a:rPr>
              <a:t>.__version__</a:t>
            </a:r>
          </a:p>
          <a:p>
            <a:pPr lvl="1"/>
            <a:r>
              <a:rPr lang="en-US" altLang="ko-KR" dirty="0">
                <a:cs typeface="나눔고딕" charset="-127"/>
              </a:rPr>
              <a:t>import pyplot</a:t>
            </a:r>
          </a:p>
          <a:p>
            <a:pPr lvl="2"/>
            <a:r>
              <a:rPr lang="en-US" altLang="ko-KR" dirty="0">
                <a:cs typeface="나눔고딕" charset="-127"/>
              </a:rPr>
              <a:t>import matplotlib.pyplot as plt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5670" y="1268760"/>
            <a:ext cx="3321130" cy="6576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744" y="5133690"/>
            <a:ext cx="6768752" cy="1267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4544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 err="1">
                <a:cs typeface="나눔고딕" charset="-127"/>
              </a:rPr>
              <a:t>plt.plt</a:t>
            </a:r>
            <a:r>
              <a:rPr lang="en-US" altLang="ko-KR" dirty="0">
                <a:cs typeface="나눔고딕" charset="-127"/>
              </a:rPr>
              <a:t>(x, y)</a:t>
            </a:r>
          </a:p>
          <a:p>
            <a:pPr lvl="1"/>
            <a:r>
              <a:rPr lang="en-US" altLang="ko-KR" dirty="0" err="1">
                <a:cs typeface="나눔고딕" charset="-127"/>
              </a:rPr>
              <a:t>plt.show</a:t>
            </a:r>
            <a:r>
              <a:rPr lang="en-US" altLang="ko-KR" dirty="0">
                <a:cs typeface="나눔고딕" charset="-127"/>
              </a:rPr>
              <a:t>()</a:t>
            </a: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77073" y="2348880"/>
            <a:ext cx="6421325" cy="353925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* 5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x, y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544" y="3718979"/>
            <a:ext cx="3813708" cy="246201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8739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color : </a:t>
            </a:r>
            <a:r>
              <a:rPr lang="en-US" altLang="ko-KR" dirty="0" err="1">
                <a:cs typeface="나눔고딕" charset="-127"/>
              </a:rPr>
              <a:t>plt.plot</a:t>
            </a:r>
            <a:r>
              <a:rPr lang="en-US" altLang="ko-KR" dirty="0">
                <a:cs typeface="나눔고딕" charset="-127"/>
              </a:rPr>
              <a:t>(x, y, ‘r’)</a:t>
            </a:r>
          </a:p>
          <a:p>
            <a:pPr lvl="2"/>
            <a:r>
              <a:rPr lang="en-US" altLang="ko-KR" dirty="0">
                <a:cs typeface="나눔고딕" charset="-127"/>
              </a:rPr>
              <a:t>b : blue</a:t>
            </a:r>
          </a:p>
          <a:p>
            <a:pPr lvl="2"/>
            <a:r>
              <a:rPr lang="en-US" altLang="ko-KR" dirty="0">
                <a:cs typeface="나눔고딕" charset="-127"/>
              </a:rPr>
              <a:t>g : green</a:t>
            </a:r>
          </a:p>
          <a:p>
            <a:pPr lvl="2"/>
            <a:r>
              <a:rPr lang="en-US" altLang="ko-KR" dirty="0">
                <a:cs typeface="나눔고딕" charset="-127"/>
              </a:rPr>
              <a:t>r : red</a:t>
            </a:r>
          </a:p>
          <a:p>
            <a:pPr lvl="2"/>
            <a:r>
              <a:rPr lang="en-US" altLang="ko-KR" dirty="0">
                <a:cs typeface="나눔고딕" charset="-127"/>
              </a:rPr>
              <a:t>c : cyan</a:t>
            </a:r>
          </a:p>
          <a:p>
            <a:pPr lvl="2"/>
            <a:r>
              <a:rPr lang="en-US" altLang="ko-KR" dirty="0">
                <a:cs typeface="나눔고딕" charset="-127"/>
              </a:rPr>
              <a:t>m : magenta</a:t>
            </a:r>
          </a:p>
          <a:p>
            <a:pPr lvl="2"/>
            <a:r>
              <a:rPr lang="en-US" altLang="ko-KR" dirty="0">
                <a:cs typeface="나눔고딕" charset="-127"/>
              </a:rPr>
              <a:t>y : yellow</a:t>
            </a:r>
          </a:p>
          <a:p>
            <a:pPr lvl="2"/>
            <a:r>
              <a:rPr lang="en-US" altLang="ko-KR" dirty="0">
                <a:cs typeface="나눔고딕" charset="-127"/>
              </a:rPr>
              <a:t>k : black</a:t>
            </a:r>
          </a:p>
          <a:p>
            <a:pPr lvl="2"/>
            <a:r>
              <a:rPr lang="en-US" altLang="ko-KR" dirty="0">
                <a:cs typeface="나눔고딕" charset="-127"/>
              </a:rPr>
              <a:t>w : white</a:t>
            </a: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27984" y="1174581"/>
            <a:ext cx="4120079" cy="209909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**2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x,y,</a:t>
            </a:r>
            <a:r>
              <a:rPr lang="en-US" sz="1600" i="1" dirty="0" err="1">
                <a:latin typeface="Consolas" charset="0"/>
                <a:ea typeface="Consolas" charset="0"/>
                <a:cs typeface="Consolas" charset="0"/>
              </a:rPr>
              <a:t>'r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3758375"/>
            <a:ext cx="326649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21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r>
              <a:rPr lang="ko-KR" altLang="en-US" dirty="0" err="1">
                <a:cs typeface="나눔고딕" charset="-127"/>
              </a:rPr>
              <a:t> </a:t>
            </a:r>
            <a:r>
              <a:rPr lang="en-US" altLang="ko-KR" dirty="0" err="1">
                <a:cs typeface="나눔고딕" charset="-127"/>
              </a:rPr>
              <a:t>and Image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 err="1">
                <a:cs typeface="나눔고딕" charset="-127"/>
              </a:rPr>
              <a:t>ndarray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ndim</a:t>
            </a:r>
            <a:r>
              <a:rPr lang="en-US" altLang="ko-KR" dirty="0">
                <a:cs typeface="나눔고딕" charset="-127"/>
              </a:rPr>
              <a:t> : n</a:t>
            </a:r>
            <a:r>
              <a:rPr lang="ko-KR" altLang="en-US" dirty="0">
                <a:cs typeface="나눔고딕" charset="-127"/>
              </a:rPr>
              <a:t>차원 </a:t>
            </a:r>
            <a:r>
              <a:rPr lang="en-US" altLang="ko-KR" dirty="0">
                <a:cs typeface="나눔고딕" charset="-127"/>
              </a:rPr>
              <a:t>(axes)</a:t>
            </a:r>
          </a:p>
          <a:p>
            <a:pPr lvl="2"/>
            <a:r>
              <a:rPr lang="en-US" altLang="ko-KR" dirty="0">
                <a:cs typeface="나눔고딕" charset="-127"/>
              </a:rPr>
              <a:t>shape : </a:t>
            </a:r>
            <a:r>
              <a:rPr lang="ko-KR" altLang="en-US" dirty="0">
                <a:cs typeface="나눔고딕" charset="-127"/>
              </a:rPr>
              <a:t>각 차원의 크기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tuple</a:t>
            </a:r>
          </a:p>
          <a:p>
            <a:pPr lvl="2"/>
            <a:r>
              <a:rPr lang="en-US" altLang="ko-KR" dirty="0">
                <a:cs typeface="나눔고딕" charset="-127"/>
              </a:rPr>
              <a:t>size : </a:t>
            </a:r>
            <a:r>
              <a:rPr lang="ko-KR" altLang="en-US" dirty="0">
                <a:cs typeface="나눔고딕" charset="-127"/>
              </a:rPr>
              <a:t>전체 요소의 갯수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shape</a:t>
            </a:r>
            <a:r>
              <a:rPr lang="ko-KR" altLang="en-US" dirty="0">
                <a:cs typeface="나눔고딕" charset="-127"/>
              </a:rPr>
              <a:t>의 곱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 : </a:t>
            </a:r>
            <a:r>
              <a:rPr lang="ko-KR" altLang="en-US" dirty="0">
                <a:cs typeface="나눔고딕" charset="-127"/>
              </a:rPr>
              <a:t>요소의 </a:t>
            </a:r>
            <a:r>
              <a:rPr lang="en-US" altLang="ko-KR" dirty="0">
                <a:cs typeface="나눔고딕" charset="-127"/>
              </a:rPr>
              <a:t>data type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itemsize</a:t>
            </a:r>
            <a:r>
              <a:rPr lang="en-US" altLang="ko-KR" dirty="0">
                <a:cs typeface="나눔고딕" charset="-127"/>
              </a:rPr>
              <a:t> : </a:t>
            </a:r>
            <a:r>
              <a:rPr lang="ko-KR" altLang="en-US" dirty="0">
                <a:cs typeface="나눔고딕" charset="-127"/>
              </a:rPr>
              <a:t>각 요소의 바이트 크기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>
                <a:cs typeface="나눔고딕" charset="-127"/>
              </a:rPr>
              <a:t>data : </a:t>
            </a:r>
            <a:r>
              <a:rPr lang="ko-KR" altLang="en-US" dirty="0">
                <a:cs typeface="나눔고딕" charset="-127"/>
              </a:rPr>
              <a:t>요소를 담고 있는 버퍼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실제로 사용하지 않음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43608" y="3770839"/>
            <a:ext cx="6421325" cy="245913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cv2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 = cv2.imread('../img/blank_500.jpg')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type(img)	# &lt;class 'numpy.ndarray'&gt;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img.ndim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  #3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img.shape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 #(500,500,3,)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img.size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 #750000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img.dtype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 # 'uint8'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print(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a.itemsize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 # 1, </a:t>
            </a:r>
            <a:r>
              <a:rPr lang="ko-KR" altLang="en-US" sz="1600" dirty="0">
                <a:latin typeface="Consolas" charset="0"/>
                <a:ea typeface="Consolas" charset="0"/>
                <a:cs typeface="Consolas" charset="0"/>
              </a:rPr>
              <a:t>각 용소의 크기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1026" name="Picture 2" descr="http://img.xcoda.net:8080/3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68760"/>
            <a:ext cx="269552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5753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style : </a:t>
            </a:r>
            <a:r>
              <a:rPr lang="en-US" altLang="ko-KR" dirty="0" err="1">
                <a:cs typeface="나눔고딕" charset="-127"/>
              </a:rPr>
              <a:t>plt.plot</a:t>
            </a:r>
            <a:r>
              <a:rPr lang="en-US" altLang="ko-KR" dirty="0">
                <a:cs typeface="나눔고딕" charset="-127"/>
              </a:rPr>
              <a:t>(x, y, ‘--g’)</a:t>
            </a: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76056" y="1147146"/>
            <a:ext cx="3685392" cy="209909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**2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mr-IN" sz="1600" i="1" dirty="0">
                <a:latin typeface="Consolas" charset="0"/>
                <a:ea typeface="Consolas" charset="0"/>
                <a:cs typeface="Consolas" charset="0"/>
              </a:rPr>
              <a:t>'--</a:t>
            </a:r>
            <a:r>
              <a:rPr lang="mr-IN" sz="1600" i="1" dirty="0" err="1">
                <a:latin typeface="Consolas" charset="0"/>
                <a:ea typeface="Consolas" charset="0"/>
                <a:cs typeface="Consolas" charset="0"/>
              </a:rPr>
              <a:t>g</a:t>
            </a:r>
            <a:r>
              <a:rPr lang="mr-IN" sz="1600" i="1" dirty="0">
                <a:latin typeface="Consolas" charset="0"/>
                <a:ea typeface="Consolas" charset="0"/>
                <a:cs typeface="Consolas" charset="0"/>
              </a:rPr>
              <a:t>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3758375"/>
            <a:ext cx="3266492" cy="216024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27360"/>
              </p:ext>
            </p:extLst>
          </p:nvPr>
        </p:nvGraphicFramePr>
        <p:xfrm>
          <a:off x="611560" y="2046595"/>
          <a:ext cx="4104456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06">
                <a:tc>
                  <a:txBody>
                    <a:bodyPr/>
                    <a:lstStyle/>
                    <a:p>
                      <a:r>
                        <a:rPr lang="en-US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style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solid(*)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-.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dash-dot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dotted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pixel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circle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triangle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baseline="0" dirty="0" err="1"/>
                        <a:t>dn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^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trangle</a:t>
                      </a:r>
                      <a:r>
                        <a:rPr lang="en-US" sz="1600" dirty="0"/>
                        <a:t>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traingle</a:t>
                      </a:r>
                      <a:r>
                        <a:rPr lang="en-US" sz="1600" dirty="0"/>
                        <a:t>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triangle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small tri </a:t>
                      </a:r>
                      <a:r>
                        <a:rPr lang="en-US" sz="1600" dirty="0" err="1"/>
                        <a:t>dn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small tri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small tri 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small tri </a:t>
                      </a:r>
                      <a:r>
                        <a:rPr lang="en-US" sz="1600" dirty="0" err="1"/>
                        <a:t>rigt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square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543">
                <a:tc>
                  <a:txBody>
                    <a:bodyPr/>
                    <a:lstStyle/>
                    <a:p>
                      <a:r>
                        <a:rPr lang="en-US" sz="16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diamond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6331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label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plt.xlabel</a:t>
            </a:r>
            <a:r>
              <a:rPr lang="en-US" altLang="ko-KR" dirty="0">
                <a:cs typeface="나눔고딕" charset="-127"/>
              </a:rPr>
              <a:t>(‘text’)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plt.ylabel</a:t>
            </a:r>
            <a:r>
              <a:rPr lang="en-US" altLang="ko-KR" dirty="0">
                <a:cs typeface="나눔고딕" charset="-127"/>
              </a:rPr>
              <a:t>(‘text’)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plt.title</a:t>
            </a:r>
            <a:r>
              <a:rPr lang="en-US" altLang="ko-KR" dirty="0">
                <a:cs typeface="나눔고딕" charset="-127"/>
              </a:rPr>
              <a:t>(‘text’)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3068960"/>
            <a:ext cx="4120079" cy="2974499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**2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plt.xlabel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'time')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plt.ylabel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'money')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plt.title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'money for time')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932" y="2852936"/>
            <a:ext cx="3850963" cy="2667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3893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r>
              <a:rPr lang="en-US" dirty="0"/>
              <a:t> and </a:t>
            </a:r>
            <a:r>
              <a:rPr lang="en-US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limit</a:t>
            </a:r>
          </a:p>
          <a:p>
            <a:pPr lvl="2"/>
            <a:r>
              <a:rPr lang="ko-KR" altLang="en-US" dirty="0">
                <a:cs typeface="나눔고딕" charset="-127"/>
              </a:rPr>
              <a:t>전체 데이타 중에 특정 영역만 표시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plt.xlim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x,y</a:t>
            </a:r>
            <a:r>
              <a:rPr lang="en-US" altLang="ko-KR" dirty="0">
                <a:cs typeface="나눔고딕" charset="-127"/>
              </a:rPr>
              <a:t>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plt.ylim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x,y</a:t>
            </a:r>
            <a:r>
              <a:rPr lang="en-US" altLang="ko-KR" dirty="0">
                <a:cs typeface="나눔고딕" charset="-127"/>
              </a:rPr>
              <a:t>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3068960"/>
            <a:ext cx="4120079" cy="2974499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**2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is-IS" sz="1600" dirty="0">
                <a:latin typeface="Consolas" charset="0"/>
                <a:ea typeface="Consolas" charset="0"/>
                <a:cs typeface="Consolas" charset="0"/>
              </a:rPr>
              <a:t>plt.xlim(2,5)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plt.ylim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(5,20)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085" y="3055431"/>
            <a:ext cx="3728194" cy="248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943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legend</a:t>
            </a:r>
          </a:p>
          <a:p>
            <a:pPr lvl="2"/>
            <a:r>
              <a:rPr lang="ko-KR" altLang="en-US" dirty="0">
                <a:cs typeface="나눔고딕" charset="-127"/>
              </a:rPr>
              <a:t>범례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plt.plot</a:t>
            </a:r>
            <a:r>
              <a:rPr lang="en-US" altLang="ko-KR" dirty="0">
                <a:cs typeface="나눔고딕" charset="-127"/>
              </a:rPr>
              <a:t>(x, y, ‘b’, label=‘text’)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plt.legend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loc</a:t>
            </a:r>
            <a:r>
              <a:rPr lang="en-US" altLang="ko-KR" dirty="0">
                <a:cs typeface="나눔고딕" charset="-127"/>
              </a:rPr>
              <a:t>=’upper right’)</a:t>
            </a:r>
          </a:p>
          <a:p>
            <a:pPr lvl="3"/>
            <a:r>
              <a:rPr lang="en-US" altLang="ko-KR" dirty="0">
                <a:cs typeface="나눔고딕" charset="-127"/>
              </a:rPr>
              <a:t>upper left</a:t>
            </a:r>
          </a:p>
          <a:p>
            <a:pPr lvl="3"/>
            <a:r>
              <a:rPr lang="en-US" altLang="ko-KR" dirty="0">
                <a:cs typeface="나눔고딕" charset="-127"/>
              </a:rPr>
              <a:t>upper center</a:t>
            </a:r>
          </a:p>
          <a:p>
            <a:pPr lvl="3"/>
            <a:r>
              <a:rPr lang="en-US" altLang="ko-KR" dirty="0">
                <a:cs typeface="나눔고딕" charset="-127"/>
              </a:rPr>
              <a:t>upper right</a:t>
            </a:r>
          </a:p>
          <a:p>
            <a:pPr lvl="3"/>
            <a:r>
              <a:rPr lang="en-US" altLang="ko-KR" dirty="0">
                <a:cs typeface="나눔고딕" charset="-127"/>
              </a:rPr>
              <a:t>center left</a:t>
            </a:r>
          </a:p>
          <a:p>
            <a:pPr lvl="3"/>
            <a:r>
              <a:rPr lang="en-US" altLang="ko-KR" dirty="0">
                <a:cs typeface="나눔고딕" charset="-127"/>
              </a:rPr>
              <a:t>center</a:t>
            </a:r>
          </a:p>
          <a:p>
            <a:pPr lvl="3"/>
            <a:r>
              <a:rPr lang="en-US" altLang="ko-KR" dirty="0">
                <a:cs typeface="나눔고딕" charset="-127"/>
              </a:rPr>
              <a:t>center right</a:t>
            </a:r>
          </a:p>
          <a:p>
            <a:pPr lvl="3"/>
            <a:r>
              <a:rPr lang="en-US" altLang="ko-KR" dirty="0">
                <a:cs typeface="나눔고딕" charset="-127"/>
              </a:rPr>
              <a:t>lower left</a:t>
            </a:r>
          </a:p>
          <a:p>
            <a:pPr lvl="3"/>
            <a:r>
              <a:rPr lang="en-US" altLang="ko-KR" dirty="0">
                <a:cs typeface="나눔고딕" charset="-127"/>
              </a:rPr>
              <a:t>lower center</a:t>
            </a:r>
          </a:p>
          <a:p>
            <a:pPr lvl="3"/>
            <a:r>
              <a:rPr lang="en-US" altLang="ko-KR" dirty="0">
                <a:cs typeface="나눔고딕" charset="-127"/>
              </a:rPr>
              <a:t>lower right</a:t>
            </a:r>
          </a:p>
          <a:p>
            <a:pPr lvl="3"/>
            <a:r>
              <a:rPr lang="en-US" altLang="ko-KR" dirty="0">
                <a:cs typeface="나눔고딕" charset="-127"/>
              </a:rPr>
              <a:t>best</a:t>
            </a:r>
          </a:p>
          <a:p>
            <a:pPr lvl="3"/>
            <a:r>
              <a:rPr lang="en-US" altLang="ko-KR" dirty="0">
                <a:cs typeface="나눔고딕" charset="-127"/>
              </a:rPr>
              <a:t>right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5183" y="1052736"/>
            <a:ext cx="4120079" cy="2974499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**2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y2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*5 + 2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'b', label='first')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(x,y2, 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'r', label='second')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plt.legend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loc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'upper right')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137" y="4134962"/>
            <a:ext cx="3512170" cy="227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53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annotate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plt.annotate</a:t>
            </a:r>
            <a:r>
              <a:rPr lang="en-US" altLang="ko-KR" dirty="0">
                <a:cs typeface="나눔고딕" charset="-127"/>
              </a:rPr>
              <a:t>(’text’)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3528" y="2564904"/>
            <a:ext cx="8640960" cy="2974499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**2</a:t>
            </a: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plt.annotate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'here', </a:t>
            </a:r>
            <a:r>
              <a:rPr lang="en-US" sz="1600" i="1" dirty="0" err="1">
                <a:latin typeface="Consolas" charset="0"/>
                <a:ea typeface="Consolas" charset="0"/>
                <a:cs typeface="Consolas" charset="0"/>
              </a:rPr>
              <a:t>xy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=(4,16), </a:t>
            </a:r>
            <a:r>
              <a:rPr lang="en-US" sz="1600" i="1" dirty="0" err="1">
                <a:latin typeface="Consolas" charset="0"/>
                <a:ea typeface="Consolas" charset="0"/>
                <a:cs typeface="Consolas" charset="0"/>
              </a:rPr>
              <a:t>xytext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=(5,20), </a:t>
            </a:r>
            <a:r>
              <a:rPr lang="en-US" sz="1600" i="1" dirty="0" err="1">
                <a:latin typeface="Consolas" charset="0"/>
                <a:ea typeface="Consolas" charset="0"/>
                <a:cs typeface="Consolas" charset="0"/>
              </a:rPr>
              <a:t>arrowprops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={'</a:t>
            </a:r>
            <a:r>
              <a:rPr lang="en-US" sz="1600" i="1" dirty="0" err="1">
                <a:latin typeface="Consolas" charset="0"/>
                <a:ea typeface="Consolas" charset="0"/>
                <a:cs typeface="Consolas" charset="0"/>
              </a:rPr>
              <a:t>color':'green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'})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0872" y="1268760"/>
            <a:ext cx="3615928" cy="229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855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scatter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plt.scatter</a:t>
            </a:r>
            <a:r>
              <a:rPr lang="en-US" altLang="ko-KR" dirty="0">
                <a:cs typeface="나눔고딕" charset="-127"/>
              </a:rPr>
              <a:t>(x, y, s=None, c=None, market=None)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560" y="2492896"/>
            <a:ext cx="4330824" cy="360138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(1,5)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y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(2, 6)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x2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(1.5,5.5)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y2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(2.5,6.5)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plt.scatter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(x, y)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plt.scatter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(x2, y2,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s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=80,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mr-IN" sz="1600" i="1" dirty="0">
                <a:latin typeface="Consolas" charset="0"/>
                <a:ea typeface="Consolas" charset="0"/>
                <a:cs typeface="Consolas" charset="0"/>
              </a:rPr>
              <a:t>'</a:t>
            </a:r>
            <a:r>
              <a:rPr lang="mr-IN" sz="1600" i="1" dirty="0" err="1">
                <a:latin typeface="Consolas" charset="0"/>
                <a:ea typeface="Consolas" charset="0"/>
                <a:cs typeface="Consolas" charset="0"/>
              </a:rPr>
              <a:t>r</a:t>
            </a:r>
            <a:r>
              <a:rPr lang="mr-IN" sz="1600" i="1" dirty="0">
                <a:latin typeface="Consolas" charset="0"/>
                <a:ea typeface="Consolas" charset="0"/>
                <a:cs typeface="Consolas" charset="0"/>
              </a:rPr>
              <a:t>', </a:t>
            </a:r>
            <a:r>
              <a:rPr lang="mr-IN" sz="1600" i="1" dirty="0" err="1">
                <a:latin typeface="Consolas" charset="0"/>
                <a:ea typeface="Consolas" charset="0"/>
                <a:cs typeface="Consolas" charset="0"/>
              </a:rPr>
              <a:t>marker</a:t>
            </a:r>
            <a:r>
              <a:rPr lang="mr-IN" sz="1600" i="1" dirty="0">
                <a:latin typeface="Consolas" charset="0"/>
                <a:ea typeface="Consolas" charset="0"/>
                <a:cs typeface="Consolas" charset="0"/>
              </a:rPr>
              <a:t>='^')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5520" y="2852936"/>
            <a:ext cx="3687663" cy="252028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57566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subplot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plt.subplot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r,c,idx</a:t>
            </a:r>
            <a:r>
              <a:rPr lang="en-US" altLang="ko-KR" dirty="0">
                <a:cs typeface="나눔고딕" charset="-127"/>
              </a:rPr>
              <a:t>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plt.subplot</a:t>
            </a:r>
            <a:r>
              <a:rPr lang="en-US" altLang="ko-KR" dirty="0">
                <a:cs typeface="나눔고딕" charset="-127"/>
              </a:rPr>
              <a:t>(3digit)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560" y="2492896"/>
            <a:ext cx="4330824" cy="360138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(2,2,1)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x,x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**2)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(2,2,2)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x,x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*5)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(223)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(x,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np.sin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(x))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(224)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x,np.cos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(x))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551" y="2976906"/>
            <a:ext cx="4103141" cy="263335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687542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>
                <a:cs typeface="나눔고딕" charset="-127"/>
              </a:rPr>
              <a:t>subplot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plt.subplot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r,c,idx</a:t>
            </a:r>
            <a:r>
              <a:rPr lang="en-US" altLang="ko-KR" dirty="0">
                <a:cs typeface="나눔고딕" charset="-127"/>
              </a:rPr>
              <a:t>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plt.subplot</a:t>
            </a:r>
            <a:r>
              <a:rPr lang="en-US" altLang="ko-KR" dirty="0">
                <a:cs typeface="나눔고딕" charset="-127"/>
              </a:rPr>
              <a:t>(3digit)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560" y="2492896"/>
            <a:ext cx="4330824" cy="360138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matplotlib.pyplot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np.arange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(10)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(2,2,1)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x,x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**2)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(2,2,2)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x,x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*5)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(223)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(x,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np.sin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(x))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plt.subplot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(224)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plt.plot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x,np.cos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(x))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551" y="2976906"/>
            <a:ext cx="4103141" cy="263335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0336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 err="1">
                <a:cs typeface="나눔고딕" charset="-127"/>
              </a:rPr>
              <a:t>OpenCV</a:t>
            </a:r>
            <a:r>
              <a:rPr lang="en-US" altLang="ko-KR" dirty="0">
                <a:cs typeface="나눔고딕" charset="-127"/>
              </a:rPr>
              <a:t> Image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plt.imshow</a:t>
            </a:r>
            <a:r>
              <a:rPr lang="en-US" altLang="ko-KR" dirty="0">
                <a:cs typeface="나눔고딕" charset="-127"/>
              </a:rPr>
              <a:t>(</a:t>
            </a:r>
            <a:r>
              <a:rPr lang="en-US" altLang="ko-KR" dirty="0" err="1">
                <a:cs typeface="나눔고딕" charset="-127"/>
              </a:rPr>
              <a:t>img</a:t>
            </a:r>
            <a:r>
              <a:rPr lang="en-US" altLang="ko-KR" dirty="0">
                <a:cs typeface="나눔고딕" charset="-127"/>
              </a:rPr>
              <a:t>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OpenCV</a:t>
            </a:r>
            <a:r>
              <a:rPr lang="en-US" altLang="ko-KR" dirty="0">
                <a:cs typeface="나눔고딕" charset="-127"/>
              </a:rPr>
              <a:t> = GBR, Plot = RGB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1560" y="2492896"/>
            <a:ext cx="6264696" cy="360138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cv2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from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matplotlib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pyplot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= cv2.imread(</a:t>
            </a:r>
            <a:r>
              <a:rPr lang="en-US" sz="1600" i="1" dirty="0">
                <a:latin typeface="Consolas" charset="0"/>
                <a:ea typeface="Consolas" charset="0"/>
                <a:cs typeface="Consolas" charset="0"/>
              </a:rPr>
              <a:t>'../</a:t>
            </a:r>
            <a:r>
              <a:rPr lang="en-US" sz="1600" i="1" u="sng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en-US" sz="1600" i="1" u="sng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600" i="1" u="sng" dirty="0" err="1">
                <a:latin typeface="Consolas" charset="0"/>
                <a:ea typeface="Consolas" charset="0"/>
                <a:cs typeface="Consolas" charset="0"/>
              </a:rPr>
              <a:t>model.jpg</a:t>
            </a:r>
            <a:r>
              <a:rPr lang="en-US" sz="1600" i="1" u="sng" dirty="0">
                <a:latin typeface="Consolas" charset="0"/>
                <a:ea typeface="Consolas" charset="0"/>
                <a:cs typeface="Consolas" charset="0"/>
              </a:rPr>
              <a:t>')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plt.imshow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plt.xticks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([])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#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plt.yticks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([])</a:t>
            </a: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plt.show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612" y="1916832"/>
            <a:ext cx="3158008" cy="387453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4586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 err="1">
                <a:cs typeface="나눔고딕" charset="-127"/>
              </a:rPr>
              <a:t>OpenCV</a:t>
            </a:r>
            <a:r>
              <a:rPr lang="en-US" altLang="ko-KR" dirty="0">
                <a:cs typeface="나눔고딕" charset="-127"/>
              </a:rPr>
              <a:t> Image</a:t>
            </a:r>
          </a:p>
          <a:p>
            <a:pPr lvl="2"/>
            <a:r>
              <a:rPr lang="en-US" altLang="ko-KR" dirty="0">
                <a:cs typeface="나눔고딕" charset="-127"/>
              </a:rPr>
              <a:t>change BGR to RGB</a:t>
            </a:r>
          </a:p>
          <a:p>
            <a:pPr lvl="3"/>
            <a:r>
              <a:rPr lang="en-US" altLang="ko-KR" dirty="0" err="1">
                <a:cs typeface="나눔고딕" charset="-127"/>
              </a:rPr>
              <a:t>numpy</a:t>
            </a:r>
            <a:r>
              <a:rPr lang="en-US" altLang="ko-KR" dirty="0">
                <a:cs typeface="나눔고딕" charset="-127"/>
              </a:rPr>
              <a:t> slicing</a:t>
            </a:r>
          </a:p>
          <a:p>
            <a:pPr lvl="3"/>
            <a:r>
              <a:rPr lang="en-US" altLang="ko-KR" dirty="0">
                <a:cs typeface="나눔고딕" charset="-127"/>
              </a:rPr>
              <a:t>cv2.split(), cv2.merge()</a:t>
            </a:r>
          </a:p>
          <a:p>
            <a:pPr lvl="3"/>
            <a:r>
              <a:rPr lang="en-US" altLang="ko-KR" dirty="0">
                <a:cs typeface="나눔고딕" charset="-127"/>
              </a:rPr>
              <a:t>cv2.cvtColor(</a:t>
            </a:r>
            <a:r>
              <a:rPr lang="en-US" altLang="ko-KR" dirty="0" err="1">
                <a:cs typeface="나눔고딕" charset="-127"/>
              </a:rPr>
              <a:t>img</a:t>
            </a:r>
            <a:r>
              <a:rPr lang="en-US" altLang="ko-KR" dirty="0">
                <a:cs typeface="나눔고딕" charset="-127"/>
              </a:rPr>
              <a:t>, cv2.COLOR_BGR2RGB)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3140968"/>
            <a:ext cx="8579296" cy="324646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img1 = cv2.imread('../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model.jpg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')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 = cv2.imread('../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/model2.jpg')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img3 = cv2.imread('../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img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/model3.jpg')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img1_rgb 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np.zeros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(img1.shape,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dtype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=np.uint8)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img1_rgb[:,:,2],img1_rgb[:,:,1], img1_rgb[:,:,0] = img1[:,:,0],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\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														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img1[:,:,1], img1[:,:,2]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>
                <a:latin typeface="Consolas" charset="0"/>
                <a:ea typeface="Consolas" charset="0"/>
                <a:cs typeface="Consolas" charset="0"/>
              </a:rPr>
              <a:t>#img1_rgb = img1[:,:, ::-1] or img1_rgb = img1[:,:,(2,1,0)]</a:t>
            </a:r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endParaRPr lang="mr-IN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b,g,r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= cv2.split(img2)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img2_rgb = cv2.merge([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r,g,b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])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img3_rgb = cv2.cvtColor(img3, cv2.COLOR_BGR2RGB)</a:t>
            </a:r>
          </a:p>
        </p:txBody>
      </p:sp>
    </p:spTree>
    <p:extLst>
      <p:ext uri="{BB962C8B-B14F-4D97-AF65-F5344CB8AC3E}">
        <p14:creationId xmlns:p14="http://schemas.microsoft.com/office/powerpoint/2010/main" val="991401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생성</a:t>
            </a:r>
            <a:r>
              <a:rPr lang="en-US" altLang="ko-KR" dirty="0">
                <a:cs typeface="나눔고딕" charset="-127"/>
              </a:rPr>
              <a:t> </a:t>
            </a:r>
            <a:r>
              <a:rPr lang="ko-KR" altLang="en-US" dirty="0">
                <a:cs typeface="나눔고딕" charset="-127"/>
              </a:rPr>
              <a:t>방법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b="0" dirty="0" err="1"/>
              <a:t>값으로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endParaRPr lang="en-US" altLang="ko-KR" b="0" dirty="0"/>
          </a:p>
          <a:p>
            <a:pPr lvl="3"/>
            <a:r>
              <a:rPr lang="en-US" altLang="ko-KR" b="0" dirty="0"/>
              <a:t> array()</a:t>
            </a:r>
          </a:p>
          <a:p>
            <a:pPr lvl="2"/>
            <a:r>
              <a:rPr lang="en-US" altLang="ko-KR" b="0" dirty="0" err="1"/>
              <a:t>초기</a:t>
            </a:r>
            <a:r>
              <a:rPr lang="en-US" altLang="ko-KR" b="0" dirty="0"/>
              <a:t> </a:t>
            </a:r>
            <a:r>
              <a:rPr lang="en-US" altLang="ko-KR" b="0" dirty="0" err="1"/>
              <a:t>값으로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r>
              <a:rPr lang="en-US" altLang="ko-KR" b="0" dirty="0"/>
              <a:t> </a:t>
            </a:r>
          </a:p>
          <a:p>
            <a:pPr lvl="3"/>
            <a:r>
              <a:rPr lang="en-US" altLang="ko-KR" b="0" dirty="0"/>
              <a:t>empty(), zeros(), ones(), full()</a:t>
            </a:r>
          </a:p>
          <a:p>
            <a:pPr lvl="2"/>
            <a:r>
              <a:rPr lang="en-US" altLang="ko-KR" b="0" dirty="0" err="1"/>
              <a:t>기존</a:t>
            </a:r>
            <a:r>
              <a:rPr lang="en-US" altLang="ko-KR" b="0" dirty="0"/>
              <a:t> </a:t>
            </a:r>
            <a:r>
              <a:rPr lang="en-US" altLang="ko-KR" b="0" dirty="0" err="1"/>
              <a:t>배열로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r>
              <a:rPr lang="en-US" altLang="ko-KR" b="0" dirty="0"/>
              <a:t> </a:t>
            </a:r>
          </a:p>
          <a:p>
            <a:pPr lvl="3"/>
            <a:r>
              <a:rPr lang="en-US" altLang="ko-KR" b="0" dirty="0" err="1"/>
              <a:t>empty_like</a:t>
            </a:r>
            <a:r>
              <a:rPr lang="en-US" altLang="ko-KR" b="0" dirty="0"/>
              <a:t>(), </a:t>
            </a:r>
            <a:r>
              <a:rPr lang="en-US" altLang="ko-KR" b="0" dirty="0" err="1"/>
              <a:t>zeros_like</a:t>
            </a:r>
            <a:r>
              <a:rPr lang="en-US" altLang="ko-KR" b="0" dirty="0"/>
              <a:t>(), </a:t>
            </a:r>
            <a:r>
              <a:rPr lang="en-US" altLang="ko-KR" b="0" dirty="0" err="1"/>
              <a:t>ones_like</a:t>
            </a:r>
            <a:r>
              <a:rPr lang="en-US" altLang="ko-KR" b="0" dirty="0"/>
              <a:t>(), </a:t>
            </a:r>
            <a:r>
              <a:rPr lang="en-US" altLang="ko-KR" b="0" dirty="0" err="1"/>
              <a:t>full_like</a:t>
            </a:r>
            <a:r>
              <a:rPr lang="en-US" altLang="ko-KR" b="0" dirty="0"/>
              <a:t>()</a:t>
            </a:r>
          </a:p>
          <a:p>
            <a:pPr lvl="2"/>
            <a:r>
              <a:rPr lang="en-US" altLang="ko-KR" b="0" dirty="0" err="1"/>
              <a:t>순차적인</a:t>
            </a:r>
            <a:r>
              <a:rPr lang="en-US" altLang="ko-KR" b="0" dirty="0"/>
              <a:t> </a:t>
            </a:r>
            <a:r>
              <a:rPr lang="en-US" altLang="ko-KR" b="0" dirty="0" err="1"/>
              <a:t>값으로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endParaRPr lang="en-US" altLang="ko-KR" b="0" dirty="0"/>
          </a:p>
          <a:p>
            <a:pPr lvl="3"/>
            <a:r>
              <a:rPr lang="en-US" altLang="ko-KR" b="0" dirty="0" err="1"/>
              <a:t>arange</a:t>
            </a:r>
            <a:r>
              <a:rPr lang="en-US" altLang="ko-KR" b="0" dirty="0"/>
              <a:t>()</a:t>
            </a:r>
          </a:p>
          <a:p>
            <a:pPr lvl="2"/>
            <a:r>
              <a:rPr lang="en-US" altLang="ko-KR" b="0" dirty="0" err="1"/>
              <a:t>난수로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r>
              <a:rPr lang="en-US" altLang="ko-KR" b="0" dirty="0"/>
              <a:t> </a:t>
            </a:r>
          </a:p>
          <a:p>
            <a:pPr lvl="3"/>
            <a:r>
              <a:rPr lang="en-US" altLang="ko-KR" b="0" dirty="0" err="1"/>
              <a:t>random.rand</a:t>
            </a:r>
            <a:r>
              <a:rPr lang="en-US" altLang="ko-KR" b="0" dirty="0"/>
              <a:t>(), </a:t>
            </a:r>
            <a:r>
              <a:rPr lang="en-US" altLang="ko-KR" b="0" dirty="0" err="1"/>
              <a:t>random.randn</a:t>
            </a:r>
            <a:r>
              <a:rPr lang="en-US" altLang="ko-KR" b="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3770430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Matplotlib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en-US" altLang="ko-KR" dirty="0" err="1">
                <a:cs typeface="나눔고딕" charset="-127"/>
              </a:rPr>
              <a:t>OpenCV</a:t>
            </a:r>
            <a:r>
              <a:rPr lang="en-US" altLang="ko-KR" dirty="0">
                <a:cs typeface="나눔고딕" charset="-127"/>
              </a:rPr>
              <a:t> Image</a:t>
            </a:r>
          </a:p>
          <a:p>
            <a:pPr lvl="2"/>
            <a:r>
              <a:rPr lang="en-US" altLang="ko-KR">
                <a:cs typeface="나눔고딕" charset="-127"/>
              </a:rPr>
              <a:t>change BGR to RGB</a:t>
            </a:r>
            <a:endParaRPr lang="en-US" altLang="ko-KR" dirty="0">
              <a:cs typeface="나눔고딕" charset="-127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512" y="2276872"/>
            <a:ext cx="7422976" cy="389648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022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값으로 생성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b="0" dirty="0" err="1"/>
              <a:t>numpy.array</a:t>
            </a:r>
            <a:r>
              <a:rPr lang="en-US" altLang="ko-KR" b="0" dirty="0"/>
              <a:t>(list [, </a:t>
            </a:r>
            <a:r>
              <a:rPr lang="en-US" altLang="ko-KR" b="0" dirty="0" err="1"/>
              <a:t>dtype</a:t>
            </a:r>
            <a:r>
              <a:rPr lang="en-US" altLang="ko-KR" b="0" dirty="0"/>
              <a:t>]) : </a:t>
            </a:r>
            <a:r>
              <a:rPr lang="en-US" altLang="ko-KR" b="0" dirty="0" err="1"/>
              <a:t>지정한</a:t>
            </a:r>
            <a:r>
              <a:rPr lang="en-US" altLang="ko-KR" b="0" dirty="0"/>
              <a:t> </a:t>
            </a:r>
            <a:r>
              <a:rPr lang="en-US" altLang="ko-KR" b="0" dirty="0" err="1"/>
              <a:t>값들로</a:t>
            </a:r>
            <a:r>
              <a:rPr lang="en-US" altLang="ko-KR" b="0" dirty="0"/>
              <a:t> </a:t>
            </a:r>
            <a:r>
              <a:rPr lang="en-US" altLang="ko-KR" b="0" dirty="0" err="1"/>
              <a:t>NumPy</a:t>
            </a:r>
            <a:r>
              <a:rPr lang="en-US" altLang="ko-KR" b="0" dirty="0"/>
              <a:t> </a:t>
            </a:r>
            <a:r>
              <a:rPr lang="en-US" altLang="ko-KR" b="0" dirty="0" err="1"/>
              <a:t>배열</a:t>
            </a:r>
            <a:r>
              <a:rPr lang="en-US" altLang="ko-KR" b="0" dirty="0"/>
              <a:t> </a:t>
            </a:r>
            <a:r>
              <a:rPr lang="en-US" altLang="ko-KR" b="0" dirty="0" err="1"/>
              <a:t>생성</a:t>
            </a:r>
            <a:endParaRPr lang="en-US" altLang="ko-KR" b="0" dirty="0"/>
          </a:p>
          <a:p>
            <a:pPr lvl="3"/>
            <a:r>
              <a:rPr lang="en-US" altLang="ko-KR" b="0" dirty="0"/>
              <a:t>list : </a:t>
            </a:r>
            <a:r>
              <a:rPr lang="en-US" altLang="ko-KR" b="0" dirty="0" err="1"/>
              <a:t>배열</a:t>
            </a:r>
            <a:r>
              <a:rPr lang="en-US" altLang="ko-KR" b="0" dirty="0"/>
              <a:t> </a:t>
            </a:r>
            <a:r>
              <a:rPr lang="en-US" altLang="ko-KR" b="0" dirty="0" err="1"/>
              <a:t>생성에</a:t>
            </a:r>
            <a:r>
              <a:rPr lang="en-US" altLang="ko-KR" b="0" dirty="0"/>
              <a:t> </a:t>
            </a:r>
            <a:r>
              <a:rPr lang="en-US" altLang="ko-KR" b="0" dirty="0" err="1"/>
              <a:t>사용할</a:t>
            </a:r>
            <a:r>
              <a:rPr lang="en-US" altLang="ko-KR" b="0" dirty="0"/>
              <a:t> </a:t>
            </a:r>
            <a:r>
              <a:rPr lang="en-US" altLang="ko-KR" b="0" dirty="0" err="1"/>
              <a:t>값을</a:t>
            </a:r>
            <a:r>
              <a:rPr lang="en-US" altLang="ko-KR" b="0" dirty="0"/>
              <a:t> </a:t>
            </a:r>
            <a:r>
              <a:rPr lang="en-US" altLang="ko-KR" b="0" dirty="0" err="1"/>
              <a:t>갖는</a:t>
            </a:r>
            <a:r>
              <a:rPr lang="en-US" altLang="ko-KR" b="0" dirty="0"/>
              <a:t> </a:t>
            </a:r>
            <a:r>
              <a:rPr lang="en-US" altLang="ko-KR" b="0" dirty="0" err="1"/>
              <a:t>파이썬</a:t>
            </a:r>
            <a:r>
              <a:rPr lang="en-US" altLang="ko-KR" b="0" dirty="0"/>
              <a:t> </a:t>
            </a:r>
            <a:r>
              <a:rPr lang="en-US" altLang="ko-KR" b="0" dirty="0" err="1"/>
              <a:t>리스트</a:t>
            </a:r>
            <a:r>
              <a:rPr lang="en-US" altLang="ko-KR" b="0" dirty="0"/>
              <a:t> </a:t>
            </a:r>
            <a:r>
              <a:rPr lang="en-US" altLang="ko-KR" b="0" dirty="0" err="1"/>
              <a:t>객체</a:t>
            </a:r>
            <a:endParaRPr lang="en-US" altLang="ko-KR" b="0" dirty="0"/>
          </a:p>
          <a:p>
            <a:pPr lvl="3"/>
            <a:r>
              <a:rPr lang="en-US" altLang="ko-KR" b="0" dirty="0" err="1"/>
              <a:t>dtype</a:t>
            </a:r>
            <a:r>
              <a:rPr lang="en-US" altLang="ko-KR" b="0" dirty="0"/>
              <a:t> : </a:t>
            </a:r>
            <a:r>
              <a:rPr lang="en-US" altLang="ko-KR" b="0" dirty="0" err="1"/>
              <a:t>데이타</a:t>
            </a:r>
            <a:r>
              <a:rPr lang="en-US" altLang="ko-KR" b="0" dirty="0"/>
              <a:t> </a:t>
            </a:r>
            <a:r>
              <a:rPr lang="en-US" altLang="ko-KR" b="0" dirty="0" err="1"/>
              <a:t>타입</a:t>
            </a:r>
            <a:r>
              <a:rPr lang="en-US" altLang="ko-KR" b="0" dirty="0"/>
              <a:t>, </a:t>
            </a:r>
            <a:r>
              <a:rPr lang="en-US" altLang="ko-KR" b="0" dirty="0" err="1"/>
              <a:t>생략하면</a:t>
            </a:r>
            <a:r>
              <a:rPr lang="en-US" altLang="ko-KR" b="0" dirty="0"/>
              <a:t> </a:t>
            </a:r>
            <a:r>
              <a:rPr lang="en-US" altLang="ko-KR" b="0" dirty="0" err="1"/>
              <a:t>값에</a:t>
            </a:r>
            <a:r>
              <a:rPr lang="en-US" altLang="ko-KR" b="0" dirty="0"/>
              <a:t> </a:t>
            </a:r>
            <a:r>
              <a:rPr lang="en-US" altLang="ko-KR" b="0" dirty="0" err="1"/>
              <a:t>의해</a:t>
            </a:r>
            <a:r>
              <a:rPr lang="en-US" altLang="ko-KR" b="0" dirty="0"/>
              <a:t> </a:t>
            </a:r>
            <a:r>
              <a:rPr lang="en-US" altLang="ko-KR" b="0" dirty="0" err="1"/>
              <a:t>자동</a:t>
            </a:r>
            <a:r>
              <a:rPr lang="en-US" altLang="ko-KR" b="0" dirty="0"/>
              <a:t> </a:t>
            </a:r>
            <a:r>
              <a:rPr lang="en-US" altLang="ko-KR" b="0" dirty="0" err="1"/>
              <a:t>결정</a:t>
            </a:r>
            <a:endParaRPr lang="en-US" altLang="ko-KR" b="0" dirty="0"/>
          </a:p>
          <a:p>
            <a:pPr lvl="4"/>
            <a:r>
              <a:rPr lang="en-US" altLang="ko-KR" dirty="0"/>
              <a:t>int8, int16, int32, int64 : </a:t>
            </a:r>
            <a:r>
              <a:rPr lang="en-US" altLang="ko-KR" dirty="0" err="1"/>
              <a:t>부호</a:t>
            </a:r>
            <a:r>
              <a:rPr lang="en-US" altLang="ko-KR" dirty="0"/>
              <a:t> </a:t>
            </a:r>
            <a:r>
              <a:rPr lang="en-US" altLang="ko-KR" dirty="0" err="1"/>
              <a:t>있는</a:t>
            </a:r>
            <a:r>
              <a:rPr lang="en-US" altLang="ko-KR" dirty="0"/>
              <a:t> </a:t>
            </a:r>
            <a:r>
              <a:rPr lang="en-US" altLang="ko-KR" dirty="0" err="1"/>
              <a:t>정수</a:t>
            </a:r>
            <a:endParaRPr lang="en-US" altLang="ko-KR" dirty="0"/>
          </a:p>
          <a:p>
            <a:pPr lvl="4"/>
            <a:r>
              <a:rPr lang="en-US" altLang="ko-KR" dirty="0"/>
              <a:t>uint8, uint16, uint32, uint64 : </a:t>
            </a:r>
            <a:r>
              <a:rPr lang="en-US" altLang="ko-KR" dirty="0" err="1"/>
              <a:t>부호</a:t>
            </a:r>
            <a:r>
              <a:rPr lang="en-US" altLang="ko-KR" dirty="0"/>
              <a:t> </a:t>
            </a:r>
            <a:r>
              <a:rPr lang="en-US" altLang="ko-KR" dirty="0" err="1"/>
              <a:t>없는</a:t>
            </a:r>
            <a:r>
              <a:rPr lang="en-US" altLang="ko-KR" dirty="0"/>
              <a:t> </a:t>
            </a:r>
            <a:r>
              <a:rPr lang="en-US" altLang="ko-KR" dirty="0" err="1"/>
              <a:t>정수</a:t>
            </a:r>
            <a:endParaRPr lang="en-US" altLang="ko-KR" dirty="0"/>
          </a:p>
          <a:p>
            <a:pPr lvl="4"/>
            <a:r>
              <a:rPr lang="en-US" altLang="ko-KR" dirty="0"/>
              <a:t>float16, float32, float64, float128 : </a:t>
            </a:r>
            <a:r>
              <a:rPr lang="en-US" altLang="ko-KR" dirty="0" err="1"/>
              <a:t>부동</a:t>
            </a:r>
            <a:r>
              <a:rPr lang="en-US" altLang="ko-KR" dirty="0"/>
              <a:t> </a:t>
            </a:r>
            <a:r>
              <a:rPr lang="en-US" altLang="ko-KR" dirty="0" err="1"/>
              <a:t>소수점을</a:t>
            </a:r>
            <a:r>
              <a:rPr lang="en-US" altLang="ko-KR" dirty="0"/>
              <a:t> </a:t>
            </a:r>
            <a:r>
              <a:rPr lang="en-US" altLang="ko-KR" dirty="0" err="1"/>
              <a:t>갖는</a:t>
            </a:r>
            <a:r>
              <a:rPr lang="en-US" altLang="ko-KR" dirty="0"/>
              <a:t> </a:t>
            </a:r>
            <a:r>
              <a:rPr lang="en-US" altLang="ko-KR" dirty="0" err="1"/>
              <a:t>실수</a:t>
            </a:r>
            <a:endParaRPr lang="en-US" altLang="ko-KR" dirty="0"/>
          </a:p>
          <a:p>
            <a:pPr lvl="4"/>
            <a:r>
              <a:rPr lang="en-US" altLang="ko-KR" dirty="0"/>
              <a:t>complex64, complex128, complex256 : </a:t>
            </a:r>
            <a:r>
              <a:rPr lang="en-US" altLang="ko-KR" dirty="0" err="1"/>
              <a:t>부동</a:t>
            </a:r>
            <a:r>
              <a:rPr lang="en-US" altLang="ko-KR" dirty="0"/>
              <a:t> </a:t>
            </a:r>
            <a:r>
              <a:rPr lang="en-US" altLang="ko-KR" dirty="0" err="1"/>
              <a:t>소수점을</a:t>
            </a:r>
            <a:r>
              <a:rPr lang="en-US" altLang="ko-KR" dirty="0"/>
              <a:t> </a:t>
            </a:r>
            <a:r>
              <a:rPr lang="en-US" altLang="ko-KR" dirty="0" err="1"/>
              <a:t>갖는</a:t>
            </a:r>
            <a:r>
              <a:rPr lang="en-US" altLang="ko-KR" dirty="0"/>
              <a:t> </a:t>
            </a:r>
            <a:r>
              <a:rPr lang="en-US" altLang="ko-KR" dirty="0" err="1"/>
              <a:t>복소수</a:t>
            </a:r>
            <a:endParaRPr lang="en-US" altLang="ko-KR" dirty="0"/>
          </a:p>
          <a:p>
            <a:pPr lvl="4"/>
            <a:r>
              <a:rPr lang="en-US" altLang="ko-KR" dirty="0"/>
              <a:t>bool : </a:t>
            </a:r>
            <a:r>
              <a:rPr lang="en-US" altLang="ko-KR" dirty="0" err="1"/>
              <a:t>불리언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77593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값으로 생성</a:t>
            </a:r>
            <a:endParaRPr lang="en-US" altLang="ko-KR" dirty="0">
              <a:cs typeface="나눔고딕" charset="-127"/>
            </a:endParaRP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7584" y="2204864"/>
            <a:ext cx="7560840" cy="3672408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([1,2,3,4])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([[1,2,3,4],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             [5,6,7,8]])</a:t>
            </a:r>
          </a:p>
          <a:p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c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np.array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([1,2,3.14, 4])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d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np.array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([1,2,3,4],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=np.float64)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(a,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 # 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[1 2 3 4] int64 (4,)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(b,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b.dtype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b.shape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[[1 2 3 4] [5 6 7 8]] int64 (2, 4)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(c,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[ 1. 2. 3.14 4.] float64 (4,)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(d,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 #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[ 1.  2.  3.  4.] float64 (4,)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3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크기와 초기 값으로 생성</a:t>
            </a:r>
            <a:endParaRPr lang="en-US" altLang="ko-KR" dirty="0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np.empty</a:t>
            </a:r>
            <a:r>
              <a:rPr lang="en-US" altLang="ko-KR" dirty="0">
                <a:cs typeface="나눔고딕" charset="-127"/>
              </a:rPr>
              <a:t> ( tuple [, 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])</a:t>
            </a:r>
          </a:p>
          <a:p>
            <a:pPr lvl="3"/>
            <a:r>
              <a:rPr lang="ko-KR" altLang="en-US" dirty="0">
                <a:cs typeface="나눔고딕" charset="-127"/>
              </a:rPr>
              <a:t>모든 요소가 초기화 되지 않은 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tuple </a:t>
            </a:r>
            <a:r>
              <a:rPr lang="ko-KR" altLang="en-US" dirty="0">
                <a:cs typeface="나눔고딕" charset="-127"/>
              </a:rPr>
              <a:t>크기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 err="1">
                <a:cs typeface="나눔고딕" charset="-127"/>
              </a:rPr>
              <a:t>np.empty</a:t>
            </a:r>
            <a:r>
              <a:rPr lang="en-US" altLang="ko-KR" dirty="0">
                <a:cs typeface="나눔고딕" charset="-127"/>
              </a:rPr>
              <a:t>( (2,3))</a:t>
            </a:r>
          </a:p>
          <a:p>
            <a:pPr lvl="3"/>
            <a:r>
              <a:rPr lang="en-US" altLang="ko-KR" dirty="0" err="1">
                <a:cs typeface="나눔고딕" charset="-127"/>
              </a:rPr>
              <a:t>np.empty</a:t>
            </a:r>
            <a:r>
              <a:rPr lang="en-US" altLang="ko-KR" dirty="0">
                <a:cs typeface="나눔고딕" charset="-127"/>
              </a:rPr>
              <a:t>( (2,3), 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=np.int16)</a:t>
            </a:r>
            <a:endParaRPr lang="en-US" altLang="ko-KR" dirty="0" err="1">
              <a:cs typeface="나눔고딕" charset="-127"/>
            </a:endParaRPr>
          </a:p>
          <a:p>
            <a:pPr lvl="2"/>
            <a:r>
              <a:rPr lang="en-US" altLang="ko-KR" dirty="0" err="1">
                <a:cs typeface="나눔고딕" charset="-127"/>
              </a:rPr>
              <a:t>np.zeros</a:t>
            </a:r>
            <a:r>
              <a:rPr lang="en-US" altLang="ko-KR" dirty="0">
                <a:cs typeface="나눔고딕" charset="-127"/>
              </a:rPr>
              <a:t>( tuple [, 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])</a:t>
            </a:r>
          </a:p>
          <a:p>
            <a:pPr lvl="3"/>
            <a:r>
              <a:rPr lang="ko-KR" altLang="en-US" dirty="0">
                <a:cs typeface="나눔고딕" charset="-127"/>
              </a:rPr>
              <a:t>모든 요소가 </a:t>
            </a:r>
            <a:r>
              <a:rPr lang="en-US" altLang="ko-KR" dirty="0">
                <a:cs typeface="나눔고딕" charset="-127"/>
              </a:rPr>
              <a:t>0</a:t>
            </a:r>
            <a:r>
              <a:rPr lang="ko-KR" altLang="en-US" dirty="0">
                <a:cs typeface="나눔고딕" charset="-127"/>
              </a:rPr>
              <a:t>이고 </a:t>
            </a:r>
            <a:r>
              <a:rPr lang="en-US" altLang="ko-KR" dirty="0">
                <a:cs typeface="나눔고딕" charset="-127"/>
              </a:rPr>
              <a:t>tuple</a:t>
            </a:r>
            <a:r>
              <a:rPr lang="ko-KR" altLang="en-US" dirty="0">
                <a:cs typeface="나눔고딕" charset="-127"/>
              </a:rPr>
              <a:t> 크기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 err="1">
                <a:cs typeface="나눔고딕" charset="-127"/>
              </a:rPr>
              <a:t>np.zeros</a:t>
            </a:r>
            <a:r>
              <a:rPr lang="en-US" altLang="ko-KR" dirty="0">
                <a:cs typeface="나눔고딕" charset="-127"/>
              </a:rPr>
              <a:t>( (3,4))</a:t>
            </a:r>
          </a:p>
          <a:p>
            <a:pPr lvl="3"/>
            <a:r>
              <a:rPr lang="en-US" altLang="ko-KR" dirty="0" err="1">
                <a:cs typeface="나눔고딕" charset="-127"/>
              </a:rPr>
              <a:t>np.zeros</a:t>
            </a:r>
            <a:r>
              <a:rPr lang="en-US" altLang="ko-KR" dirty="0">
                <a:cs typeface="나눔고딕" charset="-127"/>
              </a:rPr>
              <a:t>( (2,3,4) , 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=np.int16)</a:t>
            </a:r>
          </a:p>
          <a:p>
            <a:pPr lvl="2"/>
            <a:r>
              <a:rPr lang="en-US" altLang="ko-KR" dirty="0" err="1">
                <a:cs typeface="나눔고딕" charset="-127"/>
              </a:rPr>
              <a:t>np.ones</a:t>
            </a:r>
            <a:r>
              <a:rPr lang="en-US" altLang="ko-KR" dirty="0">
                <a:cs typeface="나눔고딕" charset="-127"/>
              </a:rPr>
              <a:t> ( tuple [, 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])</a:t>
            </a:r>
          </a:p>
          <a:p>
            <a:pPr lvl="3"/>
            <a:r>
              <a:rPr lang="ko-KR" altLang="en-US" dirty="0">
                <a:cs typeface="나눔고딕" charset="-127"/>
              </a:rPr>
              <a:t>모든 요소가 </a:t>
            </a:r>
            <a:r>
              <a:rPr lang="en-US" altLang="ko-KR" dirty="0">
                <a:cs typeface="나눔고딕" charset="-127"/>
              </a:rPr>
              <a:t>1</a:t>
            </a:r>
            <a:r>
              <a:rPr lang="ko-KR" altLang="en-US" dirty="0">
                <a:cs typeface="나눔고딕" charset="-127"/>
              </a:rPr>
              <a:t>이고</a:t>
            </a:r>
            <a:r>
              <a:rPr lang="en-US" altLang="ko-KR" dirty="0">
                <a:cs typeface="나눔고딕" charset="-127"/>
              </a:rPr>
              <a:t>,</a:t>
            </a:r>
            <a:r>
              <a:rPr lang="ko-KR" altLang="en-US" dirty="0">
                <a:cs typeface="나눔고딕" charset="-127"/>
              </a:rPr>
              <a:t> </a:t>
            </a:r>
            <a:r>
              <a:rPr lang="en-US" altLang="ko-KR" dirty="0">
                <a:cs typeface="나눔고딕" charset="-127"/>
              </a:rPr>
              <a:t>tuple</a:t>
            </a:r>
            <a:r>
              <a:rPr lang="ko-KR" altLang="en-US" dirty="0">
                <a:cs typeface="나눔고딕" charset="-127"/>
              </a:rPr>
              <a:t> 크기</a:t>
            </a:r>
            <a:endParaRPr lang="en-US" altLang="ko-KR" dirty="0">
              <a:cs typeface="나눔고딕" charset="-127"/>
            </a:endParaRPr>
          </a:p>
          <a:p>
            <a:pPr lvl="3"/>
            <a:r>
              <a:rPr lang="en-US" altLang="ko-KR" dirty="0" err="1">
                <a:cs typeface="나눔고딕" charset="-127"/>
              </a:rPr>
              <a:t>np.ones</a:t>
            </a:r>
            <a:r>
              <a:rPr lang="en-US" altLang="ko-KR" dirty="0">
                <a:cs typeface="나눔고딕" charset="-127"/>
              </a:rPr>
              <a:t>( (3,4) )</a:t>
            </a:r>
          </a:p>
          <a:p>
            <a:pPr lvl="3"/>
            <a:r>
              <a:rPr lang="en-US" altLang="ko-KR" dirty="0" err="1">
                <a:cs typeface="나눔고딕" charset="-127"/>
              </a:rPr>
              <a:t>np.ones</a:t>
            </a:r>
            <a:r>
              <a:rPr lang="en-US" altLang="ko-KR" dirty="0">
                <a:cs typeface="나눔고딕" charset="-127"/>
              </a:rPr>
              <a:t>( (2,3,4) , </a:t>
            </a:r>
            <a:r>
              <a:rPr lang="en-US" altLang="ko-KR" dirty="0" err="1">
                <a:cs typeface="나눔고딕" charset="-127"/>
              </a:rPr>
              <a:t>dtype</a:t>
            </a:r>
            <a:r>
              <a:rPr lang="en-US" altLang="ko-KR" dirty="0">
                <a:cs typeface="나눔고딕" charset="-127"/>
              </a:rPr>
              <a:t>=np.int16)</a:t>
            </a:r>
          </a:p>
          <a:p>
            <a:pPr lvl="2"/>
            <a:r>
              <a:rPr lang="en-US" altLang="ko-KR" dirty="0">
                <a:cs typeface="나눔고딕" charset="-127"/>
              </a:rPr>
              <a:t>np.full(shape, fill_value [, dtype])</a:t>
            </a:r>
          </a:p>
          <a:p>
            <a:pPr lvl="3"/>
            <a:r>
              <a:rPr lang="en-US" altLang="ko-KR" dirty="0">
                <a:cs typeface="나눔고딕" charset="-127"/>
              </a:rPr>
              <a:t>fill_value</a:t>
            </a:r>
            <a:r>
              <a:rPr lang="ko-KR" altLang="en-US" dirty="0">
                <a:cs typeface="나눔고딕" charset="-127"/>
              </a:rPr>
              <a:t>로 초기화된 배열 생성</a:t>
            </a:r>
            <a:endParaRPr lang="en-US" altLang="ko-KR" dirty="0">
              <a:cs typeface="나눔고딕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1386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NumPy</a:t>
            </a:r>
            <a:r>
              <a:rPr lang="en-US" altLang="ko-KR" dirty="0"/>
              <a:t> and </a:t>
            </a:r>
            <a:r>
              <a:rPr lang="en-US" altLang="ko-KR" dirty="0" err="1"/>
              <a:t>MatPlotLib</a:t>
            </a:r>
            <a:endParaRPr lang="en-US" altLang="ko-KR" dirty="0">
              <a:cs typeface="나눔고딕" charset="-127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60463"/>
            <a:ext cx="8229600" cy="5240337"/>
          </a:xfrm>
        </p:spPr>
        <p:txBody>
          <a:bodyPr>
            <a:normAutofit/>
          </a:bodyPr>
          <a:lstStyle/>
          <a:p>
            <a:r>
              <a:rPr lang="en-US" altLang="ko-KR" dirty="0" err="1">
                <a:cs typeface="나눔고딕" charset="-127"/>
              </a:rPr>
              <a:t>NumPy</a:t>
            </a:r>
            <a:endParaRPr lang="en-US" altLang="ko-KR" dirty="0">
              <a:cs typeface="나눔고딕" charset="-127"/>
            </a:endParaRPr>
          </a:p>
          <a:p>
            <a:pPr lvl="1"/>
            <a:r>
              <a:rPr lang="ko-KR" altLang="en-US" dirty="0">
                <a:cs typeface="나눔고딕" charset="-127"/>
              </a:rPr>
              <a:t>크기로 생성</a:t>
            </a:r>
            <a:endParaRPr lang="en-US" altLang="ko-KR" dirty="0">
              <a:cs typeface="나눔고딕" charset="-127"/>
            </a:endParaRPr>
          </a:p>
          <a:p>
            <a:pPr lvl="1"/>
            <a:endParaRPr lang="en-US" altLang="ko-KR" dirty="0">
              <a:cs typeface="나눔고딕" charset="-127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3568" y="1988840"/>
            <a:ext cx="6421325" cy="3960440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numpy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as np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a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np.zeros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 (2,3))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b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np.zeros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 (2,3,4),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=np.uint8)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c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np.ones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 (2,3),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=np.float32)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d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np.empty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 (2,3))</a:t>
            </a:r>
            <a:r>
              <a:rPr lang="ko-KR" altLang="en-US" sz="16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00" dirty="0">
                <a:latin typeface="Consolas" charset="0"/>
                <a:ea typeface="Consolas" charset="0"/>
                <a:cs typeface="Consolas" charset="0"/>
              </a:rPr>
              <a:t>#not initialized, garbage value</a:t>
            </a:r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e =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np.empty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 (2,3),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=np.int16)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f = np.fill(255) </a:t>
            </a:r>
          </a:p>
          <a:p>
            <a:endParaRPr lang="pl-PL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(a,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a.shape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(b,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b.dtype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b.shape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(c,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c.shape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print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(d,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d.dtype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pl-PL" sz="1600" dirty="0" err="1">
                <a:latin typeface="Consolas" charset="0"/>
                <a:ea typeface="Consolas" charset="0"/>
                <a:cs typeface="Consolas" charset="0"/>
              </a:rPr>
              <a:t>d.shape</a:t>
            </a:r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r>
              <a:rPr lang="pl-PL" sz="1600" dirty="0">
                <a:latin typeface="Consolas" charset="0"/>
                <a:ea typeface="Consolas" charset="0"/>
                <a:cs typeface="Consolas" charset="0"/>
              </a:rPr>
              <a:t>print(f, f.dtype, f.shape)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4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arrow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22122</TotalTime>
  <Words>5132</Words>
  <Application>Microsoft Office PowerPoint</Application>
  <PresentationFormat>화면 슬라이드 쇼(4:3)</PresentationFormat>
  <Paragraphs>817</Paragraphs>
  <Slides>50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50</vt:i4>
      </vt:variant>
    </vt:vector>
  </HeadingPairs>
  <TitlesOfParts>
    <vt:vector size="60" baseType="lpstr">
      <vt:lpstr>Monotype Sorts</vt:lpstr>
      <vt:lpstr>NanumGothicOTF</vt:lpstr>
      <vt:lpstr>굴림</vt:lpstr>
      <vt:lpstr>나눔고딕</vt:lpstr>
      <vt:lpstr>맑은 고딕</vt:lpstr>
      <vt:lpstr>Arial</vt:lpstr>
      <vt:lpstr>Calibri</vt:lpstr>
      <vt:lpstr>Consolas</vt:lpstr>
      <vt:lpstr>Wingdings</vt:lpstr>
      <vt:lpstr>Office Theme</vt:lpstr>
      <vt:lpstr>3장. NumPy와 Matplotlib</vt:lpstr>
      <vt:lpstr>세부목차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세부목차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  <vt:lpstr>NumPy and MatPlotLib</vt:lpstr>
    </vt:vector>
  </TitlesOfParts>
  <Company>496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 for Java Programmer</dc:title>
  <dc:creator>Sewoo Lee</dc:creator>
  <cp:lastModifiedBy>오상훈</cp:lastModifiedBy>
  <cp:revision>1397</cp:revision>
  <cp:lastPrinted>2020-06-10T05:18:26Z</cp:lastPrinted>
  <dcterms:created xsi:type="dcterms:W3CDTF">2015-05-22T09:53:54Z</dcterms:created>
  <dcterms:modified xsi:type="dcterms:W3CDTF">2020-06-10T05:50:36Z</dcterms:modified>
</cp:coreProperties>
</file>