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9"/>
  </p:notesMasterIdLst>
  <p:sldIdLst>
    <p:sldId id="297" r:id="rId3"/>
    <p:sldId id="464" r:id="rId4"/>
    <p:sldId id="510" r:id="rId5"/>
    <p:sldId id="511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469" r:id="rId19"/>
    <p:sldId id="529" r:id="rId20"/>
    <p:sldId id="528" r:id="rId21"/>
    <p:sldId id="512" r:id="rId22"/>
    <p:sldId id="513" r:id="rId23"/>
    <p:sldId id="530" r:id="rId24"/>
    <p:sldId id="531" r:id="rId25"/>
    <p:sldId id="532" r:id="rId26"/>
    <p:sldId id="541" r:id="rId27"/>
    <p:sldId id="533" r:id="rId28"/>
    <p:sldId id="534" r:id="rId29"/>
    <p:sldId id="505" r:id="rId30"/>
    <p:sldId id="535" r:id="rId31"/>
    <p:sldId id="542" r:id="rId32"/>
    <p:sldId id="536" r:id="rId33"/>
    <p:sldId id="514" r:id="rId34"/>
    <p:sldId id="538" r:id="rId35"/>
    <p:sldId id="537" r:id="rId36"/>
    <p:sldId id="472" r:id="rId37"/>
    <p:sldId id="509" r:id="rId38"/>
  </p:sldIdLst>
  <p:sldSz cx="9144000" cy="6858000" type="screen4x3"/>
  <p:notesSz cx="6858000" cy="9144000"/>
  <p:custDataLst>
    <p:tags r:id="rId4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74" d="100"/>
          <a:sy n="74" d="100"/>
        </p:scale>
        <p:origin x="1349" y="6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30" y="1781033"/>
            <a:ext cx="3374596" cy="44454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345" y="1322625"/>
            <a:ext cx="3266823" cy="5192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items(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키</a:t>
            </a:r>
            <a:r>
              <a:rPr lang="en-US" altLang="ko-KR" dirty="0"/>
              <a:t>, </a:t>
            </a:r>
            <a:r>
              <a:rPr lang="ko-KR" altLang="en-US" dirty="0"/>
              <a:t>값</a:t>
            </a:r>
            <a:r>
              <a:rPr lang="en-US" altLang="ko-KR" dirty="0"/>
              <a:t>) </a:t>
            </a:r>
            <a:r>
              <a:rPr lang="ko-KR" altLang="en-US" dirty="0"/>
              <a:t>쌍의 </a:t>
            </a:r>
            <a:r>
              <a:rPr lang="ko-KR" altLang="en-US" dirty="0" err="1"/>
              <a:t>튜플이</a:t>
            </a:r>
            <a:r>
              <a:rPr lang="ko-KR" altLang="en-US" dirty="0"/>
              <a:t> 들어 있는 리스트를 반환</a:t>
            </a:r>
            <a:endParaRPr lang="en-US" altLang="ko-KR" dirty="0"/>
          </a:p>
          <a:p>
            <a:pPr lvl="1"/>
            <a:r>
              <a:rPr lang="ko-KR" altLang="en-US" dirty="0"/>
              <a:t>각 </a:t>
            </a:r>
            <a:r>
              <a:rPr lang="ko-KR" altLang="en-US" dirty="0" err="1"/>
              <a:t>튜플의</a:t>
            </a:r>
            <a:r>
              <a:rPr lang="ko-KR" altLang="en-US" dirty="0"/>
              <a:t> 첫 번째 항목은 키</a:t>
            </a:r>
            <a:r>
              <a:rPr lang="en-US" altLang="ko-KR" dirty="0"/>
              <a:t>, </a:t>
            </a:r>
            <a:r>
              <a:rPr lang="ko-KR" altLang="en-US" dirty="0"/>
              <a:t>두 번째 항목은 키 값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02" y="3667144"/>
            <a:ext cx="3638550" cy="16859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93" y="2313871"/>
            <a:ext cx="70770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values()</a:t>
            </a:r>
            <a:r>
              <a:rPr lang="ko-KR" altLang="en-US" dirty="0"/>
              <a:t>와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values( )</a:t>
            </a:r>
          </a:p>
          <a:p>
            <a:pPr lvl="1"/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values( )</a:t>
            </a:r>
            <a:r>
              <a:rPr lang="ko-KR" altLang="en-US" dirty="0"/>
              <a:t>는 값으로 구성된 리스트를 반환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반복 </a:t>
            </a:r>
            <a:r>
              <a:rPr lang="en-US" altLang="ko-KR" dirty="0"/>
              <a:t>for</a:t>
            </a:r>
            <a:r>
              <a:rPr lang="ko-KR" altLang="en-US" dirty="0"/>
              <a:t>문에서</a:t>
            </a:r>
            <a:endParaRPr lang="en-US" altLang="ko-KR" dirty="0"/>
          </a:p>
          <a:p>
            <a:pPr lvl="1"/>
            <a:r>
              <a:rPr lang="ko-KR" altLang="en-US" dirty="0"/>
              <a:t>시퀀스 위치에 있는 </a:t>
            </a:r>
            <a:r>
              <a:rPr lang="ko-KR" altLang="en-US" dirty="0" err="1"/>
              <a:t>딕셔너리</a:t>
            </a:r>
            <a:r>
              <a:rPr lang="ko-KR" altLang="en-US" dirty="0"/>
              <a:t> 변수만으로도 모든 키를 순회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78" y="1981200"/>
            <a:ext cx="6229350" cy="838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78" y="3769711"/>
            <a:ext cx="5667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</a:t>
            </a:r>
            <a:r>
              <a:rPr lang="ko-KR" altLang="en-US" sz="2400" dirty="0"/>
              <a:t>네 계절 단어의 한영 사전을 만들어 항목 순회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6" y="1036094"/>
            <a:ext cx="5190843" cy="5431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0AE3A-FD66-49C7-8562-EE7EC59457B5}"/>
              </a:ext>
            </a:extLst>
          </p:cNvPr>
          <p:cNvSpPr txBox="1"/>
          <p:nvPr/>
        </p:nvSpPr>
        <p:spPr>
          <a:xfrm>
            <a:off x="5799138" y="3844636"/>
            <a:ext cx="31588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p. 269  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가변인자 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*</a:t>
            </a:r>
            <a:r>
              <a:rPr lang="en-US" altLang="ko-KR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args</a:t>
            </a:r>
            <a:endParaRPr lang="en-US" altLang="ko-KR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함수 호출 시 여러 인자가  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(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인자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1, 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인자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2,..)</a:t>
            </a:r>
          </a:p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형식의 </a:t>
            </a:r>
            <a:r>
              <a:rPr lang="ko-KR" altLang="en-US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튜플로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전달</a:t>
            </a:r>
          </a:p>
        </p:txBody>
      </p:sp>
    </p:spTree>
    <p:extLst>
      <p:ext uri="{BB962C8B-B14F-4D97-AF65-F5344CB8AC3E}">
        <p14:creationId xmlns:p14="http://schemas.microsoft.com/office/powerpoint/2010/main" val="42568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get()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키로 조회하는 </a:t>
            </a:r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get(</a:t>
            </a:r>
            <a:r>
              <a:rPr lang="ko-KR" altLang="en-US" dirty="0"/>
              <a:t>키</a:t>
            </a:r>
            <a:r>
              <a:rPr lang="en-US" altLang="ko-KR" dirty="0"/>
              <a:t>,[</a:t>
            </a:r>
            <a:r>
              <a:rPr lang="ko-KR" altLang="en-US" dirty="0"/>
              <a:t>키가</a:t>
            </a:r>
            <a:r>
              <a:rPr lang="en-US" altLang="ko-KR" dirty="0"/>
              <a:t>_</a:t>
            </a:r>
            <a:r>
              <a:rPr lang="ko-KR" altLang="en-US" dirty="0"/>
              <a:t>없을</a:t>
            </a:r>
            <a:r>
              <a:rPr lang="en-US" altLang="ko-KR" dirty="0"/>
              <a:t>_</a:t>
            </a:r>
            <a:r>
              <a:rPr lang="ko-KR" altLang="en-US" dirty="0"/>
              <a:t>때</a:t>
            </a:r>
            <a:r>
              <a:rPr lang="en-US" altLang="ko-KR" dirty="0"/>
              <a:t>_</a:t>
            </a:r>
            <a:r>
              <a:rPr lang="ko-KR" altLang="en-US" dirty="0"/>
              <a:t>반환 값</a:t>
            </a:r>
            <a:r>
              <a:rPr lang="en-US" altLang="ko-KR" dirty="0"/>
              <a:t>])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get(</a:t>
            </a:r>
            <a:r>
              <a:rPr lang="ko-KR" altLang="en-US" dirty="0"/>
              <a:t>키</a:t>
            </a:r>
            <a:r>
              <a:rPr lang="en-US" altLang="ko-KR" dirty="0"/>
              <a:t>)</a:t>
            </a:r>
            <a:r>
              <a:rPr lang="ko-KR" altLang="en-US" dirty="0"/>
              <a:t>은 </a:t>
            </a:r>
            <a:r>
              <a:rPr lang="ko-KR" altLang="en-US" dirty="0" err="1"/>
              <a:t>딕셔너리에</a:t>
            </a:r>
            <a:r>
              <a:rPr lang="ko-KR" altLang="en-US" dirty="0"/>
              <a:t> 키가 없어도 오류가 발생하지 않고 아무것도 없다는 의미인 </a:t>
            </a:r>
            <a:r>
              <a:rPr lang="en-US" altLang="ko-KR" dirty="0"/>
              <a:t>None</a:t>
            </a:r>
            <a:r>
              <a:rPr lang="ko-KR" altLang="en-US" dirty="0"/>
              <a:t>을 반환</a:t>
            </a:r>
            <a:endParaRPr lang="en-US" altLang="ko-KR" dirty="0"/>
          </a:p>
          <a:p>
            <a:pPr lvl="1"/>
            <a:r>
              <a:rPr lang="ko-KR" altLang="en-US" dirty="0"/>
              <a:t>만일 키 뒤에 다른 인자를 넣으면 </a:t>
            </a:r>
            <a:r>
              <a:rPr lang="ko-KR" altLang="en-US" dirty="0" err="1"/>
              <a:t>딕셔너리에</a:t>
            </a:r>
            <a:r>
              <a:rPr lang="ko-KR" altLang="en-US" dirty="0"/>
              <a:t> 키가 없을 때 이 지정된 값을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49" y="1792533"/>
            <a:ext cx="5772150" cy="8286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58" y="4208585"/>
            <a:ext cx="4810125" cy="76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BA596-EFAF-4577-894D-001FE42BA248}"/>
              </a:ext>
            </a:extLst>
          </p:cNvPr>
          <p:cNvSpPr txBox="1"/>
          <p:nvPr/>
        </p:nvSpPr>
        <p:spPr>
          <a:xfrm>
            <a:off x="685800" y="5124752"/>
            <a:ext cx="481012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pop(</a:t>
            </a:r>
            <a:r>
              <a:rPr lang="ko-KR" altLang="en-US" sz="2000" dirty="0"/>
              <a:t>키</a:t>
            </a:r>
            <a:r>
              <a:rPr lang="en-US" altLang="ko-KR" sz="2000" dirty="0"/>
              <a:t>,[</a:t>
            </a:r>
            <a:r>
              <a:rPr lang="ko-KR" altLang="en-US" sz="2000" dirty="0"/>
              <a:t>키가</a:t>
            </a:r>
            <a:r>
              <a:rPr lang="en-US" altLang="ko-KR" sz="2000" dirty="0"/>
              <a:t>_</a:t>
            </a:r>
            <a:r>
              <a:rPr lang="ko-KR" altLang="en-US" sz="2000" dirty="0"/>
              <a:t>없을</a:t>
            </a:r>
            <a:r>
              <a:rPr lang="en-US" altLang="ko-KR" sz="2000" dirty="0"/>
              <a:t>_</a:t>
            </a:r>
            <a:r>
              <a:rPr lang="ko-KR" altLang="en-US" sz="2000" dirty="0"/>
              <a:t>때</a:t>
            </a:r>
            <a:r>
              <a:rPr lang="en-US" altLang="ko-KR" sz="2000" dirty="0"/>
              <a:t>_</a:t>
            </a:r>
            <a:r>
              <a:rPr lang="ko-KR" altLang="en-US" sz="2000" dirty="0"/>
              <a:t>반환 값</a:t>
            </a:r>
            <a:r>
              <a:rPr lang="en-US" altLang="ko-KR" sz="2000" dirty="0"/>
              <a:t>])</a:t>
            </a:r>
            <a:r>
              <a:rPr lang="en-US" altLang="ko-KR" sz="2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)</a:t>
            </a:r>
          </a:p>
          <a:p>
            <a:r>
              <a:rPr lang="en-US" altLang="ko-KR" sz="20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popitem</a:t>
            </a:r>
            <a:r>
              <a:rPr lang="en-US" altLang="ko-KR" sz="2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()</a:t>
            </a:r>
          </a:p>
          <a:p>
            <a:r>
              <a:rPr lang="en-US" altLang="ko-KR" sz="2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del city[‘</a:t>
            </a:r>
            <a:r>
              <a:rPr lang="ko-KR" altLang="en-US" sz="2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뉴질랜드</a:t>
            </a:r>
            <a:r>
              <a:rPr lang="en-US" altLang="ko-KR" sz="2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’]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…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키로 지정하여 해당 항목 삭제</a:t>
            </a:r>
            <a:endParaRPr lang="ko-KR" altLang="en-US" sz="2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9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clear()</a:t>
            </a:r>
            <a:r>
              <a:rPr lang="ko-KR" altLang="en-US" dirty="0"/>
              <a:t>와 문장 </a:t>
            </a:r>
            <a:r>
              <a:rPr lang="en-US" altLang="ko-KR" dirty="0"/>
              <a:t>del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항목을 제거하는 </a:t>
            </a:r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clear( )</a:t>
            </a:r>
          </a:p>
          <a:p>
            <a:pPr lvl="1"/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clear( )</a:t>
            </a:r>
            <a:r>
              <a:rPr lang="ko-KR" altLang="en-US" dirty="0"/>
              <a:t>는 기존의 모든 키</a:t>
            </a:r>
            <a:r>
              <a:rPr lang="en-US" altLang="ko-KR" dirty="0"/>
              <a:t>:</a:t>
            </a:r>
            <a:r>
              <a:rPr lang="ko-KR" altLang="en-US" dirty="0"/>
              <a:t>값 항목을 삭제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문장 </a:t>
            </a:r>
            <a:r>
              <a:rPr lang="en-US" altLang="ko-KR" dirty="0"/>
              <a:t>del</a:t>
            </a:r>
            <a:r>
              <a:rPr lang="ko-KR" altLang="en-US" dirty="0"/>
              <a:t>로 </a:t>
            </a:r>
            <a:r>
              <a:rPr lang="ko-KR" altLang="en-US" dirty="0" err="1"/>
              <a:t>딕셔너리</a:t>
            </a:r>
            <a:r>
              <a:rPr lang="ko-KR" altLang="en-US" dirty="0"/>
              <a:t> 변수 자체 제거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65" y="4029807"/>
            <a:ext cx="4171950" cy="1524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57" y="2021330"/>
            <a:ext cx="56864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</a:t>
            </a:r>
            <a:r>
              <a:rPr lang="ko-KR" altLang="en-US" sz="2400" dirty="0"/>
              <a:t>사계절 단어의 한영 사전을 만들어 항목 순회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" y="1006523"/>
            <a:ext cx="5157421" cy="44021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28" y="2637154"/>
            <a:ext cx="5181600" cy="36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딕셔너리를</a:t>
            </a:r>
            <a:r>
              <a:rPr lang="ko-KR" altLang="en-US" dirty="0"/>
              <a:t> 결합하는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update(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update(</a:t>
            </a:r>
            <a:r>
              <a:rPr lang="ko-KR" altLang="en-US" dirty="0"/>
              <a:t>다른 </a:t>
            </a:r>
            <a:r>
              <a:rPr lang="ko-KR" altLang="en-US" dirty="0" err="1"/>
              <a:t>딕셔너리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인자인 다른 </a:t>
            </a:r>
            <a:r>
              <a:rPr lang="ko-KR" altLang="en-US" dirty="0" err="1"/>
              <a:t>딕셔너리를</a:t>
            </a:r>
            <a:r>
              <a:rPr lang="ko-KR" altLang="en-US" dirty="0"/>
              <a:t> 합병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인자 </a:t>
            </a:r>
            <a:r>
              <a:rPr lang="ko-KR" altLang="en-US" dirty="0" err="1"/>
              <a:t>딕셔너리에</a:t>
            </a:r>
            <a:r>
              <a:rPr lang="ko-KR" altLang="en-US" dirty="0"/>
              <a:t> 원 </a:t>
            </a:r>
            <a:r>
              <a:rPr lang="ko-KR" altLang="en-US" dirty="0" err="1"/>
              <a:t>딕셔너리와</a:t>
            </a:r>
            <a:r>
              <a:rPr lang="ko-KR" altLang="en-US" dirty="0"/>
              <a:t> 동일한 키가 있다면 인자 </a:t>
            </a:r>
            <a:r>
              <a:rPr lang="ko-KR" altLang="en-US" dirty="0" err="1"/>
              <a:t>딕셔너리의</a:t>
            </a:r>
            <a:r>
              <a:rPr lang="ko-KR" altLang="en-US" dirty="0"/>
              <a:t> 값으로 대체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81" y="1970210"/>
            <a:ext cx="6200775" cy="13525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34" y="4810857"/>
            <a:ext cx="281940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7130C8-12DC-4FFA-9843-5C134F87007D}"/>
              </a:ext>
            </a:extLst>
          </p:cNvPr>
          <p:cNvSpPr txBox="1"/>
          <p:nvPr/>
        </p:nvSpPr>
        <p:spPr>
          <a:xfrm>
            <a:off x="5434444" y="5257800"/>
            <a:ext cx="352352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문장 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in 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으로 </a:t>
            </a:r>
            <a:r>
              <a:rPr lang="ko-KR" altLang="en-US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딕셔너리에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키가 존재하는지 검사 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p.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222</a:t>
            </a:r>
            <a:endParaRPr lang="ko-KR" altLang="en-US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1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2538412"/>
            <a:ext cx="74771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원소는 유일하고 순서는 의미 없는 집합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집합은 중복되는 요소가 없으며</a:t>
            </a:r>
            <a:r>
              <a:rPr lang="en-US" altLang="ko-KR" dirty="0"/>
              <a:t>, </a:t>
            </a:r>
            <a:r>
              <a:rPr lang="ko-KR" altLang="en-US" dirty="0"/>
              <a:t>순서도 없는 원소의 모임</a:t>
            </a:r>
            <a:r>
              <a:rPr lang="en-US" altLang="ko-KR" dirty="0"/>
              <a:t>(collections )</a:t>
            </a:r>
            <a:endParaRPr lang="ko-KR" altLang="en-US" dirty="0"/>
          </a:p>
          <a:p>
            <a:pPr lvl="1"/>
            <a:r>
              <a:rPr lang="ko-KR" altLang="en-US" dirty="0"/>
              <a:t>집합 </a:t>
            </a:r>
            <a:r>
              <a:rPr lang="en-US" altLang="ko-KR" dirty="0"/>
              <a:t>A, B</a:t>
            </a:r>
            <a:r>
              <a:rPr lang="ko-KR" altLang="en-US" dirty="0"/>
              <a:t>의 관계를 이해하기 쉽도록 표현한 벤 다이어그램</a:t>
            </a:r>
            <a:endParaRPr lang="en-US" altLang="ko-KR" dirty="0"/>
          </a:p>
          <a:p>
            <a:pPr lvl="1"/>
            <a:r>
              <a:rPr lang="ko-KR" altLang="en-US" dirty="0"/>
              <a:t>원소를 콤마로 구분하며 중괄호로 둘러싸 표현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235446"/>
            <a:ext cx="3714750" cy="1771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30" y="4112607"/>
            <a:ext cx="6981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5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set( )</a:t>
            </a:r>
            <a:r>
              <a:rPr lang="ko-KR" altLang="en-US" dirty="0"/>
              <a:t>을 활용한 집합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set( ) </a:t>
            </a:r>
            <a:r>
              <a:rPr lang="ko-KR" altLang="en-US" dirty="0"/>
              <a:t>호출로 공집합 만들기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수정 가능한 리스트와 </a:t>
            </a:r>
            <a:r>
              <a:rPr lang="ko-KR" altLang="en-US" dirty="0" err="1"/>
              <a:t>딕셔너리는</a:t>
            </a:r>
            <a:r>
              <a:rPr lang="ko-KR" altLang="en-US" dirty="0"/>
              <a:t> 집합의 원소로 사용 불가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33" y="3053839"/>
            <a:ext cx="1381125" cy="7810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83" y="2448205"/>
            <a:ext cx="638175" cy="57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33" y="1665243"/>
            <a:ext cx="1343025" cy="8286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11" y="1603699"/>
            <a:ext cx="4953000" cy="16573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754" y="3319464"/>
            <a:ext cx="1447800" cy="5619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087" y="4576844"/>
            <a:ext cx="55435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2547937"/>
            <a:ext cx="7477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중괄호로 직접 원소를 나열해 집합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{</a:t>
            </a:r>
            <a:r>
              <a:rPr lang="ko-KR" altLang="en-US" dirty="0"/>
              <a:t>원소 </a:t>
            </a:r>
            <a:r>
              <a:rPr lang="en-US" altLang="ko-KR" dirty="0"/>
              <a:t>1, </a:t>
            </a:r>
            <a:r>
              <a:rPr lang="ko-KR" altLang="en-US" dirty="0"/>
              <a:t>원소 </a:t>
            </a:r>
            <a:r>
              <a:rPr lang="en-US" altLang="ko-KR" dirty="0"/>
              <a:t>2, …}</a:t>
            </a:r>
            <a:r>
              <a:rPr lang="ko-KR" altLang="en-US" dirty="0"/>
              <a:t>로 생성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{</a:t>
            </a:r>
            <a:r>
              <a:rPr lang="ko-KR" altLang="en-US" dirty="0"/>
              <a:t>원소 </a:t>
            </a:r>
            <a:r>
              <a:rPr lang="en-US" altLang="ko-KR" dirty="0"/>
              <a:t>1, </a:t>
            </a:r>
            <a:r>
              <a:rPr lang="ko-KR" altLang="en-US" dirty="0"/>
              <a:t>원소 </a:t>
            </a:r>
            <a:r>
              <a:rPr lang="en-US" altLang="ko-KR" dirty="0"/>
              <a:t>2, …}</a:t>
            </a:r>
            <a:r>
              <a:rPr lang="ko-KR" altLang="en-US" dirty="0"/>
              <a:t>에서 리스트나 </a:t>
            </a:r>
            <a:r>
              <a:rPr lang="ko-KR" altLang="en-US" dirty="0" err="1"/>
              <a:t>딕셔너리는</a:t>
            </a:r>
            <a:r>
              <a:rPr lang="ko-KR" altLang="en-US" dirty="0"/>
              <a:t> 원소로 사용 불가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3522419"/>
            <a:ext cx="5838825" cy="2028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79" y="1628775"/>
            <a:ext cx="58197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한 글자 단어로 구성된 집합 만들기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325438"/>
            <a:ext cx="71913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집합의 원소 추가와 삭제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107870" cy="5151503"/>
          </a:xfrm>
        </p:spPr>
        <p:txBody>
          <a:bodyPr/>
          <a:lstStyle/>
          <a:p>
            <a:r>
              <a:rPr lang="ko-KR" altLang="en-US" dirty="0"/>
              <a:t>집합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add(</a:t>
            </a:r>
            <a:r>
              <a:rPr lang="ko-KR" altLang="en-US" dirty="0"/>
              <a:t>원소</a:t>
            </a:r>
            <a:r>
              <a:rPr lang="en-US" altLang="ko-KR" dirty="0"/>
              <a:t>)</a:t>
            </a:r>
            <a:r>
              <a:rPr lang="ko-KR" altLang="en-US" dirty="0"/>
              <a:t>로 추가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집합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remove(</a:t>
            </a:r>
            <a:r>
              <a:rPr lang="ko-KR" altLang="en-US" dirty="0"/>
              <a:t>원소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discard(</a:t>
            </a:r>
            <a:r>
              <a:rPr lang="ko-KR" altLang="en-US" dirty="0"/>
              <a:t>원소</a:t>
            </a:r>
            <a:r>
              <a:rPr lang="en-US" altLang="ko-KR" dirty="0"/>
              <a:t>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pop( 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clear()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02" y="1071143"/>
            <a:ext cx="1348786" cy="9111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038" y="4631425"/>
            <a:ext cx="1420788" cy="9275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54" y="3657596"/>
            <a:ext cx="1339810" cy="92756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454" y="2003852"/>
            <a:ext cx="2613367" cy="154593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621" y="5640418"/>
            <a:ext cx="1253351" cy="734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EF685C-D643-4CE8-84CC-72C963706D6C}"/>
              </a:ext>
            </a:extLst>
          </p:cNvPr>
          <p:cNvSpPr txBox="1"/>
          <p:nvPr/>
        </p:nvSpPr>
        <p:spPr>
          <a:xfrm>
            <a:off x="1288473" y="2763982"/>
            <a:ext cx="25665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원소 없으면 오류 발생</a:t>
            </a:r>
            <a:endParaRPr lang="ko-KR" altLang="en-US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3F001-B659-4EE5-88CB-7821E963A4D0}"/>
              </a:ext>
            </a:extLst>
          </p:cNvPr>
          <p:cNvSpPr txBox="1"/>
          <p:nvPr/>
        </p:nvSpPr>
        <p:spPr>
          <a:xfrm>
            <a:off x="1288473" y="3769711"/>
            <a:ext cx="25665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원소 없어도 오류 발생 안함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47727-43CA-44C7-B93D-F0F2AE5DDC58}"/>
              </a:ext>
            </a:extLst>
          </p:cNvPr>
          <p:cNvSpPr txBox="1"/>
          <p:nvPr/>
        </p:nvSpPr>
        <p:spPr>
          <a:xfrm>
            <a:off x="993315" y="4734421"/>
            <a:ext cx="353210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임의의 원소 삭제</a:t>
            </a:r>
            <a:endParaRPr lang="en-US" altLang="ko-KR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r>
              <a:rPr lang="en-US" altLang="ko-KR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cf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) p.177 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리스트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pop( ), p.218 </a:t>
            </a:r>
            <a:r>
              <a:rPr lang="ko-KR" altLang="en-US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딕셔너리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pop(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키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)</a:t>
            </a:r>
            <a:endParaRPr lang="ko-KR" altLang="en-US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0BDC9-7BAD-4D8B-8A23-2AFBDD967174}"/>
              </a:ext>
            </a:extLst>
          </p:cNvPr>
          <p:cNvSpPr txBox="1"/>
          <p:nvPr/>
        </p:nvSpPr>
        <p:spPr>
          <a:xfrm>
            <a:off x="1276844" y="5664040"/>
            <a:ext cx="25665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모든 원소 삭제</a:t>
            </a:r>
          </a:p>
        </p:txBody>
      </p:sp>
    </p:spTree>
    <p:extLst>
      <p:ext uri="{BB962C8B-B14F-4D97-AF65-F5344CB8AC3E}">
        <p14:creationId xmlns:p14="http://schemas.microsoft.com/office/powerpoint/2010/main" val="146474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로또 번호를 집합을 이용해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77" y="986280"/>
            <a:ext cx="5591541" cy="53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합집합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집합 연산과 벤 다이어그램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합집합 연산자 </a:t>
            </a:r>
            <a:r>
              <a:rPr lang="en-US" altLang="ko-KR" dirty="0"/>
              <a:t>|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union( ), update(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62" y="1604596"/>
            <a:ext cx="7124700" cy="1714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18" y="3891692"/>
            <a:ext cx="3198349" cy="16144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318" y="5549791"/>
            <a:ext cx="1713401" cy="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5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교집합과 </a:t>
            </a:r>
            <a:r>
              <a:rPr lang="ko-KR" altLang="en-US" dirty="0" err="1"/>
              <a:t>차집합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교집합 연산자 </a:t>
            </a:r>
            <a:r>
              <a:rPr lang="en-US" altLang="ko-KR" dirty="0"/>
              <a:t>&amp;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intersection( 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차집합</a:t>
            </a:r>
            <a:r>
              <a:rPr lang="ko-KR" altLang="en-US" dirty="0"/>
              <a:t> 연산자 </a:t>
            </a:r>
            <a:r>
              <a:rPr lang="en-US" altLang="ko-KR" dirty="0"/>
              <a:t>-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difference(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09" y="1621551"/>
            <a:ext cx="3694716" cy="13451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14" y="3060634"/>
            <a:ext cx="2349595" cy="7511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9" y="4436078"/>
            <a:ext cx="3509961" cy="16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35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여집합 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여집합 연산자 </a:t>
            </a:r>
            <a:r>
              <a:rPr lang="en-US" altLang="ko-KR" dirty="0"/>
              <a:t>^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symmetric_difference</a:t>
            </a:r>
            <a:r>
              <a:rPr lang="en-US" altLang="ko-KR" dirty="0"/>
              <a:t>( 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집합 연산의 축약 대입 연산자 </a:t>
            </a:r>
            <a:r>
              <a:rPr lang="en-US" altLang="ko-KR" dirty="0"/>
              <a:t>|=, &amp;=, -=, ^=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intersection_update</a:t>
            </a:r>
            <a:r>
              <a:rPr lang="en-US" altLang="ko-KR" dirty="0"/>
              <a:t>( ) </a:t>
            </a:r>
            <a:r>
              <a:rPr lang="ko-KR" altLang="en-US" dirty="0"/>
              <a:t>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24" y="1579687"/>
            <a:ext cx="2524491" cy="9410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95" y="3458847"/>
            <a:ext cx="2721760" cy="8474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94" y="4459574"/>
            <a:ext cx="3650744" cy="8719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095" y="3485820"/>
            <a:ext cx="3581833" cy="7731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798" y="4425218"/>
            <a:ext cx="3408263" cy="78106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473" y="5311934"/>
            <a:ext cx="4094650" cy="7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3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요일로 구성된 집합의 연산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89" y="1193960"/>
            <a:ext cx="6766685" cy="4496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9A381-E0B3-46EC-8965-A6EDF9E10619}"/>
              </a:ext>
            </a:extLst>
          </p:cNvPr>
          <p:cNvSpPr txBox="1"/>
          <p:nvPr/>
        </p:nvSpPr>
        <p:spPr>
          <a:xfrm>
            <a:off x="5756563" y="5786962"/>
            <a:ext cx="27743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len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() 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으로 집합 원소 개수 확인</a:t>
            </a:r>
            <a:endParaRPr lang="en-US" altLang="ko-KR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멤버십 연산자 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in p.233</a:t>
            </a:r>
            <a:endParaRPr lang="ko-KR" altLang="en-US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99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519362"/>
            <a:ext cx="75819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zip()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몇 개의 리스트나 </a:t>
            </a:r>
            <a:r>
              <a:rPr lang="ko-KR" altLang="en-US" dirty="0" err="1"/>
              <a:t>튜플의</a:t>
            </a:r>
            <a:r>
              <a:rPr lang="ko-KR" altLang="en-US" dirty="0"/>
              <a:t> 항목으로 조합된 </a:t>
            </a:r>
            <a:r>
              <a:rPr lang="ko-KR" altLang="en-US" dirty="0" err="1"/>
              <a:t>튜플을</a:t>
            </a:r>
            <a:r>
              <a:rPr lang="ko-KR" altLang="en-US" dirty="0"/>
              <a:t> 생성</a:t>
            </a:r>
            <a:endParaRPr lang="en-US" altLang="ko-KR" dirty="0"/>
          </a:p>
          <a:p>
            <a:pPr lvl="1"/>
            <a:r>
              <a:rPr lang="ko-KR" altLang="en-US" dirty="0"/>
              <a:t>동일한 수로 이뤄진 여러 개의 </a:t>
            </a:r>
            <a:r>
              <a:rPr lang="ko-KR" altLang="en-US" dirty="0" err="1"/>
              <a:t>튜플</a:t>
            </a:r>
            <a:r>
              <a:rPr lang="ko-KR" altLang="en-US" dirty="0"/>
              <a:t> 항목 시퀀스를 각각의 리스트로 묶어 주는 역할을 하는 함수</a:t>
            </a:r>
            <a:endParaRPr lang="en-US" altLang="ko-KR" dirty="0"/>
          </a:p>
          <a:p>
            <a:pPr lvl="1"/>
            <a:r>
              <a:rPr lang="ko-KR" altLang="en-US" dirty="0"/>
              <a:t>함수 </a:t>
            </a:r>
            <a:r>
              <a:rPr lang="en-US" altLang="ko-KR" dirty="0"/>
              <a:t>zip( )</a:t>
            </a:r>
            <a:r>
              <a:rPr lang="ko-KR" altLang="en-US" dirty="0"/>
              <a:t>의 결과는 </a:t>
            </a:r>
            <a:r>
              <a:rPr lang="ko-KR" altLang="en-US" dirty="0" err="1"/>
              <a:t>자료형</a:t>
            </a:r>
            <a:r>
              <a:rPr lang="ko-KR" altLang="en-US" dirty="0"/>
              <a:t> </a:t>
            </a:r>
            <a:r>
              <a:rPr lang="en-US" altLang="ko-KR" dirty="0"/>
              <a:t>zip</a:t>
            </a:r>
          </a:p>
          <a:p>
            <a:pPr lvl="1"/>
            <a:r>
              <a:rPr lang="ko-KR" altLang="en-US" dirty="0" err="1"/>
              <a:t>자료형</a:t>
            </a:r>
            <a:r>
              <a:rPr lang="ko-KR" altLang="en-US" dirty="0"/>
              <a:t> </a:t>
            </a:r>
            <a:r>
              <a:rPr lang="en-US" altLang="ko-KR" dirty="0"/>
              <a:t>zip</a:t>
            </a:r>
            <a:r>
              <a:rPr lang="ko-KR" altLang="en-US" dirty="0"/>
              <a:t>은 간단히 리스트나 </a:t>
            </a:r>
            <a:r>
              <a:rPr lang="ko-KR" altLang="en-US" dirty="0" err="1"/>
              <a:t>튜플로</a:t>
            </a:r>
            <a:r>
              <a:rPr lang="ko-KR" altLang="en-US" dirty="0"/>
              <a:t> 변환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50" y="5205417"/>
            <a:ext cx="6705600" cy="5619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74" y="4640908"/>
            <a:ext cx="4972050" cy="5143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574" y="4022711"/>
            <a:ext cx="4972050" cy="5524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132" y="2727506"/>
            <a:ext cx="3657600" cy="12382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132" y="5801067"/>
            <a:ext cx="2590800" cy="523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BB21F8-B8BE-4391-8F00-E3639900F060}"/>
              </a:ext>
            </a:extLst>
          </p:cNvPr>
          <p:cNvSpPr txBox="1"/>
          <p:nvPr/>
        </p:nvSpPr>
        <p:spPr>
          <a:xfrm>
            <a:off x="4270664" y="5953991"/>
            <a:ext cx="41667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길이가 같지 않으면 짧은 쪽의 인자에 맞는 리스트 구성</a:t>
            </a:r>
          </a:p>
        </p:txBody>
      </p:sp>
    </p:spTree>
    <p:extLst>
      <p:ext uri="{BB962C8B-B14F-4D97-AF65-F5344CB8AC3E}">
        <p14:creationId xmlns:p14="http://schemas.microsoft.com/office/powerpoint/2010/main" val="77568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딕셔러리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딕셔너리는</a:t>
            </a:r>
            <a:r>
              <a:rPr lang="ko-KR" altLang="en-US" dirty="0"/>
              <a:t> 말 그대로 ‘사전’</a:t>
            </a:r>
            <a:endParaRPr lang="en-US" altLang="ko-KR" dirty="0"/>
          </a:p>
          <a:p>
            <a:pPr lvl="1"/>
            <a:r>
              <a:rPr lang="ko-KR" altLang="en-US" dirty="0" err="1"/>
              <a:t>딕셔너리는</a:t>
            </a:r>
            <a:r>
              <a:rPr lang="ko-KR" altLang="en-US" dirty="0"/>
              <a:t> 키와 값의 쌍인 항목을 나열한 시퀀스</a:t>
            </a:r>
          </a:p>
          <a:p>
            <a:pPr lvl="1"/>
            <a:r>
              <a:rPr lang="ko-KR" altLang="en-US" dirty="0"/>
              <a:t>콤마로 구분된 항목</a:t>
            </a:r>
            <a:r>
              <a:rPr lang="en-US" altLang="ko-KR" dirty="0"/>
              <a:t>(</a:t>
            </a:r>
            <a:r>
              <a:rPr lang="ko-KR" altLang="en-US" dirty="0"/>
              <a:t>또는 요소</a:t>
            </a:r>
            <a:r>
              <a:rPr lang="en-US" altLang="ko-KR" dirty="0"/>
              <a:t>, </a:t>
            </a:r>
            <a:r>
              <a:rPr lang="ko-KR" altLang="en-US" dirty="0"/>
              <a:t>원소</a:t>
            </a:r>
            <a:r>
              <a:rPr lang="en-US" altLang="ko-KR" dirty="0"/>
              <a:t>)</a:t>
            </a:r>
            <a:r>
              <a:rPr lang="ko-KR" altLang="en-US" dirty="0"/>
              <a:t>들의 리스트로 표현</a:t>
            </a:r>
            <a:endParaRPr lang="en-US" altLang="ko-KR" dirty="0"/>
          </a:p>
          <a:p>
            <a:pPr lvl="1"/>
            <a:r>
              <a:rPr lang="ko-KR" altLang="en-US" dirty="0"/>
              <a:t>항목은 키</a:t>
            </a:r>
            <a:r>
              <a:rPr lang="en-US" altLang="ko-KR" dirty="0"/>
              <a:t>:</a:t>
            </a:r>
            <a:r>
              <a:rPr lang="ko-KR" altLang="en-US" dirty="0"/>
              <a:t>값</a:t>
            </a:r>
            <a:r>
              <a:rPr lang="en-US" altLang="ko-KR" dirty="0"/>
              <a:t>, </a:t>
            </a:r>
            <a:r>
              <a:rPr lang="ko-KR" altLang="en-US" dirty="0"/>
              <a:t>전체는 중괄호</a:t>
            </a:r>
            <a:r>
              <a:rPr lang="en-US" altLang="ko-KR" dirty="0"/>
              <a:t>(curly brace) {…}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2"/>
            <a:r>
              <a:rPr lang="en-US" altLang="ko-KR" dirty="0"/>
              <a:t>■ </a:t>
            </a:r>
            <a:r>
              <a:rPr lang="ko-KR" altLang="en-US" dirty="0" err="1"/>
              <a:t>딕셔너리는</a:t>
            </a:r>
            <a:r>
              <a:rPr lang="ko-KR" altLang="en-US" dirty="0"/>
              <a:t> 중괄호 </a:t>
            </a:r>
            <a:r>
              <a:rPr lang="en-US" altLang="ko-KR" dirty="0"/>
              <a:t>{…} </a:t>
            </a:r>
            <a:r>
              <a:rPr lang="ko-KR" altLang="en-US" dirty="0"/>
              <a:t>사이에 키와 값의 항목을 기술한다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■ </a:t>
            </a:r>
            <a:r>
              <a:rPr lang="ko-KR" altLang="en-US" dirty="0" err="1"/>
              <a:t>딕셔너리의</a:t>
            </a:r>
            <a:r>
              <a:rPr lang="ko-KR" altLang="en-US" dirty="0"/>
              <a:t> 항목 순서는 의미가 없으며</a:t>
            </a:r>
            <a:r>
              <a:rPr lang="en-US" altLang="ko-KR" dirty="0"/>
              <a:t>, </a:t>
            </a:r>
            <a:r>
              <a:rPr lang="ko-KR" altLang="en-US" dirty="0"/>
              <a:t>키는 중복될 수 없다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■ </a:t>
            </a:r>
            <a:r>
              <a:rPr lang="ko-KR" altLang="en-US" dirty="0"/>
              <a:t>키는 수정될 수 없지만</a:t>
            </a:r>
            <a:r>
              <a:rPr lang="en-US" altLang="ko-KR" dirty="0"/>
              <a:t>, </a:t>
            </a:r>
            <a:r>
              <a:rPr lang="ko-KR" altLang="en-US" dirty="0"/>
              <a:t>값은 수정될 수 있다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■ </a:t>
            </a:r>
            <a:r>
              <a:rPr lang="ko-KR" altLang="en-US" dirty="0"/>
              <a:t>값은 키로 참조된다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73" y="3686939"/>
            <a:ext cx="6325464" cy="12787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60" y="5066751"/>
            <a:ext cx="4960963" cy="10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개의 리스트나 </a:t>
            </a:r>
            <a:r>
              <a:rPr lang="ko-KR" altLang="en-US" dirty="0" err="1"/>
              <a:t>튜플로</a:t>
            </a:r>
            <a:r>
              <a:rPr lang="ko-KR" altLang="en-US" dirty="0"/>
              <a:t> 키</a:t>
            </a:r>
            <a:r>
              <a:rPr lang="en-US" altLang="ko-KR" dirty="0"/>
              <a:t>-</a:t>
            </a:r>
            <a:r>
              <a:rPr lang="ko-KR" altLang="en-US" dirty="0"/>
              <a:t>값 항목인 </a:t>
            </a:r>
            <a:r>
              <a:rPr lang="ko-KR" altLang="en-US" dirty="0" err="1"/>
              <a:t>딕셔너리를</a:t>
            </a:r>
            <a:r>
              <a:rPr lang="ko-KR" altLang="en-US" dirty="0"/>
              <a:t>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27" y="4175736"/>
            <a:ext cx="6195874" cy="9147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28" y="3482385"/>
            <a:ext cx="2200484" cy="4918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43" y="2357297"/>
            <a:ext cx="4142088" cy="94059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444" y="1697226"/>
            <a:ext cx="3218748" cy="4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6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enumerate()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부터 시작하는 첨자와 항목 값의 </a:t>
            </a:r>
            <a:r>
              <a:rPr lang="ko-KR" altLang="en-US" dirty="0" err="1"/>
              <a:t>튜플</a:t>
            </a:r>
            <a:r>
              <a:rPr lang="ko-KR" altLang="en-US" dirty="0"/>
              <a:t> 리스트를 생성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3" y="1575776"/>
            <a:ext cx="4822780" cy="7234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23" y="2288502"/>
            <a:ext cx="5623705" cy="7320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35" y="3138615"/>
            <a:ext cx="4779719" cy="6889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56" y="3863699"/>
            <a:ext cx="5200683" cy="2419570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5600834" y="3886478"/>
            <a:ext cx="3337510" cy="1362535"/>
            <a:chOff x="4417305" y="4244631"/>
            <a:chExt cx="3924300" cy="170131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7305" y="4244631"/>
              <a:ext cx="3924300" cy="124777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2473" y="5422068"/>
              <a:ext cx="108585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954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시퀀스 간의 변환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튜플과</a:t>
            </a:r>
            <a:r>
              <a:rPr lang="ko-KR" altLang="en-US" dirty="0"/>
              <a:t> 시퀀스 간의 변환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리스트와 집합 간의 변환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402" y="1654255"/>
            <a:ext cx="3028950" cy="13144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48" y="3056238"/>
            <a:ext cx="5791200" cy="12668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48" y="4966141"/>
            <a:ext cx="4610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 err="1"/>
              <a:t>딕셔너리를</a:t>
            </a:r>
            <a:r>
              <a:rPr lang="ko-KR" altLang="en-US" sz="2400" dirty="0"/>
              <a:t> 다른 시퀀스로 변환하면 항목이 키로만 구성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49" y="1639370"/>
            <a:ext cx="5648325" cy="9906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49" y="2884822"/>
            <a:ext cx="2667000" cy="5905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049" y="3730224"/>
            <a:ext cx="25908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구기 종목의 팀원 수를 </a:t>
            </a:r>
            <a:r>
              <a:rPr lang="ko-KR" altLang="en-US" dirty="0" err="1"/>
              <a:t>딕셔너리로</a:t>
            </a:r>
            <a:r>
              <a:rPr lang="ko-KR" altLang="en-US" dirty="0"/>
              <a:t> 만들기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40122" y="1182370"/>
            <a:ext cx="7333708" cy="4848958"/>
            <a:chOff x="737899" y="1006523"/>
            <a:chExt cx="7333708" cy="484895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899" y="1006523"/>
              <a:ext cx="7153275" cy="184785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432" y="2845581"/>
              <a:ext cx="7115175" cy="300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518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29" y="263771"/>
            <a:ext cx="5980872" cy="63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6" y="446030"/>
            <a:ext cx="6979260" cy="61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</a:t>
            </a:r>
            <a:r>
              <a:rPr lang="ko-KR" altLang="en-US" sz="2400" dirty="0"/>
              <a:t>강좌 정보로 </a:t>
            </a:r>
            <a:r>
              <a:rPr lang="ko-KR" altLang="en-US" sz="2400" dirty="0" err="1"/>
              <a:t>딕셔너리를</a:t>
            </a:r>
            <a:r>
              <a:rPr lang="ko-KR" altLang="en-US" sz="2400" dirty="0"/>
              <a:t> 생성해 각각의 항목 값 참조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빈 </a:t>
            </a:r>
            <a:r>
              <a:rPr lang="ko-KR" altLang="en-US" dirty="0" err="1"/>
              <a:t>딕셔너리</a:t>
            </a:r>
            <a:endParaRPr lang="en-US" altLang="ko-KR" dirty="0"/>
          </a:p>
          <a:p>
            <a:pPr lvl="1"/>
            <a:r>
              <a:rPr lang="ko-KR" altLang="en-US" dirty="0"/>
              <a:t>빈 중괄호 </a:t>
            </a:r>
            <a:r>
              <a:rPr lang="en-US" altLang="ko-KR" dirty="0"/>
              <a:t>{}</a:t>
            </a:r>
          </a:p>
          <a:p>
            <a:pPr lvl="1"/>
            <a:r>
              <a:rPr lang="en-US" altLang="ko-KR" dirty="0" err="1"/>
              <a:t>dict</a:t>
            </a:r>
            <a:r>
              <a:rPr lang="en-US" altLang="ko-KR" dirty="0"/>
              <a:t>()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73" y="2144503"/>
            <a:ext cx="5579153" cy="40849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59" y="1474076"/>
            <a:ext cx="3944204" cy="7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 err="1"/>
              <a:t>dict</a:t>
            </a:r>
            <a:r>
              <a:rPr lang="en-US" altLang="ko-KR" dirty="0"/>
              <a:t>()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 err="1"/>
              <a:t>dict</a:t>
            </a:r>
            <a:r>
              <a:rPr lang="en-US" altLang="ko-KR" dirty="0"/>
              <a:t>( )</a:t>
            </a:r>
          </a:p>
          <a:p>
            <a:pPr lvl="1"/>
            <a:r>
              <a:rPr lang="ko-KR" altLang="en-US" dirty="0"/>
              <a:t>일련의 키</a:t>
            </a:r>
            <a:r>
              <a:rPr lang="en-US" altLang="ko-KR" dirty="0"/>
              <a:t>-</a:t>
            </a:r>
            <a:r>
              <a:rPr lang="ko-KR" altLang="en-US" dirty="0"/>
              <a:t>값 쌍으로 </a:t>
            </a:r>
            <a:r>
              <a:rPr lang="en-US" altLang="ko-KR" dirty="0"/>
              <a:t>[</a:t>
            </a:r>
            <a:r>
              <a:rPr lang="ko-KR" altLang="en-US" dirty="0"/>
              <a:t>키</a:t>
            </a:r>
            <a:r>
              <a:rPr lang="en-US" altLang="ko-KR" dirty="0"/>
              <a:t>, </a:t>
            </a:r>
            <a:r>
              <a:rPr lang="ko-KR" altLang="en-US" dirty="0"/>
              <a:t>값</a:t>
            </a:r>
            <a:r>
              <a:rPr lang="en-US" altLang="ko-KR" dirty="0"/>
              <a:t>] </a:t>
            </a:r>
            <a:r>
              <a:rPr lang="ko-KR" altLang="en-US" dirty="0"/>
              <a:t>리스트 형식과 키</a:t>
            </a:r>
            <a:r>
              <a:rPr lang="en-US" altLang="ko-KR" dirty="0"/>
              <a:t>( , </a:t>
            </a:r>
            <a:r>
              <a:rPr lang="ko-KR" altLang="en-US" dirty="0"/>
              <a:t>값</a:t>
            </a:r>
            <a:r>
              <a:rPr lang="en-US" altLang="ko-KR" dirty="0"/>
              <a:t>) </a:t>
            </a:r>
            <a:r>
              <a:rPr lang="ko-KR" altLang="en-US" dirty="0" err="1"/>
              <a:t>튜플</a:t>
            </a:r>
            <a:r>
              <a:rPr lang="ko-KR" altLang="en-US" dirty="0"/>
              <a:t> 형식을 모두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키가 단순 문자열이면 간단히 월</a:t>
            </a:r>
            <a:r>
              <a:rPr lang="en-US" altLang="ko-KR" dirty="0"/>
              <a:t>=‘</a:t>
            </a:r>
            <a:r>
              <a:rPr lang="en-US" altLang="ko-KR" dirty="0" err="1"/>
              <a:t>monday</a:t>
            </a:r>
            <a:r>
              <a:rPr lang="en-US" altLang="ko-KR" dirty="0"/>
              <a:t>’</a:t>
            </a:r>
            <a:r>
              <a:rPr lang="ko-KR" altLang="en-US" dirty="0"/>
              <a:t>처럼 키</a:t>
            </a:r>
            <a:r>
              <a:rPr lang="en-US" altLang="ko-KR" dirty="0"/>
              <a:t>=</a:t>
            </a:r>
            <a:r>
              <a:rPr lang="ko-KR" altLang="en-US" dirty="0"/>
              <a:t>값 항목 나열로도 지정 가능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59" y="2008917"/>
            <a:ext cx="5781761" cy="18493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23" y="5068514"/>
            <a:ext cx="6851176" cy="777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163EA-85E8-4F05-BC96-FC367D62FB13}"/>
              </a:ext>
            </a:extLst>
          </p:cNvPr>
          <p:cNvSpPr txBox="1"/>
          <p:nvPr/>
        </p:nvSpPr>
        <p:spPr>
          <a:xfrm>
            <a:off x="1405723" y="1876876"/>
            <a:ext cx="165750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빈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</a:t>
            </a:r>
            <a:r>
              <a:rPr lang="ko-KR" altLang="en-US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딕셔너리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생성</a:t>
            </a:r>
            <a:endParaRPr lang="en-US" altLang="ko-KR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&gt;&gt;&gt; day = </a:t>
            </a:r>
            <a:r>
              <a:rPr lang="en-US" altLang="ko-KR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dict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([ ])</a:t>
            </a:r>
          </a:p>
          <a:p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&gt;&gt;&gt; day = </a:t>
            </a:r>
            <a:r>
              <a:rPr lang="en-US" altLang="ko-KR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dict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(( ))</a:t>
            </a:r>
            <a:endParaRPr lang="ko-KR" altLang="en-US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1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일상 코딩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방탄소년단</a:t>
            </a:r>
            <a:r>
              <a:rPr lang="ko-KR" altLang="en-US" sz="2000" dirty="0"/>
              <a:t> 정보를 저장하는 다양한 </a:t>
            </a:r>
            <a:r>
              <a:rPr lang="ko-KR" altLang="en-US" sz="2000" dirty="0" err="1"/>
              <a:t>딕셔너리</a:t>
            </a:r>
            <a:r>
              <a:rPr lang="ko-KR" altLang="en-US" sz="2000" dirty="0"/>
              <a:t> 생성 방법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16" y="999905"/>
            <a:ext cx="5510271" cy="56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딕셔너리의</a:t>
            </a:r>
            <a:r>
              <a:rPr lang="ko-KR" altLang="en-US" dirty="0"/>
              <a:t> 키로 정수</a:t>
            </a:r>
            <a:r>
              <a:rPr lang="en-US" altLang="ko-KR" dirty="0"/>
              <a:t>, </a:t>
            </a:r>
            <a:r>
              <a:rPr lang="ko-KR" altLang="en-US" dirty="0"/>
              <a:t>실수 등 사용 가능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585297" cy="5151503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err="1"/>
              <a:t>딕셔너리의</a:t>
            </a:r>
            <a:r>
              <a:rPr lang="ko-KR" altLang="en-US" dirty="0"/>
              <a:t> 키는 수정 불가능한 객체는 모두 가능</a:t>
            </a:r>
            <a:endParaRPr lang="en-US" altLang="ko-KR" dirty="0"/>
          </a:p>
          <a:p>
            <a:pPr lvl="1"/>
            <a:r>
              <a:rPr lang="ko-KR" altLang="en-US" dirty="0"/>
              <a:t>정수는 물론 실수도 가능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새로운 키로 대입</a:t>
            </a:r>
            <a:endParaRPr lang="en-US" altLang="ko-KR" dirty="0"/>
          </a:p>
          <a:p>
            <a:pPr lvl="1"/>
            <a:r>
              <a:rPr lang="ko-KR" altLang="en-US" dirty="0"/>
              <a:t>새로운 키</a:t>
            </a:r>
            <a:r>
              <a:rPr lang="en-US" altLang="ko-KR" dirty="0"/>
              <a:t>-</a:t>
            </a:r>
            <a:r>
              <a:rPr lang="ko-KR" altLang="en-US" dirty="0"/>
              <a:t>값의 항목이 삽입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month[0]</a:t>
            </a:r>
          </a:p>
          <a:p>
            <a:pPr lvl="1"/>
            <a:r>
              <a:rPr lang="en-US" altLang="ko-KR" dirty="0"/>
              <a:t>0</a:t>
            </a:r>
            <a:r>
              <a:rPr lang="ko-KR" altLang="en-US" dirty="0"/>
              <a:t>은 첨자가 아니라 키를 의미</a:t>
            </a:r>
            <a:endParaRPr lang="en-US" altLang="ko-KR" dirty="0"/>
          </a:p>
          <a:p>
            <a:pPr lvl="1"/>
            <a:r>
              <a:rPr lang="en-US" altLang="ko-KR" dirty="0"/>
              <a:t>month</a:t>
            </a:r>
            <a:r>
              <a:rPr lang="ko-KR" altLang="en-US" dirty="0"/>
              <a:t>에는 키 </a:t>
            </a:r>
            <a:r>
              <a:rPr lang="en-US" altLang="ko-KR" dirty="0"/>
              <a:t>0</a:t>
            </a:r>
            <a:r>
              <a:rPr lang="ko-KR" altLang="en-US" dirty="0"/>
              <a:t>이 없으므로 </a:t>
            </a:r>
            <a:r>
              <a:rPr lang="en-US" altLang="ko-KR" dirty="0" err="1"/>
              <a:t>KeyError</a:t>
            </a:r>
            <a:r>
              <a:rPr lang="ko-KR" altLang="en-US" dirty="0"/>
              <a:t>가 발생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605" y="1374894"/>
            <a:ext cx="5205129" cy="48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1</a:t>
            </a:r>
            <a:r>
              <a:rPr lang="ko-KR" altLang="en-US" sz="2400" dirty="0"/>
              <a:t>월에서 </a:t>
            </a:r>
            <a:r>
              <a:rPr lang="en-US" altLang="ko-KR" sz="2400" dirty="0"/>
              <a:t>9</a:t>
            </a:r>
            <a:r>
              <a:rPr lang="ko-KR" altLang="en-US" sz="2400" dirty="0"/>
              <a:t>월의 영어 단어로 구성되는 </a:t>
            </a:r>
            <a:r>
              <a:rPr lang="ko-KR" altLang="en-US" sz="2400" dirty="0" err="1"/>
              <a:t>딕셔너리</a:t>
            </a: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9" y="1072151"/>
            <a:ext cx="5885450" cy="5273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DA09A-61E2-48E2-A47A-CD8232415DF0}"/>
              </a:ext>
            </a:extLst>
          </p:cNvPr>
          <p:cNvSpPr txBox="1"/>
          <p:nvPr/>
        </p:nvSpPr>
        <p:spPr>
          <a:xfrm>
            <a:off x="5780112" y="5481070"/>
            <a:ext cx="290668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수정 불가능한 </a:t>
            </a:r>
            <a:r>
              <a:rPr lang="ko-KR" altLang="en-US" sz="12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튜플은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키로 사용 가능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, </a:t>
            </a:r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수정 가능한 리스트는 키로 사용 불가능 </a:t>
            </a:r>
            <a:r>
              <a:rPr lang="en-US" altLang="ko-KR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p.214-215</a:t>
            </a:r>
            <a:endParaRPr lang="ko-KR" altLang="en-US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1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keys(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키로만 구성된 리스트를 반환</a:t>
            </a:r>
            <a:endParaRPr lang="en-US" altLang="ko-KR" dirty="0"/>
          </a:p>
          <a:p>
            <a:pPr lvl="1"/>
            <a:r>
              <a:rPr lang="en-US" altLang="ko-KR" dirty="0"/>
              <a:t>for</a:t>
            </a:r>
            <a:r>
              <a:rPr lang="ko-KR" altLang="en-US" dirty="0"/>
              <a:t>문에서 시퀀스 위치에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keys( )</a:t>
            </a:r>
            <a:r>
              <a:rPr lang="ko-KR" altLang="en-US" dirty="0"/>
              <a:t>를 사용하면 </a:t>
            </a:r>
            <a:r>
              <a:rPr lang="ko-KR" altLang="en-US" dirty="0" err="1"/>
              <a:t>딕셔너리의</a:t>
            </a:r>
            <a:r>
              <a:rPr lang="ko-KR" altLang="en-US" dirty="0"/>
              <a:t> 모든 항목을 참조하는 구문을 사용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99" y="3954083"/>
            <a:ext cx="3997230" cy="173968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99" y="2219839"/>
            <a:ext cx="6416606" cy="12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54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17512</TotalTime>
  <Words>897</Words>
  <Application>Microsoft Office PowerPoint</Application>
  <PresentationFormat>화면 슬라이드 쇼(4:3)</PresentationFormat>
  <Paragraphs>225</Paragraphs>
  <Slides>36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a바른생각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딕셔러리</vt:lpstr>
      <vt:lpstr>일상 코딩: 강좌 정보로 딕셔너리를 생성해 각각의 항목 값 참조</vt:lpstr>
      <vt:lpstr>함수 dict()의 사용</vt:lpstr>
      <vt:lpstr>일상 코딩: 방탄소년단 정보를 저장하는 다양한 딕셔너리 생성 방법</vt:lpstr>
      <vt:lpstr>딕셔너리의 키로 정수, 실수 등 사용 가능</vt:lpstr>
      <vt:lpstr>일상 코딩: 1월에서 9월의 영어 단어로 구성되는 딕셔너리</vt:lpstr>
      <vt:lpstr>딕셔너리 메소드 keys( )</vt:lpstr>
      <vt:lpstr>딕셔너리 메소드 items( )</vt:lpstr>
      <vt:lpstr>메소드 values()와 for 문</vt:lpstr>
      <vt:lpstr>일상 코딩: 네 계절 단어의 한영 사전을 만들어 항목 순회</vt:lpstr>
      <vt:lpstr>메소드 get()</vt:lpstr>
      <vt:lpstr>메소드 clear()와 문장 del</vt:lpstr>
      <vt:lpstr>일상 코딩: 사계절 단어의 한영 사전을 만들어 항목 순회</vt:lpstr>
      <vt:lpstr>딕셔너리를 결합하는 메소드 update( )</vt:lpstr>
      <vt:lpstr>PowerPoint 프레젠테이션</vt:lpstr>
      <vt:lpstr>원소는 유일하고 순서는 의미 없는 집합</vt:lpstr>
      <vt:lpstr>내장 함수 set( )을 활용한 집합 생성</vt:lpstr>
      <vt:lpstr>중괄호로 직접 원소를 나열해 집합 생성</vt:lpstr>
      <vt:lpstr>일상 코딩: 한 글자 단어로 구성된 집합 만들기</vt:lpstr>
      <vt:lpstr>집합의 원소 추가와 삭제</vt:lpstr>
      <vt:lpstr>일상 코딩: 로또 번호를 집합을 이용해 생성</vt:lpstr>
      <vt:lpstr>합집합 </vt:lpstr>
      <vt:lpstr>교집합과 차집합</vt:lpstr>
      <vt:lpstr>여집합 등</vt:lpstr>
      <vt:lpstr>일상 코딩: 요일로 구성된 집합의 연산</vt:lpstr>
      <vt:lpstr>PowerPoint 프레젠테이션</vt:lpstr>
      <vt:lpstr>내장 함수 zip()</vt:lpstr>
      <vt:lpstr>2개의 리스트나 튜플로 키-값 항목인 딕셔너리를 생성</vt:lpstr>
      <vt:lpstr>내장 함수 enumerate()</vt:lpstr>
      <vt:lpstr>시퀀스 간의 변환</vt:lpstr>
      <vt:lpstr>딕셔너리를 다른 시퀀스로 변환하면 항목이 키로만 구성</vt:lpstr>
      <vt:lpstr>일상 코딩: 구기 종목의 팀원 수를 딕셔너리로 만들기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오상훈</cp:lastModifiedBy>
  <cp:revision>549</cp:revision>
  <dcterms:created xsi:type="dcterms:W3CDTF">2013-05-23T04:26:30Z</dcterms:created>
  <dcterms:modified xsi:type="dcterms:W3CDTF">2020-04-19T03:40:00Z</dcterms:modified>
</cp:coreProperties>
</file>