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9"/>
  </p:notesMasterIdLst>
  <p:sldIdLst>
    <p:sldId id="297" r:id="rId3"/>
    <p:sldId id="464" r:id="rId4"/>
    <p:sldId id="510" r:id="rId5"/>
    <p:sldId id="511" r:id="rId6"/>
    <p:sldId id="516" r:id="rId7"/>
    <p:sldId id="517" r:id="rId8"/>
    <p:sldId id="518" r:id="rId9"/>
    <p:sldId id="519" r:id="rId10"/>
    <p:sldId id="523" r:id="rId11"/>
    <p:sldId id="520" r:id="rId12"/>
    <p:sldId id="521" r:id="rId13"/>
    <p:sldId id="522" r:id="rId14"/>
    <p:sldId id="469" r:id="rId15"/>
    <p:sldId id="524" r:id="rId16"/>
    <p:sldId id="512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4" r:id="rId25"/>
    <p:sldId id="513" r:id="rId26"/>
    <p:sldId id="532" r:id="rId27"/>
    <p:sldId id="533" r:id="rId28"/>
    <p:sldId id="535" r:id="rId29"/>
    <p:sldId id="536" r:id="rId30"/>
    <p:sldId id="537" r:id="rId31"/>
    <p:sldId id="505" r:id="rId32"/>
    <p:sldId id="538" r:id="rId33"/>
    <p:sldId id="539" r:id="rId34"/>
    <p:sldId id="514" r:id="rId35"/>
    <p:sldId id="515" r:id="rId36"/>
    <p:sldId id="472" r:id="rId37"/>
    <p:sldId id="509" r:id="rId38"/>
  </p:sldIdLst>
  <p:sldSz cx="9144000" cy="6858000" type="screen4x3"/>
  <p:notesSz cx="6858000" cy="9144000"/>
  <p:custDataLst>
    <p:tags r:id="rId4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74" d="100"/>
          <a:sy n="74" d="100"/>
        </p:scale>
        <p:origin x="1349" y="6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pythontutor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88" y="1671639"/>
            <a:ext cx="3154268" cy="46745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177" y="1485246"/>
            <a:ext cx="3133815" cy="5023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일상 코딩</a:t>
            </a:r>
            <a:r>
              <a:rPr lang="en-US" altLang="ko-KR" sz="2000" dirty="0"/>
              <a:t>: </a:t>
            </a:r>
            <a:r>
              <a:rPr lang="ko-KR" altLang="en-US" sz="2000" dirty="0"/>
              <a:t>중국집에서 주문한 음식을 다시 주문 추가하고 삭제하기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79" y="1604215"/>
            <a:ext cx="3461153" cy="7769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750" y="1279289"/>
            <a:ext cx="2236800" cy="11066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35" y="2342666"/>
            <a:ext cx="6935042" cy="37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6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리스트의 항목으로 리스트 구성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리스트 내부에 다시 리스트가 항목으로 사용 가능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animal</a:t>
            </a:r>
            <a:r>
              <a:rPr lang="ko-KR" altLang="en-US" dirty="0"/>
              <a:t>에서 ‘</a:t>
            </a:r>
            <a:r>
              <a:rPr lang="ko-KR" altLang="en-US" dirty="0" err="1"/>
              <a:t>코끼리’를</a:t>
            </a:r>
            <a:r>
              <a:rPr lang="ko-KR" altLang="en-US" dirty="0"/>
              <a:t> 참조</a:t>
            </a:r>
            <a:endParaRPr lang="en-US" altLang="ko-KR" dirty="0"/>
          </a:p>
          <a:p>
            <a:pPr lvl="1"/>
            <a:r>
              <a:rPr lang="ko-KR" altLang="en-US" dirty="0"/>
              <a:t>첨자를 두 번 사용해 </a:t>
            </a:r>
            <a:r>
              <a:rPr lang="en-US" altLang="ko-KR" dirty="0"/>
              <a:t>animal[0][1]</a:t>
            </a:r>
            <a:r>
              <a:rPr lang="ko-KR" altLang="en-US" dirty="0"/>
              <a:t>로 표시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95" y="1639866"/>
            <a:ext cx="4880578" cy="13382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5" y="4436906"/>
            <a:ext cx="2235620" cy="6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7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동물의 분류와 동물 이름을 리스트로 처리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69" y="1041348"/>
            <a:ext cx="5987510" cy="5456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CA8FC2-7C64-4B53-B80A-8FE6A7491478}"/>
              </a:ext>
            </a:extLst>
          </p:cNvPr>
          <p:cNvSpPr txBox="1"/>
          <p:nvPr/>
        </p:nvSpPr>
        <p:spPr>
          <a:xfrm>
            <a:off x="5665095" y="4218708"/>
            <a:ext cx="323583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전공자라면 심화학습</a:t>
            </a:r>
            <a:r>
              <a:rPr lang="en-US" altLang="ko-KR" sz="2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p.170</a:t>
            </a:r>
            <a:endParaRPr lang="ko-KR" altLang="en-US" sz="20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5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8" y="2337818"/>
            <a:ext cx="7899522" cy="18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리스트의 부분 참조인 </a:t>
            </a:r>
            <a:r>
              <a:rPr lang="ko-KR" altLang="en-US" dirty="0" err="1"/>
              <a:t>슬라이싱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리스트</a:t>
            </a:r>
            <a:r>
              <a:rPr lang="en-US" altLang="ko-KR" dirty="0"/>
              <a:t>[</a:t>
            </a:r>
            <a:r>
              <a:rPr lang="en-US" altLang="ko-KR" dirty="0" err="1"/>
              <a:t>start:stop:step</a:t>
            </a:r>
            <a:r>
              <a:rPr lang="en-US" altLang="ko-KR" dirty="0"/>
              <a:t>]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07" y="1049617"/>
            <a:ext cx="2155790" cy="10974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0" y="2212379"/>
            <a:ext cx="7543403" cy="19807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533" y="4428109"/>
            <a:ext cx="3463802" cy="17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한 글자의 단어로 </a:t>
            </a:r>
            <a:r>
              <a:rPr lang="ko-KR" altLang="en-US" dirty="0" err="1"/>
              <a:t>슬라이싱</a:t>
            </a:r>
            <a:r>
              <a:rPr lang="ko-KR" altLang="en-US" dirty="0"/>
              <a:t> 이해하기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7" y="1012130"/>
            <a:ext cx="5397650" cy="57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리스트의 슬라이스로 리스트의 일부분을 수정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리스트의 일부분을 다른 리스트로 수정하려면 슬라이스 방식에 대입</a:t>
            </a:r>
            <a:endParaRPr lang="en-US" altLang="ko-KR" dirty="0"/>
          </a:p>
          <a:p>
            <a:r>
              <a:rPr lang="ko-KR" altLang="en-US" sz="1400" dirty="0"/>
              <a:t>좀 더 알아봅시다</a:t>
            </a:r>
            <a:r>
              <a:rPr lang="en-US" altLang="ko-KR" sz="1400" dirty="0"/>
              <a:t>….p. 175 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916326"/>
            <a:ext cx="5148252" cy="9737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3026199"/>
            <a:ext cx="5812543" cy="13059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4901628"/>
            <a:ext cx="5401678" cy="10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insert(</a:t>
            </a:r>
            <a:r>
              <a:rPr lang="ko-KR" altLang="en-US" dirty="0"/>
              <a:t>첨자</a:t>
            </a:r>
            <a:r>
              <a:rPr lang="en-US" altLang="ko-KR" dirty="0"/>
              <a:t>, </a:t>
            </a:r>
            <a:r>
              <a:rPr lang="ko-KR" altLang="en-US" dirty="0"/>
              <a:t>항목</a:t>
            </a:r>
            <a:r>
              <a:rPr lang="en-US" altLang="ko-KR" dirty="0"/>
              <a:t>)</a:t>
            </a:r>
            <a:r>
              <a:rPr lang="ko-KR" altLang="en-US" dirty="0"/>
              <a:t>으로 삽입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리스트의 첨자 위치에 항목을 삽입</a:t>
            </a:r>
            <a:endParaRPr lang="en-US" altLang="ko-KR" dirty="0"/>
          </a:p>
          <a:p>
            <a:pPr lvl="1"/>
            <a:r>
              <a:rPr lang="ko-KR" altLang="en-US" dirty="0"/>
              <a:t>리스트</a:t>
            </a:r>
            <a:r>
              <a:rPr lang="en-US" altLang="ko-KR" dirty="0"/>
              <a:t>.insert(</a:t>
            </a:r>
            <a:r>
              <a:rPr lang="ko-KR" altLang="en-US" dirty="0"/>
              <a:t>첨자</a:t>
            </a:r>
            <a:r>
              <a:rPr lang="en-US" altLang="ko-KR" dirty="0"/>
              <a:t>, </a:t>
            </a:r>
            <a:r>
              <a:rPr lang="ko-KR" altLang="en-US" dirty="0"/>
              <a:t>항목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삽입되는 항목은 무엇이든 가능</a:t>
            </a:r>
            <a:endParaRPr lang="en-US" altLang="ko-KR" dirty="0"/>
          </a:p>
          <a:p>
            <a:pPr lvl="1"/>
            <a:r>
              <a:rPr lang="ko-KR" altLang="en-US" dirty="0"/>
              <a:t>빈 리스트에도 삽입 가능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47" y="4282912"/>
            <a:ext cx="2483461" cy="94794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247" y="3024552"/>
            <a:ext cx="2585306" cy="13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73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항목 삭제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remove(</a:t>
            </a:r>
            <a:r>
              <a:rPr lang="ko-KR" altLang="en-US" dirty="0"/>
              <a:t>항목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pop(</a:t>
            </a:r>
            <a:r>
              <a:rPr lang="ko-KR" altLang="en-US" dirty="0"/>
              <a:t>첨자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pop(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2" y="4493341"/>
            <a:ext cx="4028911" cy="17223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089" y="3073374"/>
            <a:ext cx="2458319" cy="12746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089" y="2135157"/>
            <a:ext cx="3581254" cy="98636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089" y="1086989"/>
            <a:ext cx="3990974" cy="993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14ACF-393E-4211-8AA0-FB51F4DE5FE5}"/>
              </a:ext>
            </a:extLst>
          </p:cNvPr>
          <p:cNvSpPr txBox="1"/>
          <p:nvPr/>
        </p:nvSpPr>
        <p:spPr>
          <a:xfrm>
            <a:off x="1278081" y="2293616"/>
            <a:ext cx="242108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삭제할 값이 없어 오류 발생</a:t>
            </a:r>
            <a:endParaRPr lang="ko-KR" altLang="en-US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98C7C-4A9D-415B-8ADB-0E9D11825956}"/>
              </a:ext>
            </a:extLst>
          </p:cNvPr>
          <p:cNvSpPr txBox="1"/>
          <p:nvPr/>
        </p:nvSpPr>
        <p:spPr>
          <a:xfrm>
            <a:off x="924790" y="3238806"/>
            <a:ext cx="277437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삭제할 값이 없어도 오류 </a:t>
            </a:r>
            <a:r>
              <a:rPr lang="ko-KR" altLang="en-US" sz="1200" b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발생 방지</a:t>
            </a:r>
            <a:endParaRPr lang="ko-KR" altLang="en-US" sz="12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/>
              <a:t>del()</a:t>
            </a:r>
            <a:r>
              <a:rPr lang="ko-KR" altLang="en-US" dirty="0"/>
              <a:t>과</a:t>
            </a:r>
            <a:r>
              <a:rPr lang="en-US" altLang="ko-KR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clear()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063909" cy="5151503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문장 </a:t>
            </a:r>
            <a:r>
              <a:rPr lang="en-US" altLang="ko-KR" dirty="0"/>
              <a:t>del</a:t>
            </a:r>
          </a:p>
          <a:p>
            <a:pPr lvl="1"/>
            <a:r>
              <a:rPr lang="ko-KR" altLang="en-US" dirty="0"/>
              <a:t>항목</a:t>
            </a:r>
            <a:r>
              <a:rPr lang="en-US" altLang="ko-KR" dirty="0"/>
              <a:t> </a:t>
            </a:r>
            <a:r>
              <a:rPr lang="ko-KR" altLang="en-US" dirty="0"/>
              <a:t>삭제와 부분 삭제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리스트 자체를 메모리에서 완전 삭제 가능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clear( )</a:t>
            </a:r>
          </a:p>
          <a:p>
            <a:pPr lvl="1"/>
            <a:r>
              <a:rPr lang="ko-KR" altLang="en-US" dirty="0"/>
              <a:t>리스트의 모든 항목이 삭제</a:t>
            </a:r>
            <a:endParaRPr lang="en-US" altLang="ko-KR" dirty="0"/>
          </a:p>
          <a:p>
            <a:pPr lvl="1"/>
            <a:r>
              <a:rPr lang="ko-KR" altLang="en-US" dirty="0"/>
              <a:t>빈 리스트로 </a:t>
            </a:r>
            <a:r>
              <a:rPr lang="ko-KR" altLang="en-US" dirty="0" err="1"/>
              <a:t>만듬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250066"/>
            <a:ext cx="4235328" cy="10250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830" y="3516162"/>
            <a:ext cx="4243274" cy="14621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830" y="2262984"/>
            <a:ext cx="4235328" cy="108863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84" y="1210069"/>
            <a:ext cx="4243274" cy="10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55" y="2445178"/>
            <a:ext cx="8320371" cy="19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</a:t>
            </a:r>
            <a:r>
              <a:rPr lang="ko-KR" altLang="en-US" sz="2400" dirty="0"/>
              <a:t>자신의 학용품 품목과 개수를 리스트에 삽입과 삭제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54" y="1034083"/>
            <a:ext cx="5996354" cy="57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07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리스트에 리스트를 추가하는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extend(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468355" cy="5151503"/>
          </a:xfrm>
        </p:spPr>
        <p:txBody>
          <a:bodyPr/>
          <a:lstStyle/>
          <a:p>
            <a:r>
              <a:rPr lang="ko-KR" altLang="en-US" dirty="0"/>
              <a:t>리스트</a:t>
            </a:r>
            <a:r>
              <a:rPr lang="en-US" altLang="ko-KR" dirty="0"/>
              <a:t>.extend(list)</a:t>
            </a:r>
          </a:p>
          <a:p>
            <a:pPr lvl="1"/>
            <a:r>
              <a:rPr lang="ko-KR" altLang="en-US" dirty="0"/>
              <a:t>리스트에 인자인 </a:t>
            </a:r>
            <a:r>
              <a:rPr lang="en-US" altLang="ko-KR" dirty="0"/>
              <a:t>list</a:t>
            </a:r>
            <a:r>
              <a:rPr lang="ko-KR" altLang="en-US" dirty="0"/>
              <a:t>를 가장 뒤에 추가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+ </a:t>
            </a:r>
            <a:r>
              <a:rPr lang="ko-KR" altLang="en-US" dirty="0"/>
              <a:t>연산자</a:t>
            </a:r>
            <a:endParaRPr lang="en-US" altLang="ko-KR" dirty="0"/>
          </a:p>
          <a:p>
            <a:pPr lvl="1"/>
            <a:r>
              <a:rPr lang="ko-KR" altLang="en-US" dirty="0"/>
              <a:t>리스트를 연결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* 연산자</a:t>
            </a:r>
            <a:endParaRPr lang="en-US" altLang="ko-KR" dirty="0"/>
          </a:p>
          <a:p>
            <a:pPr lvl="1"/>
            <a:r>
              <a:rPr lang="ko-KR" altLang="en-US" dirty="0"/>
              <a:t>항목이 지정된 정수만큼 반복된 리스트를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37" y="5218473"/>
            <a:ext cx="3157467" cy="81304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454" y="3457204"/>
            <a:ext cx="3244298" cy="127088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453" y="1559056"/>
            <a:ext cx="3654771" cy="12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reverse()</a:t>
            </a:r>
            <a:r>
              <a:rPr lang="ko-KR" altLang="en-US" dirty="0"/>
              <a:t>와</a:t>
            </a:r>
            <a:r>
              <a:rPr lang="en-US" altLang="ko-KR" dirty="0"/>
              <a:t> sort()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7" y="1193960"/>
            <a:ext cx="3422070" cy="5151503"/>
          </a:xfrm>
        </p:spPr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reverse( )</a:t>
            </a:r>
          </a:p>
          <a:p>
            <a:pPr lvl="1"/>
            <a:r>
              <a:rPr lang="ko-KR" altLang="en-US" dirty="0"/>
              <a:t>리스트 항목 순서를 </a:t>
            </a:r>
            <a:r>
              <a:rPr lang="ko-KR" altLang="en-US" b="1" dirty="0">
                <a:solidFill>
                  <a:schemeClr val="tx1"/>
                </a:solidFill>
              </a:rPr>
              <a:t>뒤집음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sort( )</a:t>
            </a:r>
          </a:p>
          <a:p>
            <a:pPr lvl="1"/>
            <a:r>
              <a:rPr lang="ko-KR" altLang="en-US" dirty="0"/>
              <a:t>리스트 항목 순서를 </a:t>
            </a:r>
            <a:r>
              <a:rPr lang="ko-KR" altLang="en-US" b="1" dirty="0">
                <a:solidFill>
                  <a:schemeClr val="tx1"/>
                </a:solidFill>
              </a:rPr>
              <a:t>정렬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93" y="3902087"/>
            <a:ext cx="5182874" cy="212063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804" y="2576403"/>
            <a:ext cx="2718348" cy="8924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804" y="1436360"/>
            <a:ext cx="2634080" cy="10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</a:t>
            </a:r>
            <a:r>
              <a:rPr lang="en-US" altLang="ko-KR" dirty="0"/>
              <a:t> </a:t>
            </a:r>
            <a:r>
              <a:rPr lang="ko-KR" altLang="en-US" dirty="0"/>
              <a:t>함수 </a:t>
            </a:r>
            <a:r>
              <a:rPr lang="en-US" altLang="ko-KR" dirty="0"/>
              <a:t>sorted()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리스트 항목의 순서를 정렬한 리스트를 반환하는 내장 함수 </a:t>
            </a:r>
            <a:r>
              <a:rPr lang="en-US" altLang="ko-KR" dirty="0"/>
              <a:t>sorted(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1" y="3807463"/>
            <a:ext cx="7696757" cy="11446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71" y="1907687"/>
            <a:ext cx="4596424" cy="17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일상 코딩</a:t>
            </a:r>
            <a:r>
              <a:rPr lang="en-US" altLang="ko-KR" sz="2000" dirty="0"/>
              <a:t>: </a:t>
            </a:r>
            <a:r>
              <a:rPr lang="ko-KR" altLang="en-US" sz="2000" dirty="0"/>
              <a:t>한 글자 단어 </a:t>
            </a:r>
            <a:r>
              <a:rPr lang="en-US" altLang="ko-KR" sz="2000" dirty="0"/>
              <a:t>5</a:t>
            </a:r>
            <a:r>
              <a:rPr lang="ko-KR" altLang="en-US" sz="2000" dirty="0"/>
              <a:t>개와 과일 </a:t>
            </a:r>
            <a:r>
              <a:rPr lang="en-US" altLang="ko-KR" sz="2000" dirty="0"/>
              <a:t>4</a:t>
            </a:r>
            <a:r>
              <a:rPr lang="ko-KR" altLang="en-US" sz="2000" dirty="0"/>
              <a:t>개로 구성되는 리스트 생성과 정렬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88" y="1082855"/>
            <a:ext cx="6748722" cy="56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</a:t>
            </a:r>
            <a:r>
              <a:rPr lang="ko-KR" altLang="en-US" dirty="0" err="1"/>
              <a:t>컴프리헨션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70074" y="1151596"/>
            <a:ext cx="8603852" cy="5151503"/>
          </a:xfrm>
        </p:spPr>
        <p:txBody>
          <a:bodyPr/>
          <a:lstStyle/>
          <a:p>
            <a:r>
              <a:rPr lang="ko-KR" altLang="en-US" dirty="0"/>
              <a:t>조건을 만족하는 항목으로 리스트를 간결히 생성하는 </a:t>
            </a:r>
            <a:r>
              <a:rPr lang="ko-KR" altLang="en-US" dirty="0" err="1"/>
              <a:t>컴프리헨션</a:t>
            </a:r>
            <a:endParaRPr lang="ko-KR" altLang="en-US" dirty="0"/>
          </a:p>
          <a:p>
            <a:pPr lvl="1"/>
            <a:r>
              <a:rPr lang="en-US" altLang="ko-KR" dirty="0"/>
              <a:t>even</a:t>
            </a:r>
            <a:r>
              <a:rPr lang="ko-KR" altLang="en-US" dirty="0"/>
              <a:t>은 </a:t>
            </a:r>
            <a:r>
              <a:rPr lang="en-US" altLang="ko-KR" dirty="0"/>
              <a:t>2</a:t>
            </a:r>
            <a:r>
              <a:rPr lang="ko-KR" altLang="en-US" dirty="0"/>
              <a:t>에서 </a:t>
            </a:r>
            <a:r>
              <a:rPr lang="en-US" altLang="ko-KR" dirty="0"/>
              <a:t>10</a:t>
            </a:r>
            <a:r>
              <a:rPr lang="ko-KR" altLang="en-US" dirty="0"/>
              <a:t>까지의 짝수 항목으로 구성된 리스트</a:t>
            </a:r>
            <a:endParaRPr lang="en-US" altLang="ko-KR" dirty="0"/>
          </a:p>
          <a:p>
            <a:pPr lvl="1"/>
            <a:r>
              <a:rPr lang="ko-KR" altLang="en-US" dirty="0" err="1"/>
              <a:t>컴프리헨션은</a:t>
            </a:r>
            <a:r>
              <a:rPr lang="ko-KR" altLang="en-US" dirty="0"/>
              <a:t> 함축</a:t>
            </a:r>
            <a:r>
              <a:rPr lang="en-US" altLang="ko-KR" dirty="0"/>
              <a:t>, </a:t>
            </a:r>
            <a:r>
              <a:rPr lang="ko-KR" altLang="en-US" dirty="0"/>
              <a:t>축약</a:t>
            </a:r>
            <a:r>
              <a:rPr lang="en-US" altLang="ko-KR" dirty="0"/>
              <a:t>, </a:t>
            </a:r>
            <a:r>
              <a:rPr lang="ko-KR" altLang="en-US" dirty="0"/>
              <a:t>내포</a:t>
            </a:r>
            <a:r>
              <a:rPr lang="en-US" altLang="ko-KR" dirty="0"/>
              <a:t>, </a:t>
            </a:r>
            <a:r>
              <a:rPr lang="ko-KR" altLang="en-US" dirty="0"/>
              <a:t>내장 등으로도 불림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2" y="2424814"/>
            <a:ext cx="7137173" cy="16669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60" y="4363885"/>
            <a:ext cx="7050055" cy="1239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AF6B4-B3E3-4375-9142-A3D6B98A19CA}"/>
              </a:ext>
            </a:extLst>
          </p:cNvPr>
          <p:cNvSpPr txBox="1"/>
          <p:nvPr/>
        </p:nvSpPr>
        <p:spPr>
          <a:xfrm>
            <a:off x="4365633" y="5114302"/>
            <a:ext cx="443691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squares = [ </a:t>
            </a:r>
            <a:r>
              <a:rPr lang="en-US" altLang="ko-KR" sz="14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i</a:t>
            </a:r>
            <a:r>
              <a:rPr lang="en-US" altLang="ko-KR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**2 for </a:t>
            </a:r>
            <a:r>
              <a:rPr lang="en-US" altLang="ko-KR" sz="14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i</a:t>
            </a:r>
            <a:r>
              <a:rPr lang="en-US" altLang="ko-KR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in range(10) if i%2 == 1 ]</a:t>
            </a:r>
            <a:endParaRPr lang="ko-KR" altLang="en-US" sz="14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C1040-C058-4B41-8295-35D0FC113A3B}"/>
              </a:ext>
            </a:extLst>
          </p:cNvPr>
          <p:cNvSpPr txBox="1"/>
          <p:nvPr/>
        </p:nvSpPr>
        <p:spPr>
          <a:xfrm>
            <a:off x="4437008" y="4091719"/>
            <a:ext cx="443691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odd = [ </a:t>
            </a:r>
            <a:r>
              <a:rPr lang="en-US" altLang="ko-KR" sz="14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i</a:t>
            </a:r>
            <a:r>
              <a:rPr lang="en-US" altLang="ko-KR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for </a:t>
            </a:r>
            <a:r>
              <a:rPr lang="en-US" altLang="ko-KR" sz="14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i</a:t>
            </a:r>
            <a:r>
              <a:rPr lang="en-US" altLang="ko-KR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in range(10) if i%2 == 1 ]</a:t>
            </a:r>
            <a:endParaRPr lang="ko-KR" altLang="en-US" sz="14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67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홀수의 제곱을 구하는 리스트 </a:t>
            </a:r>
            <a:r>
              <a:rPr lang="ko-KR" altLang="en-US" dirty="0" err="1"/>
              <a:t>컴프리헨션</a:t>
            </a:r>
            <a:endParaRPr lang="ko-KR" altLang="en-US" sz="40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9</a:t>
            </a:r>
            <a:r>
              <a:rPr lang="ko-KR" altLang="en-US" dirty="0"/>
              <a:t>까지의 리스트와 </a:t>
            </a:r>
            <a:r>
              <a:rPr lang="en-US" altLang="ko-KR" dirty="0"/>
              <a:t>10 </a:t>
            </a:r>
            <a:r>
              <a:rPr lang="ko-KR" altLang="en-US" dirty="0"/>
              <a:t>이하의 홀수의 제곱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61" y="1593758"/>
            <a:ext cx="5424292" cy="51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70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대입에 의한 동일 리스트의 공유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5294832" cy="515150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리스트에서 대입 연산자 </a:t>
            </a:r>
            <a:r>
              <a:rPr lang="en-US" altLang="ko-KR" dirty="0"/>
              <a:t>=</a:t>
            </a:r>
          </a:p>
          <a:p>
            <a:pPr lvl="1"/>
            <a:r>
              <a:rPr lang="ko-KR" altLang="en-US" dirty="0"/>
              <a:t>얕은 복사</a:t>
            </a:r>
            <a:r>
              <a:rPr lang="en-US" altLang="ko-KR" dirty="0"/>
              <a:t>(shallow copy)</a:t>
            </a:r>
          </a:p>
          <a:p>
            <a:pPr lvl="1"/>
            <a:r>
              <a:rPr lang="ko-KR" altLang="en-US" dirty="0"/>
              <a:t>대입되는 변수가 동일한 시퀀스를 가리킴</a:t>
            </a:r>
            <a:endParaRPr lang="en-US" altLang="ko-KR" dirty="0"/>
          </a:p>
          <a:p>
            <a:pPr lvl="1"/>
            <a:r>
              <a:rPr lang="ko-KR" altLang="en-US" dirty="0"/>
              <a:t>결국 변수 </a:t>
            </a:r>
            <a:r>
              <a:rPr lang="en-US" altLang="ko-KR" dirty="0"/>
              <a:t>f2</a:t>
            </a:r>
            <a:r>
              <a:rPr lang="ko-KR" altLang="en-US" dirty="0"/>
              <a:t>와 </a:t>
            </a:r>
            <a:r>
              <a:rPr lang="en-US" altLang="ko-KR" dirty="0"/>
              <a:t>f1</a:t>
            </a:r>
            <a:r>
              <a:rPr lang="ko-KR" altLang="en-US" dirty="0"/>
              <a:t>은 하나의 같은 리스트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err="1"/>
              <a:t>파이썬</a:t>
            </a:r>
            <a:r>
              <a:rPr lang="ko-KR" altLang="en-US" dirty="0"/>
              <a:t> 실행 시 메모리 모습을 볼 수 있어요</a:t>
            </a:r>
          </a:p>
          <a:p>
            <a:pPr lvl="1"/>
            <a:r>
              <a:rPr lang="ko-KR" altLang="en-US" dirty="0" err="1"/>
              <a:t>파이썬</a:t>
            </a:r>
            <a:r>
              <a:rPr lang="ko-KR" altLang="en-US" dirty="0"/>
              <a:t> </a:t>
            </a:r>
            <a:r>
              <a:rPr lang="ko-KR" altLang="en-US" dirty="0" err="1"/>
              <a:t>튜터</a:t>
            </a:r>
            <a:r>
              <a:rPr lang="ko-KR" altLang="en-US" dirty="0"/>
              <a:t> 홈페이지</a:t>
            </a:r>
            <a:endParaRPr lang="en-US" altLang="ko-KR" dirty="0"/>
          </a:p>
          <a:p>
            <a:pPr lvl="2"/>
            <a:r>
              <a:rPr lang="en-US" altLang="ko-KR" dirty="0">
                <a:hlinkClick r:id="rId2"/>
              </a:rPr>
              <a:t>www.pythontutor.com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29" y="1053336"/>
            <a:ext cx="3371669" cy="18494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0" y="3017024"/>
            <a:ext cx="9081193" cy="23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56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리스트의 깊은 복사에 의한 대입으로 새로운 리스트의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320645" cy="5151503"/>
          </a:xfrm>
        </p:spPr>
        <p:txBody>
          <a:bodyPr/>
          <a:lstStyle/>
          <a:p>
            <a:r>
              <a:rPr lang="ko-KR" altLang="en-US" dirty="0"/>
              <a:t>깊은 복사</a:t>
            </a:r>
            <a:r>
              <a:rPr lang="en-US" altLang="ko-KR" dirty="0"/>
              <a:t>(deep copy)</a:t>
            </a:r>
          </a:p>
          <a:p>
            <a:pPr lvl="1"/>
            <a:r>
              <a:rPr lang="ko-KR" altLang="en-US" dirty="0"/>
              <a:t>새로운 리스트를 만들어 복사</a:t>
            </a:r>
            <a:endParaRPr lang="en-US" altLang="ko-KR" dirty="0"/>
          </a:p>
          <a:p>
            <a:pPr lvl="1"/>
            <a:r>
              <a:rPr lang="ko-KR" altLang="en-US" dirty="0"/>
              <a:t>슬라이스 </a:t>
            </a:r>
            <a:r>
              <a:rPr lang="en-US" altLang="ko-KR" dirty="0"/>
              <a:t>[:]</a:t>
            </a:r>
          </a:p>
          <a:p>
            <a:pPr lvl="1"/>
            <a:r>
              <a:rPr lang="en-US" altLang="ko-KR" dirty="0"/>
              <a:t>copy( )</a:t>
            </a:r>
          </a:p>
          <a:p>
            <a:pPr lvl="1"/>
            <a:r>
              <a:rPr lang="ko-KR" altLang="en-US" dirty="0"/>
              <a:t>또는 </a:t>
            </a:r>
            <a:r>
              <a:rPr lang="en-US" altLang="ko-KR" dirty="0"/>
              <a:t>list( ) </a:t>
            </a:r>
            <a:r>
              <a:rPr lang="ko-KR" altLang="en-US" dirty="0"/>
              <a:t>함수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1" y="2916137"/>
            <a:ext cx="6469569" cy="36329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54" y="2772250"/>
            <a:ext cx="5275385" cy="8495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754" y="1412406"/>
            <a:ext cx="4371057" cy="11227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8262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변수의 동일 객체 여부를 검사하는 </a:t>
            </a:r>
            <a:r>
              <a:rPr lang="en-US" altLang="ko-KR" dirty="0"/>
              <a:t>is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문장 </a:t>
            </a:r>
            <a:r>
              <a:rPr lang="en-US" altLang="ko-KR" dirty="0"/>
              <a:t>is</a:t>
            </a:r>
          </a:p>
          <a:p>
            <a:pPr lvl="1"/>
            <a:r>
              <a:rPr lang="ko-KR" altLang="en-US" dirty="0" err="1"/>
              <a:t>피연산자인</a:t>
            </a:r>
            <a:r>
              <a:rPr lang="ko-KR" altLang="en-US" dirty="0"/>
              <a:t> 변수 </a:t>
            </a:r>
            <a:r>
              <a:rPr lang="en-US" altLang="ko-KR" dirty="0"/>
              <a:t>2</a:t>
            </a:r>
            <a:r>
              <a:rPr lang="ko-KR" altLang="en-US" dirty="0"/>
              <a:t>개가 동일한 메모리를 공유하는지 검사</a:t>
            </a:r>
            <a:endParaRPr lang="en-US" altLang="ko-KR" dirty="0"/>
          </a:p>
          <a:p>
            <a:pPr lvl="2"/>
            <a:r>
              <a:rPr lang="ko-KR" altLang="en-US" dirty="0"/>
              <a:t>같으면 </a:t>
            </a:r>
            <a:r>
              <a:rPr lang="en-US" altLang="ko-KR" dirty="0"/>
              <a:t>True, </a:t>
            </a:r>
            <a:r>
              <a:rPr lang="ko-KR" altLang="en-US" dirty="0"/>
              <a:t>다르면 </a:t>
            </a:r>
            <a:r>
              <a:rPr lang="en-US" altLang="ko-KR" dirty="0"/>
              <a:t>False</a:t>
            </a:r>
            <a:r>
              <a:rPr lang="ko-KR" altLang="en-US" dirty="0"/>
              <a:t>를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693" y="2307907"/>
            <a:ext cx="4201478" cy="19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관련된 나열 항목을 관리하는 리스트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항목의 나열인 시퀀스</a:t>
            </a:r>
            <a:endParaRPr lang="en-US" altLang="ko-KR" dirty="0"/>
          </a:p>
          <a:p>
            <a:pPr lvl="1"/>
            <a:r>
              <a:rPr lang="ko-KR" altLang="en-US" dirty="0"/>
              <a:t>리스트는 콤마로 구분된 항목</a:t>
            </a:r>
            <a:r>
              <a:rPr lang="en-US" altLang="ko-KR" dirty="0"/>
              <a:t>(</a:t>
            </a:r>
            <a:r>
              <a:rPr lang="ko-KR" altLang="en-US" dirty="0"/>
              <a:t>또는 원소</a:t>
            </a:r>
            <a:r>
              <a:rPr lang="en-US" altLang="ko-KR" dirty="0"/>
              <a:t>)</a:t>
            </a:r>
            <a:r>
              <a:rPr lang="ko-KR" altLang="en-US" dirty="0"/>
              <a:t>들의 리스트로 표현</a:t>
            </a:r>
            <a:endParaRPr lang="en-US" altLang="ko-KR" dirty="0"/>
          </a:p>
          <a:p>
            <a:pPr lvl="1"/>
            <a:r>
              <a:rPr lang="ko-KR" altLang="en-US" dirty="0"/>
              <a:t>항목은 정수</a:t>
            </a:r>
            <a:r>
              <a:rPr lang="en-US" altLang="ko-KR" dirty="0"/>
              <a:t>, </a:t>
            </a:r>
            <a:r>
              <a:rPr lang="ko-KR" altLang="en-US" dirty="0"/>
              <a:t>실수</a:t>
            </a:r>
            <a:r>
              <a:rPr lang="en-US" altLang="ko-KR" dirty="0"/>
              <a:t>, </a:t>
            </a:r>
            <a:r>
              <a:rPr lang="ko-KR" altLang="en-US" dirty="0"/>
              <a:t>문자열</a:t>
            </a:r>
            <a:r>
              <a:rPr lang="en-US" altLang="ko-KR" dirty="0"/>
              <a:t>, </a:t>
            </a:r>
            <a:r>
              <a:rPr lang="ko-KR" altLang="en-US" dirty="0"/>
              <a:t>리스트 등이 모두 가능</a:t>
            </a:r>
            <a:r>
              <a:rPr lang="en-US" altLang="ko-KR" dirty="0"/>
              <a:t>(</a:t>
            </a:r>
            <a:r>
              <a:rPr lang="ko-KR" altLang="en-US" dirty="0"/>
              <a:t>같은 </a:t>
            </a:r>
            <a:r>
              <a:rPr lang="ko-KR" altLang="en-US" dirty="0" err="1"/>
              <a:t>자료형일</a:t>
            </a:r>
            <a:r>
              <a:rPr lang="ko-KR" altLang="en-US" dirty="0"/>
              <a:t> 필요 없음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항목 순서는 의미가 있으며</a:t>
            </a:r>
            <a:r>
              <a:rPr lang="en-US" altLang="ko-KR" dirty="0"/>
              <a:t>, </a:t>
            </a:r>
            <a:r>
              <a:rPr lang="ko-KR" altLang="en-US" dirty="0"/>
              <a:t>항목 자료 값은 중복돼도 무관</a:t>
            </a:r>
            <a:endParaRPr lang="en-US" altLang="ko-KR" dirty="0"/>
          </a:p>
          <a:p>
            <a:pPr lvl="2"/>
            <a:r>
              <a:rPr lang="ko-KR" altLang="en-US" dirty="0"/>
              <a:t>리스트는 대괄호</a:t>
            </a:r>
            <a:r>
              <a:rPr lang="en-US" altLang="ko-KR" dirty="0"/>
              <a:t>(square brackets) [ ] </a:t>
            </a:r>
            <a:r>
              <a:rPr lang="ko-KR" altLang="en-US" dirty="0"/>
              <a:t>사이에 항목을 기술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85" y="3022215"/>
            <a:ext cx="7112010" cy="836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85" y="4370233"/>
            <a:ext cx="5775814" cy="13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6" y="2389564"/>
            <a:ext cx="8585322" cy="20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수정할 수 없는 항목의 나열인 </a:t>
            </a:r>
            <a:r>
              <a:rPr lang="ko-KR" altLang="en-US" dirty="0" err="1"/>
              <a:t>튜플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튜플은</a:t>
            </a:r>
            <a:r>
              <a:rPr lang="ko-KR" altLang="en-US" dirty="0"/>
              <a:t> 리스트와 달리 항목의 순서나 내용의 수정이 불가능</a:t>
            </a:r>
            <a:endParaRPr lang="en-US" altLang="ko-KR" dirty="0"/>
          </a:p>
          <a:p>
            <a:pPr lvl="1"/>
            <a:r>
              <a:rPr lang="ko-KR" altLang="en-US" dirty="0"/>
              <a:t>콤마로 구분된 항목 표현</a:t>
            </a:r>
            <a:endParaRPr lang="en-US" altLang="ko-KR" dirty="0"/>
          </a:p>
          <a:p>
            <a:pPr lvl="1"/>
            <a:r>
              <a:rPr lang="ko-KR" altLang="en-US" dirty="0"/>
              <a:t>각각의 항목은 정수</a:t>
            </a:r>
            <a:r>
              <a:rPr lang="en-US" altLang="ko-KR" dirty="0"/>
              <a:t>, </a:t>
            </a:r>
            <a:r>
              <a:rPr lang="ko-KR" altLang="en-US" dirty="0"/>
              <a:t>실수</a:t>
            </a:r>
            <a:r>
              <a:rPr lang="en-US" altLang="ko-KR" dirty="0"/>
              <a:t>, </a:t>
            </a:r>
            <a:r>
              <a:rPr lang="ko-KR" altLang="en-US" dirty="0"/>
              <a:t>문자열</a:t>
            </a:r>
            <a:r>
              <a:rPr lang="en-US" altLang="ko-KR" dirty="0"/>
              <a:t>,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ko-KR" altLang="en-US" dirty="0"/>
              <a:t> 등 제한이 없음</a:t>
            </a:r>
            <a:endParaRPr lang="en-US" altLang="ko-KR" dirty="0"/>
          </a:p>
          <a:p>
            <a:pPr lvl="2"/>
            <a:r>
              <a:rPr lang="ko-KR" altLang="en-US" dirty="0" err="1"/>
              <a:t>튜플은</a:t>
            </a:r>
            <a:r>
              <a:rPr lang="ko-KR" altLang="en-US" dirty="0"/>
              <a:t> 괄호</a:t>
            </a:r>
            <a:r>
              <a:rPr lang="en-US" altLang="ko-KR" dirty="0"/>
              <a:t>(parentheses) (…) </a:t>
            </a:r>
            <a:r>
              <a:rPr lang="ko-KR" altLang="en-US" dirty="0"/>
              <a:t>사이에 항목을 기술</a:t>
            </a:r>
            <a:endParaRPr lang="en-US" altLang="ko-KR" dirty="0"/>
          </a:p>
          <a:p>
            <a:pPr lvl="2"/>
            <a:r>
              <a:rPr lang="ko-KR" altLang="en-US" dirty="0"/>
              <a:t>괄호는 생략 가능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빈 </a:t>
            </a:r>
            <a:r>
              <a:rPr lang="ko-KR" altLang="en-US" dirty="0" err="1"/>
              <a:t>튜플</a:t>
            </a:r>
            <a:r>
              <a:rPr lang="ko-KR" altLang="en-US" dirty="0"/>
              <a:t> 생성</a:t>
            </a:r>
            <a:endParaRPr lang="en-US" altLang="ko-KR" dirty="0"/>
          </a:p>
          <a:p>
            <a:pPr lvl="1"/>
            <a:r>
              <a:rPr lang="en-US" altLang="ko-KR" dirty="0"/>
              <a:t>()</a:t>
            </a:r>
          </a:p>
          <a:p>
            <a:pPr lvl="1"/>
            <a:r>
              <a:rPr lang="ko-KR" altLang="en-US" dirty="0"/>
              <a:t>함수 </a:t>
            </a:r>
            <a:r>
              <a:rPr lang="en-US" altLang="ko-KR" dirty="0"/>
              <a:t>tuple( 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항목이 하나인 </a:t>
            </a:r>
            <a:r>
              <a:rPr lang="ko-KR" altLang="en-US" dirty="0" err="1"/>
              <a:t>튜플을</a:t>
            </a:r>
            <a:r>
              <a:rPr lang="ko-KR" altLang="en-US" dirty="0"/>
              <a:t> 표현할 때는 마지막에 콤마를 반드시 붙임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069" y="3453339"/>
            <a:ext cx="1838306" cy="7955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446" y="3470766"/>
            <a:ext cx="1892374" cy="13825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470" y="2450320"/>
            <a:ext cx="5248749" cy="8538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406" y="5249457"/>
            <a:ext cx="2997446" cy="1119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D88C11-B7C2-4994-9EEF-BC49CBE1D492}"/>
              </a:ext>
            </a:extLst>
          </p:cNvPr>
          <p:cNvSpPr txBox="1"/>
          <p:nvPr/>
        </p:nvSpPr>
        <p:spPr>
          <a:xfrm>
            <a:off x="5960528" y="5402430"/>
            <a:ext cx="299744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4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튜플도</a:t>
            </a:r>
            <a:r>
              <a:rPr lang="en-US" altLang="ko-KR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</a:t>
            </a:r>
            <a:r>
              <a:rPr lang="ko-KR" altLang="en-US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첨자 참조와 슬라이스 가능</a:t>
            </a:r>
            <a:endParaRPr lang="en-US" altLang="ko-KR" sz="14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r>
              <a:rPr lang="en-US" altLang="ko-KR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p.</a:t>
            </a:r>
            <a:r>
              <a:rPr lang="ko-KR" altLang="en-US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189</a:t>
            </a:r>
            <a:endParaRPr lang="ko-KR" altLang="en-US" sz="14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03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K-pop </a:t>
            </a:r>
            <a:r>
              <a:rPr lang="ko-KR" altLang="en-US" dirty="0"/>
              <a:t>가수와 곡으로 구성된 </a:t>
            </a:r>
            <a:r>
              <a:rPr lang="ko-KR" altLang="en-US" dirty="0" err="1"/>
              <a:t>튜플의</a:t>
            </a:r>
            <a:r>
              <a:rPr lang="ko-KR" altLang="en-US" dirty="0"/>
              <a:t> 참조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31" y="1006523"/>
            <a:ext cx="5762073" cy="53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4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+ * sorted() del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035209" cy="5151503"/>
          </a:xfrm>
        </p:spPr>
        <p:txBody>
          <a:bodyPr/>
          <a:lstStyle/>
          <a:p>
            <a:r>
              <a:rPr lang="en-US" altLang="ko-KR" dirty="0"/>
              <a:t>+</a:t>
            </a:r>
          </a:p>
          <a:p>
            <a:pPr lvl="1"/>
            <a:r>
              <a:rPr lang="ko-KR" altLang="en-US" dirty="0" err="1"/>
              <a:t>튜플을</a:t>
            </a:r>
            <a:r>
              <a:rPr lang="ko-KR" altLang="en-US" dirty="0"/>
              <a:t> 연결</a:t>
            </a:r>
            <a:endParaRPr lang="en-US" altLang="ko-KR" dirty="0"/>
          </a:p>
          <a:p>
            <a:r>
              <a:rPr lang="ko-KR" altLang="en-US" dirty="0"/>
              <a:t>*</a:t>
            </a:r>
            <a:endParaRPr lang="en-US" altLang="ko-KR" dirty="0"/>
          </a:p>
          <a:p>
            <a:pPr lvl="1"/>
            <a:r>
              <a:rPr lang="ko-KR" altLang="en-US" dirty="0"/>
              <a:t>항목이 횟수만큼 반복된 </a:t>
            </a:r>
            <a:r>
              <a:rPr lang="ko-KR" altLang="en-US" dirty="0" err="1"/>
              <a:t>튜플을</a:t>
            </a:r>
            <a:r>
              <a:rPr lang="ko-KR" altLang="en-US" dirty="0"/>
              <a:t> 반환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내장 함수 </a:t>
            </a:r>
            <a:r>
              <a:rPr lang="en-US" altLang="ko-KR" dirty="0"/>
              <a:t>sorted( ) </a:t>
            </a:r>
          </a:p>
          <a:p>
            <a:pPr lvl="1"/>
            <a:r>
              <a:rPr lang="ko-KR" altLang="en-US" dirty="0" err="1"/>
              <a:t>튜플</a:t>
            </a:r>
            <a:r>
              <a:rPr lang="ko-KR" altLang="en-US" dirty="0"/>
              <a:t> 항목의 순서를 정렬한 리스트를 반환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문장 </a:t>
            </a:r>
            <a:r>
              <a:rPr lang="en-US" altLang="ko-KR" dirty="0"/>
              <a:t>del</a:t>
            </a:r>
          </a:p>
          <a:p>
            <a:pPr lvl="1"/>
            <a:r>
              <a:rPr lang="ko-KR" altLang="en-US" dirty="0" err="1"/>
              <a:t>튜플</a:t>
            </a:r>
            <a:r>
              <a:rPr lang="ko-KR" altLang="en-US" dirty="0"/>
              <a:t> 변수 자체의 제거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85" y="5134660"/>
            <a:ext cx="3708781" cy="11510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5" y="3195850"/>
            <a:ext cx="5570276" cy="17193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1" y="1391581"/>
            <a:ext cx="5278974" cy="15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요일에 영어 단어를 </a:t>
            </a:r>
            <a:r>
              <a:rPr lang="ko-KR" altLang="en-US" dirty="0" err="1"/>
              <a:t>튜플로</a:t>
            </a:r>
            <a:r>
              <a:rPr lang="ko-KR" altLang="en-US" dirty="0"/>
              <a:t> 생성해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49" y="1261501"/>
            <a:ext cx="7342506" cy="44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7" y="256632"/>
            <a:ext cx="7641981" cy="62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4" y="229718"/>
            <a:ext cx="7906731" cy="63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간단한 커피 메뉴 만들기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31" y="1109231"/>
            <a:ext cx="6212706" cy="47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빈 리스트의 생성과 항목 추가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[]</a:t>
            </a:r>
          </a:p>
          <a:p>
            <a:pPr lvl="1"/>
            <a:r>
              <a:rPr lang="ko-KR" altLang="en-US" dirty="0"/>
              <a:t>빈 대괄호로 빈 리스트 생성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list()</a:t>
            </a:r>
          </a:p>
          <a:p>
            <a:pPr lvl="1"/>
            <a:r>
              <a:rPr lang="ko-KR" altLang="en-US" dirty="0"/>
              <a:t>인자가 없는 내장 함수 </a:t>
            </a:r>
            <a:r>
              <a:rPr lang="en-US" altLang="ko-KR" dirty="0"/>
              <a:t>list( )</a:t>
            </a:r>
            <a:r>
              <a:rPr lang="ko-KR" altLang="en-US" dirty="0"/>
              <a:t>로도 빈 리스트를 생성</a:t>
            </a:r>
            <a:endParaRPr lang="en-US" altLang="ko-KR" dirty="0"/>
          </a:p>
          <a:p>
            <a:r>
              <a:rPr lang="en-US" altLang="ko-KR" dirty="0"/>
              <a:t>append()</a:t>
            </a:r>
          </a:p>
          <a:p>
            <a:pPr lvl="1"/>
            <a:r>
              <a:rPr lang="ko-KR" altLang="en-US" dirty="0"/>
              <a:t>리스트의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append(</a:t>
            </a:r>
            <a:r>
              <a:rPr lang="ko-KR" altLang="en-US" dirty="0"/>
              <a:t>삽입할 항목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리스트의 가장 뒤에 항목을 추가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list(‘</a:t>
            </a:r>
            <a:r>
              <a:rPr lang="ko-KR" altLang="en-US" dirty="0"/>
              <a:t>문자열</a:t>
            </a:r>
            <a:r>
              <a:rPr lang="en-US" altLang="ko-KR" dirty="0"/>
              <a:t>’), 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ko-KR" altLang="en-US" dirty="0"/>
              <a:t>리스트</a:t>
            </a:r>
            <a:r>
              <a:rPr lang="en-US" altLang="ko-KR" dirty="0"/>
              <a:t>)..p.163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64" y="1948962"/>
            <a:ext cx="1979825" cy="7888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218" y="4322817"/>
            <a:ext cx="4338926" cy="14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일상 코딩</a:t>
            </a:r>
            <a:r>
              <a:rPr lang="en-US" altLang="ko-KR" sz="2000" dirty="0"/>
              <a:t>: </a:t>
            </a:r>
            <a:r>
              <a:rPr lang="ko-KR" altLang="en-US" sz="2000" dirty="0"/>
              <a:t>리스트의 </a:t>
            </a:r>
            <a:r>
              <a:rPr lang="ko-KR" altLang="en-US" sz="2000" dirty="0" err="1"/>
              <a:t>메소드</a:t>
            </a:r>
            <a:r>
              <a:rPr lang="ko-KR" altLang="en-US" sz="2000" dirty="0"/>
              <a:t> </a:t>
            </a:r>
            <a:r>
              <a:rPr lang="en-US" altLang="ko-KR" sz="2000" dirty="0"/>
              <a:t>append( )</a:t>
            </a:r>
            <a:r>
              <a:rPr lang="ko-KR" altLang="en-US" sz="2000" dirty="0"/>
              <a:t>로 편의점의 품목 리스트 생성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53" y="1193960"/>
            <a:ext cx="6917348" cy="41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항목 참조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문자열 ‘</a:t>
            </a:r>
            <a:r>
              <a:rPr lang="en-US" altLang="ko-KR" dirty="0"/>
              <a:t>python’</a:t>
            </a:r>
            <a:r>
              <a:rPr lang="ko-KR" altLang="en-US" dirty="0"/>
              <a:t>으로 만들어진 리스트 </a:t>
            </a:r>
            <a:r>
              <a:rPr lang="en-US" altLang="ko-KR" dirty="0" err="1"/>
              <a:t>py</a:t>
            </a:r>
            <a:endParaRPr lang="en-US" altLang="ko-KR" dirty="0"/>
          </a:p>
          <a:p>
            <a:pPr lvl="1"/>
            <a:r>
              <a:rPr lang="ko-KR" altLang="en-US" dirty="0"/>
              <a:t>길이가 </a:t>
            </a:r>
            <a:r>
              <a:rPr lang="en-US" altLang="ko-KR" dirty="0"/>
              <a:t>6</a:t>
            </a:r>
            <a:r>
              <a:rPr lang="ko-KR" altLang="en-US" dirty="0"/>
              <a:t>이므로 </a:t>
            </a:r>
            <a:r>
              <a:rPr lang="en-US" altLang="ko-KR" dirty="0"/>
              <a:t>[0 ~ 5] </a:t>
            </a:r>
            <a:r>
              <a:rPr lang="ko-KR" altLang="en-US" dirty="0"/>
              <a:t>그리고 </a:t>
            </a:r>
            <a:r>
              <a:rPr lang="en-US" altLang="ko-KR" dirty="0"/>
              <a:t>[-6 ~ -1]</a:t>
            </a:r>
            <a:r>
              <a:rPr lang="ko-KR" altLang="en-US" dirty="0"/>
              <a:t>까지 첨자를 사용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86" y="2069973"/>
            <a:ext cx="7280031" cy="17561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86" y="3877941"/>
            <a:ext cx="7280031" cy="23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가위바위보 게임을 위한 준비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random </a:t>
            </a:r>
            <a:r>
              <a:rPr lang="ko-KR" altLang="en-US" dirty="0"/>
              <a:t>모듈의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choice(</a:t>
            </a:r>
            <a:r>
              <a:rPr lang="ko-KR" altLang="en-US" dirty="0"/>
              <a:t>리스트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리스트 중의 항목 하나를 무작위</a:t>
            </a:r>
            <a:r>
              <a:rPr lang="en-US" altLang="ko-KR" dirty="0"/>
              <a:t>(</a:t>
            </a:r>
            <a:r>
              <a:rPr lang="ko-KR" altLang="en-US" dirty="0"/>
              <a:t>랜덤</a:t>
            </a:r>
            <a:r>
              <a:rPr lang="en-US" altLang="ko-KR" dirty="0"/>
              <a:t>)</a:t>
            </a:r>
            <a:r>
              <a:rPr lang="ko-KR" altLang="en-US" dirty="0"/>
              <a:t>로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17" y="1941856"/>
            <a:ext cx="7402390" cy="30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count( )</a:t>
            </a:r>
            <a:r>
              <a:rPr lang="ko-KR" altLang="en-US" dirty="0"/>
              <a:t>와 </a:t>
            </a:r>
            <a:r>
              <a:rPr lang="en-US" altLang="ko-KR" dirty="0"/>
              <a:t>index(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505475" cy="5151503"/>
          </a:xfrm>
        </p:spPr>
        <p:txBody>
          <a:bodyPr/>
          <a:lstStyle/>
          <a:p>
            <a:r>
              <a:rPr lang="ko-KR" altLang="en-US" dirty="0"/>
              <a:t>리스트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count(</a:t>
            </a:r>
            <a:r>
              <a:rPr lang="ko-KR" altLang="en-US" dirty="0"/>
              <a:t>값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값을 갖는 항목의 수</a:t>
            </a:r>
            <a:endParaRPr lang="en-US" altLang="ko-KR" dirty="0"/>
          </a:p>
          <a:p>
            <a:r>
              <a:rPr lang="en-US" altLang="ko-KR" dirty="0"/>
              <a:t>index(</a:t>
            </a:r>
            <a:r>
              <a:rPr lang="ko-KR" altLang="en-US" dirty="0"/>
              <a:t>값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인자인 값의 항목이 위치한 첨자를 반환</a:t>
            </a:r>
            <a:endParaRPr lang="en-US" altLang="ko-KR" dirty="0"/>
          </a:p>
          <a:p>
            <a:pPr lvl="1"/>
            <a:r>
              <a:rPr lang="ko-KR" altLang="en-US" dirty="0"/>
              <a:t>동일한 값이 여러 개이면 첫 번째로 나타난 위치의 첨자 반환</a:t>
            </a:r>
            <a:endParaRPr lang="en-US" altLang="ko-KR" dirty="0"/>
          </a:p>
          <a:p>
            <a:pPr lvl="1"/>
            <a:r>
              <a:rPr lang="ko-KR" altLang="en-US" dirty="0"/>
              <a:t>값이 없으면 오류 발생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리스트의 첨자로 항목 수정</a:t>
            </a:r>
            <a:r>
              <a:rPr lang="en-US" altLang="ko-KR" dirty="0"/>
              <a:t>…p.167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70" y="3072911"/>
            <a:ext cx="5728283" cy="1751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0" y="4824336"/>
            <a:ext cx="3454645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4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17376</TotalTime>
  <Words>826</Words>
  <Application>Microsoft Office PowerPoint</Application>
  <PresentationFormat>화면 슬라이드 쇼(4:3)</PresentationFormat>
  <Paragraphs>240</Paragraphs>
  <Slides>36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a바른생각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관련된 나열 항목을 관리하는 리스트</vt:lpstr>
      <vt:lpstr>간단한 커피 메뉴 만들기 1</vt:lpstr>
      <vt:lpstr>빈 리스트의 생성과 항목 추가</vt:lpstr>
      <vt:lpstr>일상 코딩: 리스트의 메소드 append( )로 편의점의 품목 리스트 생성</vt:lpstr>
      <vt:lpstr>리스트 항목 참조</vt:lpstr>
      <vt:lpstr>일상 코딩: 가위바위보 게임을 위한 준비</vt:lpstr>
      <vt:lpstr>리스트의 메소드 count( )와 index( )</vt:lpstr>
      <vt:lpstr>일상 코딩: 중국집에서 주문한 음식을 다시 주문 추가하고 삭제하기</vt:lpstr>
      <vt:lpstr>리스트의 항목으로 리스트 구성</vt:lpstr>
      <vt:lpstr>일상 코딩: 동물의 분류와 동물 이름을 리스트로 처리</vt:lpstr>
      <vt:lpstr>PowerPoint 프레젠테이션</vt:lpstr>
      <vt:lpstr>리스트의 부분 참조인 슬라이싱</vt:lpstr>
      <vt:lpstr>일상 코딩: 한 글자의 단어로 슬라이싱 이해하기</vt:lpstr>
      <vt:lpstr>리스트의 슬라이스로 리스트의 일부분을 수정</vt:lpstr>
      <vt:lpstr>리스트 메소드 insert(첨자, 항목)으로 삽입</vt:lpstr>
      <vt:lpstr>리스트 항목 삭제</vt:lpstr>
      <vt:lpstr>함수 del()과 메소드 clear()</vt:lpstr>
      <vt:lpstr>일상 코딩: 자신의 학용품 품목과 개수를 리스트에 삽입과 삭제</vt:lpstr>
      <vt:lpstr>리스트에 리스트를 추가하는 메소드 extend( )</vt:lpstr>
      <vt:lpstr>메소드 reverse()와 sort()</vt:lpstr>
      <vt:lpstr>내장 함수 sorted()</vt:lpstr>
      <vt:lpstr>일상 코딩: 한 글자 단어 5개와 과일 4개로 구성되는 리스트 생성과 정렬</vt:lpstr>
      <vt:lpstr>리스트 컴프리헨션</vt:lpstr>
      <vt:lpstr>홀수의 제곱을 구하는 리스트 컴프리헨션</vt:lpstr>
      <vt:lpstr>리스트 대입에 의한 동일 리스트의 공유</vt:lpstr>
      <vt:lpstr>리스트의 깊은 복사에 의한 대입으로 새로운 리스트의 생성</vt:lpstr>
      <vt:lpstr>변수의 동일 객체 여부를 검사하는 is</vt:lpstr>
      <vt:lpstr>PowerPoint 프레젠테이션</vt:lpstr>
      <vt:lpstr>수정할 수 없는 항목의 나열인 튜플</vt:lpstr>
      <vt:lpstr>K-pop 가수와 곡으로 구성된 튜플의 참조</vt:lpstr>
      <vt:lpstr>+ * sorted() del</vt:lpstr>
      <vt:lpstr>요일에 영어 단어를 튜플로 생성해 출력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오상훈</cp:lastModifiedBy>
  <cp:revision>541</cp:revision>
  <cp:lastPrinted>2020-01-12T02:16:38Z</cp:lastPrinted>
  <dcterms:created xsi:type="dcterms:W3CDTF">2013-05-23T04:26:30Z</dcterms:created>
  <dcterms:modified xsi:type="dcterms:W3CDTF">2020-04-12T03:57:30Z</dcterms:modified>
</cp:coreProperties>
</file>