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0"/>
  </p:notesMasterIdLst>
  <p:sldIdLst>
    <p:sldId id="297" r:id="rId3"/>
    <p:sldId id="464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469" r:id="rId14"/>
    <p:sldId id="519" r:id="rId15"/>
    <p:sldId id="520" r:id="rId16"/>
    <p:sldId id="521" r:id="rId17"/>
    <p:sldId id="523" r:id="rId18"/>
    <p:sldId id="524" r:id="rId19"/>
    <p:sldId id="525" r:id="rId20"/>
    <p:sldId id="526" r:id="rId21"/>
    <p:sldId id="527" r:id="rId22"/>
    <p:sldId id="528" r:id="rId23"/>
    <p:sldId id="505" r:id="rId24"/>
    <p:sldId id="522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8" r:id="rId34"/>
    <p:sldId id="539" r:id="rId35"/>
    <p:sldId id="472" r:id="rId36"/>
    <p:sldId id="541" r:id="rId37"/>
    <p:sldId id="509" r:id="rId38"/>
    <p:sldId id="540" r:id="rId39"/>
  </p:sldIdLst>
  <p:sldSz cx="9144000" cy="6858000" type="screen4x3"/>
  <p:notesSz cx="6858000" cy="9144000"/>
  <p:custDataLst>
    <p:tags r:id="rId4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77" d="100"/>
          <a:sy n="77" d="100"/>
        </p:scale>
        <p:origin x="1114" y="53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4" y="1696449"/>
            <a:ext cx="3585847" cy="46516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38" y="1121082"/>
            <a:ext cx="3184359" cy="5394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3"/>
    </mc:Choice>
    <mc:Fallback xmlns="">
      <p:transition spd="slow" advTm="310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이스케이프 시퀀스 문자</a:t>
            </a:r>
            <a:r>
              <a:rPr lang="en-US" altLang="ko-KR" sz="2400" dirty="0"/>
              <a:t>(escape sequence characters)</a:t>
            </a: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422069" cy="5151503"/>
          </a:xfrm>
        </p:spPr>
        <p:txBody>
          <a:bodyPr/>
          <a:lstStyle/>
          <a:p>
            <a:r>
              <a:rPr lang="ko-KR" altLang="en-US" dirty="0"/>
              <a:t>하나의 문자를 </a:t>
            </a:r>
            <a:r>
              <a:rPr lang="ko-KR" altLang="en-US" dirty="0" err="1"/>
              <a:t>역슬래시</a:t>
            </a:r>
            <a:r>
              <a:rPr lang="en-US" altLang="ko-KR" dirty="0"/>
              <a:t>(\)</a:t>
            </a:r>
            <a:r>
              <a:rPr lang="ko-KR" altLang="en-US" dirty="0"/>
              <a:t>로 시작하는 조합으로 표현하는 문자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45" y="1035698"/>
            <a:ext cx="4264269" cy="52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29"/>
    </mc:Choice>
    <mc:Fallback xmlns="">
      <p:transition spd="slow" advTm="1119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min( )</a:t>
            </a:r>
            <a:r>
              <a:rPr lang="ko-KR" altLang="en-US" dirty="0"/>
              <a:t>과 </a:t>
            </a:r>
            <a:r>
              <a:rPr lang="en-US" altLang="ko-KR" dirty="0"/>
              <a:t>max(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453093" cy="5151503"/>
          </a:xfrm>
        </p:spPr>
        <p:txBody>
          <a:bodyPr/>
          <a:lstStyle/>
          <a:p>
            <a:r>
              <a:rPr lang="ko-KR" altLang="en-US" dirty="0"/>
              <a:t>인자의 최댓값과 최솟값을 반환하는 함수</a:t>
            </a:r>
            <a:endParaRPr lang="en-US" altLang="ko-KR" dirty="0"/>
          </a:p>
          <a:p>
            <a:pPr lvl="1"/>
            <a:r>
              <a:rPr lang="ko-KR" altLang="en-US" dirty="0"/>
              <a:t>인자가 문자열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endParaRPr lang="en-US" altLang="ko-KR" dirty="0"/>
          </a:p>
          <a:p>
            <a:pPr lvl="2"/>
            <a:r>
              <a:rPr lang="ko-KR" altLang="en-US" dirty="0"/>
              <a:t>문자열을 구성하는 문자에서 코드 값으로 최대와 최소인 문자를 반환</a:t>
            </a:r>
            <a:endParaRPr lang="en-US" altLang="ko-KR" dirty="0"/>
          </a:p>
          <a:p>
            <a:pPr lvl="1"/>
            <a:r>
              <a:rPr lang="ko-KR" altLang="en-US" dirty="0"/>
              <a:t>인자가 문자열이 </a:t>
            </a:r>
            <a:r>
              <a:rPr lang="en-US" altLang="ko-KR" dirty="0"/>
              <a:t>2</a:t>
            </a:r>
            <a:r>
              <a:rPr lang="ko-KR" altLang="en-US" dirty="0"/>
              <a:t>개 이상</a:t>
            </a:r>
            <a:endParaRPr lang="en-US" altLang="ko-KR" dirty="0"/>
          </a:p>
          <a:p>
            <a:pPr lvl="2"/>
            <a:r>
              <a:rPr lang="ko-KR" altLang="en-US" dirty="0"/>
              <a:t>문자열 중 최대와 최소인 문자열을 반환</a:t>
            </a:r>
            <a:endParaRPr lang="en-US" altLang="ko-KR" dirty="0"/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개 이상의 숫자</a:t>
            </a:r>
            <a:endParaRPr lang="en-US" altLang="ko-KR" dirty="0"/>
          </a:p>
          <a:p>
            <a:pPr lvl="2"/>
            <a:r>
              <a:rPr lang="ko-KR" altLang="en-US" dirty="0"/>
              <a:t>최대와 최소 수를 반환</a:t>
            </a:r>
            <a:endParaRPr lang="en-US" altLang="ko-KR" dirty="0"/>
          </a:p>
          <a:p>
            <a:r>
              <a:rPr lang="ko-KR" altLang="en-US" dirty="0"/>
              <a:t>내장 함수</a:t>
            </a:r>
            <a:r>
              <a:rPr lang="en-US" altLang="ko-KR" dirty="0"/>
              <a:t>(built - in function)</a:t>
            </a:r>
          </a:p>
          <a:p>
            <a:pPr lvl="1"/>
            <a:r>
              <a:rPr lang="ko-KR" altLang="en-US" dirty="0"/>
              <a:t>함수 </a:t>
            </a:r>
            <a:r>
              <a:rPr lang="en-US" altLang="ko-KR" dirty="0" err="1"/>
              <a:t>len</a:t>
            </a:r>
            <a:r>
              <a:rPr lang="en-US" altLang="ko-KR" dirty="0"/>
              <a:t>( ), print( ), </a:t>
            </a:r>
            <a:r>
              <a:rPr lang="en-US" altLang="ko-KR" dirty="0" err="1"/>
              <a:t>int</a:t>
            </a:r>
            <a:r>
              <a:rPr lang="en-US" altLang="ko-KR" dirty="0"/>
              <a:t>( ), float( ), </a:t>
            </a:r>
            <a:r>
              <a:rPr lang="en-US" altLang="ko-KR" dirty="0" err="1"/>
              <a:t>str</a:t>
            </a:r>
            <a:r>
              <a:rPr lang="en-US" altLang="ko-KR" dirty="0"/>
              <a:t>( ), type( ), min( ), max( ) </a:t>
            </a:r>
            <a:r>
              <a:rPr lang="ko-KR" altLang="en-US" dirty="0"/>
              <a:t>등</a:t>
            </a:r>
          </a:p>
          <a:p>
            <a:pPr lvl="1"/>
            <a:r>
              <a:rPr lang="ko-KR" altLang="en-US" dirty="0" err="1"/>
              <a:t>파이썬</a:t>
            </a:r>
            <a:r>
              <a:rPr lang="ko-KR" altLang="en-US" dirty="0"/>
              <a:t> 라이브러리로 인터프리터에서 아무런 설정 없이</a:t>
            </a:r>
            <a:r>
              <a:rPr lang="en-US" altLang="ko-KR" dirty="0"/>
              <a:t>(</a:t>
            </a:r>
            <a:r>
              <a:rPr lang="ko-KR" altLang="en-US" dirty="0"/>
              <a:t>나중에 배울 부가적인 설치와 </a:t>
            </a:r>
            <a:r>
              <a:rPr lang="ko-KR" altLang="en-US" dirty="0" err="1"/>
              <a:t>임포트</a:t>
            </a:r>
            <a:r>
              <a:rPr lang="ko-KR" altLang="en-US" dirty="0"/>
              <a:t> 필요 없이</a:t>
            </a:r>
            <a:r>
              <a:rPr lang="en-US" altLang="ko-KR" dirty="0"/>
              <a:t>) </a:t>
            </a:r>
            <a:r>
              <a:rPr lang="ko-KR" altLang="en-US" dirty="0"/>
              <a:t>바로 사용할 수 있는 함수</a:t>
            </a:r>
            <a:endParaRPr lang="en-US" altLang="ko-KR" dirty="0"/>
          </a:p>
          <a:p>
            <a:pPr lvl="1"/>
            <a:r>
              <a:rPr lang="ko-KR" altLang="en-US" dirty="0" err="1"/>
              <a:t>파이썬</a:t>
            </a:r>
            <a:r>
              <a:rPr lang="ko-KR" altLang="en-US" dirty="0"/>
              <a:t> 내장 함수 설명</a:t>
            </a:r>
            <a:endParaRPr lang="en-US" altLang="ko-KR" dirty="0"/>
          </a:p>
          <a:p>
            <a:pPr lvl="2"/>
            <a:r>
              <a:rPr lang="en-US" altLang="ko-KR" dirty="0"/>
              <a:t>docs.python.org/</a:t>
            </a:r>
            <a:r>
              <a:rPr lang="en-US" altLang="ko-KR" dirty="0" err="1"/>
              <a:t>ko</a:t>
            </a:r>
            <a:r>
              <a:rPr lang="en-US" altLang="ko-KR" dirty="0"/>
              <a:t>/3/library/functions.html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21" y="1705969"/>
            <a:ext cx="2279082" cy="3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49"/>
    </mc:Choice>
    <mc:Fallback xmlns="">
      <p:transition spd="slow" advTm="1768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2537933"/>
            <a:ext cx="8172083" cy="18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"/>
    </mc:Choice>
    <mc:Fallback xmlns="">
      <p:transition spd="slow" advTm="52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 바꿔 반환하는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replace(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505475" cy="5151503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메소드</a:t>
            </a:r>
            <a:r>
              <a:rPr lang="en-US" altLang="ko-KR" dirty="0"/>
              <a:t>(method): </a:t>
            </a:r>
            <a:r>
              <a:rPr lang="ko-KR" altLang="en-US" dirty="0"/>
              <a:t>클래스에 소속된 함수</a:t>
            </a:r>
            <a:endParaRPr lang="en-US" altLang="ko-KR" dirty="0"/>
          </a:p>
          <a:p>
            <a:pPr lvl="1"/>
            <a:r>
              <a:rPr lang="ko-KR" altLang="en-US" dirty="0"/>
              <a:t>문자열 클래스 </a:t>
            </a:r>
            <a:r>
              <a:rPr lang="en-US" altLang="ko-KR" dirty="0" err="1"/>
              <a:t>str</a:t>
            </a:r>
            <a:r>
              <a:rPr lang="ko-KR" altLang="en-US" dirty="0"/>
              <a:t>에 속한 </a:t>
            </a:r>
            <a:r>
              <a:rPr lang="ko-KR" altLang="en-US" dirty="0" err="1"/>
              <a:t>메소드</a:t>
            </a:r>
            <a:endParaRPr lang="ko-KR" altLang="en-US" dirty="0"/>
          </a:p>
          <a:p>
            <a:pPr lvl="2"/>
            <a:r>
              <a:rPr lang="en-US" altLang="ko-KR" dirty="0" err="1"/>
              <a:t>str.replace</a:t>
            </a:r>
            <a:r>
              <a:rPr lang="en-US" altLang="ko-KR" dirty="0"/>
              <a:t>(a, b)</a:t>
            </a:r>
            <a:r>
              <a:rPr lang="ko-KR" altLang="en-US" dirty="0"/>
              <a:t>처럼 호출</a:t>
            </a:r>
            <a:endParaRPr lang="en-US" altLang="ko-KR" dirty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str.replace</a:t>
            </a:r>
            <a:r>
              <a:rPr lang="en-US" altLang="ko-KR" dirty="0"/>
              <a:t>(a, b)</a:t>
            </a:r>
          </a:p>
          <a:p>
            <a:pPr lvl="1"/>
            <a:r>
              <a:rPr lang="ko-KR" altLang="en-US" dirty="0"/>
              <a:t>문자열 </a:t>
            </a:r>
            <a:r>
              <a:rPr lang="en-US" altLang="ko-KR" dirty="0" err="1"/>
              <a:t>str</a:t>
            </a:r>
            <a:r>
              <a:rPr lang="ko-KR" altLang="en-US" dirty="0"/>
              <a:t>에서 </a:t>
            </a:r>
            <a:r>
              <a:rPr lang="en-US" altLang="ko-KR" dirty="0"/>
              <a:t>a</a:t>
            </a:r>
            <a:r>
              <a:rPr lang="ko-KR" altLang="en-US" dirty="0"/>
              <a:t>가 나타나는 모든 부분을 </a:t>
            </a:r>
            <a:r>
              <a:rPr lang="en-US" altLang="ko-KR" dirty="0"/>
              <a:t>b</a:t>
            </a:r>
            <a:r>
              <a:rPr lang="ko-KR" altLang="en-US" dirty="0"/>
              <a:t>로 모두 바꾼 문자열을 반환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str.replace</a:t>
            </a:r>
            <a:r>
              <a:rPr lang="en-US" altLang="ko-KR" dirty="0"/>
              <a:t>(old, new, count)</a:t>
            </a:r>
          </a:p>
          <a:p>
            <a:pPr lvl="1"/>
            <a:r>
              <a:rPr lang="ko-KR" altLang="en-US" dirty="0"/>
              <a:t>문자열 </a:t>
            </a:r>
            <a:r>
              <a:rPr lang="en-US" altLang="ko-KR" dirty="0"/>
              <a:t>old</a:t>
            </a:r>
            <a:r>
              <a:rPr lang="ko-KR" altLang="en-US" dirty="0"/>
              <a:t>를 </a:t>
            </a:r>
            <a:r>
              <a:rPr lang="en-US" altLang="ko-KR" dirty="0"/>
              <a:t>new</a:t>
            </a:r>
            <a:r>
              <a:rPr lang="ko-KR" altLang="en-US" dirty="0"/>
              <a:t>로 대체하는데</a:t>
            </a:r>
            <a:r>
              <a:rPr lang="en-US" altLang="ko-KR" dirty="0"/>
              <a:t>, </a:t>
            </a:r>
            <a:r>
              <a:rPr lang="ko-KR" altLang="en-US" dirty="0"/>
              <a:t>옵션인 </a:t>
            </a:r>
            <a:r>
              <a:rPr lang="en-US" altLang="ko-KR" dirty="0"/>
              <a:t>count</a:t>
            </a:r>
            <a:r>
              <a:rPr lang="ko-KR" altLang="en-US" dirty="0"/>
              <a:t>는 대체 횟수를 지정</a:t>
            </a:r>
            <a:endParaRPr lang="en-US" altLang="ko-KR" dirty="0"/>
          </a:p>
          <a:p>
            <a:pPr lvl="1"/>
            <a:r>
              <a:rPr lang="ko-KR" altLang="en-US" dirty="0"/>
              <a:t>옵션인 </a:t>
            </a:r>
            <a:r>
              <a:rPr lang="en-US" altLang="ko-KR" dirty="0"/>
              <a:t>count</a:t>
            </a:r>
            <a:r>
              <a:rPr lang="ko-KR" altLang="en-US" dirty="0"/>
              <a:t>가 없으면 모두 바꾸고</a:t>
            </a:r>
            <a:r>
              <a:rPr lang="en-US" altLang="ko-KR" dirty="0"/>
              <a:t>, </a:t>
            </a:r>
            <a:r>
              <a:rPr lang="ko-KR" altLang="en-US" dirty="0"/>
              <a:t>있으면 앞에서부터 지정한 횟수만큼 바꿈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문자열은 수정될 수 없는 자료</a:t>
            </a:r>
            <a:endParaRPr lang="en-US" altLang="ko-KR" dirty="0"/>
          </a:p>
          <a:p>
            <a:pPr lvl="1"/>
            <a:r>
              <a:rPr lang="ko-KR" altLang="en-US" dirty="0"/>
              <a:t>문자열은 수정될 수 없다는</a:t>
            </a:r>
            <a:r>
              <a:rPr lang="en-US" altLang="ko-KR" dirty="0"/>
              <a:t>(immutable) </a:t>
            </a:r>
            <a:r>
              <a:rPr lang="ko-KR" altLang="en-US" dirty="0"/>
              <a:t>특징</a:t>
            </a:r>
            <a:endParaRPr lang="en-US" altLang="ko-KR" dirty="0"/>
          </a:p>
          <a:p>
            <a:pPr lvl="1"/>
            <a:r>
              <a:rPr lang="en-US" altLang="ko-KR" dirty="0"/>
              <a:t>replace( ) </a:t>
            </a:r>
            <a:r>
              <a:rPr lang="ko-KR" altLang="en-US" dirty="0"/>
              <a:t>등의 </a:t>
            </a:r>
            <a:r>
              <a:rPr lang="ko-KR" altLang="en-US" dirty="0" err="1"/>
              <a:t>메소드</a:t>
            </a:r>
            <a:r>
              <a:rPr lang="ko-KR" altLang="en-US" dirty="0"/>
              <a:t> 기능이 작용한 새로운 문자열을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20" y="2928642"/>
            <a:ext cx="5397821" cy="11193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80" y="2871531"/>
            <a:ext cx="2469908" cy="12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87"/>
    </mc:Choice>
    <mc:Fallback xmlns="">
      <p:transition spd="slow" advTm="1505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소수 형태의 실수에서 모든 자릿수의 합 구하기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replace( )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r>
              <a:rPr lang="ko-KR" altLang="en-US" dirty="0"/>
              <a:t>표준 입력으로 받은 실수 형태의 문자열에서 소수점을 제거</a:t>
            </a:r>
            <a:endParaRPr lang="en-US" altLang="ko-KR" dirty="0"/>
          </a:p>
          <a:p>
            <a:r>
              <a:rPr lang="ko-KR" altLang="en-US" dirty="0"/>
              <a:t>각 자릿수를 참조해 모두 더하기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65" y="2323864"/>
            <a:ext cx="6068323" cy="35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66"/>
    </mc:Choice>
    <mc:Fallback xmlns="">
      <p:transition spd="slow" advTm="1112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</a:t>
            </a:r>
            <a:r>
              <a:rPr lang="en-US" altLang="ko-KR" dirty="0"/>
              <a:t> count()</a:t>
            </a:r>
            <a:r>
              <a:rPr lang="ko-KR" altLang="en-US" dirty="0"/>
              <a:t>와 </a:t>
            </a:r>
            <a:r>
              <a:rPr lang="en-US" altLang="ko-KR" dirty="0"/>
              <a:t>join()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count( ): </a:t>
            </a:r>
            <a:r>
              <a:rPr lang="ko-KR" altLang="en-US" dirty="0"/>
              <a:t>부분 문자열 출현 횟수를 반환</a:t>
            </a:r>
            <a:endParaRPr lang="en-US" altLang="ko-KR" dirty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join( ): </a:t>
            </a:r>
            <a:r>
              <a:rPr lang="ko-KR" altLang="en-US" dirty="0"/>
              <a:t>문자열의 문자와 문자 사이에 원하는 문자열을 삽입</a:t>
            </a:r>
            <a:endParaRPr lang="en-US" altLang="ko-KR" dirty="0"/>
          </a:p>
          <a:p>
            <a:pPr lvl="1"/>
            <a:r>
              <a:rPr lang="ko-KR" altLang="en-US" dirty="0"/>
              <a:t>‘</a:t>
            </a:r>
            <a:r>
              <a:rPr lang="en-US" altLang="ko-KR" dirty="0"/>
              <a:t>-&gt;’.join(‘12345’)</a:t>
            </a:r>
          </a:p>
          <a:p>
            <a:pPr lvl="2"/>
            <a:r>
              <a:rPr lang="ko-KR" altLang="en-US" dirty="0"/>
              <a:t>문자열 ‘</a:t>
            </a:r>
            <a:r>
              <a:rPr lang="en-US" altLang="ko-KR" dirty="0"/>
              <a:t>12345’ </a:t>
            </a:r>
            <a:r>
              <a:rPr lang="ko-KR" altLang="en-US" dirty="0"/>
              <a:t>사이에 ‘</a:t>
            </a:r>
            <a:r>
              <a:rPr lang="en-US" altLang="ko-KR" dirty="0"/>
              <a:t>-&gt;’</a:t>
            </a:r>
            <a:r>
              <a:rPr lang="ko-KR" altLang="en-US" dirty="0"/>
              <a:t>을 삽입한 문자열을 반환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73724" y="2612687"/>
            <a:ext cx="4545624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'단순한 것이 복잡한 것보다 낫다.'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.count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'복잡'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.count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'것'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2</a:t>
            </a:r>
            <a:endParaRPr kumimoji="0" lang="ko-KR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58" y="2554048"/>
            <a:ext cx="4374906" cy="7837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3298430"/>
            <a:ext cx="4958863" cy="30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91"/>
    </mc:Choice>
    <mc:Fallback xmlns="">
      <p:transition spd="slow" advTm="998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문자열을 찾는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find( )</a:t>
            </a:r>
            <a:r>
              <a:rPr lang="ko-KR" altLang="en-US" dirty="0"/>
              <a:t>와 </a:t>
            </a:r>
            <a:r>
              <a:rPr lang="en-US" altLang="ko-KR" dirty="0"/>
              <a:t>index(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클래스 </a:t>
            </a:r>
            <a:r>
              <a:rPr lang="en-US" altLang="ko-KR" dirty="0" err="1"/>
              <a:t>str</a:t>
            </a:r>
            <a:r>
              <a:rPr lang="ko-KR" altLang="en-US" dirty="0"/>
              <a:t>에서 부분 문자열 </a:t>
            </a:r>
            <a:r>
              <a:rPr lang="en-US" altLang="ko-KR" dirty="0"/>
              <a:t>sub</a:t>
            </a:r>
            <a:r>
              <a:rPr lang="ko-KR" altLang="en-US" dirty="0"/>
              <a:t>가 맨 처음에 위치한 첨자를 반환</a:t>
            </a:r>
            <a:endParaRPr lang="en-US" altLang="ko-KR" dirty="0"/>
          </a:p>
          <a:p>
            <a:pPr lvl="1"/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str.find</a:t>
            </a:r>
            <a:r>
              <a:rPr lang="en-US" altLang="ko-KR" dirty="0"/>
              <a:t>(sub): </a:t>
            </a:r>
            <a:r>
              <a:rPr lang="ko-KR" altLang="en-US" dirty="0"/>
              <a:t>없으면 </a:t>
            </a:r>
            <a:r>
              <a:rPr lang="en-US" altLang="ko-KR" dirty="0"/>
              <a:t>-1</a:t>
            </a:r>
            <a:r>
              <a:rPr lang="ko-KR" altLang="en-US" dirty="0"/>
              <a:t>을 반환</a:t>
            </a:r>
          </a:p>
          <a:p>
            <a:pPr lvl="1"/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str.index</a:t>
            </a:r>
            <a:r>
              <a:rPr lang="en-US" altLang="ko-KR" dirty="0"/>
              <a:t>(sub): </a:t>
            </a:r>
            <a:r>
              <a:rPr lang="ko-KR" altLang="en-US" dirty="0"/>
              <a:t>없으면</a:t>
            </a:r>
            <a:r>
              <a:rPr lang="en-US" altLang="ko-KR" dirty="0"/>
              <a:t> </a:t>
            </a:r>
            <a:r>
              <a:rPr lang="en-US" altLang="ko-KR" dirty="0" err="1"/>
              <a:t>ValueError</a:t>
            </a:r>
            <a:r>
              <a:rPr lang="ko-KR" altLang="en-US" dirty="0"/>
              <a:t>를 발생</a:t>
            </a:r>
            <a:endParaRPr lang="en-US" altLang="ko-KR" dirty="0"/>
          </a:p>
          <a:p>
            <a:pPr lvl="1"/>
            <a:r>
              <a:rPr lang="ko-KR" altLang="en-US" dirty="0"/>
              <a:t>역순으로 검색</a:t>
            </a:r>
            <a:r>
              <a:rPr lang="en-US" altLang="ko-KR" dirty="0"/>
              <a:t>: </a:t>
            </a:r>
            <a:r>
              <a:rPr lang="en-US" altLang="ko-KR" dirty="0" err="1"/>
              <a:t>rfind</a:t>
            </a:r>
            <a:r>
              <a:rPr lang="en-US" altLang="ko-KR" dirty="0"/>
              <a:t>(), </a:t>
            </a:r>
            <a:r>
              <a:rPr lang="en-US" altLang="ko-KR" dirty="0" err="1"/>
              <a:t>rindex</a:t>
            </a:r>
            <a:r>
              <a:rPr lang="en-US" altLang="ko-KR" dirty="0"/>
              <a:t>()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00" y="3929460"/>
            <a:ext cx="5615752" cy="23892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2201008"/>
            <a:ext cx="2297642" cy="18573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49" y="2678312"/>
            <a:ext cx="2951163" cy="12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84"/>
    </mc:Choice>
    <mc:Fallback xmlns="">
      <p:transition spd="slow" advTm="16818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문자열을 여러 문자열로 나누는 </a:t>
            </a:r>
            <a:r>
              <a:rPr lang="en-US" altLang="ko-KR" dirty="0"/>
              <a:t>split( )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 </a:t>
            </a:r>
            <a:r>
              <a:rPr lang="en-US" altLang="ko-KR" dirty="0" err="1"/>
              <a:t>str</a:t>
            </a:r>
            <a:r>
              <a:rPr lang="ko-KR" altLang="en-US" dirty="0"/>
              <a:t>에서 공백을 기준으로 문자열을 분리</a:t>
            </a:r>
            <a:endParaRPr lang="en-US" altLang="ko-KR" dirty="0"/>
          </a:p>
          <a:p>
            <a:pPr lvl="1"/>
            <a:r>
              <a:rPr lang="ko-KR" altLang="en-US" dirty="0"/>
              <a:t>리스트 </a:t>
            </a:r>
            <a:r>
              <a:rPr lang="en-US" altLang="ko-KR" dirty="0"/>
              <a:t>[</a:t>
            </a:r>
            <a:r>
              <a:rPr lang="ko-KR" altLang="en-US" dirty="0"/>
              <a:t>항목</a:t>
            </a:r>
            <a:r>
              <a:rPr lang="en-US" altLang="ko-KR" dirty="0"/>
              <a:t>1, </a:t>
            </a:r>
            <a:r>
              <a:rPr lang="ko-KR" altLang="en-US" dirty="0"/>
              <a:t>항목</a:t>
            </a:r>
            <a:r>
              <a:rPr lang="en-US" altLang="ko-KR" dirty="0"/>
              <a:t>2, …] </a:t>
            </a:r>
            <a:r>
              <a:rPr lang="ko-KR" altLang="en-US" dirty="0"/>
              <a:t>반환</a:t>
            </a:r>
            <a:endParaRPr lang="en-US" altLang="ko-KR" dirty="0"/>
          </a:p>
          <a:p>
            <a:pPr lvl="1"/>
            <a:r>
              <a:rPr lang="ko-KR" altLang="en-US" dirty="0"/>
              <a:t>공백은 </a:t>
            </a:r>
            <a:r>
              <a:rPr lang="en-US" altLang="ko-KR" dirty="0"/>
              <a:t>whitespace</a:t>
            </a:r>
            <a:r>
              <a:rPr lang="ko-KR" altLang="en-US" dirty="0"/>
              <a:t>라고도 부르며</a:t>
            </a:r>
            <a:r>
              <a:rPr lang="en-US" altLang="ko-KR" dirty="0"/>
              <a:t>, </a:t>
            </a:r>
            <a:r>
              <a:rPr lang="ko-KR" altLang="en-US" dirty="0"/>
              <a:t>공백</a:t>
            </a:r>
            <a:r>
              <a:rPr lang="en-US" altLang="ko-KR" dirty="0"/>
              <a:t>, </a:t>
            </a:r>
            <a:r>
              <a:rPr lang="ko-KR" altLang="en-US" dirty="0"/>
              <a:t>탭</a:t>
            </a:r>
            <a:r>
              <a:rPr lang="en-US" altLang="ko-KR" dirty="0"/>
              <a:t>, </a:t>
            </a:r>
            <a:r>
              <a:rPr lang="ko-KR" altLang="en-US" dirty="0" err="1"/>
              <a:t>엔터키</a:t>
            </a:r>
            <a:r>
              <a:rPr lang="en-US" altLang="ko-KR" dirty="0"/>
              <a:t>(</a:t>
            </a:r>
            <a:r>
              <a:rPr lang="ko-KR" altLang="en-US" dirty="0" err="1"/>
              <a:t>뉴라인</a:t>
            </a:r>
            <a:r>
              <a:rPr lang="en-US" altLang="ko-KR" dirty="0"/>
              <a:t>)</a:t>
            </a:r>
            <a:r>
              <a:rPr lang="ko-KR" altLang="en-US" dirty="0"/>
              <a:t> 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str.split</a:t>
            </a:r>
            <a:r>
              <a:rPr lang="en-US" altLang="ko-KR" dirty="0"/>
              <a:t>(',')</a:t>
            </a:r>
          </a:p>
          <a:p>
            <a:pPr lvl="1"/>
            <a:r>
              <a:rPr lang="ko-KR" altLang="en-US" dirty="0"/>
              <a:t>괄호 안에 특정한 문자열 값이 있을 경우</a:t>
            </a:r>
            <a:endParaRPr lang="en-US" altLang="ko-KR" dirty="0"/>
          </a:p>
          <a:p>
            <a:pPr lvl="2"/>
            <a:r>
              <a:rPr lang="ko-KR" altLang="en-US" dirty="0"/>
              <a:t>이 부분 문자열 값을 </a:t>
            </a:r>
            <a:r>
              <a:rPr lang="ko-KR" altLang="en-US" dirty="0" err="1"/>
              <a:t>구분자를</a:t>
            </a:r>
            <a:r>
              <a:rPr lang="ko-KR" altLang="en-US" dirty="0"/>
              <a:t> 이용해 문자열을 나눠 줌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33" y="2364765"/>
            <a:ext cx="5490672" cy="9949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33" y="4793344"/>
            <a:ext cx="5393426" cy="9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60"/>
    </mc:Choice>
    <mc:Fallback xmlns="">
      <p:transition spd="slow" advTm="1185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4</a:t>
            </a:r>
            <a:r>
              <a:rPr lang="ko-KR" altLang="en-US" sz="2400" dirty="0"/>
              <a:t>개의 수를 입력 받아 합과 평균값과 최댓값 및 최솟값을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표준 입력 </a:t>
            </a:r>
            <a:r>
              <a:rPr lang="en-US" altLang="ko-KR" dirty="0"/>
              <a:t>input( )</a:t>
            </a:r>
            <a:r>
              <a:rPr lang="ko-KR" altLang="en-US" dirty="0"/>
              <a:t>에서 한 번에 여러 값을 입력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최댓값과 최솟값은 함수 </a:t>
            </a:r>
            <a:r>
              <a:rPr lang="en-US" altLang="ko-KR" dirty="0"/>
              <a:t>max( )</a:t>
            </a:r>
            <a:r>
              <a:rPr lang="ko-KR" altLang="en-US" dirty="0"/>
              <a:t>와 </a:t>
            </a:r>
            <a:r>
              <a:rPr lang="en-US" altLang="ko-KR" dirty="0"/>
              <a:t>min( )</a:t>
            </a:r>
            <a:r>
              <a:rPr lang="ko-KR" altLang="en-US" dirty="0"/>
              <a:t>을 사용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12" y="1640245"/>
            <a:ext cx="2829444" cy="7864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90" y="3158738"/>
            <a:ext cx="6455933" cy="28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39"/>
    </mc:Choice>
    <mc:Fallback xmlns="">
      <p:transition spd="slow" advTm="1061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center()</a:t>
            </a:r>
            <a:r>
              <a:rPr lang="ko-KR" altLang="en-US" dirty="0"/>
              <a:t>와 </a:t>
            </a:r>
            <a:r>
              <a:rPr lang="en-US" altLang="ko-KR" dirty="0"/>
              <a:t>strip()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폭을 지정하고 중앙에 문자열 배치하는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center( 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문자열 앞뒤의 특정 문자들을 제거하는 </a:t>
            </a:r>
            <a:r>
              <a:rPr lang="en-US" altLang="ko-KR" dirty="0"/>
              <a:t>strip( )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49" y="1699316"/>
            <a:ext cx="7979680" cy="122430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03" y="4015389"/>
            <a:ext cx="7944948" cy="14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18"/>
    </mc:Choice>
    <mc:Fallback xmlns="">
      <p:transition spd="slow" advTm="973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0" y="2400301"/>
            <a:ext cx="7946660" cy="18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"/>
    </mc:Choice>
    <mc:Fallback xmlns="">
      <p:transition spd="slow" advTm="47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문자열의 </a:t>
            </a:r>
            <a:r>
              <a:rPr lang="en-US" altLang="ko-KR" sz="2400" dirty="0"/>
              <a:t>format( )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이용해 간결한 출력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str.format</a:t>
            </a:r>
            <a:r>
              <a:rPr lang="en-US" altLang="ko-KR" dirty="0"/>
              <a:t>(</a:t>
            </a:r>
            <a:r>
              <a:rPr lang="ko-KR" altLang="en-US" dirty="0"/>
              <a:t>인자들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문자열 </a:t>
            </a:r>
            <a:r>
              <a:rPr lang="en-US" altLang="ko-KR" dirty="0" err="1"/>
              <a:t>str</a:t>
            </a:r>
            <a:r>
              <a:rPr lang="en-US" altLang="ko-KR" dirty="0"/>
              <a:t> </a:t>
            </a:r>
            <a:r>
              <a:rPr lang="ko-KR" altLang="en-US" dirty="0"/>
              <a:t>중간 중간에 변수나 상수를 함께 출력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1930624"/>
            <a:ext cx="3864952" cy="12012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36" y="3184645"/>
            <a:ext cx="6856932" cy="16713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36" y="4973709"/>
            <a:ext cx="5096066" cy="12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38"/>
    </mc:Choice>
    <mc:Fallback xmlns="">
      <p:transition spd="slow" advTm="18753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 </a:t>
            </a:r>
            <a:r>
              <a:rPr lang="ko-KR" altLang="en-US" dirty="0"/>
              <a:t>언어의 </a:t>
            </a:r>
            <a:r>
              <a:rPr lang="ko-KR" altLang="en-US" dirty="0" err="1"/>
              <a:t>포맷팅</a:t>
            </a:r>
            <a:r>
              <a:rPr lang="ko-KR" altLang="en-US" dirty="0"/>
              <a:t> 스타일인 </a:t>
            </a:r>
            <a:r>
              <a:rPr lang="en-US" altLang="ko-KR" dirty="0"/>
              <a:t>%d</a:t>
            </a:r>
            <a:r>
              <a:rPr lang="ko-KR" altLang="en-US" dirty="0"/>
              <a:t>와 </a:t>
            </a:r>
            <a:r>
              <a:rPr lang="en-US" altLang="ko-KR" dirty="0"/>
              <a:t>%f </a:t>
            </a:r>
            <a:r>
              <a:rPr lang="ko-KR" altLang="en-US" dirty="0"/>
              <a:t>등으로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의 </a:t>
            </a:r>
            <a:r>
              <a:rPr lang="en-US" altLang="ko-KR" dirty="0" err="1"/>
              <a:t>printf</a:t>
            </a:r>
            <a:r>
              <a:rPr lang="en-US" altLang="ko-KR" dirty="0"/>
              <a:t>( )</a:t>
            </a:r>
            <a:r>
              <a:rPr lang="ko-KR" altLang="en-US" dirty="0"/>
              <a:t>에서 사용하는 형식 지정자 스타일도 지원</a:t>
            </a:r>
            <a:endParaRPr lang="en-US" altLang="ko-KR" dirty="0"/>
          </a:p>
          <a:p>
            <a:pPr lvl="1"/>
            <a:r>
              <a:rPr lang="en-US" altLang="ko-KR" dirty="0"/>
              <a:t>%d, %x, %o, %f, %c, %s </a:t>
            </a:r>
            <a:r>
              <a:rPr lang="ko-KR" altLang="en-US" dirty="0"/>
              <a:t>등을 사용해 </a:t>
            </a:r>
            <a:r>
              <a:rPr lang="en-US" altLang="ko-KR" dirty="0"/>
              <a:t>%</a:t>
            </a:r>
            <a:r>
              <a:rPr lang="ko-KR" altLang="en-US" dirty="0"/>
              <a:t>로 이어지는 뒤의 상수나 변수를 순서대로 </a:t>
            </a:r>
            <a:r>
              <a:rPr lang="en-US" altLang="ko-KR" dirty="0"/>
              <a:t>10</a:t>
            </a:r>
            <a:r>
              <a:rPr lang="ko-KR" altLang="en-US" dirty="0"/>
              <a:t>진수</a:t>
            </a:r>
            <a:r>
              <a:rPr lang="en-US" altLang="ko-KR" dirty="0"/>
              <a:t>, 16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</a:t>
            </a:r>
            <a:r>
              <a:rPr lang="ko-KR" altLang="en-US" dirty="0"/>
              <a:t>소수점</a:t>
            </a:r>
            <a:r>
              <a:rPr lang="en-US" altLang="ko-KR" dirty="0"/>
              <a:t>, </a:t>
            </a:r>
            <a:r>
              <a:rPr lang="ko-KR" altLang="en-US" dirty="0"/>
              <a:t>문자</a:t>
            </a:r>
            <a:r>
              <a:rPr lang="en-US" altLang="ko-KR" dirty="0"/>
              <a:t>, </a:t>
            </a:r>
            <a:r>
              <a:rPr lang="ko-KR" altLang="en-US" dirty="0"/>
              <a:t>문자열로 출력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85" y="2378736"/>
            <a:ext cx="5941500" cy="32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34"/>
    </mc:Choice>
    <mc:Fallback xmlns="">
      <p:transition spd="slow" advTm="13503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3" y="2553947"/>
            <a:ext cx="8029118" cy="19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4"/>
    </mc:Choice>
    <mc:Fallback xmlns="">
      <p:transition spd="slow" advTm="3164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논리 유형 </a:t>
            </a:r>
            <a:r>
              <a:rPr lang="en-US" altLang="ko-KR" dirty="0"/>
              <a:t>bool</a:t>
            </a:r>
            <a:r>
              <a:rPr lang="ko-KR" altLang="en-US" dirty="0"/>
              <a:t>과 함수 </a:t>
            </a:r>
            <a:r>
              <a:rPr lang="en-US" altLang="ko-KR" dirty="0"/>
              <a:t>bool(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논리 값으로 참과 거짓을 의미하는 </a:t>
            </a:r>
            <a:r>
              <a:rPr lang="en-US" altLang="ko-KR" dirty="0"/>
              <a:t>True</a:t>
            </a:r>
            <a:r>
              <a:rPr lang="ko-KR" altLang="en-US" dirty="0"/>
              <a:t>와 </a:t>
            </a:r>
            <a:r>
              <a:rPr lang="en-US" altLang="ko-KR" dirty="0"/>
              <a:t>False</a:t>
            </a:r>
            <a:r>
              <a:rPr lang="ko-KR" altLang="en-US" dirty="0"/>
              <a:t>를 키워드로 제공</a:t>
            </a:r>
            <a:endParaRPr lang="en-US" altLang="ko-KR" dirty="0"/>
          </a:p>
          <a:p>
            <a:pPr lvl="1"/>
            <a:r>
              <a:rPr lang="ko-KR" altLang="en-US" dirty="0"/>
              <a:t>클래스 </a:t>
            </a:r>
            <a:r>
              <a:rPr lang="en-US" altLang="ko-KR" dirty="0"/>
              <a:t>bool</a:t>
            </a:r>
          </a:p>
          <a:p>
            <a:r>
              <a:rPr lang="ko-KR" altLang="en-US" dirty="0"/>
              <a:t>논리 값 </a:t>
            </a:r>
            <a:r>
              <a:rPr lang="en-US" altLang="ko-KR" dirty="0"/>
              <a:t>True</a:t>
            </a:r>
            <a:r>
              <a:rPr lang="ko-KR" altLang="en-US" dirty="0"/>
              <a:t>와 </a:t>
            </a:r>
            <a:r>
              <a:rPr lang="en-US" altLang="ko-KR" dirty="0"/>
              <a:t>False</a:t>
            </a:r>
            <a:r>
              <a:rPr lang="ko-KR" altLang="en-US" dirty="0"/>
              <a:t>는 </a:t>
            </a:r>
            <a:r>
              <a:rPr lang="en-US" altLang="ko-KR" dirty="0" err="1"/>
              <a:t>int</a:t>
            </a:r>
            <a:r>
              <a:rPr lang="en-US" altLang="ko-KR" dirty="0"/>
              <a:t>(</a:t>
            </a:r>
            <a:r>
              <a:rPr lang="ko-KR" altLang="en-US" dirty="0"/>
              <a:t>논리값</a:t>
            </a:r>
            <a:r>
              <a:rPr lang="en-US" altLang="ko-KR" dirty="0"/>
              <a:t>) </a:t>
            </a:r>
            <a:r>
              <a:rPr lang="ko-KR" altLang="en-US" dirty="0"/>
              <a:t>함수에 의해 각각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0</a:t>
            </a:r>
            <a:r>
              <a:rPr lang="ko-KR" altLang="en-US" dirty="0"/>
              <a:t>으로 변환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81" y="2361367"/>
            <a:ext cx="2168403" cy="11126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81" y="3746159"/>
            <a:ext cx="3760189" cy="10720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081" y="5090344"/>
            <a:ext cx="2412044" cy="5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42"/>
    </mc:Choice>
    <mc:Fallback xmlns="">
      <p:transition spd="slow" advTm="7664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 연산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&gt; &lt; &gt;= &lt;= == !=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72" y="3230979"/>
            <a:ext cx="6735977" cy="31144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72" y="1721362"/>
            <a:ext cx="3478677" cy="13221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48" y="1534064"/>
            <a:ext cx="1993875" cy="16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94"/>
    </mc:Choice>
    <mc:Fallback xmlns="">
      <p:transition spd="slow" advTm="8839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 연산을 이용한 비만도 측정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체질량</a:t>
            </a:r>
            <a:r>
              <a:rPr lang="ko-KR" altLang="en-US" dirty="0"/>
              <a:t> 지수</a:t>
            </a:r>
            <a:r>
              <a:rPr lang="en-US" altLang="ko-KR" dirty="0"/>
              <a:t>(BMI: Body Mass Index): </a:t>
            </a:r>
            <a:r>
              <a:rPr lang="ko-KR" altLang="en-US" dirty="0"/>
              <a:t>키가 </a:t>
            </a:r>
            <a:r>
              <a:rPr lang="en-US" altLang="ko-KR" dirty="0"/>
              <a:t>t </a:t>
            </a:r>
            <a:r>
              <a:rPr lang="ko-KR" altLang="en-US" dirty="0"/>
              <a:t>미터</a:t>
            </a:r>
            <a:r>
              <a:rPr lang="en-US" altLang="ko-KR" dirty="0"/>
              <a:t>(m), </a:t>
            </a:r>
            <a:r>
              <a:rPr lang="ko-KR" altLang="en-US" dirty="0"/>
              <a:t>체중 </a:t>
            </a:r>
            <a:r>
              <a:rPr lang="en-US" altLang="ko-KR" dirty="0"/>
              <a:t>w </a:t>
            </a:r>
            <a:r>
              <a:rPr lang="ko-KR" altLang="en-US" dirty="0"/>
              <a:t>킬로그램</a:t>
            </a:r>
            <a:r>
              <a:rPr lang="en-US" altLang="ko-KR" dirty="0"/>
              <a:t>(kg)</a:t>
            </a:r>
            <a:r>
              <a:rPr lang="ko-KR" altLang="en-US" dirty="0"/>
              <a:t>일 때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7" y="2570659"/>
            <a:ext cx="5667741" cy="42158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346" y="1654831"/>
            <a:ext cx="2696604" cy="9158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974" y="1537449"/>
            <a:ext cx="3377308" cy="22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10"/>
    </mc:Choice>
    <mc:Fallback xmlns="">
      <p:transition spd="slow" advTm="14371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 연산을 이용한 전기 기본 요금 계산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논리 값 </a:t>
            </a:r>
            <a:r>
              <a:rPr lang="en-US" altLang="ko-KR" dirty="0"/>
              <a:t>True</a:t>
            </a:r>
            <a:r>
              <a:rPr lang="ko-KR" altLang="en-US" dirty="0"/>
              <a:t>와 </a:t>
            </a:r>
            <a:r>
              <a:rPr lang="en-US" altLang="ko-KR" dirty="0"/>
              <a:t>False</a:t>
            </a:r>
            <a:r>
              <a:rPr lang="ko-KR" altLang="en-US" dirty="0"/>
              <a:t>를 각각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0</a:t>
            </a:r>
            <a:r>
              <a:rPr lang="ko-KR" altLang="en-US" dirty="0"/>
              <a:t>으로 산술 연산에 활용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55" y="1643774"/>
            <a:ext cx="6284185" cy="45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32"/>
    </mc:Choice>
    <mc:Fallback xmlns="">
      <p:transition spd="slow" advTm="1450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배운 </a:t>
            </a:r>
            <a:r>
              <a:rPr lang="ko-KR" altLang="en-US" dirty="0" err="1"/>
              <a:t>파이썬</a:t>
            </a:r>
            <a:r>
              <a:rPr lang="ko-KR" altLang="en-US" dirty="0"/>
              <a:t> 키워드를 멤버십 </a:t>
            </a:r>
            <a:r>
              <a:rPr lang="en-US" altLang="ko-KR" dirty="0"/>
              <a:t>in</a:t>
            </a:r>
            <a:r>
              <a:rPr lang="ko-KR" altLang="en-US" dirty="0"/>
              <a:t>으로 검사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 단어를 표준 입력</a:t>
            </a:r>
            <a:endParaRPr lang="en-US" altLang="ko-KR" dirty="0"/>
          </a:p>
          <a:p>
            <a:pPr lvl="1"/>
            <a:r>
              <a:rPr lang="ko-KR" altLang="en-US" dirty="0"/>
              <a:t>그 단어가 지금까지 배운 </a:t>
            </a:r>
            <a:r>
              <a:rPr lang="ko-KR" altLang="en-US" dirty="0" err="1"/>
              <a:t>파이썬의</a:t>
            </a:r>
            <a:r>
              <a:rPr lang="ko-KR" altLang="en-US" dirty="0"/>
              <a:t> 키워드인지를 </a:t>
            </a:r>
            <a:r>
              <a:rPr lang="en-US" altLang="ko-KR" dirty="0"/>
              <a:t>in</a:t>
            </a:r>
            <a:r>
              <a:rPr lang="ko-KR" altLang="en-US" dirty="0"/>
              <a:t>문으로 검사해 결과를 출력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31" y="2168989"/>
            <a:ext cx="6279808" cy="20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3"/>
    </mc:Choice>
    <mc:Fallback xmlns="">
      <p:transition spd="slow" advTm="6146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논리곱 </a:t>
            </a:r>
            <a:r>
              <a:rPr lang="en-US" altLang="ko-KR" dirty="0"/>
              <a:t>&amp;, </a:t>
            </a:r>
            <a:r>
              <a:rPr lang="ko-KR" altLang="en-US" dirty="0"/>
              <a:t>비트 논리합 </a:t>
            </a:r>
            <a:r>
              <a:rPr lang="en-US" altLang="ko-KR" dirty="0"/>
              <a:t>|, </a:t>
            </a:r>
            <a:r>
              <a:rPr lang="ko-KR" altLang="en-US" dirty="0"/>
              <a:t>비트 배타적 논리합 </a:t>
            </a:r>
            <a:r>
              <a:rPr lang="en-US" altLang="ko-KR" dirty="0"/>
              <a:t>^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84" y="1193960"/>
            <a:ext cx="6144455" cy="24803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83" y="3861788"/>
            <a:ext cx="6144455" cy="22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59"/>
    </mc:Choice>
    <mc:Fallback xmlns="">
      <p:transition spd="slow" advTm="16635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논리곱 </a:t>
            </a:r>
            <a:r>
              <a:rPr lang="en-US" altLang="ko-KR" dirty="0"/>
              <a:t>&amp;</a:t>
            </a:r>
            <a:r>
              <a:rPr lang="ko-KR" altLang="en-US" dirty="0"/>
              <a:t>로 특정 비트의 값 알아 내기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마스크</a:t>
            </a:r>
            <a:r>
              <a:rPr lang="en-US" altLang="ko-KR" dirty="0"/>
              <a:t>(mask): </a:t>
            </a:r>
            <a:r>
              <a:rPr lang="ko-KR" altLang="en-US" dirty="0"/>
              <a:t>원하는 특정 비트를 모두 </a:t>
            </a:r>
            <a:r>
              <a:rPr lang="en-US" altLang="ko-KR" dirty="0"/>
              <a:t>1</a:t>
            </a:r>
            <a:r>
              <a:rPr lang="ko-KR" altLang="en-US" dirty="0"/>
              <a:t>로 지정</a:t>
            </a:r>
            <a:endParaRPr lang="en-US" altLang="ko-KR" dirty="0"/>
          </a:p>
          <a:p>
            <a:pPr lvl="1"/>
            <a:r>
              <a:rPr lang="en-US" altLang="ko-KR" dirty="0"/>
              <a:t>a &amp; mask, a</a:t>
            </a:r>
            <a:r>
              <a:rPr lang="ko-KR" altLang="en-US" dirty="0"/>
              <a:t>의 특정 비트 값만을 뽑아 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47" y="1931333"/>
            <a:ext cx="5820509" cy="22112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19" y="4187011"/>
            <a:ext cx="5845785" cy="21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63"/>
    </mc:Choice>
    <mc:Fallback xmlns="">
      <p:transition spd="slow" advTm="1196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클래스와 객체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</a:t>
            </a:r>
            <a:r>
              <a:rPr lang="en-US" altLang="ko-KR" dirty="0"/>
              <a:t>: </a:t>
            </a:r>
            <a:r>
              <a:rPr lang="ko-KR" altLang="en-US" dirty="0"/>
              <a:t>‘문자의 나열’</a:t>
            </a:r>
            <a:r>
              <a:rPr lang="en-US" altLang="ko-KR" dirty="0"/>
              <a:t>, </a:t>
            </a:r>
            <a:r>
              <a:rPr lang="ko-KR" altLang="en-US" dirty="0"/>
              <a:t>텍스트 시퀀스</a:t>
            </a:r>
            <a:r>
              <a:rPr lang="en-US" altLang="ko-KR" dirty="0"/>
              <a:t>(text sequence)</a:t>
            </a:r>
          </a:p>
          <a:p>
            <a:pPr lvl="1"/>
            <a:r>
              <a:rPr lang="ko-KR" altLang="en-US" dirty="0" err="1"/>
              <a:t>자료형</a:t>
            </a:r>
            <a:r>
              <a:rPr lang="ko-KR" altLang="en-US" dirty="0"/>
              <a:t> </a:t>
            </a:r>
            <a:r>
              <a:rPr lang="en-US" altLang="ko-KR" dirty="0"/>
              <a:t>class </a:t>
            </a:r>
            <a:r>
              <a:rPr lang="en-US" altLang="ko-KR" dirty="0" err="1"/>
              <a:t>str</a:t>
            </a:r>
            <a:endParaRPr lang="en-US" altLang="ko-KR" dirty="0"/>
          </a:p>
          <a:p>
            <a:pPr lvl="1"/>
            <a:r>
              <a:rPr lang="en-US" altLang="ko-KR" dirty="0"/>
              <a:t>‘python’</a:t>
            </a:r>
            <a:r>
              <a:rPr lang="ko-KR" altLang="en-US" dirty="0"/>
              <a:t>과 같은 문자열 상수는 클래스 </a:t>
            </a:r>
            <a:r>
              <a:rPr lang="en-US" altLang="ko-KR" dirty="0" err="1"/>
              <a:t>str</a:t>
            </a:r>
            <a:r>
              <a:rPr lang="ko-KR" altLang="en-US" dirty="0"/>
              <a:t>의 객체</a:t>
            </a:r>
            <a:endParaRPr lang="en-US" altLang="ko-KR" dirty="0"/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작은따옴표</a:t>
            </a:r>
            <a:r>
              <a:rPr lang="en-US" altLang="ko-KR" dirty="0"/>
              <a:t>: ‘“</a:t>
            </a:r>
            <a:r>
              <a:rPr lang="ko-KR" altLang="en-US" dirty="0"/>
              <a:t>큰” 따옴표 </a:t>
            </a:r>
            <a:r>
              <a:rPr lang="ko-KR" altLang="en-US" dirty="0" err="1"/>
              <a:t>표현’처럼</a:t>
            </a:r>
            <a:r>
              <a:rPr lang="ko-KR" altLang="en-US" dirty="0"/>
              <a:t> 문자열 내부에 큰따옴표 사용 가능</a:t>
            </a:r>
          </a:p>
          <a:p>
            <a:pPr lvl="1"/>
            <a:r>
              <a:rPr lang="ko-KR" altLang="en-US" dirty="0"/>
              <a:t>■ 큰따옴표</a:t>
            </a:r>
            <a:r>
              <a:rPr lang="en-US" altLang="ko-KR" dirty="0"/>
              <a:t>: “‘</a:t>
            </a:r>
            <a:r>
              <a:rPr lang="ko-KR" altLang="en-US" dirty="0"/>
              <a:t>작은’ 따옴표 </a:t>
            </a:r>
            <a:r>
              <a:rPr lang="ko-KR" altLang="en-US" dirty="0" err="1"/>
              <a:t>표현”처럼</a:t>
            </a:r>
            <a:r>
              <a:rPr lang="ko-KR" altLang="en-US" dirty="0"/>
              <a:t> 문자열 내부에 작은따옴표 사용 가능</a:t>
            </a:r>
          </a:p>
          <a:p>
            <a:pPr lvl="1"/>
            <a:r>
              <a:rPr lang="ko-KR" altLang="en-US" dirty="0"/>
              <a:t>■ </a:t>
            </a:r>
            <a:r>
              <a:rPr lang="ko-KR" altLang="en-US" dirty="0" err="1"/>
              <a:t>삼중따옴표</a:t>
            </a:r>
            <a:r>
              <a:rPr lang="en-US" altLang="ko-KR" dirty="0"/>
              <a:t>: ’’’</a:t>
            </a:r>
            <a:r>
              <a:rPr lang="ko-KR" altLang="en-US" dirty="0"/>
              <a:t>문자열</a:t>
            </a:r>
            <a:r>
              <a:rPr lang="en-US" altLang="ko-KR" dirty="0"/>
              <a:t>’’’</a:t>
            </a:r>
            <a:r>
              <a:rPr lang="ko-KR" altLang="en-US" dirty="0"/>
              <a:t> 또는 “””</a:t>
            </a:r>
            <a:r>
              <a:rPr lang="ko-KR" altLang="en-US" dirty="0" err="1"/>
              <a:t>문자열”””로</a:t>
            </a:r>
            <a:r>
              <a:rPr lang="ko-KR" altLang="en-US" dirty="0"/>
              <a:t> 여러 줄의 문자열 표현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15" y="3083241"/>
            <a:ext cx="4917594" cy="31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48"/>
    </mc:Choice>
    <mc:Fallback xmlns="">
      <p:transition spd="slow" advTm="13244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배타적 논리합 </a:t>
            </a:r>
            <a:r>
              <a:rPr lang="en-US" altLang="ko-KR" dirty="0"/>
              <a:t>^</a:t>
            </a:r>
            <a:r>
              <a:rPr lang="ko-KR" altLang="en-US" dirty="0"/>
              <a:t>을 사용</a:t>
            </a:r>
            <a:r>
              <a:rPr lang="en-US" altLang="ko-KR" dirty="0"/>
              <a:t>, </a:t>
            </a:r>
            <a:r>
              <a:rPr lang="ko-KR" altLang="en-US" dirty="0"/>
              <a:t>암호화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비트 배타적 논리합 특성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2" y="1589874"/>
            <a:ext cx="4783934" cy="9673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38" y="2529946"/>
            <a:ext cx="6316169" cy="37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80"/>
    </mc:Choice>
    <mc:Fallback xmlns="">
      <p:transition spd="slow" advTm="24838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이동 연산자 </a:t>
            </a:r>
            <a:r>
              <a:rPr lang="en-US" altLang="ko-KR" dirty="0"/>
              <a:t>&gt;&gt;</a:t>
            </a:r>
            <a:r>
              <a:rPr lang="ko-KR" altLang="en-US" dirty="0"/>
              <a:t>와 </a:t>
            </a:r>
            <a:r>
              <a:rPr lang="en-US" altLang="ko-KR" dirty="0"/>
              <a:t>&lt;&lt;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비트 단위로 뒤 </a:t>
            </a:r>
            <a:r>
              <a:rPr lang="ko-KR" altLang="en-US" dirty="0" err="1"/>
              <a:t>피연산자인</a:t>
            </a:r>
            <a:r>
              <a:rPr lang="ko-KR" altLang="en-US" dirty="0"/>
              <a:t> 지정된 횟수만큼 이동시키는 연산자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15" y="1695021"/>
            <a:ext cx="6145823" cy="25777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9" y="4544891"/>
            <a:ext cx="7153641" cy="16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51"/>
    </mc:Choice>
    <mc:Fallback xmlns="">
      <p:transition spd="slow" advTm="13495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 우선순위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지수</a:t>
            </a:r>
            <a:r>
              <a:rPr lang="en-US" altLang="ko-KR" dirty="0"/>
              <a:t>, </a:t>
            </a:r>
            <a:r>
              <a:rPr lang="ko-KR" altLang="en-US" dirty="0" err="1"/>
              <a:t>단항</a:t>
            </a:r>
            <a:r>
              <a:rPr lang="en-US" altLang="ko-KR" dirty="0"/>
              <a:t>, </a:t>
            </a:r>
            <a:r>
              <a:rPr lang="ko-KR" altLang="en-US" dirty="0"/>
              <a:t>산술</a:t>
            </a:r>
            <a:r>
              <a:rPr lang="en-US" altLang="ko-KR" dirty="0"/>
              <a:t>, 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관계</a:t>
            </a:r>
            <a:r>
              <a:rPr lang="en-US" altLang="ko-KR" dirty="0"/>
              <a:t>, </a:t>
            </a:r>
            <a:r>
              <a:rPr lang="ko-KR" altLang="en-US" dirty="0"/>
              <a:t>비교</a:t>
            </a:r>
            <a:r>
              <a:rPr lang="en-US" altLang="ko-KR" dirty="0"/>
              <a:t>, </a:t>
            </a:r>
            <a:r>
              <a:rPr lang="ko-KR" altLang="en-US" dirty="0"/>
              <a:t>논리 연산 순서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60" y="1728107"/>
            <a:ext cx="5367704" cy="4316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9058" y="5299349"/>
            <a:ext cx="47609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논리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and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52"/>
    </mc:Choice>
    <mc:Fallback xmlns="">
      <p:transition spd="slow" advTm="6075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연산과 연산자 우선순위를 고려한 윤년 검사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다음 두 가지 조건 중 하나를 만족하면 윤년</a:t>
            </a:r>
            <a:endParaRPr lang="en-US" altLang="ko-KR" dirty="0"/>
          </a:p>
          <a:p>
            <a:pPr lvl="1"/>
            <a:r>
              <a:rPr lang="en-US" altLang="ko-KR" dirty="0"/>
              <a:t>■ 4</a:t>
            </a:r>
            <a:r>
              <a:rPr lang="ko-KR" altLang="en-US" dirty="0"/>
              <a:t>로 나눠지고 </a:t>
            </a:r>
            <a:r>
              <a:rPr lang="en-US" altLang="ko-KR" dirty="0"/>
              <a:t>100</a:t>
            </a:r>
            <a:r>
              <a:rPr lang="ko-KR" altLang="en-US" dirty="0"/>
              <a:t>으로는 나눠지지 않는 해</a:t>
            </a:r>
            <a:r>
              <a:rPr lang="en-US" altLang="ko-KR" dirty="0"/>
              <a:t>(</a:t>
            </a:r>
            <a:r>
              <a:rPr lang="ko-KR" altLang="en-US" dirty="0"/>
              <a:t>연도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■ 400</a:t>
            </a:r>
            <a:r>
              <a:rPr lang="ko-KR" altLang="en-US" dirty="0"/>
              <a:t>으로 나눠지는 해</a:t>
            </a:r>
            <a:r>
              <a:rPr lang="en-US" altLang="ko-KR" dirty="0"/>
              <a:t>(</a:t>
            </a:r>
            <a:r>
              <a:rPr lang="ko-KR" altLang="en-US" dirty="0"/>
              <a:t>연도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85" y="2256658"/>
            <a:ext cx="6392007" cy="35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41"/>
    </mc:Choice>
    <mc:Fallback xmlns="">
      <p:transition spd="slow" advTm="19294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721490"/>
            <a:ext cx="7194671" cy="5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60"/>
    </mc:Choice>
    <mc:Fallback xmlns="">
      <p:transition spd="slow" advTm="10166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7" y="764899"/>
            <a:ext cx="7695578" cy="54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18"/>
    </mc:Choice>
    <mc:Fallback xmlns="">
      <p:transition spd="slow" advTm="9961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3" y="580486"/>
            <a:ext cx="7046090" cy="59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21"/>
    </mc:Choice>
    <mc:Fallback xmlns="">
      <p:transition spd="slow" advTm="15782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" y="1155556"/>
            <a:ext cx="7547693" cy="49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29"/>
    </mc:Choice>
    <mc:Fallback xmlns="">
      <p:transition spd="slow" advTm="2315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 활용</a:t>
            </a:r>
            <a:r>
              <a:rPr lang="en-US" altLang="ko-KR" dirty="0"/>
              <a:t>, </a:t>
            </a:r>
            <a:r>
              <a:rPr lang="ko-KR" altLang="en-US" dirty="0"/>
              <a:t>길이와</a:t>
            </a:r>
            <a:r>
              <a:rPr lang="en-US" altLang="ko-KR" dirty="0"/>
              <a:t> </a:t>
            </a:r>
            <a:r>
              <a:rPr lang="ko-KR" altLang="en-US" dirty="0"/>
              <a:t>문자 참조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문자열의 길이 반환</a:t>
            </a:r>
            <a:r>
              <a:rPr lang="en-US" altLang="ko-KR" dirty="0"/>
              <a:t>: </a:t>
            </a:r>
            <a:r>
              <a:rPr lang="ko-KR" altLang="en-US" dirty="0"/>
              <a:t>함수 </a:t>
            </a:r>
            <a:r>
              <a:rPr lang="en-US" altLang="ko-KR" dirty="0" err="1"/>
              <a:t>len</a:t>
            </a:r>
            <a:r>
              <a:rPr lang="en-US" altLang="ko-KR" dirty="0"/>
              <a:t>()</a:t>
            </a:r>
          </a:p>
          <a:p>
            <a:r>
              <a:rPr lang="ko-KR" altLang="en-US" dirty="0"/>
              <a:t>첨자를 사용한 문자열의 문자 참조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3" y="3542880"/>
            <a:ext cx="5982312" cy="280258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02" y="1954558"/>
            <a:ext cx="2871094" cy="17549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325" y="1895110"/>
            <a:ext cx="3066936" cy="40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031"/>
    </mc:Choice>
    <mc:Fallback xmlns="">
      <p:transition spd="slow" advTm="2760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en-US" altLang="ko-KR" dirty="0"/>
              <a:t>: </a:t>
            </a:r>
            <a:r>
              <a:rPr lang="ko-KR" altLang="en-US" dirty="0"/>
              <a:t>문자열의 부분 문자열 참조 방식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189324" cy="5151503"/>
          </a:xfrm>
        </p:spPr>
        <p:txBody>
          <a:bodyPr/>
          <a:lstStyle/>
          <a:p>
            <a:r>
              <a:rPr lang="ko-KR" altLang="en-US" dirty="0" err="1"/>
              <a:t>슬라이싱</a:t>
            </a:r>
            <a:r>
              <a:rPr lang="en-US" altLang="ko-KR" dirty="0"/>
              <a:t>(slicing)</a:t>
            </a:r>
          </a:p>
          <a:p>
            <a:pPr lvl="1"/>
            <a:r>
              <a:rPr lang="ko-KR" altLang="en-US" dirty="0"/>
              <a:t>전체에서 일부분을 참조하는 방법</a:t>
            </a:r>
            <a:endParaRPr lang="en-US" altLang="ko-KR" dirty="0"/>
          </a:p>
          <a:p>
            <a:r>
              <a:rPr lang="ko-KR" altLang="en-US" dirty="0"/>
              <a:t>문자열 </a:t>
            </a:r>
            <a:r>
              <a:rPr lang="ko-KR" altLang="en-US" dirty="0" err="1"/>
              <a:t>슬라이싱</a:t>
            </a:r>
            <a:endParaRPr lang="en-US" altLang="ko-KR" dirty="0"/>
          </a:p>
          <a:p>
            <a:pPr lvl="1"/>
            <a:r>
              <a:rPr lang="ko-KR" altLang="en-US" dirty="0"/>
              <a:t>기존의 문자열은 절대 수정이 되는 것이 아니라 원 문자열은 변함이 없고 일부분을 반환</a:t>
            </a:r>
            <a:endParaRPr lang="en-US" altLang="ko-KR" dirty="0"/>
          </a:p>
          <a:p>
            <a:r>
              <a:rPr lang="en-US" altLang="ko-KR" dirty="0" err="1"/>
              <a:t>str</a:t>
            </a:r>
            <a:r>
              <a:rPr lang="en-US" altLang="ko-KR" dirty="0"/>
              <a:t>[</a:t>
            </a:r>
            <a:r>
              <a:rPr lang="en-US" altLang="ko-KR" dirty="0" err="1"/>
              <a:t>start:end</a:t>
            </a:r>
            <a:r>
              <a:rPr lang="en-US" altLang="ko-KR" dirty="0"/>
              <a:t>]</a:t>
            </a:r>
          </a:p>
          <a:p>
            <a:pPr lvl="1"/>
            <a:r>
              <a:rPr lang="ko-KR" altLang="en-US" dirty="0"/>
              <a:t>문자열 </a:t>
            </a:r>
            <a:r>
              <a:rPr lang="en-US" altLang="ko-KR" dirty="0" err="1"/>
              <a:t>str</a:t>
            </a:r>
            <a:r>
              <a:rPr lang="ko-KR" altLang="en-US" dirty="0"/>
              <a:t>에서 </a:t>
            </a:r>
            <a:r>
              <a:rPr lang="en-US" altLang="ko-KR" dirty="0"/>
              <a:t>start </a:t>
            </a:r>
            <a:r>
              <a:rPr lang="ko-KR" altLang="en-US" dirty="0"/>
              <a:t>첨자에서 </a:t>
            </a:r>
            <a:r>
              <a:rPr lang="en-US" altLang="ko-KR" dirty="0"/>
              <a:t>end-1 </a:t>
            </a:r>
            <a:r>
              <a:rPr lang="ko-KR" altLang="en-US" dirty="0"/>
              <a:t>첨자까지의 문자열을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24" y="1520405"/>
            <a:ext cx="3342527" cy="16360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42" y="3700961"/>
            <a:ext cx="3389103" cy="23527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677" y="3806923"/>
            <a:ext cx="2677258" cy="22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93"/>
    </mc:Choice>
    <mc:Fallback xmlns="">
      <p:transition spd="slow" advTm="1573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첨자의 음수 사용과 음수와 양수</a:t>
            </a:r>
            <a:r>
              <a:rPr lang="en-US" altLang="ko-KR" dirty="0"/>
              <a:t> </a:t>
            </a:r>
            <a:r>
              <a:rPr lang="ko-KR" altLang="en-US" dirty="0"/>
              <a:t>혼합하여 사용 가능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음수를 이용한 문자열 </a:t>
            </a:r>
            <a:r>
              <a:rPr lang="ko-KR" altLang="en-US" dirty="0" err="1"/>
              <a:t>슬라이싱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65" y="1620686"/>
            <a:ext cx="5843472" cy="22346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912" y="3877772"/>
            <a:ext cx="5480715" cy="24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5"/>
    </mc:Choice>
    <mc:Fallback xmlns="">
      <p:transition spd="slow" advTm="1109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start</a:t>
            </a:r>
            <a:r>
              <a:rPr lang="ko-KR" altLang="en-US" dirty="0"/>
              <a:t>와 </a:t>
            </a:r>
            <a:r>
              <a:rPr lang="en-US" altLang="ko-KR" dirty="0"/>
              <a:t>end</a:t>
            </a:r>
            <a:r>
              <a:rPr lang="ko-KR" altLang="en-US" dirty="0"/>
              <a:t>를 비우면 ‘</a:t>
            </a:r>
            <a:r>
              <a:rPr lang="ko-KR" altLang="en-US" dirty="0" err="1"/>
              <a:t>처음부터’와</a:t>
            </a:r>
            <a:r>
              <a:rPr lang="ko-KR" altLang="en-US" dirty="0"/>
              <a:t> ‘</a:t>
            </a:r>
            <a:r>
              <a:rPr lang="ko-KR" altLang="en-US" dirty="0" err="1"/>
              <a:t>끝까지’를</a:t>
            </a:r>
            <a:r>
              <a:rPr lang="ko-KR" altLang="en-US" dirty="0"/>
              <a:t> 의미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start</a:t>
            </a:r>
            <a:r>
              <a:rPr lang="ko-KR" altLang="en-US" dirty="0"/>
              <a:t>와 </a:t>
            </a:r>
            <a:r>
              <a:rPr lang="en-US" altLang="ko-KR" dirty="0"/>
              <a:t>end, </a:t>
            </a:r>
            <a:r>
              <a:rPr lang="ko-KR" altLang="en-US" dirty="0"/>
              <a:t>생략하면</a:t>
            </a:r>
            <a:r>
              <a:rPr lang="en-US" altLang="ko-KR" dirty="0"/>
              <a:t>, </a:t>
            </a:r>
            <a:r>
              <a:rPr lang="ko-KR" altLang="en-US" dirty="0"/>
              <a:t>각각 ‘</a:t>
            </a:r>
            <a:r>
              <a:rPr lang="ko-KR" altLang="en-US" dirty="0" err="1"/>
              <a:t>처음부터’와</a:t>
            </a:r>
            <a:r>
              <a:rPr lang="ko-KR" altLang="en-US" dirty="0"/>
              <a:t> ‘</a:t>
            </a:r>
            <a:r>
              <a:rPr lang="ko-KR" altLang="en-US" dirty="0" err="1"/>
              <a:t>끝까지’를</a:t>
            </a:r>
            <a:r>
              <a:rPr lang="ko-KR" altLang="en-US" dirty="0"/>
              <a:t> 의미</a:t>
            </a:r>
            <a:endParaRPr lang="en-US" altLang="ko-KR" dirty="0"/>
          </a:p>
          <a:p>
            <a:r>
              <a:rPr lang="ko-KR" altLang="en-US" dirty="0"/>
              <a:t>앞뒤를 모두 비우면 문자열 전체를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15" y="4099709"/>
            <a:ext cx="6224954" cy="20480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08" y="2086673"/>
            <a:ext cx="1390878" cy="199938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605" y="2086673"/>
            <a:ext cx="220357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09"/>
    </mc:Choice>
    <mc:Fallback xmlns="">
      <p:transition spd="slow" advTm="1129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57" y="2927839"/>
            <a:ext cx="5532198" cy="340673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 사이의 간격을 </a:t>
            </a:r>
            <a:r>
              <a:rPr lang="en-US" altLang="ko-KR" dirty="0"/>
              <a:t>step</a:t>
            </a:r>
            <a:r>
              <a:rPr lang="ko-KR" altLang="en-US" dirty="0"/>
              <a:t>으로 조정 가능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2"/>
            <a:ext cx="8603852" cy="194502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/>
              <a:t>str</a:t>
            </a:r>
            <a:r>
              <a:rPr lang="en-US" altLang="ko-KR" dirty="0"/>
              <a:t>[</a:t>
            </a:r>
            <a:r>
              <a:rPr lang="en-US" altLang="ko-KR" dirty="0" err="1"/>
              <a:t>start:end:step</a:t>
            </a:r>
            <a:r>
              <a:rPr lang="en-US" altLang="ko-KR" dirty="0"/>
              <a:t>]</a:t>
            </a:r>
            <a:endParaRPr lang="ko-KR" altLang="en-US" dirty="0"/>
          </a:p>
          <a:p>
            <a:pPr lvl="1"/>
            <a:r>
              <a:rPr lang="ko-KR" altLang="en-US" dirty="0"/>
              <a:t>문자 사이의 간격을 </a:t>
            </a:r>
            <a:r>
              <a:rPr lang="en-US" altLang="ko-KR" dirty="0"/>
              <a:t>step</a:t>
            </a:r>
            <a:r>
              <a:rPr lang="ko-KR" altLang="en-US" dirty="0"/>
              <a:t>으로 조정</a:t>
            </a:r>
            <a:r>
              <a:rPr lang="en-US" altLang="ko-KR" dirty="0"/>
              <a:t>, step</a:t>
            </a:r>
            <a:r>
              <a:rPr lang="ko-KR" altLang="en-US" dirty="0"/>
              <a:t>을 생략하면 </a:t>
            </a:r>
            <a:r>
              <a:rPr lang="en-US" altLang="ko-KR" dirty="0"/>
              <a:t>1</a:t>
            </a:r>
          </a:p>
          <a:p>
            <a:r>
              <a:rPr lang="en-US" altLang="ko-KR" dirty="0" err="1"/>
              <a:t>str</a:t>
            </a:r>
            <a:r>
              <a:rPr lang="en-US" altLang="ko-KR" dirty="0"/>
              <a:t>[:] == </a:t>
            </a:r>
            <a:r>
              <a:rPr lang="en-US" altLang="ko-KR" dirty="0" err="1"/>
              <a:t>str</a:t>
            </a:r>
            <a:r>
              <a:rPr lang="en-US" altLang="ko-KR" dirty="0"/>
              <a:t>[::] == </a:t>
            </a:r>
            <a:r>
              <a:rPr lang="en-US" altLang="ko-KR" dirty="0" err="1"/>
              <a:t>str</a:t>
            </a:r>
            <a:r>
              <a:rPr lang="en-US" altLang="ko-KR" dirty="0"/>
              <a:t>[::1]</a:t>
            </a:r>
          </a:p>
          <a:p>
            <a:pPr lvl="1"/>
            <a:r>
              <a:rPr lang="ko-KR" altLang="en-US" dirty="0"/>
              <a:t>전체 문자열 반환</a:t>
            </a:r>
            <a:endParaRPr lang="en-US" altLang="ko-KR" dirty="0"/>
          </a:p>
          <a:p>
            <a:r>
              <a:rPr lang="ko-KR" altLang="en-US" dirty="0"/>
              <a:t>간격인 </a:t>
            </a:r>
            <a:r>
              <a:rPr lang="en-US" altLang="ko-KR" dirty="0"/>
              <a:t>step</a:t>
            </a:r>
            <a:r>
              <a:rPr lang="ko-KR" altLang="en-US" dirty="0"/>
              <a:t>은 음수도 가능</a:t>
            </a:r>
            <a:endParaRPr lang="en-US" altLang="ko-KR" dirty="0"/>
          </a:p>
          <a:p>
            <a:pPr lvl="1"/>
            <a:r>
              <a:rPr lang="en-US" altLang="ko-KR" dirty="0"/>
              <a:t>start</a:t>
            </a:r>
            <a:r>
              <a:rPr lang="ko-KR" altLang="en-US" dirty="0"/>
              <a:t>는 </a:t>
            </a:r>
            <a:r>
              <a:rPr lang="en-US" altLang="ko-KR" dirty="0"/>
              <a:t>end</a:t>
            </a:r>
            <a:r>
              <a:rPr lang="ko-KR" altLang="en-US" dirty="0"/>
              <a:t>보다 작아야 함</a:t>
            </a:r>
            <a:endParaRPr lang="en-US" altLang="ko-KR" dirty="0"/>
          </a:p>
          <a:p>
            <a:r>
              <a:rPr lang="en-US" altLang="ko-KR" dirty="0" err="1"/>
              <a:t>str</a:t>
            </a:r>
            <a:r>
              <a:rPr lang="en-US" altLang="ko-KR" dirty="0"/>
              <a:t>[::-1]</a:t>
            </a:r>
            <a:r>
              <a:rPr lang="ko-KR" altLang="en-US" dirty="0"/>
              <a:t>은 역순 문자열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675" y="1146487"/>
            <a:ext cx="1725412" cy="4501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821" y="1717519"/>
            <a:ext cx="3033251" cy="12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83"/>
    </mc:Choice>
    <mc:Fallback xmlns="">
      <p:transition spd="slow" advTm="2363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 함수 </a:t>
            </a:r>
            <a:r>
              <a:rPr lang="en-US" altLang="ko-KR" dirty="0" err="1"/>
              <a:t>ord</a:t>
            </a:r>
            <a:r>
              <a:rPr lang="en-US" altLang="ko-KR" dirty="0"/>
              <a:t>( )</a:t>
            </a:r>
            <a:r>
              <a:rPr lang="ko-KR" altLang="en-US" dirty="0"/>
              <a:t>와 </a:t>
            </a:r>
            <a:r>
              <a:rPr lang="en-US" altLang="ko-KR" dirty="0" err="1"/>
              <a:t>chr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ord</a:t>
            </a:r>
            <a:r>
              <a:rPr lang="en-US" altLang="ko-KR" dirty="0"/>
              <a:t>()</a:t>
            </a:r>
          </a:p>
          <a:p>
            <a:pPr lvl="1"/>
            <a:r>
              <a:rPr lang="ko-KR" altLang="en-US" dirty="0" err="1"/>
              <a:t>유니</a:t>
            </a:r>
            <a:r>
              <a:rPr lang="ko-KR" altLang="en-US" dirty="0"/>
              <a:t> 코드 번호 반환</a:t>
            </a:r>
            <a:endParaRPr lang="en-US" altLang="ko-KR" dirty="0"/>
          </a:p>
          <a:p>
            <a:r>
              <a:rPr lang="ko-KR" altLang="en-US" dirty="0"/>
              <a:t>촉</a:t>
            </a:r>
            <a:r>
              <a:rPr lang="en-US" altLang="ko-KR" dirty="0"/>
              <a:t>()</a:t>
            </a:r>
          </a:p>
          <a:p>
            <a:pPr lvl="1"/>
            <a:r>
              <a:rPr lang="ko-KR" altLang="en-US" dirty="0"/>
              <a:t>해당 </a:t>
            </a:r>
            <a:r>
              <a:rPr lang="ko-KR" altLang="en-US" dirty="0" err="1"/>
              <a:t>유니</a:t>
            </a:r>
            <a:r>
              <a:rPr lang="ko-KR" altLang="en-US" dirty="0"/>
              <a:t> 코드 번호의 문자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45" y="2751803"/>
            <a:ext cx="3685810" cy="20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94"/>
    </mc:Choice>
    <mc:Fallback xmlns="">
      <p:transition spd="slow" advTm="5759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17772</TotalTime>
  <Words>1134</Words>
  <Application>Microsoft Office PowerPoint</Application>
  <PresentationFormat>화면 슬라이드 쇼(4:3)</PresentationFormat>
  <Paragraphs>175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45" baseType="lpstr">
      <vt:lpstr>a바른생각</vt:lpstr>
      <vt:lpstr>맑은 고딕</vt:lpstr>
      <vt:lpstr>여기어때 잘난체</vt:lpstr>
      <vt:lpstr>Arial</vt:lpstr>
      <vt:lpstr>Consolas</vt:lpstr>
      <vt:lpstr>Tahoma</vt:lpstr>
      <vt:lpstr>Office 테마</vt:lpstr>
      <vt:lpstr>디자인 사용자 지정</vt:lpstr>
      <vt:lpstr>PowerPoint 프레젠테이션</vt:lpstr>
      <vt:lpstr>PowerPoint 프레젠테이션</vt:lpstr>
      <vt:lpstr>클래스와 객체</vt:lpstr>
      <vt:lpstr>문자열 활용, 길이와 문자 참조</vt:lpstr>
      <vt:lpstr>슬라이싱: 문자열의 부분 문자열 참조 방식</vt:lpstr>
      <vt:lpstr>첨자의 음수 사용과 음수와 양수 혼합하여 사용 가능</vt:lpstr>
      <vt:lpstr>start와 end를 비우면 ‘처음부터’와 ‘끝까지’를 의미</vt:lpstr>
      <vt:lpstr>문자 사이의 간격을 step으로 조정 가능</vt:lpstr>
      <vt:lpstr>문자 함수 ord( )와 chr( )</vt:lpstr>
      <vt:lpstr>이스케이프 시퀀스 문자(escape sequence characters)</vt:lpstr>
      <vt:lpstr>내장 함수 min( )과 max( )</vt:lpstr>
      <vt:lpstr>PowerPoint 프레젠테이션</vt:lpstr>
      <vt:lpstr>문자열 바꿔 반환하는 메소드 replace( )</vt:lpstr>
      <vt:lpstr>소수 형태의 실수에서 모든 자릿수의 합 구하기</vt:lpstr>
      <vt:lpstr>함수 count()와 join()</vt:lpstr>
      <vt:lpstr>문자열을 찾는 메소드 find( )와 index( )</vt:lpstr>
      <vt:lpstr>문자열을 여러 문자열로 나누는 split( ) 메소드</vt:lpstr>
      <vt:lpstr>4개의 수를 입력 받아 합과 평균값과 최댓값 및 최솟값을 출력</vt:lpstr>
      <vt:lpstr>메소드 center()와 strip()</vt:lpstr>
      <vt:lpstr>문자열의 format( ) 메소드를 이용해 간결한 출력 처리</vt:lpstr>
      <vt:lpstr>C 언어의 포맷팅 스타일인 %d와 %f 등으로 출력</vt:lpstr>
      <vt:lpstr>PowerPoint 프레젠테이션</vt:lpstr>
      <vt:lpstr>논리 유형 bool과 함수 bool( )</vt:lpstr>
      <vt:lpstr>관계 연산</vt:lpstr>
      <vt:lpstr>관계 연산을 이용한 비만도 측정</vt:lpstr>
      <vt:lpstr>관계 연산을 이용한 전기 기본 요금 계산</vt:lpstr>
      <vt:lpstr>배운 파이썬 키워드를 멤버십 in으로 검사</vt:lpstr>
      <vt:lpstr>비트 논리곱 &amp;, 비트 논리합 |, 비트 배타적 논리합 ^</vt:lpstr>
      <vt:lpstr>비트 논리곱 &amp;로 특정 비트의 값 알아 내기</vt:lpstr>
      <vt:lpstr>비트 배타적 논리합 ^을 사용, 암호화</vt:lpstr>
      <vt:lpstr>비트 이동 연산자 &gt;&gt;와 &lt;&lt;</vt:lpstr>
      <vt:lpstr>연산자 우선순위</vt:lpstr>
      <vt:lpstr>다양한 연산과 연산자 우선순위를 고려한 윤년 검사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오상훈</cp:lastModifiedBy>
  <cp:revision>546</cp:revision>
  <cp:lastPrinted>2020-01-12T01:52:28Z</cp:lastPrinted>
  <dcterms:created xsi:type="dcterms:W3CDTF">2013-05-23T04:26:30Z</dcterms:created>
  <dcterms:modified xsi:type="dcterms:W3CDTF">2020-04-05T01:10:56Z</dcterms:modified>
</cp:coreProperties>
</file>