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4"/>
  </p:notesMasterIdLst>
  <p:sldIdLst>
    <p:sldId id="297" r:id="rId3"/>
    <p:sldId id="464" r:id="rId4"/>
    <p:sldId id="510" r:id="rId5"/>
    <p:sldId id="511" r:id="rId6"/>
    <p:sldId id="516" r:id="rId7"/>
    <p:sldId id="518" r:id="rId8"/>
    <p:sldId id="519" r:id="rId9"/>
    <p:sldId id="521" r:id="rId10"/>
    <p:sldId id="522" r:id="rId11"/>
    <p:sldId id="520" r:id="rId12"/>
    <p:sldId id="469" r:id="rId13"/>
    <p:sldId id="512" r:id="rId14"/>
    <p:sldId id="526" r:id="rId15"/>
    <p:sldId id="527" r:id="rId16"/>
    <p:sldId id="523" r:id="rId17"/>
    <p:sldId id="530" r:id="rId18"/>
    <p:sldId id="528" r:id="rId19"/>
    <p:sldId id="505" r:id="rId20"/>
    <p:sldId id="529" r:id="rId21"/>
    <p:sldId id="524" r:id="rId22"/>
    <p:sldId id="525" r:id="rId23"/>
    <p:sldId id="513" r:id="rId24"/>
    <p:sldId id="532" r:id="rId25"/>
    <p:sldId id="514" r:id="rId26"/>
    <p:sldId id="531" r:id="rId27"/>
    <p:sldId id="515" r:id="rId28"/>
    <p:sldId id="533" r:id="rId29"/>
    <p:sldId id="534" r:id="rId30"/>
    <p:sldId id="535" r:id="rId31"/>
    <p:sldId id="536" r:id="rId32"/>
    <p:sldId id="537" r:id="rId33"/>
  </p:sldIdLst>
  <p:sldSz cx="9144000" cy="6858000" type="screen4x3"/>
  <p:notesSz cx="6858000" cy="9144000"/>
  <p:custDataLst>
    <p:tags r:id="rId35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25B"/>
    <a:srgbClr val="0000FF"/>
    <a:srgbClr val="175079"/>
    <a:srgbClr val="A4B543"/>
    <a:srgbClr val="C5D64C"/>
    <a:srgbClr val="DB4126"/>
    <a:srgbClr val="000000"/>
    <a:srgbClr val="3B3B3B"/>
    <a:srgbClr val="062474"/>
    <a:srgbClr val="D4E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94286" autoAdjust="0"/>
  </p:normalViewPr>
  <p:slideViewPr>
    <p:cSldViewPr snapToGrid="0">
      <p:cViewPr varScale="1">
        <p:scale>
          <a:sx n="120" d="100"/>
          <a:sy n="120" d="100"/>
        </p:scale>
        <p:origin x="114" y="396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2019-08-29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 smtClean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 smtClean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  <a:endParaRPr lang="ko-KR" altLang="en-US" sz="2800" dirty="0">
              <a:solidFill>
                <a:srgbClr val="FFFF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950" y="1696449"/>
            <a:ext cx="3166394" cy="461595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1101" y="2373922"/>
            <a:ext cx="3715397" cy="3393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4: </a:t>
            </a:r>
            <a:r>
              <a:rPr lang="en-US" altLang="ko-KR" sz="2000" dirty="0" err="1"/>
              <a:t>numpy</a:t>
            </a:r>
            <a:r>
              <a:rPr lang="ko-KR" altLang="en-US" sz="2000" dirty="0"/>
              <a:t>와 </a:t>
            </a:r>
            <a:r>
              <a:rPr lang="en-US" altLang="ko-KR" sz="2000" dirty="0" err="1"/>
              <a:t>matplotlib</a:t>
            </a:r>
            <a:r>
              <a:rPr lang="ko-KR" altLang="en-US" sz="2000" dirty="0"/>
              <a:t>으로 그리는 산포 </a:t>
            </a:r>
            <a:r>
              <a:rPr lang="ko-KR" altLang="en-US" sz="2000" dirty="0" smtClean="0"/>
              <a:t>그래프</a:t>
            </a:r>
            <a:r>
              <a:rPr lang="en-US" altLang="ko-KR" sz="2000" dirty="0" smtClean="0"/>
              <a:t>(2)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4793670" cy="5151503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키워드 인자 </a:t>
            </a:r>
            <a:r>
              <a:rPr lang="en-US" altLang="ko-KR" dirty="0" smtClean="0"/>
              <a:t>alpha</a:t>
            </a:r>
          </a:p>
          <a:p>
            <a:pPr lvl="1"/>
            <a:r>
              <a:rPr lang="ko-KR" altLang="en-US" dirty="0" err="1" smtClean="0"/>
              <a:t>마커의</a:t>
            </a:r>
            <a:r>
              <a:rPr lang="ko-KR" altLang="en-US" dirty="0" smtClean="0"/>
              <a:t> </a:t>
            </a:r>
            <a:r>
              <a:rPr lang="en-US" altLang="ko-KR" dirty="0"/>
              <a:t>0</a:t>
            </a:r>
            <a:r>
              <a:rPr lang="ko-KR" altLang="en-US" dirty="0"/>
              <a:t>에서 </a:t>
            </a:r>
            <a:r>
              <a:rPr lang="en-US" altLang="ko-KR" dirty="0"/>
              <a:t>1 </a:t>
            </a:r>
            <a:r>
              <a:rPr lang="ko-KR" altLang="en-US" dirty="0" smtClean="0"/>
              <a:t>사이의 투명도를 지정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0</a:t>
            </a:r>
            <a:r>
              <a:rPr lang="ko-KR" altLang="en-US" dirty="0"/>
              <a:t>은 완전 </a:t>
            </a:r>
            <a:r>
              <a:rPr lang="ko-KR" altLang="en-US" dirty="0" smtClean="0"/>
              <a:t>투명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1</a:t>
            </a:r>
            <a:r>
              <a:rPr lang="ko-KR" altLang="en-US" dirty="0"/>
              <a:t>이면 완전 </a:t>
            </a:r>
            <a:r>
              <a:rPr lang="ko-KR" altLang="en-US" dirty="0" smtClean="0"/>
              <a:t>불투명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15" y="1001303"/>
            <a:ext cx="6286499" cy="2858117"/>
          </a:xfrm>
          <a:prstGeom prst="rect">
            <a:avLst/>
          </a:prstGeom>
        </p:spPr>
      </p:pic>
      <p:pic>
        <p:nvPicPr>
          <p:cNvPr id="6" name="그림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698" y="2995200"/>
            <a:ext cx="3696702" cy="329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925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14" y="2422487"/>
            <a:ext cx="8016752" cy="184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Mini Project 5: </a:t>
            </a:r>
            <a:r>
              <a:rPr lang="en-US" altLang="ko-KR" sz="2400" dirty="0" err="1"/>
              <a:t>tkinter</a:t>
            </a:r>
            <a:r>
              <a:rPr lang="ko-KR" altLang="en-US" sz="2400" dirty="0"/>
              <a:t>에서 피트를 미터로 변환 </a:t>
            </a:r>
            <a:r>
              <a:rPr lang="ko-KR" altLang="en-US" sz="2400" dirty="0" smtClean="0"/>
              <a:t>처리</a:t>
            </a:r>
            <a:r>
              <a:rPr lang="en-US" altLang="ko-KR" sz="2400" dirty="0" smtClean="0"/>
              <a:t>(1)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4375724" cy="5151503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 smtClean="0"/>
              <a:t>피트</a:t>
            </a:r>
            <a:r>
              <a:rPr lang="en-US" altLang="ko-KR" dirty="0"/>
              <a:t>(</a:t>
            </a:r>
            <a:r>
              <a:rPr lang="en-US" altLang="ko-KR" dirty="0" smtClean="0"/>
              <a:t>feet)</a:t>
            </a:r>
            <a:r>
              <a:rPr lang="ko-KR" altLang="en-US" dirty="0"/>
              <a:t>를 미터</a:t>
            </a:r>
            <a:r>
              <a:rPr lang="en-US" altLang="ko-KR" dirty="0"/>
              <a:t>(</a:t>
            </a:r>
            <a:r>
              <a:rPr lang="en-US" altLang="ko-KR" dirty="0" smtClean="0"/>
              <a:t>meters)</a:t>
            </a:r>
            <a:r>
              <a:rPr lang="ko-KR" altLang="en-US" dirty="0" smtClean="0"/>
              <a:t>로 </a:t>
            </a:r>
            <a:r>
              <a:rPr lang="ko-KR" altLang="en-US" dirty="0"/>
              <a:t>변환하는 </a:t>
            </a:r>
            <a:r>
              <a:rPr lang="ko-KR" altLang="en-US" dirty="0" smtClean="0"/>
              <a:t>프로그램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버튼 </a:t>
            </a:r>
            <a:r>
              <a:rPr lang="en-US" altLang="ko-KR" dirty="0"/>
              <a:t>Calculate </a:t>
            </a:r>
            <a:r>
              <a:rPr lang="ko-KR" altLang="en-US" dirty="0"/>
              <a:t>클릭 </a:t>
            </a:r>
            <a:r>
              <a:rPr lang="ko-KR" altLang="en-US" dirty="0" smtClean="0"/>
              <a:t>이벤트 처리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엔트리에 </a:t>
            </a:r>
            <a:r>
              <a:rPr lang="ko-KR" altLang="en-US" dirty="0"/>
              <a:t>입력된 피트를 미터로 변환해 미터 </a:t>
            </a:r>
            <a:r>
              <a:rPr lang="ko-KR" altLang="en-US" dirty="0" smtClean="0"/>
              <a:t>표시를 </a:t>
            </a:r>
            <a:r>
              <a:rPr lang="ko-KR" altLang="en-US" dirty="0"/>
              <a:t>위한 레이블에 </a:t>
            </a:r>
            <a:r>
              <a:rPr lang="ko-KR" altLang="en-US" dirty="0" smtClean="0"/>
              <a:t>출력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ko-KR" altLang="en-US" dirty="0" smtClean="0"/>
              <a:t>위젯 </a:t>
            </a:r>
            <a:r>
              <a:rPr lang="ko-KR" altLang="en-US" dirty="0"/>
              <a:t>구성의 </a:t>
            </a:r>
            <a:r>
              <a:rPr lang="ko-KR" altLang="en-US" dirty="0" smtClean="0"/>
              <a:t>프레임</a:t>
            </a:r>
            <a:r>
              <a:rPr lang="en-US" altLang="ko-KR" dirty="0" smtClean="0"/>
              <a:t>(frame)</a:t>
            </a:r>
            <a:r>
              <a:rPr lang="ko-KR" altLang="en-US" dirty="0"/>
              <a:t>을 만들고 이 프레임을 윈도에 </a:t>
            </a:r>
            <a:r>
              <a:rPr lang="ko-KR" altLang="en-US" dirty="0" smtClean="0"/>
              <a:t>삽입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위젯 </a:t>
            </a:r>
            <a:r>
              <a:rPr lang="ko-KR" altLang="en-US" dirty="0"/>
              <a:t>프레임은 여러 다른 위젯을 담기 위한 </a:t>
            </a:r>
            <a:r>
              <a:rPr lang="ko-KR" altLang="en-US" dirty="0" smtClean="0"/>
              <a:t>위젯으로 </a:t>
            </a:r>
            <a:r>
              <a:rPr lang="ko-KR" altLang="en-US" dirty="0"/>
              <a:t>주로 </a:t>
            </a:r>
            <a:r>
              <a:rPr lang="ko-KR" altLang="en-US" dirty="0" smtClean="0"/>
              <a:t>사용</a:t>
            </a:r>
            <a:endParaRPr lang="en-US" altLang="ko-KR" dirty="0"/>
          </a:p>
          <a:p>
            <a:pPr lvl="1"/>
            <a:r>
              <a:rPr lang="ko-KR" altLang="en-US" dirty="0"/>
              <a:t>윈도 </a:t>
            </a:r>
            <a:r>
              <a:rPr lang="en-US" altLang="ko-KR" dirty="0"/>
              <a:t>root</a:t>
            </a:r>
            <a:r>
              <a:rPr lang="ko-KR" altLang="en-US" dirty="0"/>
              <a:t>를 부모로 </a:t>
            </a:r>
            <a:r>
              <a:rPr lang="en-US" altLang="ko-KR" dirty="0"/>
              <a:t>Frame</a:t>
            </a:r>
            <a:r>
              <a:rPr lang="ko-KR" altLang="en-US" dirty="0"/>
              <a:t>을 생성해 윈도 바탕에 </a:t>
            </a:r>
            <a:r>
              <a:rPr lang="ko-KR" altLang="en-US" dirty="0" smtClean="0"/>
              <a:t>배치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err="1"/>
              <a:t>StringVar</a:t>
            </a:r>
            <a:r>
              <a:rPr lang="en-US" altLang="ko-KR" dirty="0"/>
              <a:t> </a:t>
            </a:r>
            <a:r>
              <a:rPr lang="ko-KR" altLang="en-US" dirty="0"/>
              <a:t>변수를 </a:t>
            </a:r>
            <a:r>
              <a:rPr lang="ko-KR" altLang="en-US" dirty="0" smtClean="0"/>
              <a:t>정의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레이블이나 </a:t>
            </a:r>
            <a:r>
              <a:rPr lang="ko-KR" altLang="en-US" dirty="0"/>
              <a:t>엔트리에 표시 글자를 가져오거나 </a:t>
            </a:r>
            <a:r>
              <a:rPr lang="ko-KR" altLang="en-US" dirty="0" smtClean="0"/>
              <a:t>반영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키워드 </a:t>
            </a:r>
            <a:r>
              <a:rPr lang="ko-KR" altLang="en-US" dirty="0"/>
              <a:t>인자 </a:t>
            </a:r>
            <a:r>
              <a:rPr lang="en-US" altLang="ko-KR" dirty="0" err="1"/>
              <a:t>textvariable</a:t>
            </a:r>
            <a:r>
              <a:rPr lang="ko-KR" altLang="en-US" dirty="0"/>
              <a:t>에 </a:t>
            </a:r>
            <a:r>
              <a:rPr lang="en-US" altLang="ko-KR" dirty="0" smtClean="0"/>
              <a:t>feet</a:t>
            </a:r>
            <a:r>
              <a:rPr lang="ko-KR" altLang="en-US" dirty="0"/>
              <a:t>를 </a:t>
            </a:r>
            <a:r>
              <a:rPr lang="ko-KR" altLang="en-US" dirty="0" smtClean="0"/>
              <a:t>연결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레이블 </a:t>
            </a:r>
            <a:r>
              <a:rPr lang="en-US" altLang="ko-KR" dirty="0" err="1"/>
              <a:t>lbmeter</a:t>
            </a:r>
            <a:r>
              <a:rPr lang="ko-KR" altLang="en-US" dirty="0"/>
              <a:t>에는 </a:t>
            </a:r>
            <a:r>
              <a:rPr lang="en-US" altLang="ko-KR" dirty="0"/>
              <a:t>meters</a:t>
            </a:r>
            <a:r>
              <a:rPr lang="ko-KR" altLang="en-US" dirty="0"/>
              <a:t>를 </a:t>
            </a:r>
            <a:r>
              <a:rPr lang="ko-KR" altLang="en-US" dirty="0" smtClean="0"/>
              <a:t>연결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054" y="2728129"/>
            <a:ext cx="4257505" cy="3162718"/>
          </a:xfrm>
          <a:prstGeom prst="rect">
            <a:avLst/>
          </a:prstGeom>
        </p:spPr>
      </p:pic>
      <p:pic>
        <p:nvPicPr>
          <p:cNvPr id="7" name="그림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2252" y="1222636"/>
            <a:ext cx="2784255" cy="126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4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Mini Project 5: </a:t>
            </a:r>
            <a:r>
              <a:rPr lang="en-US" altLang="ko-KR" sz="2400" dirty="0" err="1"/>
              <a:t>tkinter</a:t>
            </a:r>
            <a:r>
              <a:rPr lang="ko-KR" altLang="en-US" sz="2400" dirty="0"/>
              <a:t>에서 피트를 미터로 변환 </a:t>
            </a:r>
            <a:r>
              <a:rPr lang="ko-KR" altLang="en-US" sz="2400" dirty="0" smtClean="0"/>
              <a:t>처리</a:t>
            </a:r>
            <a:r>
              <a:rPr lang="en-US" altLang="ko-KR" sz="2400" dirty="0" smtClean="0"/>
              <a:t>(2)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3738593" cy="5151503"/>
          </a:xfrm>
        </p:spPr>
        <p:txBody>
          <a:bodyPr>
            <a:normAutofit/>
          </a:bodyPr>
          <a:lstStyle/>
          <a:p>
            <a:r>
              <a:rPr lang="ko-KR" altLang="en-US" dirty="0"/>
              <a:t>사용자 입력에서 발생할 수 있는 문제를 처리하기 위해 예외 </a:t>
            </a:r>
            <a:r>
              <a:rPr lang="ko-KR" altLang="en-US" dirty="0" smtClean="0"/>
              <a:t>처리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입력 </a:t>
            </a:r>
            <a:r>
              <a:rPr lang="ko-KR" altLang="en-US" dirty="0"/>
              <a:t>값이 실수가 </a:t>
            </a:r>
            <a:r>
              <a:rPr lang="ko-KR" altLang="en-US" dirty="0" smtClean="0"/>
              <a:t>아니라면 </a:t>
            </a:r>
            <a:r>
              <a:rPr lang="en-US" altLang="ko-KR" dirty="0" err="1" smtClean="0"/>
              <a:t>ValueError</a:t>
            </a:r>
            <a:r>
              <a:rPr lang="en-US" altLang="ko-KR" dirty="0" smtClean="0"/>
              <a:t> </a:t>
            </a:r>
            <a:r>
              <a:rPr lang="ko-KR" altLang="en-US" dirty="0"/>
              <a:t>예외가 </a:t>
            </a:r>
            <a:r>
              <a:rPr lang="ko-KR" altLang="en-US" dirty="0" smtClean="0"/>
              <a:t>발생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프로그램 </a:t>
            </a:r>
            <a:r>
              <a:rPr lang="ko-KR" altLang="en-US" dirty="0"/>
              <a:t>중단 없이 사용자에게 잘못을 알리고 다시 입력할 수 </a:t>
            </a:r>
            <a:r>
              <a:rPr lang="ko-KR" altLang="en-US" dirty="0" smtClean="0"/>
              <a:t>있도록 </a:t>
            </a:r>
            <a:endParaRPr lang="ko-KR" altLang="en-US" dirty="0"/>
          </a:p>
          <a:p>
            <a:pPr lvl="1"/>
            <a:r>
              <a:rPr lang="ko-KR" altLang="en-US" dirty="0"/>
              <a:t>처리하기 위해서는 </a:t>
            </a:r>
            <a:r>
              <a:rPr lang="en-US" altLang="ko-KR" dirty="0"/>
              <a:t>try except else finally </a:t>
            </a:r>
            <a:r>
              <a:rPr lang="ko-KR" altLang="en-US" dirty="0"/>
              <a:t>구문을 </a:t>
            </a:r>
            <a:r>
              <a:rPr lang="ko-KR" altLang="en-US" dirty="0" smtClean="0"/>
              <a:t>사용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for </a:t>
            </a:r>
            <a:r>
              <a:rPr lang="ko-KR" altLang="en-US" dirty="0"/>
              <a:t>구문에서 프레임의 함수 </a:t>
            </a:r>
            <a:r>
              <a:rPr lang="en-US" altLang="ko-KR" dirty="0" err="1"/>
              <a:t>winfo_children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위젯에 </a:t>
            </a:r>
            <a:r>
              <a:rPr lang="ko-KR" altLang="en-US" dirty="0"/>
              <a:t>포함돼 있는 하위 위젯들을 </a:t>
            </a:r>
            <a:r>
              <a:rPr lang="ko-KR" altLang="en-US" dirty="0" smtClean="0"/>
              <a:t>개별적으로 반환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위젯의 </a:t>
            </a:r>
            <a:r>
              <a:rPr lang="ko-KR" altLang="en-US" dirty="0"/>
              <a:t>가로 세로 공간을 일괄적으로 </a:t>
            </a:r>
            <a:r>
              <a:rPr lang="ko-KR" altLang="en-US" dirty="0" smtClean="0"/>
              <a:t>지정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399" y="1328288"/>
            <a:ext cx="4556459" cy="327008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6619" y="5140956"/>
            <a:ext cx="3256266" cy="4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3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Mini Project 5: </a:t>
            </a:r>
            <a:r>
              <a:rPr lang="en-US" altLang="ko-KR" sz="2400" dirty="0" err="1"/>
              <a:t>tkinter</a:t>
            </a:r>
            <a:r>
              <a:rPr lang="ko-KR" altLang="en-US" sz="2400" dirty="0"/>
              <a:t>에서 피트를 미터로 변환 </a:t>
            </a:r>
            <a:r>
              <a:rPr lang="ko-KR" altLang="en-US" sz="2400" dirty="0" smtClean="0"/>
              <a:t>처리</a:t>
            </a:r>
            <a:r>
              <a:rPr lang="en-US" altLang="ko-KR" sz="2400" dirty="0" smtClean="0"/>
              <a:t>(3)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87" y="1006523"/>
            <a:ext cx="4804369" cy="407543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528" y="3706048"/>
            <a:ext cx="4747205" cy="3010132"/>
          </a:xfrm>
          <a:prstGeom prst="rect">
            <a:avLst/>
          </a:prstGeom>
        </p:spPr>
      </p:pic>
      <p:pic>
        <p:nvPicPr>
          <p:cNvPr id="7" name="그림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8991" y="1401093"/>
            <a:ext cx="1949741" cy="967815"/>
          </a:xfrm>
          <a:prstGeom prst="rect">
            <a:avLst/>
          </a:prstGeom>
        </p:spPr>
      </p:pic>
      <p:pic>
        <p:nvPicPr>
          <p:cNvPr id="8" name="그림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5919" y="2557815"/>
            <a:ext cx="1942035" cy="9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07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6: </a:t>
            </a:r>
            <a:r>
              <a:rPr lang="en-US" altLang="ko-KR" sz="2000" dirty="0" err="1"/>
              <a:t>pygame</a:t>
            </a:r>
            <a:r>
              <a:rPr lang="ko-KR" altLang="en-US" sz="2000" dirty="0"/>
              <a:t>에서 윈도 벽면을 </a:t>
            </a:r>
            <a:r>
              <a:rPr lang="ko-KR" altLang="en-US" sz="2000" dirty="0" err="1"/>
              <a:t>바운싱하는</a:t>
            </a:r>
            <a:r>
              <a:rPr lang="ko-KR" altLang="en-US" sz="2000" dirty="0"/>
              <a:t> 공의 </a:t>
            </a:r>
            <a:r>
              <a:rPr lang="ko-KR" altLang="en-US" sz="2000" dirty="0" smtClean="0"/>
              <a:t>이동</a:t>
            </a:r>
            <a:r>
              <a:rPr lang="en-US" altLang="ko-KR" sz="2000" dirty="0" smtClean="0"/>
              <a:t>(1)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err="1"/>
              <a:t>Pygame</a:t>
            </a:r>
            <a:r>
              <a:rPr lang="ko-KR" altLang="en-US" dirty="0"/>
              <a:t>에서 임의의 위치와 색상으로 </a:t>
            </a:r>
            <a:r>
              <a:rPr lang="ko-KR" altLang="en-US" dirty="0" smtClean="0"/>
              <a:t>만들어진 공이 </a:t>
            </a:r>
            <a:r>
              <a:rPr lang="ko-KR" altLang="en-US" dirty="0"/>
              <a:t>임의의 진행 방향으로 이동하는 모습을 </a:t>
            </a:r>
            <a:r>
              <a:rPr lang="ko-KR" altLang="en-US" dirty="0" smtClean="0"/>
              <a:t>그리기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윈도 </a:t>
            </a:r>
            <a:r>
              <a:rPr lang="ko-KR" altLang="en-US" dirty="0"/>
              <a:t>벽면을 만나면 자연스럽게 </a:t>
            </a:r>
            <a:r>
              <a:rPr lang="ko-KR" altLang="en-US" dirty="0" smtClean="0"/>
              <a:t>반발</a:t>
            </a:r>
            <a:r>
              <a:rPr lang="en-US" altLang="ko-KR" dirty="0" smtClean="0"/>
              <a:t>(bouncing)</a:t>
            </a:r>
            <a:r>
              <a:rPr lang="ko-KR" altLang="en-US" dirty="0" smtClean="0"/>
              <a:t>하도록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스페이스 </a:t>
            </a:r>
            <a:r>
              <a:rPr lang="ko-KR" altLang="en-US" dirty="0"/>
              <a:t>바를 </a:t>
            </a:r>
            <a:r>
              <a:rPr lang="ko-KR" altLang="en-US" dirty="0" smtClean="0"/>
              <a:t>누르면 공이 </a:t>
            </a:r>
            <a:r>
              <a:rPr lang="ko-KR" altLang="en-US" dirty="0"/>
              <a:t>하나 더 </a:t>
            </a:r>
            <a:r>
              <a:rPr lang="ko-KR" altLang="en-US" dirty="0" smtClean="0"/>
              <a:t>추가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추가되는 </a:t>
            </a:r>
            <a:r>
              <a:rPr lang="ko-KR" altLang="en-US" dirty="0"/>
              <a:t>공은 크기는 </a:t>
            </a:r>
            <a:r>
              <a:rPr lang="ko-KR" altLang="en-US" dirty="0" smtClean="0"/>
              <a:t>같지만 </a:t>
            </a:r>
            <a:r>
              <a:rPr lang="ko-KR" altLang="en-US" dirty="0"/>
              <a:t>위치나 색상</a:t>
            </a:r>
            <a:r>
              <a:rPr lang="en-US" altLang="ko-KR" dirty="0"/>
              <a:t>, </a:t>
            </a:r>
            <a:r>
              <a:rPr lang="ko-KR" altLang="en-US" dirty="0"/>
              <a:t>이동 방향은 임의로 </a:t>
            </a:r>
            <a:r>
              <a:rPr lang="ko-KR" altLang="en-US" dirty="0" smtClean="0"/>
              <a:t>정함</a:t>
            </a:r>
            <a:endParaRPr lang="en-US" altLang="ko-KR" dirty="0" smtClean="0"/>
          </a:p>
          <a:p>
            <a:endParaRPr lang="en-US" altLang="ko-KR" dirty="0"/>
          </a:p>
        </p:txBody>
      </p:sp>
      <p:pic>
        <p:nvPicPr>
          <p:cNvPr id="5" name="그림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0001" y="2899679"/>
            <a:ext cx="3617030" cy="278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8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6: </a:t>
            </a:r>
            <a:r>
              <a:rPr lang="en-US" altLang="ko-KR" sz="2000" dirty="0" err="1"/>
              <a:t>pygame</a:t>
            </a:r>
            <a:r>
              <a:rPr lang="ko-KR" altLang="en-US" sz="2000" dirty="0"/>
              <a:t>에서 윈도 벽면을 </a:t>
            </a:r>
            <a:r>
              <a:rPr lang="ko-KR" altLang="en-US" sz="2000" dirty="0" err="1"/>
              <a:t>바운싱하는</a:t>
            </a:r>
            <a:r>
              <a:rPr lang="ko-KR" altLang="en-US" sz="2000" dirty="0"/>
              <a:t> 공의 </a:t>
            </a:r>
            <a:r>
              <a:rPr lang="ko-KR" altLang="en-US" sz="2000" dirty="0" smtClean="0"/>
              <a:t>이동</a:t>
            </a:r>
            <a:r>
              <a:rPr lang="en-US" altLang="ko-KR" sz="2000" dirty="0" smtClean="0"/>
              <a:t>(2)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5" y="1193960"/>
            <a:ext cx="3634125" cy="5151503"/>
          </a:xfrm>
        </p:spPr>
        <p:txBody>
          <a:bodyPr>
            <a:normAutofit lnSpcReduction="10000"/>
          </a:bodyPr>
          <a:lstStyle/>
          <a:p>
            <a:r>
              <a:rPr lang="ko-KR" altLang="en-US" dirty="0" smtClean="0"/>
              <a:t>클래스 </a:t>
            </a:r>
            <a:r>
              <a:rPr lang="en-US" altLang="ko-KR" dirty="0" smtClean="0"/>
              <a:t>Ball</a:t>
            </a:r>
          </a:p>
          <a:p>
            <a:pPr lvl="1"/>
            <a:r>
              <a:rPr lang="ko-KR" altLang="en-US" dirty="0" smtClean="0"/>
              <a:t>공을 </a:t>
            </a:r>
            <a:r>
              <a:rPr lang="ko-KR" altLang="en-US" dirty="0"/>
              <a:t>표현하는 </a:t>
            </a:r>
            <a:r>
              <a:rPr lang="ko-KR" altLang="en-US" dirty="0" smtClean="0"/>
              <a:t>클래스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인스턴스 </a:t>
            </a:r>
            <a:r>
              <a:rPr lang="ko-KR" altLang="en-US" dirty="0"/>
              <a:t>속성으로는 </a:t>
            </a:r>
            <a:r>
              <a:rPr lang="ko-KR" altLang="en-US" dirty="0" err="1"/>
              <a:t>좌푯값인</a:t>
            </a:r>
            <a:r>
              <a:rPr lang="ko-KR" altLang="en-US" dirty="0"/>
              <a:t> </a:t>
            </a:r>
            <a:r>
              <a:rPr lang="en-US" altLang="ko-KR" dirty="0"/>
              <a:t>x, </a:t>
            </a:r>
            <a:r>
              <a:rPr lang="en-US" altLang="ko-KR" dirty="0" smtClean="0"/>
              <a:t>y</a:t>
            </a:r>
          </a:p>
          <a:p>
            <a:pPr lvl="1"/>
            <a:r>
              <a:rPr lang="ko-KR" altLang="en-US" dirty="0" smtClean="0"/>
              <a:t>이동 </a:t>
            </a:r>
            <a:r>
              <a:rPr lang="ko-KR" altLang="en-US" dirty="0"/>
              <a:t>방향의 </a:t>
            </a:r>
            <a:r>
              <a:rPr lang="ko-KR" altLang="en-US" dirty="0" smtClean="0"/>
              <a:t>거리인 </a:t>
            </a:r>
            <a:r>
              <a:rPr lang="en-US" altLang="ko-KR" dirty="0" err="1"/>
              <a:t>change_x</a:t>
            </a:r>
            <a:r>
              <a:rPr lang="en-US" altLang="ko-KR" dirty="0"/>
              <a:t>, </a:t>
            </a:r>
            <a:r>
              <a:rPr lang="en-US" altLang="ko-KR" dirty="0" err="1" smtClean="0"/>
              <a:t>change_y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색상인 </a:t>
            </a:r>
            <a:r>
              <a:rPr lang="en-US" altLang="ko-KR" dirty="0" smtClean="0"/>
              <a:t>color </a:t>
            </a:r>
          </a:p>
          <a:p>
            <a:pPr lvl="1"/>
            <a:r>
              <a:rPr lang="ko-KR" altLang="en-US" dirty="0" smtClean="0"/>
              <a:t>초기화 </a:t>
            </a:r>
            <a:r>
              <a:rPr lang="ko-KR" altLang="en-US" dirty="0"/>
              <a:t>함수에서 이러한 속성을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BALL_SIZE</a:t>
            </a:r>
            <a:r>
              <a:rPr lang="ko-KR" altLang="en-US" dirty="0"/>
              <a:t>는 공의 반지름으로 좌표 </a:t>
            </a:r>
            <a:r>
              <a:rPr lang="en-US" altLang="ko-KR" dirty="0"/>
              <a:t>x, y</a:t>
            </a:r>
            <a:r>
              <a:rPr lang="ko-KR" altLang="en-US" dirty="0"/>
              <a:t>는 원이 그려질 경우 윈도를 벗어나지 않도록 임의의 값을 </a:t>
            </a:r>
            <a:r>
              <a:rPr lang="ko-KR" altLang="en-US" dirty="0" smtClean="0"/>
              <a:t>지정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이동 </a:t>
            </a:r>
            <a:r>
              <a:rPr lang="ko-KR" altLang="en-US" dirty="0"/>
              <a:t>방향 거리는 </a:t>
            </a:r>
            <a:r>
              <a:rPr lang="en-US" altLang="ko-KR" dirty="0"/>
              <a:t>x</a:t>
            </a:r>
            <a:r>
              <a:rPr lang="ko-KR" altLang="en-US" dirty="0"/>
              <a:t>축과 </a:t>
            </a:r>
            <a:r>
              <a:rPr lang="en-US" altLang="ko-KR" dirty="0"/>
              <a:t>y</a:t>
            </a:r>
            <a:r>
              <a:rPr lang="ko-KR" altLang="en-US" dirty="0"/>
              <a:t>축 모두 </a:t>
            </a:r>
            <a:r>
              <a:rPr lang="en-US" altLang="ko-KR" dirty="0"/>
              <a:t>0</a:t>
            </a:r>
            <a:r>
              <a:rPr lang="ko-KR" altLang="en-US" dirty="0"/>
              <a:t>이 지정되지 않도록 하며 </a:t>
            </a:r>
            <a:r>
              <a:rPr lang="en-US" altLang="ko-KR" dirty="0"/>
              <a:t>(-2, 2) </a:t>
            </a:r>
            <a:r>
              <a:rPr lang="ko-KR" altLang="en-US" dirty="0"/>
              <a:t>중에 임의의 값을 </a:t>
            </a:r>
            <a:r>
              <a:rPr lang="ko-KR" altLang="en-US" dirty="0" smtClean="0"/>
              <a:t>지정</a:t>
            </a:r>
            <a:endParaRPr lang="en-US" altLang="ko-KR" dirty="0"/>
          </a:p>
          <a:p>
            <a:pPr lvl="2"/>
            <a:r>
              <a:rPr lang="ko-KR" altLang="en-US" dirty="0"/>
              <a:t>만일 이 값들이 커지면 이동 속도가 </a:t>
            </a:r>
            <a:r>
              <a:rPr lang="ko-KR" altLang="en-US" dirty="0" smtClean="0"/>
              <a:t>증가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공의 </a:t>
            </a:r>
            <a:r>
              <a:rPr lang="ko-KR" altLang="en-US" dirty="0"/>
              <a:t>색상도 임의로 </a:t>
            </a:r>
            <a:r>
              <a:rPr lang="ko-KR" altLang="en-US" dirty="0" smtClean="0"/>
              <a:t>지정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199" y="2122085"/>
            <a:ext cx="5004851" cy="3250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10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6: </a:t>
            </a:r>
            <a:r>
              <a:rPr lang="en-US" altLang="ko-KR" sz="2000" dirty="0" err="1"/>
              <a:t>pygame</a:t>
            </a:r>
            <a:r>
              <a:rPr lang="ko-KR" altLang="en-US" sz="2000" dirty="0"/>
              <a:t>에서 윈도 벽면을 </a:t>
            </a:r>
            <a:r>
              <a:rPr lang="ko-KR" altLang="en-US" sz="2000" dirty="0" err="1"/>
              <a:t>바운싱하는</a:t>
            </a:r>
            <a:r>
              <a:rPr lang="ko-KR" altLang="en-US" sz="2000" dirty="0"/>
              <a:t> 공의 </a:t>
            </a:r>
            <a:r>
              <a:rPr lang="ko-KR" altLang="en-US" sz="2000" dirty="0" smtClean="0"/>
              <a:t>이동</a:t>
            </a:r>
            <a:r>
              <a:rPr lang="en-US" altLang="ko-KR" sz="2000" dirty="0" smtClean="0"/>
              <a:t>(3)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431" y="1011116"/>
            <a:ext cx="3832982" cy="57619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812" y="2127739"/>
            <a:ext cx="3852380" cy="35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970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2567808"/>
            <a:ext cx="7905750" cy="188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76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7: </a:t>
            </a:r>
            <a:r>
              <a:rPr lang="en-US" altLang="ko-KR" sz="2000" dirty="0" err="1"/>
              <a:t>Tkinter</a:t>
            </a:r>
            <a:r>
              <a:rPr lang="ko-KR" altLang="en-US" sz="2000" dirty="0"/>
              <a:t>로 만드는 텍스트 편집기 메뉴와 편집 </a:t>
            </a:r>
            <a:r>
              <a:rPr lang="ko-KR" altLang="en-US" sz="2000" dirty="0" smtClean="0"/>
              <a:t>기본</a:t>
            </a:r>
            <a:r>
              <a:rPr lang="en-US" altLang="ko-KR" sz="2000" dirty="0" smtClean="0"/>
              <a:t>(1)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59"/>
            <a:ext cx="8603852" cy="2648747"/>
          </a:xfrm>
        </p:spPr>
        <p:txBody>
          <a:bodyPr>
            <a:normAutofit lnSpcReduction="10000"/>
          </a:bodyPr>
          <a:lstStyle/>
          <a:p>
            <a:r>
              <a:rPr lang="en-US" altLang="ko-KR" dirty="0" err="1"/>
              <a:t>Tkinter</a:t>
            </a:r>
            <a:r>
              <a:rPr lang="ko-KR" altLang="en-US" dirty="0"/>
              <a:t>로 간단한 </a:t>
            </a:r>
            <a:r>
              <a:rPr lang="ko-KR" altLang="en-US" dirty="0" smtClean="0"/>
              <a:t>편집기 만들기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메뉴 구성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윈도 </a:t>
            </a:r>
            <a:r>
              <a:rPr lang="ko-KR" altLang="en-US" dirty="0"/>
              <a:t>바탕 </a:t>
            </a:r>
            <a:r>
              <a:rPr lang="ko-KR" altLang="en-US" dirty="0" smtClean="0"/>
              <a:t>프레임에 위젯 </a:t>
            </a:r>
            <a:r>
              <a:rPr lang="en-US" altLang="ko-KR" dirty="0"/>
              <a:t>Text</a:t>
            </a:r>
            <a:r>
              <a:rPr lang="ko-KR" altLang="en-US" dirty="0"/>
              <a:t>를 담아 텍스트 편집이 </a:t>
            </a:r>
            <a:r>
              <a:rPr lang="ko-KR" altLang="en-US" dirty="0" smtClean="0"/>
              <a:t>가능하도록</a:t>
            </a:r>
            <a:endParaRPr lang="en-US" altLang="ko-KR" dirty="0" smtClean="0"/>
          </a:p>
          <a:p>
            <a:r>
              <a:rPr lang="ko-KR" altLang="en-US" dirty="0" smtClean="0"/>
              <a:t>클래스 </a:t>
            </a:r>
            <a:r>
              <a:rPr lang="en-US" altLang="ko-KR" dirty="0" err="1" smtClean="0"/>
              <a:t>TextEditor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위젯 </a:t>
            </a:r>
            <a:r>
              <a:rPr lang="en-US" altLang="ko-KR" dirty="0"/>
              <a:t>Text</a:t>
            </a:r>
            <a:r>
              <a:rPr lang="ko-KR" altLang="en-US" dirty="0"/>
              <a:t>의 속성 </a:t>
            </a:r>
            <a:r>
              <a:rPr lang="en-US" altLang="ko-KR" dirty="0" smtClean="0"/>
              <a:t>editor</a:t>
            </a:r>
            <a:r>
              <a:rPr lang="ko-KR" altLang="en-US" dirty="0" smtClean="0"/>
              <a:t>와 </a:t>
            </a:r>
            <a:r>
              <a:rPr lang="ko-KR" altLang="en-US" dirty="0"/>
              <a:t>초기화 </a:t>
            </a:r>
            <a:r>
              <a:rPr lang="ko-KR" altLang="en-US" dirty="0" err="1"/>
              <a:t>메소드</a:t>
            </a:r>
            <a:r>
              <a:rPr lang="en-US" altLang="ko-KR" dirty="0"/>
              <a:t>, </a:t>
            </a:r>
            <a:r>
              <a:rPr lang="en-US" altLang="ko-KR" dirty="0" err="1"/>
              <a:t>make_menu</a:t>
            </a:r>
            <a:r>
              <a:rPr lang="en-US" altLang="ko-KR" dirty="0"/>
              <a:t>( ) </a:t>
            </a:r>
            <a:r>
              <a:rPr lang="ko-KR" altLang="en-US" dirty="0" err="1"/>
              <a:t>메소드로</a:t>
            </a:r>
            <a:r>
              <a:rPr lang="ko-KR" altLang="en-US" dirty="0"/>
              <a:t> 구성</a:t>
            </a:r>
          </a:p>
          <a:p>
            <a:pPr lvl="1"/>
            <a:r>
              <a:rPr lang="ko-KR" altLang="en-US" dirty="0" smtClean="0"/>
              <a:t>클래스 </a:t>
            </a:r>
            <a:r>
              <a:rPr lang="en-US" altLang="ko-KR" dirty="0" err="1"/>
              <a:t>TextEditor</a:t>
            </a:r>
            <a:r>
              <a:rPr lang="ko-KR" altLang="en-US" dirty="0"/>
              <a:t>의 초기화 </a:t>
            </a:r>
            <a:r>
              <a:rPr lang="ko-KR" altLang="en-US" dirty="0" err="1"/>
              <a:t>메소드에서</a:t>
            </a:r>
            <a:r>
              <a:rPr lang="ko-KR" altLang="en-US" dirty="0"/>
              <a:t> </a:t>
            </a:r>
            <a:r>
              <a:rPr lang="ko-KR" altLang="en-US" dirty="0" smtClean="0"/>
              <a:t>최상위 </a:t>
            </a:r>
            <a:r>
              <a:rPr lang="ko-KR" altLang="en-US" dirty="0"/>
              <a:t>윈도 </a:t>
            </a:r>
            <a:r>
              <a:rPr lang="en-US" altLang="ko-KR" dirty="0"/>
              <a:t>root</a:t>
            </a:r>
            <a:r>
              <a:rPr lang="ko-KR" altLang="en-US" dirty="0"/>
              <a:t>에 </a:t>
            </a:r>
            <a:r>
              <a:rPr lang="en-US" altLang="ko-KR" dirty="0"/>
              <a:t>frame</a:t>
            </a:r>
            <a:r>
              <a:rPr lang="ko-KR" altLang="en-US" dirty="0"/>
              <a:t>을 </a:t>
            </a:r>
            <a:r>
              <a:rPr lang="ko-KR" altLang="en-US" dirty="0" smtClean="0"/>
              <a:t>담고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다시 </a:t>
            </a:r>
            <a:r>
              <a:rPr lang="en-US" altLang="ko-KR" dirty="0"/>
              <a:t>frame</a:t>
            </a:r>
            <a:r>
              <a:rPr lang="ko-KR" altLang="en-US" dirty="0"/>
              <a:t>에 여러 줄에 걸쳐 텍스트 편집이 가능한 위젯 </a:t>
            </a:r>
            <a:r>
              <a:rPr lang="en-US" altLang="ko-KR" dirty="0"/>
              <a:t>Text</a:t>
            </a:r>
            <a:r>
              <a:rPr lang="ko-KR" altLang="en-US" dirty="0" smtClean="0"/>
              <a:t>를 삽입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위젯 </a:t>
            </a:r>
            <a:r>
              <a:rPr lang="en-US" altLang="ko-KR" dirty="0"/>
              <a:t>Text</a:t>
            </a:r>
            <a:r>
              <a:rPr lang="ko-KR" altLang="en-US" dirty="0"/>
              <a:t>는 여러 줄의 문자열 편집이 가능한 위젯으로 옵션 </a:t>
            </a:r>
            <a:r>
              <a:rPr lang="en-US" altLang="ko-KR" dirty="0"/>
              <a:t>wrap=’word’</a:t>
            </a:r>
            <a:r>
              <a:rPr lang="ko-KR" altLang="en-US" dirty="0"/>
              <a:t>로 단어마다 </a:t>
            </a:r>
            <a:r>
              <a:rPr lang="ko-KR" altLang="en-US" dirty="0" smtClean="0"/>
              <a:t>자동 </a:t>
            </a:r>
            <a:r>
              <a:rPr lang="ko-KR" altLang="en-US" dirty="0"/>
              <a:t>줄 내림의 단위를 설정하며 ‘</a:t>
            </a:r>
            <a:r>
              <a:rPr lang="en-US" altLang="ko-KR" dirty="0"/>
              <a:t>none’, ‘char’ </a:t>
            </a:r>
            <a:r>
              <a:rPr lang="ko-KR" altLang="en-US" dirty="0"/>
              <a:t>등의 설정도 </a:t>
            </a:r>
            <a:r>
              <a:rPr lang="ko-KR" altLang="en-US" dirty="0" smtClean="0"/>
              <a:t>가능</a:t>
            </a:r>
            <a:endParaRPr lang="ko-KR" altLang="en-US" dirty="0"/>
          </a:p>
        </p:txBody>
      </p:sp>
      <p:pic>
        <p:nvPicPr>
          <p:cNvPr id="5" name="그림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7977" y="4135670"/>
            <a:ext cx="2409948" cy="192223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060" y="3842707"/>
            <a:ext cx="3916415" cy="250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63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462" y="2584736"/>
            <a:ext cx="8079398" cy="183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7: </a:t>
            </a:r>
            <a:r>
              <a:rPr lang="en-US" altLang="ko-KR" sz="2000" dirty="0" err="1"/>
              <a:t>Tkinter</a:t>
            </a:r>
            <a:r>
              <a:rPr lang="ko-KR" altLang="en-US" sz="2000" dirty="0"/>
              <a:t>로 만드는 텍스트 편집기 메뉴와 편집 기본</a:t>
            </a:r>
            <a:r>
              <a:rPr lang="en-US" altLang="ko-KR" sz="2000" dirty="0" smtClean="0"/>
              <a:t>(2)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23" y="1100241"/>
            <a:ext cx="5703932" cy="241233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5753" y="1043269"/>
            <a:ext cx="4504835" cy="547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95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8: </a:t>
            </a:r>
            <a:r>
              <a:rPr lang="en-US" altLang="ko-KR" sz="2000" dirty="0" err="1"/>
              <a:t>Tkinter</a:t>
            </a:r>
            <a:r>
              <a:rPr lang="ko-KR" altLang="en-US" sz="2000" dirty="0"/>
              <a:t>로 만드는 활용 가능한 텍스트 </a:t>
            </a:r>
            <a:r>
              <a:rPr lang="ko-KR" altLang="en-US" sz="2000" dirty="0" smtClean="0"/>
              <a:t>편집기</a:t>
            </a:r>
            <a:r>
              <a:rPr lang="en-US" altLang="ko-KR" sz="2000" dirty="0" smtClean="0"/>
              <a:t>(1)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미니 </a:t>
            </a:r>
            <a:r>
              <a:rPr lang="ko-KR" altLang="en-US" dirty="0"/>
              <a:t>프로젝트 </a:t>
            </a:r>
            <a:r>
              <a:rPr lang="en-US" altLang="ko-KR" dirty="0"/>
              <a:t>7</a:t>
            </a:r>
            <a:r>
              <a:rPr lang="ko-KR" altLang="en-US" dirty="0"/>
              <a:t>의 텍스트 편집기에서 편집 및 도움말 기능의 메뉴를 추가하고 </a:t>
            </a:r>
            <a:r>
              <a:rPr lang="ko-KR" altLang="en-US" dirty="0" smtClean="0"/>
              <a:t>메뉴 기능 수행 </a:t>
            </a:r>
            <a:r>
              <a:rPr lang="ko-KR" altLang="en-US" dirty="0"/>
              <a:t>선택에 따라</a:t>
            </a:r>
          </a:p>
          <a:p>
            <a:pPr lvl="1"/>
            <a:r>
              <a:rPr lang="ko-KR" altLang="en-US" dirty="0" smtClean="0"/>
              <a:t>가장 </a:t>
            </a:r>
            <a:r>
              <a:rPr lang="ko-KR" altLang="en-US" dirty="0"/>
              <a:t>먼저 프로그램에서 </a:t>
            </a:r>
            <a:r>
              <a:rPr lang="en-US" altLang="ko-KR" dirty="0"/>
              <a:t>import</a:t>
            </a:r>
            <a:r>
              <a:rPr lang="ko-KR" altLang="en-US" dirty="0"/>
              <a:t>구문이 </a:t>
            </a:r>
            <a:r>
              <a:rPr lang="ko-KR" altLang="en-US" dirty="0" smtClean="0"/>
              <a:t>필요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 smtClean="0"/>
              <a:t>클래스 </a:t>
            </a:r>
            <a:r>
              <a:rPr lang="en-US" altLang="ko-KR" dirty="0" err="1"/>
              <a:t>TextEditor</a:t>
            </a:r>
            <a:r>
              <a:rPr lang="ko-KR" altLang="en-US" dirty="0"/>
              <a:t>의 초기화 </a:t>
            </a:r>
            <a:r>
              <a:rPr lang="ko-KR" altLang="en-US" dirty="0" smtClean="0"/>
              <a:t>함수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속성 </a:t>
            </a:r>
            <a:r>
              <a:rPr lang="en-US" altLang="ko-KR" dirty="0" err="1"/>
              <a:t>file_path</a:t>
            </a:r>
            <a:r>
              <a:rPr lang="ko-KR" altLang="en-US" dirty="0"/>
              <a:t>는 현재 편집 중인 </a:t>
            </a:r>
            <a:r>
              <a:rPr lang="ko-KR" altLang="en-US" dirty="0" smtClean="0"/>
              <a:t>파일 이름이 </a:t>
            </a:r>
            <a:r>
              <a:rPr lang="ko-KR" altLang="en-US" dirty="0"/>
              <a:t>저장될 </a:t>
            </a:r>
            <a:r>
              <a:rPr lang="ko-KR" altLang="en-US" dirty="0" smtClean="0"/>
              <a:t>변수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set_title</a:t>
            </a:r>
            <a:r>
              <a:rPr lang="en-US" altLang="ko-KR" dirty="0"/>
              <a:t>( )</a:t>
            </a:r>
            <a:r>
              <a:rPr lang="ko-KR" altLang="en-US" dirty="0"/>
              <a:t>로 윈도의 캡션을 초기화로 ‘</a:t>
            </a:r>
            <a:r>
              <a:rPr lang="en-US" altLang="ko-KR" dirty="0"/>
              <a:t>Untitled</a:t>
            </a:r>
            <a:r>
              <a:rPr lang="en-US" altLang="ko-KR" dirty="0" smtClean="0"/>
              <a:t>’</a:t>
            </a:r>
            <a:endParaRPr lang="en-US" altLang="ko-KR" dirty="0"/>
          </a:p>
          <a:p>
            <a:r>
              <a:rPr lang="ko-KR" altLang="en-US" dirty="0" smtClean="0"/>
              <a:t>먼저 </a:t>
            </a:r>
            <a:r>
              <a:rPr lang="en-US" altLang="ko-KR" dirty="0"/>
              <a:t>Text </a:t>
            </a:r>
            <a:r>
              <a:rPr lang="ko-KR" altLang="en-US" dirty="0"/>
              <a:t>위젯에 세로 스크롤이 </a:t>
            </a:r>
            <a:r>
              <a:rPr lang="ko-KR" altLang="en-US" dirty="0" smtClean="0"/>
              <a:t>가능하도록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스크롤바</a:t>
            </a:r>
            <a:r>
              <a:rPr lang="ko-KR" altLang="en-US" dirty="0" smtClean="0"/>
              <a:t> </a:t>
            </a:r>
            <a:r>
              <a:rPr lang="ko-KR" altLang="en-US" dirty="0"/>
              <a:t>위젯 </a:t>
            </a:r>
            <a:r>
              <a:rPr lang="en-US" altLang="ko-KR" dirty="0"/>
              <a:t>Scrollbar</a:t>
            </a:r>
            <a:r>
              <a:rPr lang="ko-KR" altLang="en-US" dirty="0"/>
              <a:t>는 </a:t>
            </a:r>
            <a:r>
              <a:rPr lang="en-US" altLang="ko-KR" dirty="0"/>
              <a:t>Text </a:t>
            </a:r>
            <a:r>
              <a:rPr lang="ko-KR" altLang="en-US" dirty="0"/>
              <a:t>위젯의 </a:t>
            </a:r>
            <a:r>
              <a:rPr lang="ko-KR" altLang="en-US" dirty="0" smtClean="0"/>
              <a:t>세로 축에 </a:t>
            </a:r>
            <a:r>
              <a:rPr lang="ko-KR" altLang="en-US" dirty="0"/>
              <a:t>사용하기 위해 위젯 </a:t>
            </a:r>
            <a:r>
              <a:rPr lang="en-US" altLang="ko-KR" dirty="0"/>
              <a:t>Scrollbar</a:t>
            </a:r>
            <a:r>
              <a:rPr lang="ko-KR" altLang="en-US" dirty="0"/>
              <a:t>를 </a:t>
            </a:r>
            <a:r>
              <a:rPr lang="en-US" altLang="ko-KR" dirty="0"/>
              <a:t>frame</a:t>
            </a:r>
            <a:r>
              <a:rPr lang="ko-KR" altLang="en-US" dirty="0"/>
              <a:t>에 세로로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00" y="2368247"/>
            <a:ext cx="3630149" cy="113790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525" y="2329878"/>
            <a:ext cx="2846075" cy="180098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224" y="5999675"/>
            <a:ext cx="4539976" cy="27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2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8: </a:t>
            </a:r>
            <a:r>
              <a:rPr lang="en-US" altLang="ko-KR" sz="2000" dirty="0" err="1"/>
              <a:t>Tkinter</a:t>
            </a:r>
            <a:r>
              <a:rPr lang="ko-KR" altLang="en-US" sz="2000" dirty="0"/>
              <a:t>로 만드는 활용 가능한 텍스트 편집기</a:t>
            </a:r>
            <a:r>
              <a:rPr lang="en-US" altLang="ko-KR" sz="2000" dirty="0" smtClean="0"/>
              <a:t>(2)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Text </a:t>
            </a:r>
            <a:r>
              <a:rPr lang="ko-KR" altLang="en-US" dirty="0"/>
              <a:t>위젯에 수직 </a:t>
            </a:r>
            <a:r>
              <a:rPr lang="ko-KR" altLang="en-US" dirty="0" err="1"/>
              <a:t>스크롤바를</a:t>
            </a:r>
            <a:r>
              <a:rPr lang="ko-KR" altLang="en-US" dirty="0"/>
              <a:t> </a:t>
            </a:r>
            <a:r>
              <a:rPr lang="ko-KR" altLang="en-US" dirty="0" smtClean="0"/>
              <a:t>연결하기 위한 두 </a:t>
            </a:r>
            <a:r>
              <a:rPr lang="ko-KR" altLang="en-US" dirty="0"/>
              <a:t>가지 </a:t>
            </a:r>
            <a:r>
              <a:rPr lang="ko-KR" altLang="en-US" dirty="0" smtClean="0"/>
              <a:t>작업</a:t>
            </a:r>
            <a:endParaRPr lang="en-US" altLang="ko-KR" dirty="0"/>
          </a:p>
          <a:p>
            <a:pPr lvl="1"/>
            <a:r>
              <a:rPr lang="en-US" altLang="ko-KR" dirty="0" smtClean="0"/>
              <a:t>Text </a:t>
            </a:r>
            <a:r>
              <a:rPr lang="ko-KR" altLang="en-US" dirty="0"/>
              <a:t>위젯의 </a:t>
            </a:r>
            <a:r>
              <a:rPr lang="en-US" altLang="ko-KR" dirty="0" err="1"/>
              <a:t>yscroll</a:t>
            </a:r>
            <a:r>
              <a:rPr lang="en-US" altLang="ko-KR" dirty="0"/>
              <a:t> </a:t>
            </a:r>
            <a:r>
              <a:rPr lang="ko-KR" altLang="en-US" dirty="0"/>
              <a:t>이벤트 함수 수행을 스크롤 막대 </a:t>
            </a:r>
            <a:r>
              <a:rPr lang="en-US" altLang="ko-KR" dirty="0" err="1"/>
              <a:t>yscrollbar</a:t>
            </a:r>
            <a:r>
              <a:rPr lang="ko-KR" altLang="en-US" dirty="0"/>
              <a:t>의 </a:t>
            </a:r>
            <a:r>
              <a:rPr lang="en-US" altLang="ko-KR" dirty="0"/>
              <a:t>set </a:t>
            </a:r>
            <a:r>
              <a:rPr lang="ko-KR" altLang="en-US" dirty="0" err="1"/>
              <a:t>메소드로</a:t>
            </a:r>
            <a:r>
              <a:rPr lang="ko-KR" altLang="en-US" dirty="0"/>
              <a:t> </a:t>
            </a:r>
            <a:r>
              <a:rPr lang="ko-KR" altLang="en-US" dirty="0" smtClean="0"/>
              <a:t>설정</a:t>
            </a:r>
            <a:endParaRPr lang="en-US" altLang="ko-KR" dirty="0"/>
          </a:p>
          <a:p>
            <a:pPr lvl="1"/>
            <a:r>
              <a:rPr lang="ko-KR" altLang="en-US" dirty="0" err="1" smtClean="0"/>
              <a:t>스크롤바의</a:t>
            </a:r>
            <a:r>
              <a:rPr lang="ko-KR" altLang="en-US" dirty="0" smtClean="0"/>
              <a:t> </a:t>
            </a:r>
            <a:r>
              <a:rPr lang="ko-KR" altLang="en-US" dirty="0"/>
              <a:t>명령</a:t>
            </a:r>
            <a:r>
              <a:rPr lang="en-US" altLang="ko-KR" dirty="0"/>
              <a:t>(command)</a:t>
            </a:r>
            <a:r>
              <a:rPr lang="ko-KR" altLang="en-US" dirty="0"/>
              <a:t>을 위젯 </a:t>
            </a:r>
            <a:r>
              <a:rPr lang="en-US" altLang="ko-KR" dirty="0"/>
              <a:t>Text</a:t>
            </a:r>
            <a:r>
              <a:rPr lang="ko-KR" altLang="en-US" dirty="0"/>
              <a:t>의 </a:t>
            </a:r>
            <a:r>
              <a:rPr lang="en-US" altLang="ko-KR" dirty="0" err="1"/>
              <a:t>yview</a:t>
            </a:r>
            <a:r>
              <a:rPr lang="en-US" altLang="ko-KR" dirty="0"/>
              <a:t> </a:t>
            </a:r>
            <a:r>
              <a:rPr lang="ko-KR" altLang="en-US" dirty="0" err="1"/>
              <a:t>메소드로</a:t>
            </a:r>
            <a:r>
              <a:rPr lang="ko-KR" altLang="en-US" dirty="0"/>
              <a:t> </a:t>
            </a:r>
            <a:r>
              <a:rPr lang="ko-KR" altLang="en-US" dirty="0" smtClean="0"/>
              <a:t>설정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윈도 </a:t>
            </a:r>
            <a:r>
              <a:rPr lang="ko-KR" altLang="en-US" dirty="0"/>
              <a:t>종료 버튼을 누르면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 err="1"/>
              <a:t>file_quit</a:t>
            </a:r>
            <a:r>
              <a:rPr lang="en-US" altLang="ko-KR" dirty="0"/>
              <a:t>( )</a:t>
            </a:r>
            <a:r>
              <a:rPr lang="ko-KR" altLang="en-US" dirty="0"/>
              <a:t>로 전달돼 </a:t>
            </a:r>
            <a:r>
              <a:rPr lang="ko-KR" altLang="en-US" dirty="0" smtClean="0"/>
              <a:t>프로그램이 종료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 err="1"/>
              <a:t>make_menu</a:t>
            </a:r>
            <a:r>
              <a:rPr lang="en-US" altLang="ko-KR" dirty="0"/>
              <a:t>( )</a:t>
            </a:r>
            <a:r>
              <a:rPr lang="ko-KR" altLang="en-US" dirty="0"/>
              <a:t>로 메뉴를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bind_events</a:t>
            </a:r>
            <a:r>
              <a:rPr lang="en-US" altLang="ko-KR" dirty="0"/>
              <a:t>( )</a:t>
            </a:r>
            <a:r>
              <a:rPr lang="ko-KR" altLang="en-US" dirty="0"/>
              <a:t>로 여러 단축 키 </a:t>
            </a:r>
            <a:r>
              <a:rPr lang="ko-KR" altLang="en-US" dirty="0" smtClean="0"/>
              <a:t>이벤트를 </a:t>
            </a:r>
            <a:r>
              <a:rPr lang="ko-KR" altLang="en-US" dirty="0" err="1"/>
              <a:t>메소드와</a:t>
            </a:r>
            <a:r>
              <a:rPr lang="ko-KR" altLang="en-US" dirty="0"/>
              <a:t> </a:t>
            </a:r>
            <a:r>
              <a:rPr lang="ko-KR" altLang="en-US" dirty="0" smtClean="0"/>
              <a:t>연결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032" y="4440542"/>
            <a:ext cx="3730395" cy="123890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032" y="2249074"/>
            <a:ext cx="4702351" cy="8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0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8: </a:t>
            </a:r>
            <a:r>
              <a:rPr lang="en-US" altLang="ko-KR" sz="2000" dirty="0" err="1"/>
              <a:t>Tkinter</a:t>
            </a:r>
            <a:r>
              <a:rPr lang="ko-KR" altLang="en-US" sz="2000" dirty="0"/>
              <a:t>로 만드는 활용 가능한 텍스트 편집기</a:t>
            </a:r>
            <a:r>
              <a:rPr lang="en-US" altLang="ko-KR" sz="2000" dirty="0" smtClean="0"/>
              <a:t>(3)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메뉴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File </a:t>
            </a:r>
            <a:r>
              <a:rPr lang="ko-KR" altLang="en-US" dirty="0"/>
              <a:t>에 </a:t>
            </a:r>
            <a:r>
              <a:rPr lang="en-US" altLang="ko-KR" dirty="0"/>
              <a:t>Edit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Help</a:t>
            </a:r>
            <a:r>
              <a:rPr lang="ko-KR" altLang="en-US" dirty="0"/>
              <a:t>를 </a:t>
            </a:r>
            <a:r>
              <a:rPr lang="ko-KR" altLang="en-US" dirty="0" smtClean="0"/>
              <a:t>추가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Edit</a:t>
            </a:r>
            <a:r>
              <a:rPr lang="ko-KR" altLang="en-US" dirty="0"/>
              <a:t>은 ‘</a:t>
            </a:r>
            <a:r>
              <a:rPr lang="en-US" altLang="ko-KR" dirty="0"/>
              <a:t>Cut’, ‘Copy</a:t>
            </a:r>
            <a:r>
              <a:rPr lang="en-US" altLang="ko-KR" dirty="0" smtClean="0"/>
              <a:t>’, ‘</a:t>
            </a:r>
            <a:r>
              <a:rPr lang="en-US" altLang="ko-KR" dirty="0"/>
              <a:t>Paste’</a:t>
            </a:r>
            <a:r>
              <a:rPr lang="ko-KR" altLang="en-US" dirty="0"/>
              <a:t>로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Help</a:t>
            </a:r>
            <a:r>
              <a:rPr lang="ko-KR" altLang="en-US" dirty="0"/>
              <a:t>는 ‘</a:t>
            </a:r>
            <a:r>
              <a:rPr lang="en-US" altLang="ko-KR" dirty="0" err="1"/>
              <a:t>TkEditor</a:t>
            </a:r>
            <a:r>
              <a:rPr lang="en-US" altLang="ko-KR" dirty="0"/>
              <a:t> </a:t>
            </a:r>
            <a:r>
              <a:rPr lang="ko-KR" altLang="en-US" dirty="0" smtClean="0"/>
              <a:t>편집기</a:t>
            </a:r>
            <a:r>
              <a:rPr lang="ko-KR" altLang="en-US" dirty="0"/>
              <a:t>’ 메뉴로 </a:t>
            </a:r>
            <a:r>
              <a:rPr lang="ko-KR" altLang="en-US" dirty="0" smtClean="0"/>
              <a:t>구성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각각의 </a:t>
            </a:r>
            <a:r>
              <a:rPr lang="ko-KR" altLang="en-US" dirty="0"/>
              <a:t>메뉴가 </a:t>
            </a:r>
            <a:r>
              <a:rPr lang="ko-KR" altLang="en-US" dirty="0" smtClean="0"/>
              <a:t>선택되면 </a:t>
            </a:r>
            <a:r>
              <a:rPr lang="ko-KR" altLang="en-US" dirty="0"/>
              <a:t>실행되는 이벤트 </a:t>
            </a:r>
            <a:r>
              <a:rPr lang="ko-KR" altLang="en-US" dirty="0" err="1"/>
              <a:t>메소드를</a:t>
            </a:r>
            <a:r>
              <a:rPr lang="ko-KR" altLang="en-US" dirty="0"/>
              <a:t> 함수 </a:t>
            </a:r>
            <a:r>
              <a:rPr lang="en-US" altLang="ko-KR" dirty="0" err="1" smtClean="0"/>
              <a:t>add_command</a:t>
            </a:r>
            <a:r>
              <a:rPr lang="en-US" altLang="ko-KR" dirty="0"/>
              <a:t>( )</a:t>
            </a:r>
            <a:r>
              <a:rPr lang="ko-KR" altLang="en-US" dirty="0"/>
              <a:t>에서 </a:t>
            </a:r>
            <a:r>
              <a:rPr lang="en-US" altLang="ko-KR" dirty="0"/>
              <a:t>command </a:t>
            </a:r>
            <a:r>
              <a:rPr lang="ko-KR" altLang="en-US" dirty="0"/>
              <a:t>옵션으로 </a:t>
            </a:r>
            <a:r>
              <a:rPr lang="ko-KR" altLang="en-US" dirty="0" smtClean="0"/>
              <a:t>지정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File </a:t>
            </a:r>
            <a:r>
              <a:rPr lang="ko-KR" altLang="en-US" dirty="0"/>
              <a:t>하부의 메뉴에서의 단축키 구현은 </a:t>
            </a:r>
            <a:r>
              <a:rPr lang="ko-KR" altLang="en-US" dirty="0" smtClean="0"/>
              <a:t>함수 </a:t>
            </a:r>
            <a:r>
              <a:rPr lang="en-US" altLang="ko-KR" dirty="0" err="1" smtClean="0"/>
              <a:t>add_command</a:t>
            </a:r>
            <a:r>
              <a:rPr lang="en-US" altLang="ko-KR" dirty="0"/>
              <a:t>( )</a:t>
            </a:r>
            <a:r>
              <a:rPr lang="ko-KR" altLang="en-US" dirty="0"/>
              <a:t>에서 </a:t>
            </a:r>
            <a:r>
              <a:rPr lang="en-US" altLang="ko-KR" dirty="0"/>
              <a:t>accelerator="</a:t>
            </a:r>
            <a:r>
              <a:rPr lang="en-US" altLang="ko-KR" dirty="0" err="1"/>
              <a:t>Ctrl+N</a:t>
            </a:r>
            <a:r>
              <a:rPr lang="en-US" altLang="ko-KR" dirty="0"/>
              <a:t>"</a:t>
            </a:r>
            <a:r>
              <a:rPr lang="ko-KR" altLang="en-US" dirty="0"/>
              <a:t>으로 </a:t>
            </a:r>
            <a:r>
              <a:rPr lang="ko-KR" altLang="en-US" dirty="0" smtClean="0"/>
              <a:t>가능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801" y="4348886"/>
            <a:ext cx="6091200" cy="1620824"/>
          </a:xfrm>
          <a:prstGeom prst="rect">
            <a:avLst/>
          </a:prstGeom>
        </p:spPr>
      </p:pic>
      <p:pic>
        <p:nvPicPr>
          <p:cNvPr id="6" name="그림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27" y="1456352"/>
            <a:ext cx="3927205" cy="131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1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8: </a:t>
            </a:r>
            <a:r>
              <a:rPr lang="en-US" altLang="ko-KR" sz="2000" dirty="0" err="1"/>
              <a:t>Tkinter</a:t>
            </a:r>
            <a:r>
              <a:rPr lang="ko-KR" altLang="en-US" sz="2000" dirty="0"/>
              <a:t>로 만드는 활용 가능한 텍스트 편집기</a:t>
            </a:r>
            <a:r>
              <a:rPr lang="en-US" altLang="ko-KR" sz="2000" dirty="0" smtClean="0"/>
              <a:t>(4)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메뉴 </a:t>
            </a:r>
            <a:r>
              <a:rPr lang="en-US" altLang="ko-KR" dirty="0"/>
              <a:t>New</a:t>
            </a:r>
            <a:r>
              <a:rPr lang="ko-KR" altLang="en-US" dirty="0"/>
              <a:t>의 이벤트 </a:t>
            </a:r>
            <a:r>
              <a:rPr lang="ko-KR" altLang="en-US" dirty="0" err="1"/>
              <a:t>메소드인</a:t>
            </a:r>
            <a:r>
              <a:rPr lang="ko-KR" altLang="en-US" dirty="0"/>
              <a:t> </a:t>
            </a:r>
            <a:r>
              <a:rPr lang="en-US" altLang="ko-KR" dirty="0" err="1"/>
              <a:t>file_new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이전에 </a:t>
            </a:r>
            <a:r>
              <a:rPr lang="ko-KR" altLang="en-US" dirty="0"/>
              <a:t>편집하던 </a:t>
            </a:r>
            <a:r>
              <a:rPr lang="ko-KR" altLang="en-US" dirty="0" smtClean="0"/>
              <a:t>파일 </a:t>
            </a:r>
            <a:r>
              <a:rPr lang="ko-KR" altLang="en-US" dirty="0"/>
              <a:t>처리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 err="1"/>
              <a:t>self.save_if</a:t>
            </a:r>
            <a:r>
              <a:rPr lang="en-US" altLang="ko-KR" dirty="0" err="1" smtClean="0"/>
              <a:t>__</a:t>
            </a:r>
            <a:r>
              <a:rPr lang="en-US" altLang="ko-KR" dirty="0" err="1"/>
              <a:t>modified</a:t>
            </a:r>
            <a:r>
              <a:rPr lang="en-US" altLang="ko-KR" dirty="0"/>
              <a:t>( ) </a:t>
            </a:r>
            <a:r>
              <a:rPr lang="ko-KR" altLang="en-US" dirty="0" smtClean="0"/>
              <a:t>호출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기존 </a:t>
            </a:r>
            <a:r>
              <a:rPr lang="ko-KR" altLang="en-US" dirty="0"/>
              <a:t>내용을 </a:t>
            </a:r>
            <a:r>
              <a:rPr lang="en-US" altLang="ko-KR" dirty="0"/>
              <a:t>delete(1.0, "end")</a:t>
            </a:r>
            <a:r>
              <a:rPr lang="ko-KR" altLang="en-US" dirty="0"/>
              <a:t>로 모두 </a:t>
            </a:r>
            <a:r>
              <a:rPr lang="ko-KR" altLang="en-US" dirty="0" smtClean="0"/>
              <a:t>삭제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1.0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Text </a:t>
            </a:r>
            <a:r>
              <a:rPr lang="ko-KR" altLang="en-US" dirty="0"/>
              <a:t>위젯의 첫 문자를 의미하며</a:t>
            </a:r>
            <a:r>
              <a:rPr lang="en-US" altLang="ko-KR" dirty="0"/>
              <a:t>, end</a:t>
            </a:r>
            <a:r>
              <a:rPr lang="ko-KR" altLang="en-US" dirty="0"/>
              <a:t>는 끝을 </a:t>
            </a:r>
            <a:r>
              <a:rPr lang="ko-KR" altLang="en-US" dirty="0" smtClean="0"/>
              <a:t>의미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속성 </a:t>
            </a:r>
            <a:r>
              <a:rPr lang="en-US" altLang="ko-KR" dirty="0" err="1"/>
              <a:t>file_path</a:t>
            </a:r>
            <a:r>
              <a:rPr lang="ko-KR" altLang="en-US" dirty="0"/>
              <a:t>는 </a:t>
            </a:r>
            <a:r>
              <a:rPr lang="en-US" altLang="ko-KR" dirty="0"/>
              <a:t>None</a:t>
            </a:r>
            <a:r>
              <a:rPr lang="ko-KR" altLang="en-US" dirty="0"/>
              <a:t>으로 </a:t>
            </a:r>
            <a:r>
              <a:rPr lang="ko-KR" altLang="en-US" dirty="0" smtClean="0"/>
              <a:t>지정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윈도 제목을 </a:t>
            </a:r>
            <a:r>
              <a:rPr lang="ko-KR" altLang="en-US" dirty="0"/>
              <a:t>지정하는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 err="1"/>
              <a:t>set_title</a:t>
            </a:r>
            <a:r>
              <a:rPr lang="en-US" altLang="ko-KR" dirty="0"/>
              <a:t>( )</a:t>
            </a:r>
            <a:r>
              <a:rPr lang="ko-KR" altLang="en-US" dirty="0"/>
              <a:t>을 </a:t>
            </a:r>
            <a:r>
              <a:rPr lang="ko-KR" altLang="en-US" dirty="0" smtClean="0"/>
              <a:t>호출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173" y="3450980"/>
            <a:ext cx="6765474" cy="165910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931" y="5007218"/>
            <a:ext cx="2073885" cy="76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58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8: </a:t>
            </a:r>
            <a:r>
              <a:rPr lang="en-US" altLang="ko-KR" sz="2000" dirty="0" err="1"/>
              <a:t>Tkinter</a:t>
            </a:r>
            <a:r>
              <a:rPr lang="ko-KR" altLang="en-US" sz="2000" dirty="0"/>
              <a:t>로 만드는 활용 가능한 텍스트 편집기</a:t>
            </a:r>
            <a:r>
              <a:rPr lang="en-US" altLang="ko-KR" sz="2000" dirty="0" smtClean="0"/>
              <a:t>(5)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3275022" cy="5101332"/>
          </a:xfrm>
        </p:spPr>
        <p:txBody>
          <a:bodyPr>
            <a:normAutofit fontScale="85000" lnSpcReduction="10000"/>
          </a:bodyPr>
          <a:lstStyle/>
          <a:p>
            <a:r>
              <a:rPr lang="ko-KR" altLang="en-US" dirty="0"/>
              <a:t>메뉴 </a:t>
            </a:r>
            <a:r>
              <a:rPr lang="en-US" altLang="ko-KR" dirty="0"/>
              <a:t>Open</a:t>
            </a:r>
            <a:r>
              <a:rPr lang="ko-KR" altLang="en-US" dirty="0"/>
              <a:t>의 이벤트 </a:t>
            </a:r>
            <a:r>
              <a:rPr lang="ko-KR" altLang="en-US" dirty="0" err="1"/>
              <a:t>메소드인</a:t>
            </a:r>
            <a:r>
              <a:rPr lang="ko-KR" altLang="en-US" dirty="0"/>
              <a:t> </a:t>
            </a:r>
            <a:r>
              <a:rPr lang="en-US" altLang="ko-KR" dirty="0" err="1"/>
              <a:t>file_open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파일 </a:t>
            </a:r>
            <a:r>
              <a:rPr lang="en-US" altLang="ko-KR" dirty="0" err="1"/>
              <a:t>filepath</a:t>
            </a:r>
            <a:r>
              <a:rPr lang="ko-KR" altLang="en-US" dirty="0"/>
              <a:t>를 읽어 실제 파일 </a:t>
            </a:r>
            <a:r>
              <a:rPr lang="en-US" altLang="ko-KR" dirty="0" err="1"/>
              <a:t>filepath</a:t>
            </a:r>
            <a:r>
              <a:rPr lang="ko-KR" altLang="en-US" dirty="0"/>
              <a:t>을 </a:t>
            </a:r>
            <a:r>
              <a:rPr lang="ko-KR" altLang="en-US" dirty="0" smtClean="0"/>
              <a:t>읽어 </a:t>
            </a:r>
            <a:r>
              <a:rPr lang="en-US" altLang="ko-KR" dirty="0" smtClean="0"/>
              <a:t>editor</a:t>
            </a:r>
            <a:r>
              <a:rPr lang="ko-KR" altLang="en-US" dirty="0"/>
              <a:t>에 삽입하는 내부 함수 </a:t>
            </a:r>
            <a:r>
              <a:rPr lang="en-US" altLang="ko-KR" dirty="0" err="1" smtClean="0"/>
              <a:t>readfile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filepath</a:t>
            </a:r>
            <a:r>
              <a:rPr lang="en-US" altLang="ko-KR" dirty="0" smtClean="0"/>
              <a:t>)</a:t>
            </a:r>
            <a:r>
              <a:rPr lang="ko-KR" altLang="en-US" dirty="0"/>
              <a:t>의 정의로 </a:t>
            </a:r>
            <a:r>
              <a:rPr lang="ko-KR" altLang="en-US" dirty="0" smtClean="0"/>
              <a:t>시작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파일을 </a:t>
            </a:r>
            <a:r>
              <a:rPr lang="ko-KR" altLang="en-US" dirty="0"/>
              <a:t>읽기 위해서는 </a:t>
            </a:r>
            <a:r>
              <a:rPr lang="en-US" altLang="ko-KR" dirty="0" smtClean="0"/>
              <a:t>try except </a:t>
            </a:r>
            <a:r>
              <a:rPr lang="en-US" altLang="ko-KR" dirty="0"/>
              <a:t>else</a:t>
            </a:r>
            <a:r>
              <a:rPr lang="ko-KR" altLang="en-US" dirty="0"/>
              <a:t>의 예외 처리를 </a:t>
            </a:r>
            <a:r>
              <a:rPr lang="ko-KR" altLang="en-US" dirty="0" smtClean="0"/>
              <a:t>수행</a:t>
            </a:r>
            <a:endParaRPr lang="en-US" altLang="ko-KR" dirty="0" smtClean="0"/>
          </a:p>
          <a:p>
            <a:r>
              <a:rPr lang="en-US" altLang="ko-KR" dirty="0" err="1"/>
              <a:t>filedialog.askopenfilename</a:t>
            </a:r>
            <a:r>
              <a:rPr lang="en-US" altLang="ko-KR" dirty="0"/>
              <a:t>( )</a:t>
            </a:r>
            <a:r>
              <a:rPr lang="ko-KR" altLang="en-US" dirty="0"/>
              <a:t>을 </a:t>
            </a:r>
            <a:r>
              <a:rPr lang="ko-KR" altLang="en-US" dirty="0" smtClean="0"/>
              <a:t>호출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열려는 </a:t>
            </a:r>
            <a:r>
              <a:rPr lang="ko-KR" altLang="en-US" dirty="0"/>
              <a:t>파일 </a:t>
            </a:r>
            <a:r>
              <a:rPr lang="ko-KR" altLang="en-US" dirty="0" smtClean="0"/>
              <a:t>이름을 </a:t>
            </a:r>
            <a:r>
              <a:rPr lang="ko-KR" altLang="en-US" dirty="0"/>
              <a:t>선택하기 위한 ‘열기’ 대화상자를 표시하기 </a:t>
            </a:r>
            <a:r>
              <a:rPr lang="ko-KR" altLang="en-US" dirty="0" smtClean="0"/>
              <a:t>위해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결과인 </a:t>
            </a:r>
            <a:r>
              <a:rPr lang="ko-KR" altLang="en-US" dirty="0"/>
              <a:t>파일 이름을 </a:t>
            </a:r>
            <a:r>
              <a:rPr lang="en-US" altLang="ko-KR" dirty="0" err="1"/>
              <a:t>filepath</a:t>
            </a:r>
            <a:r>
              <a:rPr lang="ko-KR" altLang="en-US" dirty="0"/>
              <a:t>에 저장한 </a:t>
            </a:r>
            <a:r>
              <a:rPr lang="ko-KR" altLang="en-US" dirty="0" smtClean="0"/>
              <a:t>후</a:t>
            </a:r>
            <a:endParaRPr lang="en-US" altLang="ko-KR" dirty="0" smtClean="0"/>
          </a:p>
          <a:p>
            <a:r>
              <a:rPr lang="ko-KR" altLang="en-US" dirty="0" smtClean="0"/>
              <a:t>내부 </a:t>
            </a:r>
            <a:r>
              <a:rPr lang="ko-KR" altLang="en-US" dirty="0"/>
              <a:t>함수 </a:t>
            </a:r>
            <a:r>
              <a:rPr lang="en-US" altLang="ko-KR" dirty="0" err="1" smtClean="0"/>
              <a:t>readfile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filepath</a:t>
            </a:r>
            <a:r>
              <a:rPr lang="en-US" altLang="ko-KR" dirty="0" smtClean="0"/>
              <a:t>)</a:t>
            </a:r>
            <a:r>
              <a:rPr lang="ko-KR" altLang="en-US" dirty="0"/>
              <a:t>을 호출해 파일 내용을 </a:t>
            </a:r>
            <a:r>
              <a:rPr lang="en-US" altLang="ko-KR" dirty="0" smtClean="0"/>
              <a:t>editor</a:t>
            </a:r>
            <a:r>
              <a:rPr lang="ko-KR" altLang="en-US" dirty="0" smtClean="0"/>
              <a:t>에 표시</a:t>
            </a:r>
            <a:endParaRPr lang="en-US" altLang="ko-KR" dirty="0" smtClean="0"/>
          </a:p>
          <a:p>
            <a:r>
              <a:rPr lang="ko-KR" altLang="en-US" dirty="0" smtClean="0"/>
              <a:t>윈도 </a:t>
            </a:r>
            <a:r>
              <a:rPr lang="ko-KR" altLang="en-US" dirty="0"/>
              <a:t>제목을 수정하기 위해 </a:t>
            </a:r>
            <a:r>
              <a:rPr lang="en-US" altLang="ko-KR" dirty="0" err="1"/>
              <a:t>set_title</a:t>
            </a:r>
            <a:r>
              <a:rPr lang="en-US" altLang="ko-KR" dirty="0"/>
              <a:t>( )</a:t>
            </a:r>
            <a:r>
              <a:rPr lang="ko-KR" altLang="en-US" dirty="0"/>
              <a:t>을 </a:t>
            </a:r>
            <a:r>
              <a:rPr lang="ko-KR" altLang="en-US" dirty="0" smtClean="0"/>
              <a:t>호출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98" y="1453192"/>
            <a:ext cx="5446467" cy="295916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266" y="4412359"/>
            <a:ext cx="4614574" cy="137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61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>
                <a:solidFill>
                  <a:srgbClr val="FFFFFF"/>
                </a:solidFill>
                <a:ea typeface="나눔고딕"/>
              </a:rPr>
              <a:t>Mini Project 8: </a:t>
            </a:r>
            <a:r>
              <a:rPr lang="en-US" altLang="ko-KR" sz="2000" dirty="0" err="1">
                <a:solidFill>
                  <a:srgbClr val="FFFFFF"/>
                </a:solidFill>
                <a:ea typeface="나눔고딕"/>
              </a:rPr>
              <a:t>Tkinter</a:t>
            </a:r>
            <a:r>
              <a:rPr lang="ko-KR" altLang="en-US" sz="2000" dirty="0">
                <a:solidFill>
                  <a:srgbClr val="FFFFFF"/>
                </a:solidFill>
                <a:ea typeface="나눔고딕"/>
              </a:rPr>
              <a:t>로 만드는 활용 가능한 텍스트 편집기</a:t>
            </a:r>
            <a:r>
              <a:rPr lang="en-US" altLang="ko-KR" sz="2000" dirty="0" smtClean="0">
                <a:solidFill>
                  <a:srgbClr val="FFFFFF"/>
                </a:solidFill>
                <a:ea typeface="나눔고딕"/>
              </a:rPr>
              <a:t>(6)</a:t>
            </a:r>
            <a:endParaRPr lang="ko-KR" altLang="en-US" sz="2000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 err="1"/>
              <a:t>save_if_modified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/>
              <a:t>현재 편집기 </a:t>
            </a:r>
            <a:r>
              <a:rPr lang="en-US" altLang="ko-KR" dirty="0"/>
              <a:t>editor</a:t>
            </a:r>
            <a:r>
              <a:rPr lang="ko-KR" altLang="en-US" dirty="0"/>
              <a:t>에서 편집 중이던 파일을 처리</a:t>
            </a:r>
            <a:endParaRPr lang="en-US" altLang="ko-KR" dirty="0"/>
          </a:p>
          <a:p>
            <a:pPr lvl="1"/>
            <a:r>
              <a:rPr lang="en-US" altLang="ko-KR" dirty="0" err="1" smtClean="0"/>
              <a:t>editor.edit_modified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editor</a:t>
            </a:r>
            <a:r>
              <a:rPr lang="ko-KR" altLang="en-US" dirty="0"/>
              <a:t>의 수정 여부를 </a:t>
            </a:r>
            <a:r>
              <a:rPr lang="ko-KR" altLang="en-US" dirty="0" smtClean="0"/>
              <a:t>파악</a:t>
            </a:r>
            <a:endParaRPr lang="ko-KR" altLang="en-US" dirty="0"/>
          </a:p>
          <a:p>
            <a:pPr lvl="1"/>
            <a:r>
              <a:rPr lang="ko-KR" altLang="en-US" dirty="0" smtClean="0"/>
              <a:t>만일 </a:t>
            </a:r>
            <a:r>
              <a:rPr lang="ko-KR" altLang="en-US" dirty="0"/>
              <a:t>수정됐다면 </a:t>
            </a:r>
            <a:r>
              <a:rPr lang="en-US" altLang="ko-KR" dirty="0" err="1"/>
              <a:t>messagebox.askyesnocancel</a:t>
            </a:r>
            <a:r>
              <a:rPr lang="en-US" altLang="ko-KR" dirty="0"/>
              <a:t>( )</a:t>
            </a:r>
            <a:r>
              <a:rPr lang="ko-KR" altLang="en-US" dirty="0" smtClean="0"/>
              <a:t>로 저장 </a:t>
            </a:r>
            <a:r>
              <a:rPr lang="ko-KR" altLang="en-US" dirty="0"/>
              <a:t>여부를 사용자에게 </a:t>
            </a:r>
            <a:r>
              <a:rPr lang="ko-KR" altLang="en-US" dirty="0" smtClean="0"/>
              <a:t>물어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저장한다면 </a:t>
            </a:r>
            <a:r>
              <a:rPr lang="en-US" altLang="ko-KR" dirty="0" err="1"/>
              <a:t>file_save</a:t>
            </a:r>
            <a:r>
              <a:rPr lang="en-US" altLang="ko-KR" dirty="0"/>
              <a:t>( )</a:t>
            </a:r>
            <a:r>
              <a:rPr lang="ko-KR" altLang="en-US" dirty="0" smtClean="0"/>
              <a:t>를 호출해 저장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 err="1"/>
              <a:t>save_if_modified</a:t>
            </a:r>
            <a:r>
              <a:rPr lang="en-US" altLang="ko-KR" dirty="0"/>
              <a:t>( )</a:t>
            </a:r>
            <a:r>
              <a:rPr lang="ko-KR" altLang="en-US" dirty="0"/>
              <a:t>의 </a:t>
            </a:r>
            <a:r>
              <a:rPr lang="ko-KR" altLang="en-US" dirty="0" smtClean="0"/>
              <a:t>결과는 </a:t>
            </a:r>
            <a:r>
              <a:rPr lang="en-US" altLang="ko-KR" dirty="0"/>
              <a:t>True, False, </a:t>
            </a:r>
            <a:r>
              <a:rPr lang="en-US" altLang="ko-KR" dirty="0" smtClean="0"/>
              <a:t>None </a:t>
            </a:r>
            <a:r>
              <a:rPr lang="ko-KR" altLang="en-US" dirty="0" smtClean="0"/>
              <a:t>중의 하나</a:t>
            </a:r>
            <a:endParaRPr lang="ko-KR" altLang="en-US" dirty="0"/>
          </a:p>
        </p:txBody>
      </p:sp>
      <p:pic>
        <p:nvPicPr>
          <p:cNvPr id="5" name="그림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6813" y="1193959"/>
            <a:ext cx="2281918" cy="11096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555" y="3428679"/>
            <a:ext cx="4527960" cy="291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8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8: </a:t>
            </a:r>
            <a:r>
              <a:rPr lang="en-US" altLang="ko-KR" sz="2000" dirty="0" err="1"/>
              <a:t>Tkinter</a:t>
            </a:r>
            <a:r>
              <a:rPr lang="ko-KR" altLang="en-US" sz="2000" dirty="0"/>
              <a:t>로 만드는 활용 가능한 텍스트 편집기</a:t>
            </a:r>
            <a:r>
              <a:rPr lang="en-US" altLang="ko-KR" sz="2000" dirty="0" smtClean="0"/>
              <a:t>(7)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메뉴 </a:t>
            </a:r>
            <a:r>
              <a:rPr lang="ko-KR" altLang="en-US" dirty="0"/>
              <a:t>‘</a:t>
            </a:r>
            <a:r>
              <a:rPr lang="en-US" altLang="ko-KR" dirty="0"/>
              <a:t>Save’</a:t>
            </a:r>
            <a:r>
              <a:rPr lang="ko-KR" altLang="en-US" dirty="0"/>
              <a:t>와 연결된 </a:t>
            </a:r>
            <a:r>
              <a:rPr lang="en-US" altLang="ko-KR" dirty="0" err="1"/>
              <a:t>file_save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지정된 </a:t>
            </a:r>
            <a:r>
              <a:rPr lang="ko-KR" altLang="en-US" dirty="0"/>
              <a:t>파일이 없다면 </a:t>
            </a:r>
            <a:r>
              <a:rPr lang="en-US" altLang="ko-KR" dirty="0" err="1"/>
              <a:t>file_save_as</a:t>
            </a:r>
            <a:r>
              <a:rPr lang="en-US" altLang="ko-KR" dirty="0"/>
              <a:t>( )</a:t>
            </a:r>
            <a:r>
              <a:rPr lang="ko-KR" altLang="en-US" dirty="0"/>
              <a:t>로 </a:t>
            </a:r>
            <a:r>
              <a:rPr lang="ko-KR" altLang="en-US" dirty="0" smtClean="0"/>
              <a:t>파일을 </a:t>
            </a:r>
            <a:r>
              <a:rPr lang="ko-KR" altLang="en-US" dirty="0"/>
              <a:t>지정해 </a:t>
            </a:r>
            <a:r>
              <a:rPr lang="ko-KR" altLang="en-US" dirty="0" smtClean="0"/>
              <a:t>저장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있다면 </a:t>
            </a:r>
            <a:r>
              <a:rPr lang="en-US" altLang="ko-KR" dirty="0" err="1"/>
              <a:t>filepath</a:t>
            </a:r>
            <a:r>
              <a:rPr lang="en-US" altLang="ko-KR" dirty="0"/>
              <a:t>=</a:t>
            </a:r>
            <a:r>
              <a:rPr lang="en-US" altLang="ko-KR" dirty="0" err="1"/>
              <a:t>self.file_path</a:t>
            </a:r>
            <a:r>
              <a:rPr lang="ko-KR" altLang="en-US" dirty="0"/>
              <a:t>로 파일 이름을 지정해 </a:t>
            </a:r>
            <a:r>
              <a:rPr lang="ko-KR" altLang="en-US" dirty="0" smtClean="0"/>
              <a:t>호출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메뉴 ‘</a:t>
            </a:r>
            <a:r>
              <a:rPr lang="en-US" altLang="ko-KR" dirty="0"/>
              <a:t>Save As…’</a:t>
            </a:r>
            <a:r>
              <a:rPr lang="ko-KR" altLang="en-US" dirty="0"/>
              <a:t>와 연결된 </a:t>
            </a:r>
            <a:r>
              <a:rPr lang="en-US" altLang="ko-KR" dirty="0" err="1"/>
              <a:t>file_save_as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err="1"/>
              <a:t>filedialog.asksaveasfilename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2"/>
            <a:r>
              <a:rPr lang="ko-KR" altLang="en-US" dirty="0" smtClean="0"/>
              <a:t>파일 </a:t>
            </a:r>
            <a:r>
              <a:rPr lang="ko-KR" altLang="en-US" dirty="0"/>
              <a:t>이름을 지정하기 위한 대화상자 ‘다른 </a:t>
            </a:r>
            <a:r>
              <a:rPr lang="ko-KR" altLang="en-US" dirty="0" smtClean="0"/>
              <a:t>이름으로 </a:t>
            </a:r>
            <a:r>
              <a:rPr lang="ko-KR" altLang="en-US" dirty="0" err="1" smtClean="0"/>
              <a:t>저장</a:t>
            </a:r>
            <a:r>
              <a:rPr lang="ko-KR" altLang="en-US" dirty="0" err="1"/>
              <a:t>’을</a:t>
            </a:r>
            <a:r>
              <a:rPr lang="ko-KR" altLang="en-US" dirty="0"/>
              <a:t> </a:t>
            </a:r>
            <a:r>
              <a:rPr lang="ko-KR" altLang="en-US" dirty="0" smtClean="0"/>
              <a:t>띄워 </a:t>
            </a:r>
            <a:r>
              <a:rPr lang="ko-KR" altLang="en-US" dirty="0"/>
              <a:t>파일 이름 </a:t>
            </a:r>
            <a:r>
              <a:rPr lang="en-US" altLang="ko-KR" dirty="0" err="1"/>
              <a:t>filepath</a:t>
            </a:r>
            <a:r>
              <a:rPr lang="ko-KR" altLang="en-US" dirty="0"/>
              <a:t>를 </a:t>
            </a:r>
            <a:r>
              <a:rPr lang="ko-KR" altLang="en-US" dirty="0" smtClean="0"/>
              <a:t>얻음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400" y="2386429"/>
            <a:ext cx="4401556" cy="1274355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423574" y="5219918"/>
            <a:ext cx="854473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en-US" altLang="ko-KR" sz="1200" dirty="0" err="1">
                <a:solidFill>
                  <a:srgbClr val="A71D5D"/>
                </a:solidFill>
                <a:latin typeface="Consolas" panose="020B0609020204030204" pitchFamily="49" charset="0"/>
              </a:rPr>
              <a:t>def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dirty="0" err="1">
                <a:solidFill>
                  <a:srgbClr val="010101"/>
                </a:solidFill>
                <a:latin typeface="Consolas" panose="020B0609020204030204" pitchFamily="49" charset="0"/>
              </a:rPr>
              <a:t>file_save_as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(self, event</a:t>
            </a:r>
            <a:r>
              <a:rPr lang="en-US" altLang="ko-KR" sz="12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None, </a:t>
            </a:r>
            <a:r>
              <a:rPr lang="en-US" altLang="ko-KR" sz="1200" dirty="0" err="1">
                <a:solidFill>
                  <a:srgbClr val="010101"/>
                </a:solidFill>
                <a:latin typeface="Consolas" panose="020B0609020204030204" pitchFamily="49" charset="0"/>
              </a:rPr>
              <a:t>filepath</a:t>
            </a:r>
            <a:r>
              <a:rPr lang="en-US" altLang="ko-KR" sz="12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None):</a:t>
            </a: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15000"/>
              </a:lnSpc>
            </a:pP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     </a:t>
            </a:r>
            <a:r>
              <a:rPr lang="en-US" altLang="ko-KR" sz="1200" dirty="0" smtClean="0">
                <a:solidFill>
                  <a:srgbClr val="A71D5D"/>
                </a:solidFill>
                <a:latin typeface="Consolas" panose="020B0609020204030204" pitchFamily="49" charset="0"/>
              </a:rPr>
              <a:t>if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dirty="0" err="1">
                <a:solidFill>
                  <a:srgbClr val="010101"/>
                </a:solidFill>
                <a:latin typeface="Consolas" panose="020B0609020204030204" pitchFamily="49" charset="0"/>
              </a:rPr>
              <a:t>filepath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dirty="0">
                <a:solidFill>
                  <a:srgbClr val="A71D5D"/>
                </a:solidFill>
                <a:latin typeface="Consolas" panose="020B0609020204030204" pitchFamily="49" charset="0"/>
              </a:rPr>
              <a:t>==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 None:</a:t>
            </a: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15000"/>
              </a:lnSpc>
            </a:pP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          </a:t>
            </a:r>
            <a:r>
              <a:rPr lang="en-US" altLang="ko-KR" sz="1200" dirty="0" err="1" smtClean="0">
                <a:solidFill>
                  <a:srgbClr val="010101"/>
                </a:solidFill>
                <a:latin typeface="Consolas" panose="020B0609020204030204" pitchFamily="49" charset="0"/>
              </a:rPr>
              <a:t>ftypes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 ((</a:t>
            </a:r>
            <a:r>
              <a:rPr lang="en-US" altLang="ko-KR" sz="1200" dirty="0">
                <a:solidFill>
                  <a:srgbClr val="63A35C"/>
                </a:solidFill>
                <a:latin typeface="Consolas" panose="020B0609020204030204" pitchFamily="49" charset="0"/>
              </a:rPr>
              <a:t>'Text files'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200" dirty="0">
                <a:solidFill>
                  <a:srgbClr val="63A35C"/>
                </a:solidFill>
                <a:latin typeface="Consolas" panose="020B0609020204030204" pitchFamily="49" charset="0"/>
              </a:rPr>
              <a:t>'*.txt'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), (</a:t>
            </a:r>
            <a:r>
              <a:rPr lang="en-US" altLang="ko-KR" sz="1200" dirty="0">
                <a:solidFill>
                  <a:srgbClr val="63A35C"/>
                </a:solidFill>
                <a:latin typeface="Consolas" panose="020B0609020204030204" pitchFamily="49" charset="0"/>
              </a:rPr>
              <a:t>'Python files'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200" dirty="0">
                <a:solidFill>
                  <a:srgbClr val="63A35C"/>
                </a:solidFill>
                <a:latin typeface="Consolas" panose="020B0609020204030204" pitchFamily="49" charset="0"/>
              </a:rPr>
              <a:t>'*.</a:t>
            </a:r>
            <a:r>
              <a:rPr lang="en-US" altLang="ko-KR" sz="1200" dirty="0" err="1">
                <a:solidFill>
                  <a:srgbClr val="63A35C"/>
                </a:solidFill>
                <a:latin typeface="Consolas" panose="020B0609020204030204" pitchFamily="49" charset="0"/>
              </a:rPr>
              <a:t>py</a:t>
            </a:r>
            <a:r>
              <a:rPr lang="en-US" altLang="ko-KR" sz="1200" dirty="0">
                <a:solidFill>
                  <a:srgbClr val="63A35C"/>
                </a:solidFill>
                <a:latin typeface="Consolas" panose="020B0609020204030204" pitchFamily="49" charset="0"/>
              </a:rPr>
              <a:t> *.</a:t>
            </a:r>
            <a:r>
              <a:rPr lang="en-US" altLang="ko-KR" sz="1200" dirty="0" err="1">
                <a:solidFill>
                  <a:srgbClr val="63A35C"/>
                </a:solidFill>
                <a:latin typeface="Consolas" panose="020B0609020204030204" pitchFamily="49" charset="0"/>
              </a:rPr>
              <a:t>pyw</a:t>
            </a:r>
            <a:r>
              <a:rPr lang="en-US" altLang="ko-KR" sz="1200" dirty="0">
                <a:solidFill>
                  <a:srgbClr val="63A35C"/>
                </a:solidFill>
                <a:latin typeface="Consolas" panose="020B0609020204030204" pitchFamily="49" charset="0"/>
              </a:rPr>
              <a:t>'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), (</a:t>
            </a:r>
            <a:r>
              <a:rPr lang="en-US" altLang="ko-KR" sz="1200" dirty="0">
                <a:solidFill>
                  <a:srgbClr val="63A35C"/>
                </a:solidFill>
                <a:latin typeface="Consolas" panose="020B0609020204030204" pitchFamily="49" charset="0"/>
              </a:rPr>
              <a:t>'All files'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200" dirty="0">
                <a:solidFill>
                  <a:srgbClr val="63A35C"/>
                </a:solidFill>
                <a:latin typeface="Consolas" panose="020B0609020204030204" pitchFamily="49" charset="0"/>
              </a:rPr>
              <a:t>'*.*'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))</a:t>
            </a: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15000"/>
              </a:lnSpc>
            </a:pP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          </a:t>
            </a:r>
            <a:r>
              <a:rPr lang="en-US" altLang="ko-KR" sz="1200" dirty="0" err="1" smtClean="0">
                <a:solidFill>
                  <a:srgbClr val="010101"/>
                </a:solidFill>
                <a:latin typeface="Consolas" panose="020B0609020204030204" pitchFamily="49" charset="0"/>
              </a:rPr>
              <a:t>filepath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dirty="0" err="1">
                <a:solidFill>
                  <a:srgbClr val="010101"/>
                </a:solidFill>
                <a:latin typeface="Consolas" panose="020B0609020204030204" pitchFamily="49" charset="0"/>
              </a:rPr>
              <a:t>filedialog.asksaveasfilename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200" dirty="0" err="1">
                <a:solidFill>
                  <a:srgbClr val="010101"/>
                </a:solidFill>
                <a:latin typeface="Consolas" panose="020B0609020204030204" pitchFamily="49" charset="0"/>
              </a:rPr>
              <a:t>filetypes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200" dirty="0" err="1">
                <a:solidFill>
                  <a:srgbClr val="010101"/>
                </a:solidFill>
                <a:latin typeface="Consolas" panose="020B0609020204030204" pitchFamily="49" charset="0"/>
              </a:rPr>
              <a:t>ftypes</a:t>
            </a:r>
            <a:r>
              <a:rPr lang="en-US" altLang="ko-KR" sz="1200" dirty="0">
                <a:solidFill>
                  <a:srgbClr val="010101"/>
                </a:solidFill>
                <a:latin typeface="Consolas" panose="020B0609020204030204" pitchFamily="49" charset="0"/>
              </a:rPr>
              <a:t>)  </a:t>
            </a:r>
            <a:r>
              <a:rPr lang="en-US" altLang="ko-KR" sz="1200" dirty="0">
                <a:solidFill>
                  <a:srgbClr val="999999"/>
                </a:solidFill>
                <a:latin typeface="Consolas" panose="020B0609020204030204" pitchFamily="49" charset="0"/>
              </a:rPr>
              <a:t># </a:t>
            </a:r>
            <a:r>
              <a:rPr lang="ko-KR" altLang="en-US" sz="1200" dirty="0">
                <a:solidFill>
                  <a:srgbClr val="999999"/>
                </a:solidFill>
                <a:latin typeface="Consolas" panose="020B0609020204030204" pitchFamily="49" charset="0"/>
              </a:rPr>
              <a:t>기본은 첫 항목인 </a:t>
            </a:r>
            <a:r>
              <a:rPr lang="en-US" altLang="ko-KR" sz="1200" dirty="0">
                <a:solidFill>
                  <a:srgbClr val="999999"/>
                </a:solidFill>
                <a:latin typeface="Consolas" panose="020B0609020204030204" pitchFamily="49" charset="0"/>
              </a:rPr>
              <a:t>'.txt'</a:t>
            </a: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43529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8: </a:t>
            </a:r>
            <a:r>
              <a:rPr lang="en-US" altLang="ko-KR" sz="2000" dirty="0" err="1"/>
              <a:t>Tkinter</a:t>
            </a:r>
            <a:r>
              <a:rPr lang="ko-KR" altLang="en-US" sz="2000" dirty="0"/>
              <a:t>로 만드는 활용 가능한 텍스트 편집기</a:t>
            </a:r>
            <a:r>
              <a:rPr lang="en-US" altLang="ko-KR" sz="2000" dirty="0" smtClean="0"/>
              <a:t>(8)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3448447" cy="5151503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편집기의 </a:t>
            </a:r>
            <a:r>
              <a:rPr lang="ko-KR" altLang="en-US" dirty="0"/>
              <a:t>모든 </a:t>
            </a:r>
            <a:r>
              <a:rPr lang="ko-KR" altLang="en-US" dirty="0" smtClean="0"/>
              <a:t>내용 </a:t>
            </a:r>
            <a:r>
              <a:rPr lang="en-US" altLang="ko-KR" dirty="0"/>
              <a:t>editor</a:t>
            </a:r>
            <a:r>
              <a:rPr lang="ko-KR" altLang="en-US" dirty="0"/>
              <a:t>에 저장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editor.get</a:t>
            </a:r>
            <a:r>
              <a:rPr lang="en-US" altLang="ko-KR" dirty="0" smtClean="0"/>
              <a:t>(1.0</a:t>
            </a:r>
            <a:r>
              <a:rPr lang="en-US" altLang="ko-KR" dirty="0"/>
              <a:t>, "end-1c</a:t>
            </a:r>
            <a:r>
              <a:rPr lang="en-US" altLang="ko-KR" dirty="0" smtClean="0"/>
              <a:t>")</a:t>
            </a:r>
          </a:p>
          <a:p>
            <a:pPr lvl="1"/>
            <a:r>
              <a:rPr lang="en-US" altLang="ko-KR" dirty="0" smtClean="0"/>
              <a:t>1.0</a:t>
            </a:r>
            <a:r>
              <a:rPr lang="ko-KR" altLang="en-US" dirty="0"/>
              <a:t>은 첫 </a:t>
            </a:r>
            <a:r>
              <a:rPr lang="ko-KR" altLang="en-US" dirty="0" smtClean="0"/>
              <a:t>문자를</a:t>
            </a:r>
            <a:r>
              <a:rPr lang="en-US" altLang="ko-KR" dirty="0"/>
              <a:t>, end-1c</a:t>
            </a:r>
            <a:r>
              <a:rPr lang="ko-KR" altLang="en-US" dirty="0"/>
              <a:t>는 편집기의 마지막은 항상 </a:t>
            </a:r>
            <a:r>
              <a:rPr lang="en-US" altLang="ko-KR" dirty="0"/>
              <a:t>\n(new line )</a:t>
            </a:r>
            <a:r>
              <a:rPr lang="ko-KR" altLang="en-US" dirty="0"/>
              <a:t>이 있으므로 이를 제거한 것까지를 가져오기 </a:t>
            </a:r>
            <a:r>
              <a:rPr lang="ko-KR" altLang="en-US" dirty="0" smtClean="0"/>
              <a:t>위한 인자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마지막으로 </a:t>
            </a:r>
            <a:r>
              <a:rPr lang="ko-KR" altLang="en-US" dirty="0"/>
              <a:t>파일을 열어 </a:t>
            </a:r>
            <a:r>
              <a:rPr lang="en-US" altLang="ko-KR" dirty="0"/>
              <a:t>editor</a:t>
            </a:r>
            <a:r>
              <a:rPr lang="ko-KR" altLang="en-US" dirty="0"/>
              <a:t>의 내용을 쓰고 성공하면 윈도 제목을 </a:t>
            </a:r>
            <a:r>
              <a:rPr lang="ko-KR" altLang="en-US" dirty="0" smtClean="0"/>
              <a:t>수정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메뉴 ‘</a:t>
            </a:r>
            <a:r>
              <a:rPr lang="en-US" altLang="ko-KR" dirty="0"/>
              <a:t>Exit’</a:t>
            </a:r>
            <a:r>
              <a:rPr lang="ko-KR" altLang="en-US" dirty="0"/>
              <a:t>과 연결된 </a:t>
            </a:r>
            <a:r>
              <a:rPr lang="en-US" altLang="ko-KR" dirty="0" err="1"/>
              <a:t>file_quit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기존 </a:t>
            </a:r>
            <a:r>
              <a:rPr lang="ko-KR" altLang="en-US" dirty="0"/>
              <a:t>편집하던 파일이 있으면 처리한 후 윈도를 </a:t>
            </a:r>
            <a:r>
              <a:rPr lang="ko-KR" altLang="en-US" dirty="0" smtClean="0"/>
              <a:t>종료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407" y="4975324"/>
            <a:ext cx="3727939" cy="816974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815860" y="1366649"/>
            <a:ext cx="5212452" cy="2906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15000"/>
              </a:lnSpc>
            </a:pPr>
            <a:r>
              <a:rPr lang="en-US" altLang="ko-KR" sz="1100" dirty="0" smtClean="0">
                <a:solidFill>
                  <a:srgbClr val="999999"/>
                </a:solidFill>
                <a:latin typeface="Consolas" panose="020B0609020204030204" pitchFamily="49" charset="0"/>
              </a:rPr>
              <a:t>#</a:t>
            </a:r>
            <a:r>
              <a:rPr lang="en-US" altLang="ko-KR" sz="1100" dirty="0">
                <a:solidFill>
                  <a:srgbClr val="999999"/>
                </a:solidFill>
                <a:latin typeface="Consolas" panose="020B0609020204030204" pitchFamily="49" charset="0"/>
              </a:rPr>
              <a:t> Text</a:t>
            </a:r>
            <a:r>
              <a:rPr lang="ko-KR" altLang="en-US" sz="1100" dirty="0">
                <a:solidFill>
                  <a:srgbClr val="999999"/>
                </a:solidFill>
                <a:latin typeface="Consolas" panose="020B0609020204030204" pitchFamily="49" charset="0"/>
              </a:rPr>
              <a:t>에서 모든 내용 가져오기</a:t>
            </a:r>
            <a:endParaRPr lang="ko-KR" altLang="en-US" sz="160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15000"/>
              </a:lnSpc>
            </a:pPr>
            <a:r>
              <a:rPr lang="en-US" altLang="ko-KR" sz="1100" dirty="0" smtClean="0">
                <a:solidFill>
                  <a:srgbClr val="010101"/>
                </a:solidFill>
                <a:latin typeface="Consolas" panose="020B0609020204030204" pitchFamily="49" charset="0"/>
              </a:rPr>
              <a:t>text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dirty="0" err="1">
                <a:solidFill>
                  <a:srgbClr val="010101"/>
                </a:solidFill>
                <a:latin typeface="Consolas" panose="020B0609020204030204" pitchFamily="49" charset="0"/>
              </a:rPr>
              <a:t>self.editor.get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0099CC"/>
                </a:solidFill>
                <a:latin typeface="Consolas" panose="020B0609020204030204" pitchFamily="49" charset="0"/>
              </a:rPr>
              <a:t>1.0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100" dirty="0">
                <a:solidFill>
                  <a:srgbClr val="63A35C"/>
                </a:solidFill>
                <a:latin typeface="Consolas" panose="020B0609020204030204" pitchFamily="49" charset="0"/>
              </a:rPr>
              <a:t>"end-1c"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)  </a:t>
            </a:r>
            <a:r>
              <a:rPr lang="en-US" altLang="ko-KR" sz="1100" dirty="0">
                <a:solidFill>
                  <a:srgbClr val="999999"/>
                </a:solidFill>
                <a:latin typeface="Consolas" panose="020B0609020204030204" pitchFamily="49" charset="0"/>
              </a:rPr>
              <a:t># </a:t>
            </a:r>
            <a:r>
              <a:rPr lang="ko-KR" altLang="en-US" sz="1100" dirty="0">
                <a:solidFill>
                  <a:srgbClr val="999999"/>
                </a:solidFill>
                <a:latin typeface="Consolas" panose="020B0609020204030204" pitchFamily="49" charset="0"/>
              </a:rPr>
              <a:t>마지막에서 </a:t>
            </a:r>
            <a:r>
              <a:rPr lang="en-US" altLang="ko-KR" sz="1100" dirty="0">
                <a:solidFill>
                  <a:srgbClr val="999999"/>
                </a:solidFill>
                <a:latin typeface="Consolas" panose="020B0609020204030204" pitchFamily="49" charset="0"/>
              </a:rPr>
              <a:t>1</a:t>
            </a:r>
            <a:r>
              <a:rPr lang="ko-KR" altLang="en-US" sz="1100" dirty="0">
                <a:solidFill>
                  <a:srgbClr val="999999"/>
                </a:solidFill>
                <a:latin typeface="Consolas" panose="020B0609020204030204" pitchFamily="49" charset="0"/>
              </a:rPr>
              <a:t>문자를 제외하고</a:t>
            </a:r>
            <a:endParaRPr lang="ko-KR" altLang="en-US" sz="160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15000"/>
              </a:lnSpc>
            </a:pPr>
            <a:r>
              <a:rPr lang="en-US" altLang="ko-KR" sz="1100" dirty="0" smtClean="0">
                <a:solidFill>
                  <a:srgbClr val="A71D5D"/>
                </a:solidFill>
                <a:latin typeface="Consolas" panose="020B0609020204030204" pitchFamily="49" charset="0"/>
              </a:rPr>
              <a:t>try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: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15000"/>
              </a:lnSpc>
            </a:pP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    with </a:t>
            </a:r>
            <a:r>
              <a:rPr lang="en-US" altLang="ko-KR" sz="1100" dirty="0">
                <a:solidFill>
                  <a:srgbClr val="066DE2"/>
                </a:solidFill>
                <a:latin typeface="Consolas" panose="020B0609020204030204" pitchFamily="49" charset="0"/>
              </a:rPr>
              <a:t>open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 err="1">
                <a:solidFill>
                  <a:srgbClr val="010101"/>
                </a:solidFill>
                <a:latin typeface="Consolas" panose="020B0609020204030204" pitchFamily="49" charset="0"/>
              </a:rPr>
              <a:t>filepath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100" dirty="0">
                <a:solidFill>
                  <a:srgbClr val="63A35C"/>
                </a:solidFill>
                <a:latin typeface="Consolas" panose="020B0609020204030204" pitchFamily="49" charset="0"/>
              </a:rPr>
              <a:t>'</a:t>
            </a:r>
            <a:r>
              <a:rPr lang="en-US" altLang="ko-KR" sz="1100" dirty="0" err="1">
                <a:solidFill>
                  <a:srgbClr val="63A35C"/>
                </a:solidFill>
                <a:latin typeface="Consolas" panose="020B0609020204030204" pitchFamily="49" charset="0"/>
              </a:rPr>
              <a:t>wb</a:t>
            </a:r>
            <a:r>
              <a:rPr lang="en-US" altLang="ko-KR" sz="1100" dirty="0">
                <a:solidFill>
                  <a:srgbClr val="63A35C"/>
                </a:solidFill>
                <a:latin typeface="Consolas" panose="020B0609020204030204" pitchFamily="49" charset="0"/>
              </a:rPr>
              <a:t>'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) as f: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15000"/>
              </a:lnSpc>
            </a:pP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100" dirty="0" smtClean="0">
                <a:solidFill>
                  <a:srgbClr val="010101"/>
                </a:solidFill>
                <a:latin typeface="Consolas" panose="020B0609020204030204" pitchFamily="49" charset="0"/>
              </a:rPr>
              <a:t>    </a:t>
            </a:r>
            <a:r>
              <a:rPr lang="en-US" altLang="ko-KR" sz="1100" dirty="0" err="1" smtClean="0">
                <a:solidFill>
                  <a:srgbClr val="010101"/>
                </a:solidFill>
                <a:latin typeface="Consolas" panose="020B0609020204030204" pitchFamily="49" charset="0"/>
              </a:rPr>
              <a:t>f.write</a:t>
            </a:r>
            <a:r>
              <a:rPr lang="en-US" altLang="ko-KR" sz="1100" dirty="0" smtClean="0">
                <a:solidFill>
                  <a:srgbClr val="010101"/>
                </a:solidFill>
                <a:latin typeface="Consolas" panose="020B0609020204030204" pitchFamily="49" charset="0"/>
              </a:rPr>
              <a:t>(bytes(text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100" dirty="0">
                <a:solidFill>
                  <a:srgbClr val="63A35C"/>
                </a:solidFill>
                <a:latin typeface="Consolas" panose="020B0609020204030204" pitchFamily="49" charset="0"/>
              </a:rPr>
              <a:t>'UTF-8'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))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15000"/>
              </a:lnSpc>
            </a:pPr>
            <a:r>
              <a:rPr lang="en-US" altLang="ko-KR" sz="1100" dirty="0" smtClean="0">
                <a:solidFill>
                  <a:srgbClr val="A71D5D"/>
                </a:solidFill>
                <a:latin typeface="Consolas" panose="020B0609020204030204" pitchFamily="49" charset="0"/>
              </a:rPr>
              <a:t>except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dirty="0" err="1">
                <a:solidFill>
                  <a:srgbClr val="010101"/>
                </a:solidFill>
                <a:latin typeface="Consolas" panose="020B0609020204030204" pitchFamily="49" charset="0"/>
              </a:rPr>
              <a:t>FileNotFoundError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 as e: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15000"/>
              </a:lnSpc>
            </a:pP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100" dirty="0">
                <a:solidFill>
                  <a:srgbClr val="066DE2"/>
                </a:solidFill>
                <a:latin typeface="Consolas" panose="020B0609020204030204" pitchFamily="49" charset="0"/>
              </a:rPr>
              <a:t>print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(e)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15000"/>
              </a:lnSpc>
            </a:pP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100" dirty="0">
                <a:solidFill>
                  <a:srgbClr val="066DE2"/>
                </a:solidFill>
                <a:latin typeface="Consolas" panose="020B0609020204030204" pitchFamily="49" charset="0"/>
              </a:rPr>
              <a:t>print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(</a:t>
            </a:r>
            <a:r>
              <a:rPr lang="en-US" altLang="ko-KR" sz="1100" dirty="0">
                <a:solidFill>
                  <a:srgbClr val="63A35C"/>
                </a:solidFill>
                <a:latin typeface="Consolas" panose="020B0609020204030204" pitchFamily="49" charset="0"/>
              </a:rPr>
              <a:t>' </a:t>
            </a:r>
            <a:r>
              <a:rPr lang="ko-KR" altLang="en-US" sz="1100" dirty="0">
                <a:solidFill>
                  <a:srgbClr val="63A35C"/>
                </a:solidFill>
                <a:latin typeface="Consolas" panose="020B0609020204030204" pitchFamily="49" charset="0"/>
              </a:rPr>
              <a:t>파일 쓰기 실패</a:t>
            </a:r>
            <a:r>
              <a:rPr lang="en-US" altLang="ko-KR" sz="1100" dirty="0">
                <a:solidFill>
                  <a:srgbClr val="63A35C"/>
                </a:solidFill>
                <a:latin typeface="Consolas" panose="020B0609020204030204" pitchFamily="49" charset="0"/>
              </a:rPr>
              <a:t>! '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.center(</a:t>
            </a:r>
            <a:r>
              <a:rPr lang="en-US" altLang="ko-KR" sz="1100" dirty="0">
                <a:solidFill>
                  <a:srgbClr val="0099CC"/>
                </a:solidFill>
                <a:latin typeface="Consolas" panose="020B0609020204030204" pitchFamily="49" charset="0"/>
              </a:rPr>
              <a:t>30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, </a:t>
            </a:r>
            <a:r>
              <a:rPr lang="en-US" altLang="ko-KR" sz="1100" dirty="0">
                <a:solidFill>
                  <a:srgbClr val="63A35C"/>
                </a:solidFill>
                <a:latin typeface="Consolas" panose="020B0609020204030204" pitchFamily="49" charset="0"/>
              </a:rPr>
              <a:t>'*'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))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15000"/>
              </a:lnSpc>
            </a:pP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100" dirty="0">
                <a:solidFill>
                  <a:srgbClr val="A71D5D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dirty="0">
                <a:solidFill>
                  <a:srgbClr val="63A35C"/>
                </a:solidFill>
                <a:latin typeface="Consolas" panose="020B0609020204030204" pitchFamily="49" charset="0"/>
              </a:rPr>
              <a:t>"cancelled"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15000"/>
              </a:lnSpc>
            </a:pPr>
            <a:r>
              <a:rPr lang="en-US" altLang="ko-KR" sz="1100" dirty="0" smtClean="0">
                <a:solidFill>
                  <a:srgbClr val="A71D5D"/>
                </a:solidFill>
                <a:latin typeface="Consolas" panose="020B0609020204030204" pitchFamily="49" charset="0"/>
              </a:rPr>
              <a:t>else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: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15000"/>
              </a:lnSpc>
            </a:pP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100" dirty="0" err="1">
                <a:solidFill>
                  <a:srgbClr val="010101"/>
                </a:solidFill>
                <a:latin typeface="Consolas" panose="020B0609020204030204" pitchFamily="49" charset="0"/>
              </a:rPr>
              <a:t>self.editor.edit_modified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(False)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15000"/>
              </a:lnSpc>
            </a:pP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100" dirty="0" err="1">
                <a:solidFill>
                  <a:srgbClr val="010101"/>
                </a:solidFill>
                <a:latin typeface="Consolas" panose="020B0609020204030204" pitchFamily="49" charset="0"/>
              </a:rPr>
              <a:t>self.file_path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dirty="0">
                <a:solidFill>
                  <a:srgbClr val="A71D5D"/>
                </a:solidFill>
                <a:latin typeface="Consolas" panose="020B0609020204030204" pitchFamily="49" charset="0"/>
              </a:rPr>
              <a:t>=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dirty="0" err="1">
                <a:solidFill>
                  <a:srgbClr val="010101"/>
                </a:solidFill>
                <a:latin typeface="Consolas" panose="020B0609020204030204" pitchFamily="49" charset="0"/>
              </a:rPr>
              <a:t>filepath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15000"/>
              </a:lnSpc>
            </a:pP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100" dirty="0" err="1">
                <a:solidFill>
                  <a:srgbClr val="010101"/>
                </a:solidFill>
                <a:latin typeface="Consolas" panose="020B0609020204030204" pitchFamily="49" charset="0"/>
              </a:rPr>
              <a:t>self.set_title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()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</a:endParaRPr>
          </a:p>
          <a:p>
            <a:pPr fontAlgn="base">
              <a:lnSpc>
                <a:spcPct val="115000"/>
              </a:lnSpc>
            </a:pP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    </a:t>
            </a:r>
            <a:r>
              <a:rPr lang="en-US" altLang="ko-KR" sz="1100" dirty="0">
                <a:solidFill>
                  <a:srgbClr val="A71D5D"/>
                </a:solidFill>
                <a:latin typeface="Consolas" panose="020B0609020204030204" pitchFamily="49" charset="0"/>
              </a:rPr>
              <a:t>return</a:t>
            </a:r>
            <a:r>
              <a:rPr lang="en-US" altLang="ko-KR" sz="1100" dirty="0">
                <a:solidFill>
                  <a:srgbClr val="010101"/>
                </a:solidFill>
                <a:latin typeface="Consolas" panose="020B0609020204030204" pitchFamily="49" charset="0"/>
              </a:rPr>
              <a:t> </a:t>
            </a:r>
            <a:r>
              <a:rPr lang="en-US" altLang="ko-KR" sz="1100" dirty="0">
                <a:solidFill>
                  <a:srgbClr val="63A35C"/>
                </a:solidFill>
                <a:latin typeface="Consolas" panose="020B0609020204030204" pitchFamily="49" charset="0"/>
              </a:rPr>
              <a:t>"saved"</a:t>
            </a:r>
            <a:endParaRPr lang="en-US" altLang="ko-KR" sz="1600" dirty="0">
              <a:solidFill>
                <a:srgbClr val="000000"/>
              </a:solidFill>
              <a:latin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8086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8: </a:t>
            </a:r>
            <a:r>
              <a:rPr lang="en-US" altLang="ko-KR" sz="2000" dirty="0" err="1"/>
              <a:t>Tkinter</a:t>
            </a:r>
            <a:r>
              <a:rPr lang="ko-KR" altLang="en-US" sz="2000" dirty="0"/>
              <a:t>로 만드는 활용 가능한 텍스트 편집기</a:t>
            </a:r>
            <a:r>
              <a:rPr lang="en-US" altLang="ko-KR" sz="2000" dirty="0" smtClean="0"/>
              <a:t>(9)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5" y="1193960"/>
            <a:ext cx="4134247" cy="5151503"/>
          </a:xfrm>
        </p:spPr>
        <p:txBody>
          <a:bodyPr>
            <a:normAutofit fontScale="92500"/>
          </a:bodyPr>
          <a:lstStyle/>
          <a:p>
            <a:r>
              <a:rPr lang="ko-KR" altLang="en-US" dirty="0"/>
              <a:t>메뉴 ‘</a:t>
            </a:r>
            <a:r>
              <a:rPr lang="en-US" altLang="ko-KR" dirty="0"/>
              <a:t>Edit’ </a:t>
            </a:r>
            <a:r>
              <a:rPr lang="ko-KR" altLang="en-US" dirty="0"/>
              <a:t>하부 ‘</a:t>
            </a:r>
            <a:r>
              <a:rPr lang="en-US" altLang="ko-KR" dirty="0"/>
              <a:t>Cut’</a:t>
            </a:r>
            <a:r>
              <a:rPr lang="ko-KR" altLang="en-US" dirty="0"/>
              <a:t>과 연결된 </a:t>
            </a:r>
            <a:r>
              <a:rPr lang="en-US" altLang="ko-KR" dirty="0" err="1"/>
              <a:t>file_cut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편집기 </a:t>
            </a:r>
            <a:r>
              <a:rPr lang="en-US" altLang="ko-KR" dirty="0"/>
              <a:t>editor</a:t>
            </a:r>
            <a:r>
              <a:rPr lang="ko-KR" altLang="en-US" dirty="0"/>
              <a:t>의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 err="1" smtClean="0"/>
              <a:t>event_generate</a:t>
            </a:r>
            <a:r>
              <a:rPr lang="en-US" altLang="ko-KR" dirty="0" smtClean="0"/>
              <a:t>("&lt;&lt;</a:t>
            </a:r>
            <a:r>
              <a:rPr lang="en-US" altLang="ko-KR" dirty="0"/>
              <a:t>Cut&gt;&gt;")</a:t>
            </a:r>
            <a:r>
              <a:rPr lang="ko-KR" altLang="en-US" dirty="0"/>
              <a:t>로 </a:t>
            </a:r>
            <a:r>
              <a:rPr lang="en-US" altLang="ko-KR" dirty="0"/>
              <a:t>&lt;&lt;Cut&gt;&gt; </a:t>
            </a:r>
            <a:r>
              <a:rPr lang="ko-KR" altLang="en-US" dirty="0"/>
              <a:t>이벤트를 </a:t>
            </a:r>
            <a:r>
              <a:rPr lang="ko-KR" altLang="en-US" dirty="0" smtClean="0"/>
              <a:t>발생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메뉴 </a:t>
            </a:r>
            <a:r>
              <a:rPr lang="ko-KR" altLang="en-US" dirty="0"/>
              <a:t>‘</a:t>
            </a:r>
            <a:r>
              <a:rPr lang="en-US" altLang="ko-KR" dirty="0"/>
              <a:t>Help’ </a:t>
            </a:r>
            <a:r>
              <a:rPr lang="ko-KR" altLang="en-US" dirty="0"/>
              <a:t>하부 ‘</a:t>
            </a:r>
            <a:r>
              <a:rPr lang="en-US" altLang="ko-KR" dirty="0" err="1"/>
              <a:t>TkEditor</a:t>
            </a:r>
            <a:r>
              <a:rPr lang="en-US" altLang="ko-KR" dirty="0"/>
              <a:t> </a:t>
            </a:r>
            <a:r>
              <a:rPr lang="ko-KR" altLang="en-US" dirty="0" err="1"/>
              <a:t>편집기’과</a:t>
            </a:r>
            <a:r>
              <a:rPr lang="ko-KR" altLang="en-US" dirty="0"/>
              <a:t> 연결된 </a:t>
            </a:r>
            <a:r>
              <a:rPr lang="en-US" altLang="ko-KR" dirty="0" err="1" smtClean="0"/>
              <a:t>help_showabout</a:t>
            </a:r>
            <a:r>
              <a:rPr lang="en-US" altLang="ko-KR" dirty="0" smtClean="0"/>
              <a:t>( )</a:t>
            </a:r>
          </a:p>
          <a:p>
            <a:pPr lvl="1"/>
            <a:r>
              <a:rPr lang="en-US" altLang="ko-KR" dirty="0" err="1" smtClean="0"/>
              <a:t>messagebox.showinfo</a:t>
            </a:r>
            <a:r>
              <a:rPr lang="en-US" altLang="ko-KR" dirty="0" smtClean="0"/>
              <a:t>( </a:t>
            </a:r>
            <a:r>
              <a:rPr lang="en-US" altLang="ko-KR" dirty="0"/>
              <a:t>) </a:t>
            </a:r>
            <a:r>
              <a:rPr lang="ko-KR" altLang="en-US" dirty="0"/>
              <a:t>호출로 다음 메시지 박스를 </a:t>
            </a:r>
            <a:r>
              <a:rPr lang="ko-KR" altLang="en-US" dirty="0" smtClean="0"/>
              <a:t>표시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err="1" smtClean="0"/>
              <a:t>메소드</a:t>
            </a:r>
            <a:r>
              <a:rPr lang="ko-KR" altLang="en-US" dirty="0" smtClean="0"/>
              <a:t> </a:t>
            </a:r>
            <a:r>
              <a:rPr lang="en-US" altLang="ko-KR" dirty="0" err="1"/>
              <a:t>set_title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파일을 </a:t>
            </a:r>
            <a:r>
              <a:rPr lang="ko-KR" altLang="en-US" dirty="0"/>
              <a:t>열면 윈도 제목으로 파일 이름이 앞에 붙어 </a:t>
            </a:r>
            <a:r>
              <a:rPr lang="ko-KR" altLang="en-US" dirty="0" smtClean="0"/>
              <a:t>표시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ko-KR" altLang="en-US" dirty="0" smtClean="0"/>
              <a:t>이벤트 </a:t>
            </a:r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/>
              <a:t>undo( 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Text </a:t>
            </a:r>
            <a:r>
              <a:rPr lang="ko-KR" altLang="en-US" dirty="0"/>
              <a:t>위젯의 함수 </a:t>
            </a:r>
            <a:r>
              <a:rPr lang="en-US" altLang="ko-KR" dirty="0" err="1"/>
              <a:t>edit_undo</a:t>
            </a:r>
            <a:r>
              <a:rPr lang="en-US" altLang="ko-KR" dirty="0"/>
              <a:t>( )</a:t>
            </a:r>
            <a:r>
              <a:rPr lang="ko-KR" altLang="en-US" dirty="0"/>
              <a:t>를 </a:t>
            </a:r>
            <a:r>
              <a:rPr lang="ko-KR" altLang="en-US" dirty="0" smtClean="0"/>
              <a:t>호출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826" y="1233385"/>
            <a:ext cx="3269124" cy="508716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348" y="2765126"/>
            <a:ext cx="4278213" cy="650489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6666" y="3924473"/>
            <a:ext cx="3677762" cy="128429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210" y="5749596"/>
            <a:ext cx="2143276" cy="47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4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Mini Project 1: </a:t>
            </a:r>
            <a:r>
              <a:rPr lang="ko-KR" altLang="en-US" dirty="0" err="1"/>
              <a:t>터틀</a:t>
            </a:r>
            <a:r>
              <a:rPr lang="ko-KR" altLang="en-US" dirty="0"/>
              <a:t> 그래픽의 거북이 이동 처리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함수 </a:t>
            </a:r>
            <a:r>
              <a:rPr lang="en-US" altLang="ko-KR" dirty="0" err="1"/>
              <a:t>goright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오른쪽 </a:t>
            </a:r>
            <a:r>
              <a:rPr lang="ko-KR" altLang="en-US" dirty="0"/>
              <a:t>화살표 </a:t>
            </a:r>
            <a:r>
              <a:rPr lang="en-US" altLang="ko-KR" dirty="0"/>
              <a:t>'Right’</a:t>
            </a:r>
            <a:r>
              <a:rPr lang="ko-KR" altLang="en-US" dirty="0"/>
              <a:t>를 </a:t>
            </a:r>
            <a:r>
              <a:rPr lang="ko-KR" altLang="en-US" dirty="0" err="1" smtClean="0"/>
              <a:t>누를때</a:t>
            </a:r>
            <a:r>
              <a:rPr lang="ko-KR" altLang="en-US" dirty="0" smtClean="0"/>
              <a:t> </a:t>
            </a:r>
            <a:r>
              <a:rPr lang="ko-KR" altLang="en-US" dirty="0"/>
              <a:t>오른쪽으로 </a:t>
            </a:r>
            <a:r>
              <a:rPr lang="en-US" altLang="ko-KR" dirty="0"/>
              <a:t>10</a:t>
            </a:r>
            <a:r>
              <a:rPr lang="ko-KR" altLang="en-US" dirty="0"/>
              <a:t>을 </a:t>
            </a:r>
            <a:r>
              <a:rPr lang="ko-KR" altLang="en-US" dirty="0" smtClean="0"/>
              <a:t>이동</a:t>
            </a:r>
            <a:endParaRPr lang="en-US" altLang="ko-KR" dirty="0" smtClean="0"/>
          </a:p>
          <a:p>
            <a:r>
              <a:rPr lang="ko-KR" altLang="en-US" dirty="0" smtClean="0"/>
              <a:t>이벤트 처리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함수인 </a:t>
            </a:r>
            <a:r>
              <a:rPr lang="en-US" altLang="ko-KR" dirty="0" err="1"/>
              <a:t>onkeypress</a:t>
            </a:r>
            <a:r>
              <a:rPr lang="en-US" altLang="ko-KR" dirty="0"/>
              <a:t>(fun, </a:t>
            </a:r>
            <a:r>
              <a:rPr lang="en-US" altLang="ko-KR" dirty="0" smtClean="0"/>
              <a:t>key)</a:t>
            </a:r>
            <a:r>
              <a:rPr lang="ko-KR" altLang="en-US" dirty="0"/>
              <a:t>로 위에서 정의한 함수 </a:t>
            </a:r>
            <a:r>
              <a:rPr lang="en-US" altLang="ko-KR" dirty="0" err="1"/>
              <a:t>goright</a:t>
            </a:r>
            <a:r>
              <a:rPr lang="ko-KR" altLang="en-US" dirty="0" smtClean="0"/>
              <a:t>와 키 </a:t>
            </a:r>
            <a:r>
              <a:rPr lang="en-US" altLang="ko-KR" dirty="0"/>
              <a:t>'Right’</a:t>
            </a:r>
            <a:r>
              <a:rPr lang="ko-KR" altLang="en-US" dirty="0"/>
              <a:t>를 </a:t>
            </a:r>
            <a:r>
              <a:rPr lang="ko-KR" altLang="en-US" dirty="0" smtClean="0"/>
              <a:t>연결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이벤트가 </a:t>
            </a:r>
            <a:r>
              <a:rPr lang="ko-KR" altLang="en-US" dirty="0"/>
              <a:t>작동할 수 있도록 </a:t>
            </a:r>
            <a:r>
              <a:rPr lang="ko-KR" altLang="en-US" dirty="0" err="1"/>
              <a:t>터틀</a:t>
            </a:r>
            <a:r>
              <a:rPr lang="ko-KR" altLang="en-US" dirty="0"/>
              <a:t> </a:t>
            </a:r>
            <a:r>
              <a:rPr lang="en-US" altLang="ko-KR" dirty="0"/>
              <a:t>t</a:t>
            </a:r>
            <a:r>
              <a:rPr lang="ko-KR" altLang="en-US" dirty="0"/>
              <a:t>의 </a:t>
            </a:r>
            <a:r>
              <a:rPr lang="ko-KR" altLang="en-US" dirty="0" smtClean="0"/>
              <a:t>함수인 </a:t>
            </a:r>
            <a:r>
              <a:rPr lang="en-US" altLang="ko-KR" dirty="0"/>
              <a:t>listen( )</a:t>
            </a:r>
            <a:r>
              <a:rPr lang="ko-KR" altLang="en-US" dirty="0"/>
              <a:t>을 </a:t>
            </a:r>
            <a:r>
              <a:rPr lang="ko-KR" altLang="en-US" dirty="0" smtClean="0"/>
              <a:t>호출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60" y="2839811"/>
            <a:ext cx="4809393" cy="384234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238" y="3714936"/>
            <a:ext cx="3378034" cy="218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8: </a:t>
            </a:r>
            <a:r>
              <a:rPr lang="en-US" altLang="ko-KR" sz="2000" dirty="0" err="1"/>
              <a:t>Tkinter</a:t>
            </a:r>
            <a:r>
              <a:rPr lang="ko-KR" altLang="en-US" sz="2000" dirty="0"/>
              <a:t>로 만드는 활용 가능한 텍스트 편집기</a:t>
            </a:r>
            <a:r>
              <a:rPr lang="en-US" altLang="ko-KR" sz="2000" dirty="0" smtClean="0"/>
              <a:t>(10)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/>
              <a:t>메소드</a:t>
            </a:r>
            <a:r>
              <a:rPr lang="ko-KR" altLang="en-US" dirty="0"/>
              <a:t> </a:t>
            </a:r>
            <a:r>
              <a:rPr lang="en-US" altLang="ko-KR" dirty="0" err="1"/>
              <a:t>bind_events</a:t>
            </a:r>
            <a:r>
              <a:rPr lang="en-US" altLang="ko-KR" dirty="0"/>
              <a:t>( 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각종 </a:t>
            </a:r>
            <a:r>
              <a:rPr lang="ko-KR" altLang="en-US" dirty="0"/>
              <a:t>단축 키를 이벤트 </a:t>
            </a:r>
            <a:r>
              <a:rPr lang="ko-KR" altLang="en-US" dirty="0" err="1"/>
              <a:t>메소드와</a:t>
            </a:r>
            <a:r>
              <a:rPr lang="ko-KR" altLang="en-US" dirty="0"/>
              <a:t> </a:t>
            </a:r>
            <a:r>
              <a:rPr lang="ko-KR" altLang="en-US" dirty="0" smtClean="0"/>
              <a:t>연결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608" y="2053736"/>
            <a:ext cx="44862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144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8: </a:t>
            </a:r>
            <a:r>
              <a:rPr lang="en-US" altLang="ko-KR" sz="2000" dirty="0" err="1"/>
              <a:t>Tkinter</a:t>
            </a:r>
            <a:r>
              <a:rPr lang="ko-KR" altLang="en-US" sz="2000" dirty="0"/>
              <a:t>로 만드는 활용 가능한 텍스트 편집기</a:t>
            </a:r>
            <a:r>
              <a:rPr lang="en-US" altLang="ko-KR" sz="2000" dirty="0"/>
              <a:t>(10)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652" y="1065688"/>
            <a:ext cx="6988290" cy="515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2: </a:t>
            </a:r>
            <a:r>
              <a:rPr lang="ko-KR" altLang="en-US" sz="2000" dirty="0" err="1"/>
              <a:t>터틀</a:t>
            </a:r>
            <a:r>
              <a:rPr lang="ko-KR" altLang="en-US" sz="2000" dirty="0"/>
              <a:t> 그래픽에서 거북이가 항상 보이도록 </a:t>
            </a:r>
            <a:r>
              <a:rPr lang="ko-KR" altLang="en-US" sz="2000" dirty="0" smtClean="0"/>
              <a:t>이동</a:t>
            </a:r>
            <a:r>
              <a:rPr lang="en-US" altLang="ko-KR" sz="2000" dirty="0" smtClean="0"/>
              <a:t>(1)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8603852" cy="2396416"/>
          </a:xfrm>
        </p:spPr>
        <p:txBody>
          <a:bodyPr>
            <a:normAutofit fontScale="92500"/>
          </a:bodyPr>
          <a:lstStyle/>
          <a:p>
            <a:r>
              <a:rPr lang="ko-KR" altLang="en-US" dirty="0"/>
              <a:t>거북이가 윈도를 </a:t>
            </a:r>
            <a:r>
              <a:rPr lang="ko-KR" altLang="en-US" dirty="0" smtClean="0"/>
              <a:t>벗어나면 </a:t>
            </a:r>
            <a:r>
              <a:rPr lang="ko-KR" altLang="en-US" dirty="0"/>
              <a:t>반대로 돌아 나오도록 프로그램을 </a:t>
            </a:r>
            <a:r>
              <a:rPr lang="ko-KR" altLang="en-US" dirty="0" smtClean="0"/>
              <a:t>보완</a:t>
            </a:r>
            <a:endParaRPr lang="en-US" altLang="ko-KR" dirty="0"/>
          </a:p>
          <a:p>
            <a:pPr lvl="1"/>
            <a:r>
              <a:rPr lang="ko-KR" altLang="en-US" dirty="0" smtClean="0"/>
              <a:t>거북이의 </a:t>
            </a:r>
            <a:r>
              <a:rPr lang="ko-KR" altLang="en-US" dirty="0"/>
              <a:t>현재 </a:t>
            </a:r>
            <a:r>
              <a:rPr lang="ko-KR" altLang="en-US" dirty="0" smtClean="0"/>
              <a:t>좌표 필요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이 좌표를 </a:t>
            </a:r>
            <a:r>
              <a:rPr lang="ko-KR" altLang="en-US" dirty="0"/>
              <a:t>이용해 윈도를 벗어나면 반대 방향으로 </a:t>
            </a:r>
            <a:r>
              <a:rPr lang="ko-KR" altLang="en-US" dirty="0" smtClean="0"/>
              <a:t>나오도록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프로그램의 </a:t>
            </a:r>
            <a:r>
              <a:rPr lang="ko-KR" altLang="en-US" dirty="0"/>
              <a:t>재미를 위해 </a:t>
            </a:r>
            <a:r>
              <a:rPr lang="ko-KR" altLang="en-US" dirty="0" smtClean="0"/>
              <a:t>반대로 </a:t>
            </a:r>
            <a:r>
              <a:rPr lang="ko-KR" altLang="en-US" dirty="0"/>
              <a:t>돌아오면 거북이의 색상을 임의로 </a:t>
            </a:r>
            <a:r>
              <a:rPr lang="ko-KR" altLang="en-US" dirty="0" smtClean="0"/>
              <a:t>변경</a:t>
            </a:r>
            <a:endParaRPr lang="en-US" altLang="ko-KR" dirty="0"/>
          </a:p>
          <a:p>
            <a:r>
              <a:rPr lang="en-US" altLang="ko-KR" dirty="0" err="1" smtClean="0"/>
              <a:t>checkround</a:t>
            </a:r>
            <a:r>
              <a:rPr lang="en-US" altLang="ko-KR" dirty="0"/>
              <a:t>( ) </a:t>
            </a:r>
            <a:r>
              <a:rPr lang="ko-KR" altLang="en-US" dirty="0" smtClean="0"/>
              <a:t>함수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함수 내부의 함수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거북이가 </a:t>
            </a:r>
            <a:r>
              <a:rPr lang="ko-KR" altLang="en-US" dirty="0"/>
              <a:t>윈도 </a:t>
            </a:r>
            <a:r>
              <a:rPr lang="ko-KR" altLang="en-US" dirty="0" smtClean="0"/>
              <a:t>영역을 </a:t>
            </a:r>
            <a:r>
              <a:rPr lang="ko-KR" altLang="en-US" dirty="0" err="1" smtClean="0"/>
              <a:t>벗어나는지의</a:t>
            </a:r>
            <a:r>
              <a:rPr lang="ko-KR" altLang="en-US" dirty="0" smtClean="0"/>
              <a:t> </a:t>
            </a:r>
            <a:r>
              <a:rPr lang="ko-KR" altLang="en-US" dirty="0"/>
              <a:t>여부를 </a:t>
            </a:r>
            <a:r>
              <a:rPr lang="ko-KR" altLang="en-US" dirty="0" smtClean="0"/>
              <a:t>파악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벗어났다면 </a:t>
            </a:r>
            <a:r>
              <a:rPr lang="ko-KR" altLang="en-US" dirty="0"/>
              <a:t>반대 </a:t>
            </a:r>
            <a:r>
              <a:rPr lang="ko-KR" altLang="en-US" dirty="0" smtClean="0"/>
              <a:t>방향으로 </a:t>
            </a:r>
            <a:r>
              <a:rPr lang="ko-KR" altLang="en-US" dirty="0"/>
              <a:t>돌아 나오도록 하는 기능을 </a:t>
            </a:r>
            <a:r>
              <a:rPr lang="ko-KR" altLang="en-US" dirty="0" smtClean="0"/>
              <a:t>수행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함수 </a:t>
            </a:r>
            <a:r>
              <a:rPr lang="ko-KR" altLang="en-US" dirty="0"/>
              <a:t>내부에 정의된 내부 함수 </a:t>
            </a:r>
            <a:r>
              <a:rPr lang="en-US" altLang="ko-KR" dirty="0"/>
              <a:t>round(x, </a:t>
            </a:r>
            <a:r>
              <a:rPr lang="en-US" altLang="ko-KR" dirty="0" smtClean="0"/>
              <a:t>y)</a:t>
            </a:r>
          </a:p>
          <a:p>
            <a:pPr lvl="2"/>
            <a:r>
              <a:rPr lang="ko-KR" altLang="en-US" dirty="0" smtClean="0"/>
              <a:t>새 </a:t>
            </a:r>
            <a:r>
              <a:rPr lang="ko-KR" altLang="en-US" dirty="0"/>
              <a:t>위치 </a:t>
            </a:r>
            <a:r>
              <a:rPr lang="en-US" altLang="ko-KR" dirty="0"/>
              <a:t>x, y</a:t>
            </a:r>
            <a:r>
              <a:rPr lang="ko-KR" altLang="en-US" dirty="0"/>
              <a:t>로 이동한 후 거북이의 색상을 주어진 색상 </a:t>
            </a:r>
            <a:r>
              <a:rPr lang="ko-KR" altLang="en-US" dirty="0" smtClean="0"/>
              <a:t>중 임의의 </a:t>
            </a:r>
            <a:r>
              <a:rPr lang="ko-KR" altLang="en-US" dirty="0"/>
              <a:t>하나로 </a:t>
            </a:r>
            <a:r>
              <a:rPr lang="ko-KR" altLang="en-US" dirty="0" smtClean="0"/>
              <a:t>수정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4" y="3590376"/>
            <a:ext cx="2924373" cy="311969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8954" y="3683352"/>
            <a:ext cx="4276358" cy="177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2: </a:t>
            </a:r>
            <a:r>
              <a:rPr lang="ko-KR" altLang="en-US" sz="2000" dirty="0" err="1"/>
              <a:t>터틀</a:t>
            </a:r>
            <a:r>
              <a:rPr lang="ko-KR" altLang="en-US" sz="2000" dirty="0"/>
              <a:t> 그래픽에서 거북이가 항상 보이도록 이동</a:t>
            </a:r>
            <a:r>
              <a:rPr lang="en-US" altLang="ko-KR" sz="2000" dirty="0" smtClean="0"/>
              <a:t>(2)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24" y="1049921"/>
            <a:ext cx="4696726" cy="572316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034" y="1881435"/>
            <a:ext cx="2813766" cy="426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7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Mini Project 3: </a:t>
            </a:r>
            <a:r>
              <a:rPr lang="en-US" altLang="ko-KR" sz="2400" dirty="0" err="1"/>
              <a:t>matplotlib</a:t>
            </a:r>
            <a:r>
              <a:rPr lang="ko-KR" altLang="en-US" sz="2400" dirty="0"/>
              <a:t>으로 그리는 산포 </a:t>
            </a:r>
            <a:r>
              <a:rPr lang="ko-KR" altLang="en-US" sz="2400" dirty="0" smtClean="0"/>
              <a:t>그래프</a:t>
            </a:r>
            <a:r>
              <a:rPr lang="en-US" altLang="ko-KR" sz="2400" dirty="0" smtClean="0"/>
              <a:t>(1)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산포 그래프</a:t>
            </a:r>
            <a:r>
              <a:rPr lang="en-US" altLang="ko-KR" dirty="0"/>
              <a:t>(scatter </a:t>
            </a:r>
            <a:r>
              <a:rPr lang="en-US" altLang="ko-KR" dirty="0" smtClean="0"/>
              <a:t>graph), </a:t>
            </a:r>
            <a:r>
              <a:rPr lang="en-US" altLang="ko-KR" dirty="0"/>
              <a:t>scatter(x, </a:t>
            </a:r>
            <a:r>
              <a:rPr lang="en-US" altLang="ko-KR" dirty="0" smtClean="0"/>
              <a:t>y)</a:t>
            </a:r>
          </a:p>
          <a:p>
            <a:pPr lvl="1"/>
            <a:r>
              <a:rPr lang="ko-KR" altLang="en-US" dirty="0" smtClean="0"/>
              <a:t>이산 </a:t>
            </a:r>
            <a:r>
              <a:rPr lang="ko-KR" altLang="en-US" dirty="0"/>
              <a:t>값을 </a:t>
            </a:r>
            <a:r>
              <a:rPr lang="ko-KR" altLang="en-US" dirty="0" err="1" smtClean="0"/>
              <a:t>마커</a:t>
            </a:r>
            <a:r>
              <a:rPr lang="en-US" altLang="ko-KR" dirty="0" smtClean="0"/>
              <a:t>(marker)</a:t>
            </a:r>
            <a:r>
              <a:rPr lang="ko-KR" altLang="en-US" dirty="0"/>
              <a:t>와 색상을 사용해 그리는 </a:t>
            </a:r>
            <a:r>
              <a:rPr lang="ko-KR" altLang="en-US" dirty="0" smtClean="0"/>
              <a:t>그래프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x</a:t>
            </a:r>
            <a:r>
              <a:rPr lang="ko-KR" altLang="en-US" dirty="0" smtClean="0"/>
              <a:t>는 </a:t>
            </a:r>
            <a:r>
              <a:rPr lang="ko-KR" altLang="en-US" dirty="0" err="1" smtClean="0"/>
              <a:t>마커는</a:t>
            </a:r>
            <a:r>
              <a:rPr lang="ko-KR" altLang="en-US" dirty="0" smtClean="0"/>
              <a:t> </a:t>
            </a:r>
            <a:r>
              <a:rPr lang="ko-KR" altLang="en-US" dirty="0"/>
              <a:t>기본적으로 원으로 </a:t>
            </a:r>
            <a:r>
              <a:rPr lang="ko-KR" altLang="en-US" dirty="0" smtClean="0"/>
              <a:t>표시</a:t>
            </a:r>
            <a:endParaRPr lang="ko-KR" altLang="en-US" dirty="0"/>
          </a:p>
        </p:txBody>
      </p:sp>
      <p:pic>
        <p:nvPicPr>
          <p:cNvPr id="6" name="그림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0254" y="2307825"/>
            <a:ext cx="3658284" cy="3486305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788" y="2967968"/>
            <a:ext cx="3772610" cy="127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8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Mini Project 3: </a:t>
            </a:r>
            <a:r>
              <a:rPr lang="en-US" altLang="ko-KR" sz="2400" dirty="0" err="1"/>
              <a:t>matplotlib</a:t>
            </a:r>
            <a:r>
              <a:rPr lang="ko-KR" altLang="en-US" sz="2400" dirty="0"/>
              <a:t>으로 그리는 산포 그래프</a:t>
            </a:r>
            <a:r>
              <a:rPr lang="en-US" altLang="ko-KR" sz="2400" dirty="0" smtClean="0"/>
              <a:t>(2)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5" y="1193960"/>
            <a:ext cx="4978309" cy="5151503"/>
          </a:xfrm>
        </p:spPr>
        <p:txBody>
          <a:bodyPr/>
          <a:lstStyle/>
          <a:p>
            <a:r>
              <a:rPr lang="ko-KR" altLang="en-US" dirty="0" smtClean="0"/>
              <a:t>옵션인 </a:t>
            </a:r>
            <a:r>
              <a:rPr lang="en-US" altLang="ko-KR" dirty="0"/>
              <a:t>s, c, marker</a:t>
            </a:r>
            <a:r>
              <a:rPr lang="ko-KR" altLang="en-US" dirty="0"/>
              <a:t>를 </a:t>
            </a:r>
            <a:r>
              <a:rPr lang="ko-KR" altLang="en-US" dirty="0" smtClean="0"/>
              <a:t>지정</a:t>
            </a:r>
            <a:endParaRPr lang="en-US" altLang="ko-KR" dirty="0"/>
          </a:p>
          <a:p>
            <a:pPr lvl="1"/>
            <a:r>
              <a:rPr lang="en-US" altLang="ko-KR" dirty="0"/>
              <a:t>s</a:t>
            </a:r>
            <a:r>
              <a:rPr lang="ko-KR" altLang="en-US" dirty="0"/>
              <a:t>는 크기</a:t>
            </a:r>
            <a:r>
              <a:rPr lang="en-US" altLang="ko-KR" dirty="0"/>
              <a:t>, c</a:t>
            </a:r>
            <a:r>
              <a:rPr lang="ko-KR" altLang="en-US" dirty="0"/>
              <a:t>는 색상</a:t>
            </a:r>
            <a:r>
              <a:rPr lang="en-US" altLang="ko-KR" dirty="0"/>
              <a:t>, marker</a:t>
            </a:r>
            <a:r>
              <a:rPr lang="ko-KR" altLang="en-US" dirty="0"/>
              <a:t>는 </a:t>
            </a:r>
            <a:r>
              <a:rPr lang="ko-KR" altLang="en-US" dirty="0" err="1"/>
              <a:t>마커의</a:t>
            </a:r>
            <a:r>
              <a:rPr lang="ko-KR" altLang="en-US" dirty="0"/>
              <a:t> </a:t>
            </a:r>
            <a:r>
              <a:rPr lang="ko-KR" altLang="en-US" dirty="0" smtClean="0"/>
              <a:t>종류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x</a:t>
            </a:r>
            <a:r>
              <a:rPr lang="ko-KR" altLang="en-US" dirty="0"/>
              <a:t>와 </a:t>
            </a:r>
            <a:r>
              <a:rPr lang="en-US" altLang="ko-KR" dirty="0"/>
              <a:t>y</a:t>
            </a:r>
            <a:r>
              <a:rPr lang="ko-KR" altLang="en-US" dirty="0"/>
              <a:t>값 </a:t>
            </a:r>
            <a:r>
              <a:rPr lang="ko-KR" altLang="en-US" dirty="0" smtClean="0"/>
              <a:t>리스트로 생성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x </a:t>
            </a:r>
            <a:r>
              <a:rPr lang="en-US" altLang="ko-KR" dirty="0"/>
              <a:t>= list(range(10))</a:t>
            </a:r>
          </a:p>
          <a:p>
            <a:pPr lvl="1"/>
            <a:r>
              <a:rPr lang="en-US" altLang="ko-KR" dirty="0"/>
              <a:t>y</a:t>
            </a:r>
            <a:r>
              <a:rPr lang="ko-KR" altLang="en-US" dirty="0"/>
              <a:t>는 </a:t>
            </a:r>
            <a:r>
              <a:rPr lang="en-US" altLang="ko-KR" dirty="0"/>
              <a:t>1</a:t>
            </a:r>
            <a:r>
              <a:rPr lang="ko-KR" altLang="en-US" dirty="0"/>
              <a:t>에서 </a:t>
            </a:r>
            <a:r>
              <a:rPr lang="en-US" altLang="ko-KR" dirty="0"/>
              <a:t>10 </a:t>
            </a:r>
            <a:r>
              <a:rPr lang="ko-KR" altLang="en-US" dirty="0"/>
              <a:t>사이의 임의의 수 값인 </a:t>
            </a:r>
            <a:r>
              <a:rPr lang="ko-KR" altLang="en-US" dirty="0" smtClean="0"/>
              <a:t>리스트</a:t>
            </a:r>
            <a:endParaRPr lang="ko-KR" altLang="en-US" dirty="0"/>
          </a:p>
        </p:txBody>
      </p:sp>
      <p:pic>
        <p:nvPicPr>
          <p:cNvPr id="5" name="그림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4263" y="1030392"/>
            <a:ext cx="2977369" cy="2592407"/>
          </a:xfrm>
          <a:prstGeom prst="rect">
            <a:avLst/>
          </a:prstGeom>
        </p:spPr>
      </p:pic>
      <p:pic>
        <p:nvPicPr>
          <p:cNvPr id="6" name="그림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4262" y="3684343"/>
            <a:ext cx="2977369" cy="259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217" y="1943503"/>
            <a:ext cx="3541641" cy="76618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217" y="4157066"/>
            <a:ext cx="2689458" cy="977274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2217" y="5406506"/>
            <a:ext cx="4081096" cy="5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Mini Project 3: </a:t>
            </a:r>
            <a:r>
              <a:rPr lang="en-US" altLang="ko-KR" sz="2400" dirty="0" err="1"/>
              <a:t>matplotlib</a:t>
            </a:r>
            <a:r>
              <a:rPr lang="ko-KR" altLang="en-US" sz="2400" dirty="0"/>
              <a:t>으로 그리는 산포 그래프</a:t>
            </a:r>
            <a:r>
              <a:rPr lang="en-US" altLang="ko-KR" sz="2400" dirty="0" smtClean="0"/>
              <a:t>(3)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5" y="1193960"/>
            <a:ext cx="4978309" cy="515150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32" y="1024755"/>
            <a:ext cx="6572538" cy="2728491"/>
          </a:xfrm>
          <a:prstGeom prst="rect">
            <a:avLst/>
          </a:prstGeom>
        </p:spPr>
      </p:pic>
      <p:pic>
        <p:nvPicPr>
          <p:cNvPr id="11" name="그림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2502" y="2514772"/>
            <a:ext cx="3847582" cy="357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1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000" dirty="0"/>
              <a:t>Mini Project 4: </a:t>
            </a:r>
            <a:r>
              <a:rPr lang="en-US" altLang="ko-KR" sz="2000" dirty="0" err="1"/>
              <a:t>numpy</a:t>
            </a:r>
            <a:r>
              <a:rPr lang="ko-KR" altLang="en-US" sz="2000" dirty="0"/>
              <a:t>와 </a:t>
            </a:r>
            <a:r>
              <a:rPr lang="en-US" altLang="ko-KR" sz="2000" dirty="0" err="1"/>
              <a:t>matplotlib</a:t>
            </a:r>
            <a:r>
              <a:rPr lang="ko-KR" altLang="en-US" sz="2000" dirty="0"/>
              <a:t>으로 그리는 산포 </a:t>
            </a:r>
            <a:r>
              <a:rPr lang="ko-KR" altLang="en-US" sz="2000" dirty="0" smtClean="0"/>
              <a:t>그래프</a:t>
            </a:r>
            <a:r>
              <a:rPr lang="en-US" altLang="ko-KR" sz="2000" dirty="0" smtClean="0"/>
              <a:t>(1)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>
          <a:xfrm>
            <a:off x="297076" y="1193960"/>
            <a:ext cx="3246224" cy="3846039"/>
          </a:xfrm>
        </p:spPr>
        <p:txBody>
          <a:bodyPr>
            <a:normAutofit fontScale="92500"/>
          </a:bodyPr>
          <a:lstStyle/>
          <a:p>
            <a:r>
              <a:rPr lang="en-US" altLang="ko-KR" dirty="0" err="1" smtClean="0"/>
              <a:t>arange</a:t>
            </a:r>
            <a:r>
              <a:rPr lang="en-US" altLang="ko-KR" dirty="0" smtClean="0"/>
              <a:t>(n)</a:t>
            </a:r>
          </a:p>
          <a:p>
            <a:pPr lvl="1"/>
            <a:r>
              <a:rPr lang="en-US" altLang="ko-KR" dirty="0" smtClean="0"/>
              <a:t>0</a:t>
            </a:r>
            <a:r>
              <a:rPr lang="ko-KR" altLang="en-US" dirty="0"/>
              <a:t>부터 </a:t>
            </a:r>
            <a:r>
              <a:rPr lang="en-US" altLang="ko-KR" dirty="0"/>
              <a:t>n-1</a:t>
            </a:r>
            <a:r>
              <a:rPr lang="ko-KR" altLang="en-US" dirty="0"/>
              <a:t>까지의 정수로 구성된 목록인 배열을 </a:t>
            </a:r>
            <a:r>
              <a:rPr lang="ko-KR" altLang="en-US" dirty="0" smtClean="0"/>
              <a:t>생성</a:t>
            </a:r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err="1" smtClean="0"/>
              <a:t>random.randint</a:t>
            </a:r>
            <a:r>
              <a:rPr lang="en-US" altLang="ko-KR" dirty="0" smtClean="0"/>
              <a:t>(from</a:t>
            </a:r>
            <a:r>
              <a:rPr lang="en-US" altLang="ko-KR" dirty="0"/>
              <a:t>, to, </a:t>
            </a:r>
            <a:r>
              <a:rPr lang="en-US" altLang="ko-KR" dirty="0" smtClean="0"/>
              <a:t>count)</a:t>
            </a:r>
          </a:p>
          <a:p>
            <a:pPr lvl="1"/>
            <a:r>
              <a:rPr lang="ko-KR" altLang="en-US" dirty="0" smtClean="0"/>
              <a:t>정수 </a:t>
            </a:r>
            <a:r>
              <a:rPr lang="en-US" altLang="ko-KR" dirty="0"/>
              <a:t>from</a:t>
            </a:r>
            <a:r>
              <a:rPr lang="ko-KR" altLang="en-US" dirty="0"/>
              <a:t>에서 </a:t>
            </a:r>
            <a:r>
              <a:rPr lang="en-US" altLang="ko-KR" dirty="0"/>
              <a:t>to</a:t>
            </a:r>
            <a:r>
              <a:rPr lang="ko-KR" altLang="en-US" dirty="0"/>
              <a:t>까지의 </a:t>
            </a:r>
            <a:r>
              <a:rPr lang="ko-KR" altLang="en-US" dirty="0" err="1"/>
              <a:t>난수</a:t>
            </a:r>
            <a:r>
              <a:rPr lang="ko-KR" altLang="en-US" dirty="0"/>
              <a:t> </a:t>
            </a:r>
            <a:r>
              <a:rPr lang="en-US" altLang="ko-KR" dirty="0"/>
              <a:t>count</a:t>
            </a:r>
            <a:r>
              <a:rPr lang="ko-KR" altLang="en-US" dirty="0"/>
              <a:t>개를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lvl="1"/>
            <a:endParaRPr lang="ko-KR" altLang="en-US" dirty="0"/>
          </a:p>
          <a:p>
            <a:r>
              <a:rPr lang="en-US" altLang="ko-KR" dirty="0" err="1" smtClean="0"/>
              <a:t>random.rand</a:t>
            </a:r>
            <a:r>
              <a:rPr lang="en-US" altLang="ko-KR" dirty="0" smtClean="0"/>
              <a:t>(count)</a:t>
            </a:r>
          </a:p>
          <a:p>
            <a:pPr lvl="1"/>
            <a:r>
              <a:rPr lang="en-US" altLang="ko-KR" dirty="0" smtClean="0"/>
              <a:t>0</a:t>
            </a:r>
            <a:r>
              <a:rPr lang="ko-KR" altLang="en-US" dirty="0"/>
              <a:t>에서 </a:t>
            </a:r>
            <a:r>
              <a:rPr lang="en-US" altLang="ko-KR" dirty="0"/>
              <a:t>1 </a:t>
            </a:r>
            <a:r>
              <a:rPr lang="ko-KR" altLang="en-US" dirty="0"/>
              <a:t>미만의 실수 </a:t>
            </a:r>
            <a:r>
              <a:rPr lang="ko-KR" altLang="en-US" dirty="0" err="1"/>
              <a:t>난수</a:t>
            </a:r>
            <a:r>
              <a:rPr lang="ko-KR" altLang="en-US" dirty="0"/>
              <a:t> </a:t>
            </a:r>
            <a:r>
              <a:rPr lang="en-US" altLang="ko-KR" dirty="0"/>
              <a:t>count</a:t>
            </a:r>
            <a:r>
              <a:rPr lang="ko-KR" altLang="en-US" dirty="0"/>
              <a:t>개를 </a:t>
            </a:r>
            <a:r>
              <a:rPr lang="ko-KR" altLang="en-US" dirty="0" smtClean="0"/>
              <a:t>생성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124" y="1226264"/>
            <a:ext cx="3520561" cy="93829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964" y="2860420"/>
            <a:ext cx="5017187" cy="96156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641" y="5061568"/>
            <a:ext cx="6164859" cy="11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139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17413</TotalTime>
  <Words>1562</Words>
  <Application>Microsoft Office PowerPoint</Application>
  <PresentationFormat>화면 슬라이드 쇼(4:3)</PresentationFormat>
  <Paragraphs>244</Paragraphs>
  <Slides>31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31</vt:i4>
      </vt:variant>
    </vt:vector>
  </HeadingPairs>
  <TitlesOfParts>
    <vt:vector size="40" baseType="lpstr">
      <vt:lpstr>a바른생각</vt:lpstr>
      <vt:lpstr>나눔고딕</vt:lpstr>
      <vt:lpstr>맑은 고딕</vt:lpstr>
      <vt:lpstr>여기어때 잘난체</vt:lpstr>
      <vt:lpstr>Arial</vt:lpstr>
      <vt:lpstr>Consolas</vt:lpstr>
      <vt:lpstr>Tahoma</vt:lpstr>
      <vt:lpstr>Office 테마</vt:lpstr>
      <vt:lpstr>디자인 사용자 지정</vt:lpstr>
      <vt:lpstr>PowerPoint 프레젠테이션</vt:lpstr>
      <vt:lpstr>PowerPoint 프레젠테이션</vt:lpstr>
      <vt:lpstr>Mini Project 1: 터틀 그래픽의 거북이 이동 처리</vt:lpstr>
      <vt:lpstr>Mini Project 2: 터틀 그래픽에서 거북이가 항상 보이도록 이동(1)</vt:lpstr>
      <vt:lpstr>Mini Project 2: 터틀 그래픽에서 거북이가 항상 보이도록 이동(2)</vt:lpstr>
      <vt:lpstr>Mini Project 3: matplotlib으로 그리는 산포 그래프(1)</vt:lpstr>
      <vt:lpstr>Mini Project 3: matplotlib으로 그리는 산포 그래프(2)</vt:lpstr>
      <vt:lpstr>Mini Project 3: matplotlib으로 그리는 산포 그래프(3)</vt:lpstr>
      <vt:lpstr>Mini Project 4: numpy와 matplotlib으로 그리는 산포 그래프(1)</vt:lpstr>
      <vt:lpstr>Mini Project 4: numpy와 matplotlib으로 그리는 산포 그래프(2)</vt:lpstr>
      <vt:lpstr>PowerPoint 프레젠테이션</vt:lpstr>
      <vt:lpstr>Mini Project 5: tkinter에서 피트를 미터로 변환 처리(1)</vt:lpstr>
      <vt:lpstr>Mini Project 5: tkinter에서 피트를 미터로 변환 처리(2)</vt:lpstr>
      <vt:lpstr>Mini Project 5: tkinter에서 피트를 미터로 변환 처리(3)</vt:lpstr>
      <vt:lpstr>Mini Project 6: pygame에서 윈도 벽면을 바운싱하는 공의 이동(1)</vt:lpstr>
      <vt:lpstr>Mini Project 6: pygame에서 윈도 벽면을 바운싱하는 공의 이동(2)</vt:lpstr>
      <vt:lpstr>Mini Project 6: pygame에서 윈도 벽면을 바운싱하는 공의 이동(3)</vt:lpstr>
      <vt:lpstr>PowerPoint 프레젠테이션</vt:lpstr>
      <vt:lpstr>Mini Project 7: Tkinter로 만드는 텍스트 편집기 메뉴와 편집 기본(1)</vt:lpstr>
      <vt:lpstr>Mini Project 7: Tkinter로 만드는 텍스트 편집기 메뉴와 편집 기본(2)</vt:lpstr>
      <vt:lpstr>Mini Project 8: Tkinter로 만드는 활용 가능한 텍스트 편집기(1)</vt:lpstr>
      <vt:lpstr>Mini Project 8: Tkinter로 만드는 활용 가능한 텍스트 편집기(2)</vt:lpstr>
      <vt:lpstr>Mini Project 8: Tkinter로 만드는 활용 가능한 텍스트 편집기(3)</vt:lpstr>
      <vt:lpstr>Mini Project 8: Tkinter로 만드는 활용 가능한 텍스트 편집기(4)</vt:lpstr>
      <vt:lpstr>Mini Project 8: Tkinter로 만드는 활용 가능한 텍스트 편집기(5)</vt:lpstr>
      <vt:lpstr>Mini Project 8: Tkinter로 만드는 활용 가능한 텍스트 편집기(6)</vt:lpstr>
      <vt:lpstr>Mini Project 8: Tkinter로 만드는 활용 가능한 텍스트 편집기(7)</vt:lpstr>
      <vt:lpstr>Mini Project 8: Tkinter로 만드는 활용 가능한 텍스트 편집기(8)</vt:lpstr>
      <vt:lpstr>Mini Project 8: Tkinter로 만드는 활용 가능한 텍스트 편집기(9)</vt:lpstr>
      <vt:lpstr>Mini Project 8: Tkinter로 만드는 활용 가능한 텍스트 편집기(10)</vt:lpstr>
      <vt:lpstr>Mini Project 8: Tkinter로 만드는 활용 가능한 텍스트 편집기(10)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USER</cp:lastModifiedBy>
  <cp:revision>544</cp:revision>
  <dcterms:created xsi:type="dcterms:W3CDTF">2013-05-23T04:26:30Z</dcterms:created>
  <dcterms:modified xsi:type="dcterms:W3CDTF">2019-08-29T02:18:35Z</dcterms:modified>
</cp:coreProperties>
</file>