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4"/>
  </p:notesMasterIdLst>
  <p:sldIdLst>
    <p:sldId id="297" r:id="rId3"/>
    <p:sldId id="464" r:id="rId4"/>
    <p:sldId id="379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69" r:id="rId13"/>
    <p:sldId id="493" r:id="rId14"/>
    <p:sldId id="496" r:id="rId15"/>
    <p:sldId id="497" r:id="rId16"/>
    <p:sldId id="498" r:id="rId17"/>
    <p:sldId id="499" r:id="rId18"/>
    <p:sldId id="500" r:id="rId19"/>
    <p:sldId id="502" r:id="rId20"/>
    <p:sldId id="505" r:id="rId21"/>
    <p:sldId id="503" r:id="rId22"/>
    <p:sldId id="504" r:id="rId23"/>
    <p:sldId id="501" r:id="rId24"/>
    <p:sldId id="506" r:id="rId25"/>
    <p:sldId id="507" r:id="rId26"/>
    <p:sldId id="508" r:id="rId27"/>
    <p:sldId id="494" r:id="rId28"/>
    <p:sldId id="481" r:id="rId29"/>
    <p:sldId id="472" r:id="rId30"/>
    <p:sldId id="510" r:id="rId31"/>
    <p:sldId id="509" r:id="rId32"/>
    <p:sldId id="511" r:id="rId33"/>
  </p:sldIdLst>
  <p:sldSz cx="9144000" cy="6858000" type="screen4x3"/>
  <p:notesSz cx="6858000" cy="9144000"/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EF8"/>
    <a:srgbClr val="B5FDF1"/>
    <a:srgbClr val="43EBEF"/>
    <a:srgbClr val="05325B"/>
    <a:srgbClr val="0000FF"/>
    <a:srgbClr val="175079"/>
    <a:srgbClr val="A4B543"/>
    <a:srgbClr val="C5D64C"/>
    <a:srgbClr val="DB41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39" d="100"/>
          <a:sy n="139" d="100"/>
        </p:scale>
        <p:origin x="132" y="13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62" y="1694296"/>
            <a:ext cx="3542169" cy="46538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915" y="1558493"/>
            <a:ext cx="3337277" cy="47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 줄에 여러 자료 출력과 함수 </a:t>
            </a:r>
            <a:r>
              <a:rPr lang="en-US" altLang="ko-KR" dirty="0" err="1" smtClean="0"/>
              <a:t>eval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콤마로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구분하여 출력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표현식 </a:t>
            </a:r>
            <a:r>
              <a:rPr lang="ko-KR" altLang="en-US" dirty="0"/>
              <a:t>문자열 실행 함수 </a:t>
            </a:r>
            <a:r>
              <a:rPr lang="en-US" altLang="ko-KR" dirty="0" err="1"/>
              <a:t>eval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23" y="1091450"/>
            <a:ext cx="5108329" cy="26344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17" y="4192783"/>
            <a:ext cx="4636621" cy="21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2467253"/>
            <a:ext cx="8738454" cy="20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자료형과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type() </a:t>
            </a:r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자료형</a:t>
            </a:r>
            <a:r>
              <a:rPr lang="en-US" altLang="ko-KR" dirty="0" smtClean="0"/>
              <a:t>: </a:t>
            </a:r>
            <a:r>
              <a:rPr lang="ko-KR" altLang="en-US" dirty="0"/>
              <a:t>정수와 실수</a:t>
            </a:r>
            <a:r>
              <a:rPr lang="en-US" altLang="ko-KR" dirty="0"/>
              <a:t>, </a:t>
            </a:r>
            <a:r>
              <a:rPr lang="ko-KR" altLang="en-US" dirty="0"/>
              <a:t>문자열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en-US" altLang="ko-KR" dirty="0" smtClean="0"/>
              <a:t>type()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자료형을</a:t>
            </a:r>
            <a:r>
              <a:rPr lang="ko-KR" altLang="en-US" dirty="0" smtClean="0"/>
              <a:t> </a:t>
            </a:r>
            <a:r>
              <a:rPr lang="ko-KR" altLang="en-US" dirty="0"/>
              <a:t>직접 </a:t>
            </a:r>
            <a:r>
              <a:rPr lang="ko-KR" altLang="en-US" dirty="0" smtClean="0"/>
              <a:t>알아 보는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4" y="2174041"/>
            <a:ext cx="7503610" cy="22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변수와 </a:t>
            </a:r>
            <a:r>
              <a:rPr lang="ko-KR" altLang="en-US" dirty="0" err="1"/>
              <a:t>대입연산자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변수</a:t>
            </a:r>
            <a:r>
              <a:rPr lang="en-US" altLang="ko-KR" dirty="0"/>
              <a:t>(</a:t>
            </a:r>
            <a:r>
              <a:rPr lang="en-US" altLang="ko-KR" dirty="0" smtClean="0"/>
              <a:t>variable): </a:t>
            </a:r>
            <a:r>
              <a:rPr lang="ko-KR" altLang="en-US" dirty="0" smtClean="0"/>
              <a:t>‘</a:t>
            </a:r>
            <a:r>
              <a:rPr lang="ko-KR" altLang="en-US" dirty="0"/>
              <a:t>변하는 자료를 저장하는 메모리 공간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변수는 </a:t>
            </a:r>
            <a:r>
              <a:rPr lang="ko-KR" altLang="en-US" dirty="0"/>
              <a:t>자료를 담을 수 </a:t>
            </a:r>
            <a:r>
              <a:rPr lang="ko-KR" altLang="en-US" dirty="0" smtClean="0"/>
              <a:t>있는 그릇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그릇에 </a:t>
            </a:r>
            <a:r>
              <a:rPr lang="ko-KR" altLang="en-US" dirty="0"/>
              <a:t>이름인 태그가 붙어 있다고 </a:t>
            </a:r>
            <a:r>
              <a:rPr lang="ko-KR" altLang="en-US" dirty="0" smtClean="0"/>
              <a:t>생각</a:t>
            </a:r>
            <a:endParaRPr lang="en-US" altLang="ko-KR" dirty="0"/>
          </a:p>
          <a:p>
            <a:r>
              <a:rPr lang="ko-KR" altLang="en-US" dirty="0" smtClean="0"/>
              <a:t>대입 </a:t>
            </a:r>
            <a:r>
              <a:rPr lang="ko-KR" altLang="en-US" dirty="0"/>
              <a:t>연산자</a:t>
            </a:r>
            <a:r>
              <a:rPr lang="en-US" altLang="ko-KR" dirty="0" smtClean="0"/>
              <a:t>(=)</a:t>
            </a:r>
          </a:p>
          <a:p>
            <a:pPr lvl="1"/>
            <a:r>
              <a:rPr lang="ko-KR" altLang="en-US" dirty="0"/>
              <a:t>값을 변수에 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, =</a:t>
            </a:r>
            <a:r>
              <a:rPr lang="ko-KR" altLang="en-US" dirty="0"/>
              <a:t>의 의미는 왼쪽 화살표</a:t>
            </a:r>
            <a:r>
              <a:rPr lang="en-US" altLang="ko-KR" dirty="0"/>
              <a:t>(←)</a:t>
            </a:r>
            <a:r>
              <a:rPr lang="ko-KR" altLang="en-US" dirty="0"/>
              <a:t>라고 </a:t>
            </a:r>
            <a:r>
              <a:rPr lang="ko-KR" altLang="en-US" dirty="0" smtClean="0"/>
              <a:t>생각</a:t>
            </a:r>
            <a:endParaRPr lang="en-US" altLang="ko-KR" dirty="0" smtClean="0"/>
          </a:p>
          <a:p>
            <a:pPr marL="457200" lvl="1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2930036"/>
            <a:ext cx="7200792" cy="14330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2" y="4363117"/>
            <a:ext cx="2189284" cy="3306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74" y="4838190"/>
            <a:ext cx="6002582" cy="13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키워드</a:t>
            </a:r>
            <a:r>
              <a:rPr lang="en-US" altLang="ko-KR" dirty="0" smtClean="0"/>
              <a:t>:</a:t>
            </a:r>
            <a:r>
              <a:rPr lang="ko-KR" altLang="en-US" dirty="0" smtClean="0"/>
              <a:t> 프로그래밍 </a:t>
            </a:r>
            <a:r>
              <a:rPr lang="ko-KR" altLang="en-US" dirty="0"/>
              <a:t>언어가 이미 정해놓은 </a:t>
            </a:r>
            <a:r>
              <a:rPr lang="ko-KR" altLang="en-US" dirty="0" smtClean="0"/>
              <a:t>단어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이미 </a:t>
            </a:r>
            <a:r>
              <a:rPr lang="ko-KR" altLang="en-US" dirty="0"/>
              <a:t>예약된 단어</a:t>
            </a:r>
            <a:r>
              <a:rPr lang="en-US" altLang="ko-KR" dirty="0"/>
              <a:t>(reserved </a:t>
            </a:r>
            <a:r>
              <a:rPr lang="en-US" altLang="ko-KR" dirty="0" smtClean="0"/>
              <a:t>words)</a:t>
            </a:r>
          </a:p>
          <a:p>
            <a:pPr lvl="1"/>
            <a:r>
              <a:rPr lang="ko-KR" altLang="en-US" dirty="0" smtClean="0"/>
              <a:t>프로그래밍 </a:t>
            </a:r>
            <a:r>
              <a:rPr lang="ko-KR" altLang="en-US" dirty="0"/>
              <a:t>언어 문법에서 </a:t>
            </a:r>
            <a:r>
              <a:rPr lang="ko-KR" altLang="en-US" dirty="0" smtClean="0"/>
              <a:t>사용 </a:t>
            </a:r>
            <a:endParaRPr lang="en-US" altLang="ko-KR" dirty="0" smtClean="0"/>
          </a:p>
          <a:p>
            <a:r>
              <a:rPr lang="ko-KR" altLang="en-US" dirty="0" err="1" smtClean="0"/>
              <a:t>파이썬에서</a:t>
            </a:r>
            <a:r>
              <a:rPr lang="ko-KR" altLang="en-US" dirty="0" smtClean="0"/>
              <a:t> </a:t>
            </a:r>
            <a:r>
              <a:rPr lang="ko-KR" altLang="en-US" dirty="0"/>
              <a:t>사용하는 키워드의 </a:t>
            </a:r>
            <a:r>
              <a:rPr lang="ko-KR" altLang="en-US" dirty="0" smtClean="0"/>
              <a:t>개수는 </a:t>
            </a:r>
            <a:r>
              <a:rPr lang="ko-KR" altLang="en-US" dirty="0"/>
              <a:t>총 </a:t>
            </a:r>
            <a:r>
              <a:rPr lang="en-US" altLang="ko-KR" dirty="0"/>
              <a:t>33</a:t>
            </a:r>
            <a:r>
              <a:rPr lang="ko-KR" altLang="en-US" dirty="0"/>
              <a:t>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1" y="2466639"/>
            <a:ext cx="7005896" cy="32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이름을 붙일 때의 규칙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식별자</a:t>
            </a:r>
            <a:r>
              <a:rPr lang="en-US" altLang="ko-KR" dirty="0"/>
              <a:t>(identifiers)</a:t>
            </a:r>
          </a:p>
          <a:p>
            <a:pPr lvl="1"/>
            <a:r>
              <a:rPr lang="ko-KR" altLang="en-US" dirty="0" smtClean="0"/>
              <a:t>변수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함수와 </a:t>
            </a:r>
            <a:r>
              <a:rPr lang="ko-KR" altLang="en-US" dirty="0"/>
              <a:t>클래스 이름 등 프로그래머가 이름을 짓는 단어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식별자를</a:t>
            </a:r>
            <a:r>
              <a:rPr lang="ko-KR" altLang="en-US" dirty="0" smtClean="0"/>
              <a:t> </a:t>
            </a:r>
            <a:r>
              <a:rPr lang="ko-KR" altLang="en-US" dirty="0"/>
              <a:t>구성하는 </a:t>
            </a:r>
            <a:r>
              <a:rPr lang="ko-KR" altLang="en-US" dirty="0" smtClean="0"/>
              <a:t>문자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영문자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한글도 가능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ko-KR" altLang="en-US" dirty="0"/>
              <a:t>숫자 그리고 </a:t>
            </a:r>
            <a:r>
              <a:rPr lang="en-US" altLang="ko-KR" dirty="0"/>
              <a:t>_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ko-KR" altLang="en-US" dirty="0" smtClean="0"/>
              <a:t>제한</a:t>
            </a:r>
            <a:endParaRPr lang="ko-KR" altLang="en-US" dirty="0"/>
          </a:p>
          <a:p>
            <a:pPr lvl="1"/>
            <a:r>
              <a:rPr lang="en-US" altLang="ko-KR" dirty="0" smtClean="0"/>
              <a:t>■ </a:t>
            </a:r>
            <a:r>
              <a:rPr lang="ko-KR" altLang="en-US" dirty="0"/>
              <a:t>문자는 대소문자의 영문자</a:t>
            </a:r>
            <a:r>
              <a:rPr lang="en-US" altLang="ko-KR" dirty="0"/>
              <a:t>(a, b, c, A, B …), </a:t>
            </a:r>
            <a:r>
              <a:rPr lang="ko-KR" altLang="en-US" dirty="0"/>
              <a:t>숫자</a:t>
            </a:r>
            <a:r>
              <a:rPr lang="en-US" altLang="ko-KR" dirty="0"/>
              <a:t>(0, 1, 2, …) </a:t>
            </a:r>
            <a:r>
              <a:rPr lang="ko-KR" altLang="en-US" dirty="0"/>
              <a:t>그리고 </a:t>
            </a:r>
            <a:r>
              <a:rPr lang="en-US" altLang="ko-KR" dirty="0"/>
              <a:t>_ </a:t>
            </a:r>
            <a:r>
              <a:rPr lang="ko-KR" altLang="en-US" dirty="0"/>
              <a:t>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대소문자는</a:t>
            </a:r>
            <a:r>
              <a:rPr lang="ko-KR" altLang="en-US" dirty="0" smtClean="0"/>
              <a:t> 구별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한글도 가능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숫자는 맨 앞에 올 수 없다</a:t>
            </a:r>
            <a:r>
              <a:rPr lang="en-US" altLang="ko-KR" dirty="0"/>
              <a:t>. </a:t>
            </a:r>
            <a:r>
              <a:rPr lang="ko-KR" altLang="en-US" dirty="0"/>
              <a:t>그러므로 영문자로 </a:t>
            </a:r>
            <a:r>
              <a:rPr lang="ko-KR" altLang="en-US" dirty="0" smtClean="0"/>
              <a:t>시작</a:t>
            </a:r>
            <a:endParaRPr lang="en-US" altLang="ko-KR" dirty="0"/>
          </a:p>
          <a:p>
            <a:pPr lvl="1"/>
            <a:r>
              <a:rPr lang="en-US" altLang="ko-KR" dirty="0"/>
              <a:t>■ import, True, False </a:t>
            </a:r>
            <a:r>
              <a:rPr lang="ko-KR" altLang="en-US" dirty="0"/>
              <a:t>등과 같은 키워드는 </a:t>
            </a:r>
            <a:r>
              <a:rPr lang="ko-KR" altLang="en-US" dirty="0" smtClean="0"/>
              <a:t>사용 불가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05" y="4005020"/>
            <a:ext cx="4835769" cy="23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 </a:t>
            </a:r>
            <a:r>
              <a:rPr lang="ko-KR" altLang="en-US" dirty="0" err="1" smtClean="0"/>
              <a:t>대입연산자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대입연산자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복합 </a:t>
            </a:r>
            <a:r>
              <a:rPr lang="ko-KR" altLang="en-US" dirty="0" err="1" smtClean="0"/>
              <a:t>대입연산자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22" y="1652557"/>
            <a:ext cx="6593511" cy="44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섭씨 온도와 화씨 온도의 관계 및 변환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변환 방법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구현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6" y="3631223"/>
            <a:ext cx="6703105" cy="26201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71" y="1047467"/>
            <a:ext cx="3590144" cy="272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771" y="4863512"/>
            <a:ext cx="26638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3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도</a:t>
            </a:r>
            <a:endParaRPr lang="ko-KR" altLang="en-US" sz="1100" b="1" dirty="0" smtClean="0"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번에 여러 자료 </a:t>
            </a:r>
            <a:r>
              <a:rPr lang="ko-KR" altLang="en-US" dirty="0" smtClean="0"/>
              <a:t>대입과 함수 </a:t>
            </a:r>
            <a:r>
              <a:rPr lang="en-US" altLang="ko-KR" dirty="0" err="1" smtClean="0"/>
              <a:t>divmod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divmod</a:t>
            </a:r>
            <a:r>
              <a:rPr lang="en-US" altLang="ko-KR" dirty="0"/>
              <a:t>( )</a:t>
            </a:r>
            <a:r>
              <a:rPr lang="ko-KR" altLang="en-US" dirty="0"/>
              <a:t>를 이용해 지구와 달 사이의 거리 표현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 err="1"/>
              <a:t>divmod</a:t>
            </a:r>
            <a:r>
              <a:rPr lang="en-US" altLang="ko-KR" dirty="0"/>
              <a:t>(a, </a:t>
            </a:r>
            <a:r>
              <a:rPr lang="en-US" altLang="ko-KR" dirty="0" smtClean="0"/>
              <a:t>b)</a:t>
            </a:r>
            <a:r>
              <a:rPr lang="ko-KR" altLang="en-US" dirty="0"/>
              <a:t>를 사용해 지구와 달의 거리인 </a:t>
            </a:r>
            <a:r>
              <a:rPr lang="en-US" altLang="ko-KR" dirty="0"/>
              <a:t>384,400km</a:t>
            </a:r>
            <a:r>
              <a:rPr lang="ko-KR" altLang="en-US" dirty="0"/>
              <a:t>를 </a:t>
            </a:r>
            <a:r>
              <a:rPr lang="en-US" altLang="ko-KR" dirty="0"/>
              <a:t>38</a:t>
            </a:r>
            <a:r>
              <a:rPr lang="ko-KR" altLang="en-US" dirty="0"/>
              <a:t>만 </a:t>
            </a:r>
            <a:r>
              <a:rPr lang="en-US" altLang="ko-KR" dirty="0"/>
              <a:t>4,400km</a:t>
            </a:r>
            <a:r>
              <a:rPr lang="ko-KR" altLang="en-US" dirty="0"/>
              <a:t>로 출력하는 </a:t>
            </a:r>
            <a:r>
              <a:rPr lang="ko-KR" altLang="en-US" dirty="0" smtClean="0"/>
              <a:t>코딩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196342"/>
            <a:ext cx="6772275" cy="19033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3" y="2069322"/>
            <a:ext cx="5422289" cy="11551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51" y="3268052"/>
            <a:ext cx="2107590" cy="9856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694" y="3138986"/>
            <a:ext cx="3532120" cy="110930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632264" y="2952181"/>
            <a:ext cx="2074722" cy="193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/>
              <a:t>간난한</a:t>
            </a:r>
            <a:r>
              <a:rPr lang="ko-KR" altLang="en-US" sz="1100" dirty="0" smtClean="0"/>
              <a:t> 두 변수의 교한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2229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9" y="2349165"/>
            <a:ext cx="8298473" cy="19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5" y="2592338"/>
            <a:ext cx="7922067" cy="18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표준 입력의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 생활에서의 입력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커피 </a:t>
            </a:r>
            <a:r>
              <a:rPr lang="ko-KR" altLang="en-US" dirty="0"/>
              <a:t>전문점의 주문 처리 </a:t>
            </a:r>
            <a:r>
              <a:rPr lang="ko-KR" altLang="en-US" dirty="0" smtClean="0"/>
              <a:t>과정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손님의 </a:t>
            </a:r>
            <a:r>
              <a:rPr lang="ko-KR" altLang="en-US" dirty="0"/>
              <a:t>선택 메뉴와 컵 크기 그리고 수량 등을 주문 시스템으로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 </a:t>
            </a:r>
            <a:r>
              <a:rPr lang="ko-KR" altLang="en-US" dirty="0"/>
              <a:t>작성 과정에서 사용자의 입력을 받아 처리해야 하는 </a:t>
            </a:r>
            <a:r>
              <a:rPr lang="ko-KR" altLang="en-US" dirty="0" smtClean="0"/>
              <a:t>경우</a:t>
            </a:r>
            <a:endParaRPr lang="en-US" altLang="ko-KR" dirty="0" smtClean="0"/>
          </a:p>
          <a:p>
            <a:r>
              <a:rPr lang="ko-KR" altLang="en-US" dirty="0"/>
              <a:t>표준 입력</a:t>
            </a:r>
            <a:r>
              <a:rPr lang="en-US" altLang="ko-KR" dirty="0"/>
              <a:t>(standard input)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쉘이나 콘솔에서 </a:t>
            </a:r>
            <a:r>
              <a:rPr lang="ko-KR" altLang="en-US" dirty="0"/>
              <a:t>사용자의 입력을 받아 처리하는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 lvl="2"/>
            <a:r>
              <a:rPr lang="ko-KR" altLang="en-US" dirty="0"/>
              <a:t>콘솔의 키보드로 입력되는 방식을 표준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모니터의 </a:t>
            </a:r>
            <a:r>
              <a:rPr lang="ko-KR" altLang="en-US" dirty="0"/>
              <a:t>콘솔로 출력되는 방식을 표준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r>
              <a:rPr lang="ko-KR" altLang="en-US" dirty="0" smtClean="0"/>
              <a:t>함수 </a:t>
            </a:r>
            <a:r>
              <a:rPr lang="en-US" altLang="ko-KR" dirty="0" smtClean="0"/>
              <a:t>input()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278" y="4338416"/>
            <a:ext cx="3501148" cy="15481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2" y="4271749"/>
            <a:ext cx="3114405" cy="1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input( )</a:t>
            </a:r>
            <a:r>
              <a:rPr lang="ko-KR" altLang="en-US" dirty="0"/>
              <a:t>으로 대학과 이름을 </a:t>
            </a:r>
            <a:r>
              <a:rPr lang="ko-KR" altLang="en-US" dirty="0" smtClean="0"/>
              <a:t>입력 받아 </a:t>
            </a:r>
            <a:r>
              <a:rPr lang="ko-KR" altLang="en-US" dirty="0"/>
              <a:t>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input(‘</a:t>
            </a:r>
            <a:r>
              <a:rPr lang="ko-KR" altLang="en-US" dirty="0"/>
              <a:t>질문 내용</a:t>
            </a:r>
            <a:r>
              <a:rPr lang="en-US" altLang="ko-KR" dirty="0" smtClean="0"/>
              <a:t>? ’)</a:t>
            </a:r>
          </a:p>
          <a:p>
            <a:pPr lvl="1"/>
            <a:r>
              <a:rPr lang="ko-KR" altLang="en-US" dirty="0" smtClean="0"/>
              <a:t>‘</a:t>
            </a:r>
            <a:r>
              <a:rPr lang="ko-KR" altLang="en-US" dirty="0"/>
              <a:t>질문 내용</a:t>
            </a:r>
            <a:r>
              <a:rPr lang="en-US" altLang="ko-KR" dirty="0" smtClean="0"/>
              <a:t>? ’</a:t>
            </a:r>
            <a:r>
              <a:rPr lang="ko-KR" altLang="en-US" dirty="0"/>
              <a:t>이 콘솔에 출력되고 </a:t>
            </a:r>
            <a:r>
              <a:rPr lang="ko-KR" altLang="en-US" dirty="0" smtClean="0"/>
              <a:t>이후 </a:t>
            </a:r>
            <a:r>
              <a:rPr lang="ko-KR" altLang="en-US" dirty="0"/>
              <a:t>표준 입력 문자열을 </a:t>
            </a:r>
            <a:r>
              <a:rPr lang="ko-KR" altLang="en-US" dirty="0" smtClean="0"/>
              <a:t>입력 받을 </a:t>
            </a:r>
            <a:r>
              <a:rPr lang="ko-KR" altLang="en-US" dirty="0"/>
              <a:t>수 있어 </a:t>
            </a:r>
            <a:r>
              <a:rPr lang="ko-KR" altLang="en-US" dirty="0" smtClean="0"/>
              <a:t>편리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66" y="2149275"/>
            <a:ext cx="6585071" cy="21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자료 </a:t>
            </a:r>
            <a:r>
              <a:rPr lang="ko-KR" altLang="en-US" dirty="0"/>
              <a:t>변환 함수 </a:t>
            </a:r>
            <a:r>
              <a:rPr lang="en-US" altLang="ko-KR" dirty="0" err="1"/>
              <a:t>str</a:t>
            </a:r>
            <a:r>
              <a:rPr lang="en-US" altLang="ko-KR" dirty="0"/>
              <a:t>( ), </a:t>
            </a:r>
            <a:r>
              <a:rPr lang="en-US" altLang="ko-KR" dirty="0" err="1"/>
              <a:t>int</a:t>
            </a:r>
            <a:r>
              <a:rPr lang="en-US" altLang="ko-KR" dirty="0"/>
              <a:t>( ), float(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문자열과 정수</a:t>
            </a:r>
            <a:r>
              <a:rPr lang="en-US" altLang="ko-KR" dirty="0"/>
              <a:t>, </a:t>
            </a:r>
            <a:r>
              <a:rPr lang="ko-KR" altLang="en-US" dirty="0"/>
              <a:t>실수 </a:t>
            </a:r>
            <a:r>
              <a:rPr lang="ko-KR" altLang="en-US" dirty="0" smtClean="0"/>
              <a:t>간 변환 함수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4" y="1703149"/>
            <a:ext cx="3795084" cy="8929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4" y="2596110"/>
            <a:ext cx="2985838" cy="9348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4" y="3489071"/>
            <a:ext cx="1304560" cy="8720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072" y="3605113"/>
            <a:ext cx="6185388" cy="24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 </a:t>
            </a:r>
            <a:r>
              <a:rPr lang="en-US" altLang="ko-KR" dirty="0" smtClean="0"/>
              <a:t>input()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175215"/>
            <a:ext cx="7088095" cy="1633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1" y="2766689"/>
            <a:ext cx="7079304" cy="34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2</a:t>
            </a:r>
            <a:r>
              <a:rPr lang="ko-KR" altLang="en-US" dirty="0"/>
              <a:t>진수 상수 표현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진수</a:t>
            </a:r>
            <a:r>
              <a:rPr lang="en-US" altLang="ko-KR" dirty="0" smtClean="0"/>
              <a:t>(hexadecimal)</a:t>
            </a:r>
          </a:p>
          <a:p>
            <a:pPr lvl="1"/>
            <a:r>
              <a:rPr lang="ko-KR" altLang="en-US" dirty="0" smtClean="0"/>
              <a:t>맨 </a:t>
            </a:r>
            <a:r>
              <a:rPr lang="ko-KR" altLang="en-US" dirty="0"/>
              <a:t>앞에 </a:t>
            </a:r>
            <a:r>
              <a:rPr lang="en-US" altLang="ko-KR" dirty="0"/>
              <a:t>0x(</a:t>
            </a:r>
            <a:r>
              <a:rPr lang="ko-KR" altLang="en-US" dirty="0"/>
              <a:t>숫자 </a:t>
            </a:r>
            <a:r>
              <a:rPr lang="en-US" altLang="ko-KR" dirty="0"/>
              <a:t>0</a:t>
            </a:r>
            <a:r>
              <a:rPr lang="ko-KR" altLang="en-US" dirty="0"/>
              <a:t>과 알파벳 </a:t>
            </a:r>
            <a:r>
              <a:rPr lang="en-US" altLang="ko-KR" dirty="0"/>
              <a:t>x)</a:t>
            </a:r>
            <a:r>
              <a:rPr lang="ko-KR" altLang="en-US" dirty="0"/>
              <a:t>로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r>
              <a:rPr lang="en-US" altLang="ko-KR" dirty="0" smtClean="0"/>
              <a:t>8</a:t>
            </a:r>
            <a:r>
              <a:rPr lang="ko-KR" altLang="en-US" dirty="0"/>
              <a:t>진수</a:t>
            </a:r>
            <a:r>
              <a:rPr lang="en-US" altLang="ko-KR" dirty="0"/>
              <a:t>(</a:t>
            </a:r>
            <a:r>
              <a:rPr lang="en-US" altLang="ko-KR" dirty="0" smtClean="0"/>
              <a:t>octal)</a:t>
            </a:r>
          </a:p>
          <a:p>
            <a:pPr lvl="1"/>
            <a:r>
              <a:rPr lang="en-US" altLang="ko-KR" dirty="0" smtClean="0"/>
              <a:t>0o</a:t>
            </a:r>
            <a:r>
              <a:rPr lang="en-US" altLang="ko-KR" dirty="0"/>
              <a:t>(</a:t>
            </a:r>
            <a:r>
              <a:rPr lang="ko-KR" altLang="en-US" dirty="0"/>
              <a:t>숫자 </a:t>
            </a:r>
            <a:r>
              <a:rPr lang="en-US" altLang="ko-KR" dirty="0"/>
              <a:t>0</a:t>
            </a:r>
            <a:r>
              <a:rPr lang="ko-KR" altLang="en-US" dirty="0"/>
              <a:t>과 알파벳 </a:t>
            </a:r>
            <a:r>
              <a:rPr lang="en-US" altLang="ko-KR" dirty="0" smtClean="0"/>
              <a:t>o)</a:t>
            </a:r>
          </a:p>
          <a:p>
            <a:r>
              <a:rPr lang="en-US" altLang="ko-KR" dirty="0" smtClean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(</a:t>
            </a:r>
            <a:r>
              <a:rPr lang="en-US" altLang="ko-KR" dirty="0" smtClean="0"/>
              <a:t>binary)</a:t>
            </a:r>
          </a:p>
          <a:p>
            <a:pPr lvl="1"/>
            <a:r>
              <a:rPr lang="en-US" altLang="ko-KR" dirty="0" smtClean="0"/>
              <a:t>0b</a:t>
            </a:r>
            <a:r>
              <a:rPr lang="en-US" altLang="ko-KR" dirty="0"/>
              <a:t>(</a:t>
            </a:r>
            <a:r>
              <a:rPr lang="ko-KR" altLang="en-US" dirty="0"/>
              <a:t>숫자 </a:t>
            </a:r>
            <a:r>
              <a:rPr lang="en-US" altLang="ko-KR" dirty="0"/>
              <a:t>0</a:t>
            </a:r>
            <a:r>
              <a:rPr lang="ko-KR" altLang="en-US" dirty="0"/>
              <a:t>과 알파벳 </a:t>
            </a:r>
            <a:r>
              <a:rPr lang="en-US" altLang="ko-KR" dirty="0" smtClean="0"/>
              <a:t>b)</a:t>
            </a:r>
          </a:p>
          <a:p>
            <a:pPr lvl="2"/>
            <a:r>
              <a:rPr lang="ko-KR" altLang="en-US" dirty="0" smtClean="0"/>
              <a:t>각각의 </a:t>
            </a:r>
            <a:r>
              <a:rPr lang="ko-KR" altLang="en-US" dirty="0"/>
              <a:t>진수를 표시하는 알파벳은 </a:t>
            </a:r>
            <a:r>
              <a:rPr lang="ko-KR" altLang="en-US" dirty="0" smtClean="0"/>
              <a:t>대소문자 </a:t>
            </a:r>
            <a:r>
              <a:rPr lang="ko-KR" altLang="en-US" dirty="0"/>
              <a:t>모두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39" y="3769711"/>
            <a:ext cx="5575345" cy="21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진수의 변환 함수 </a:t>
            </a:r>
            <a:r>
              <a:rPr lang="en-US" altLang="ko-KR" dirty="0"/>
              <a:t>bin( ), </a:t>
            </a:r>
            <a:r>
              <a:rPr lang="en-US" altLang="ko-KR" dirty="0" err="1"/>
              <a:t>oct</a:t>
            </a:r>
            <a:r>
              <a:rPr lang="en-US" altLang="ko-KR" dirty="0"/>
              <a:t>( ), hex(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진수를 바로 </a:t>
            </a:r>
            <a:r>
              <a:rPr lang="en-US" altLang="ko-KR" dirty="0"/>
              <a:t>16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2</a:t>
            </a:r>
            <a:r>
              <a:rPr lang="ko-KR" altLang="en-US" dirty="0"/>
              <a:t>진수로 표현되는 문자열로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2" y="1644259"/>
            <a:ext cx="2458183" cy="133444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20" y="3039644"/>
            <a:ext cx="6518763" cy="31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</a:t>
            </a:r>
            <a:r>
              <a:rPr lang="en-US" altLang="ko-KR" dirty="0"/>
              <a:t>(</a:t>
            </a:r>
            <a:r>
              <a:rPr lang="ko-KR" altLang="en-US" dirty="0"/>
              <a:t>정수</a:t>
            </a:r>
            <a:r>
              <a:rPr lang="en-US" altLang="ko-KR" dirty="0"/>
              <a:t>, </a:t>
            </a:r>
            <a:r>
              <a:rPr lang="ko-KR" altLang="en-US" dirty="0" err="1"/>
              <a:t>진법기수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여러 </a:t>
            </a:r>
            <a:r>
              <a:rPr lang="ko-KR" altLang="en-US" dirty="0"/>
              <a:t>진수 상수 형태 문자열의 </a:t>
            </a:r>
            <a:r>
              <a:rPr lang="en-US" altLang="ko-KR" dirty="0"/>
              <a:t>10</a:t>
            </a:r>
            <a:r>
              <a:rPr lang="ko-KR" altLang="en-US" dirty="0"/>
              <a:t>진수 변환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’) </a:t>
            </a:r>
            <a:r>
              <a:rPr lang="ko-KR" altLang="en-US" dirty="0"/>
              <a:t>또는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’, 10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10</a:t>
            </a:r>
            <a:r>
              <a:rPr lang="ko-KR" altLang="en-US" dirty="0"/>
              <a:t>진수 형태의 문자열을 </a:t>
            </a:r>
            <a:r>
              <a:rPr lang="en-US" altLang="ko-KR" dirty="0"/>
              <a:t>10</a:t>
            </a:r>
            <a:r>
              <a:rPr lang="ko-KR" altLang="en-US" dirty="0"/>
              <a:t>진수 정수로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r>
              <a:rPr lang="ko-KR" altLang="en-US" dirty="0"/>
              <a:t>함수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’, n</a:t>
            </a:r>
            <a:r>
              <a:rPr lang="en-US" altLang="ko-KR" dirty="0" smtClean="0"/>
              <a:t>)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 </a:t>
            </a:r>
            <a:r>
              <a:rPr lang="ko-KR" altLang="en-US" dirty="0" smtClean="0"/>
              <a:t>진수 </a:t>
            </a:r>
            <a:r>
              <a:rPr lang="ko-KR" altLang="en-US" dirty="0"/>
              <a:t>형태 문자열을 </a:t>
            </a:r>
            <a:r>
              <a:rPr lang="en-US" altLang="ko-KR" dirty="0"/>
              <a:t>10</a:t>
            </a:r>
            <a:r>
              <a:rPr lang="ko-KR" altLang="en-US" dirty="0"/>
              <a:t>진수로 </a:t>
            </a:r>
            <a:r>
              <a:rPr lang="ko-KR" altLang="en-US" dirty="0" smtClean="0"/>
              <a:t>변환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N</a:t>
            </a:r>
            <a:r>
              <a:rPr lang="ko-KR" altLang="en-US" dirty="0" smtClean="0"/>
              <a:t>은 변환하려는 </a:t>
            </a:r>
            <a:r>
              <a:rPr lang="ko-KR" altLang="en-US" dirty="0"/>
              <a:t>문자열 진수의 숫자를 </a:t>
            </a:r>
            <a:r>
              <a:rPr lang="en-US" altLang="ko-KR" dirty="0"/>
              <a:t>2, 8, 10, 16 </a:t>
            </a:r>
            <a:r>
              <a:rPr lang="ko-KR" altLang="en-US" dirty="0" smtClean="0"/>
              <a:t>등 사용</a:t>
            </a:r>
            <a:endParaRPr lang="en-US" altLang="ko-KR" dirty="0"/>
          </a:p>
          <a:p>
            <a:r>
              <a:rPr lang="ko-KR" altLang="en-US" dirty="0" smtClean="0"/>
              <a:t>함수 </a:t>
            </a:r>
            <a:r>
              <a:rPr lang="en-US" altLang="ko-KR" dirty="0" err="1" smtClean="0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’, 0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호츌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strnum</a:t>
            </a:r>
            <a:r>
              <a:rPr lang="ko-KR" altLang="en-US" dirty="0"/>
              <a:t>의 맨 앞이 </a:t>
            </a:r>
            <a:r>
              <a:rPr lang="en-US" altLang="ko-KR" dirty="0"/>
              <a:t>0b, 0o, 0x</a:t>
            </a:r>
            <a:r>
              <a:rPr lang="ko-KR" altLang="en-US" dirty="0"/>
              <a:t>에 </a:t>
            </a:r>
            <a:r>
              <a:rPr lang="ko-KR" altLang="en-US" dirty="0" smtClean="0"/>
              <a:t>따라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각각의 </a:t>
            </a:r>
            <a:r>
              <a:rPr lang="ko-KR" altLang="en-US" dirty="0"/>
              <a:t>문자열을 자동으로 </a:t>
            </a:r>
            <a:r>
              <a:rPr lang="ko-KR" altLang="en-US" dirty="0" smtClean="0"/>
              <a:t>각각 </a:t>
            </a:r>
            <a:r>
              <a:rPr lang="en-US" altLang="ko-KR" dirty="0" smtClean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진수로 인지해 </a:t>
            </a:r>
            <a:r>
              <a:rPr lang="en-US" altLang="ko-KR" dirty="0"/>
              <a:t>10</a:t>
            </a:r>
            <a:r>
              <a:rPr lang="ko-KR" altLang="en-US" dirty="0"/>
              <a:t>진수로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4242025"/>
            <a:ext cx="5131558" cy="14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9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16</a:t>
            </a:r>
            <a:r>
              <a:rPr lang="ko-KR" altLang="en-US" sz="2400" dirty="0"/>
              <a:t>진수의 입력으로 </a:t>
            </a:r>
            <a:r>
              <a:rPr lang="en-US" altLang="ko-KR" sz="2400" dirty="0"/>
              <a:t>2</a:t>
            </a:r>
            <a:r>
              <a:rPr lang="ko-KR" altLang="en-US" sz="2400" dirty="0"/>
              <a:t>진수</a:t>
            </a:r>
            <a:r>
              <a:rPr lang="en-US" altLang="ko-KR" sz="2400" dirty="0"/>
              <a:t>, 8</a:t>
            </a:r>
            <a:r>
              <a:rPr lang="ko-KR" altLang="en-US" sz="2400" dirty="0"/>
              <a:t>진수</a:t>
            </a:r>
            <a:r>
              <a:rPr lang="en-US" altLang="ko-KR" sz="2400" dirty="0"/>
              <a:t>, 10</a:t>
            </a:r>
            <a:r>
              <a:rPr lang="ko-KR" altLang="en-US" sz="2400" dirty="0"/>
              <a:t>진수</a:t>
            </a:r>
            <a:r>
              <a:rPr lang="en-US" altLang="ko-KR" sz="2400" dirty="0"/>
              <a:t>, 16</a:t>
            </a:r>
            <a:r>
              <a:rPr lang="ko-KR" altLang="en-US" sz="2400" dirty="0"/>
              <a:t>진수 출력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29" y="3340109"/>
            <a:ext cx="6350341" cy="26840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5" y="1034718"/>
            <a:ext cx="6455019" cy="20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3" y="343098"/>
            <a:ext cx="7772033" cy="61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1" y="4464245"/>
            <a:ext cx="6207370" cy="21036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51" y="288299"/>
            <a:ext cx="6364002" cy="41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자료의 </a:t>
            </a:r>
            <a:r>
              <a:rPr lang="ko-KR" altLang="en-US" dirty="0" smtClean="0"/>
              <a:t>종류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글자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숫자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날짜 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일상 생활에서 사용되는 자료들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문자열</a:t>
            </a:r>
            <a:r>
              <a:rPr lang="en-US" altLang="ko-KR" dirty="0" smtClean="0"/>
              <a:t>(string)</a:t>
            </a:r>
          </a:p>
          <a:p>
            <a:pPr lvl="1"/>
            <a:r>
              <a:rPr lang="ko-KR" altLang="en-US" dirty="0"/>
              <a:t>일련</a:t>
            </a:r>
            <a:r>
              <a:rPr lang="en-US" altLang="ko-KR" dirty="0"/>
              <a:t>(</a:t>
            </a:r>
            <a:r>
              <a:rPr lang="en-US" altLang="ko-KR" dirty="0" smtClean="0"/>
              <a:t>sequence)</a:t>
            </a:r>
            <a:r>
              <a:rPr lang="ko-KR" altLang="en-US" dirty="0"/>
              <a:t>의 문자</a:t>
            </a:r>
            <a:r>
              <a:rPr lang="en-US" altLang="ko-KR" dirty="0"/>
              <a:t>(</a:t>
            </a:r>
            <a:r>
              <a:rPr lang="en-US" altLang="ko-KR" dirty="0" smtClean="0"/>
              <a:t>character) </a:t>
            </a:r>
            <a:r>
              <a:rPr lang="ko-KR" altLang="en-US" dirty="0" smtClean="0"/>
              <a:t>모임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작은따옴표나 큰따옴표로 </a:t>
            </a:r>
            <a:r>
              <a:rPr lang="ko-KR" altLang="en-US" dirty="0"/>
              <a:t>앞뒤를 </a:t>
            </a:r>
            <a:r>
              <a:rPr lang="ko-KR" altLang="en-US" dirty="0" smtClean="0"/>
              <a:t>둘러싸 표현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73" y="1948021"/>
            <a:ext cx="5262196" cy="25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5" y="668214"/>
            <a:ext cx="7906237" cy="57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3" y="1020955"/>
            <a:ext cx="7192109" cy="48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7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smtClean="0"/>
              <a:t>표현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따옴표로 둘러싸면 모두 </a:t>
            </a:r>
            <a:r>
              <a:rPr lang="ko-KR" altLang="en-US" dirty="0" smtClean="0"/>
              <a:t>문자열</a:t>
            </a:r>
            <a:endParaRPr lang="en-US" altLang="ko-KR" dirty="0" smtClean="0"/>
          </a:p>
          <a:p>
            <a:r>
              <a:rPr lang="ko-KR" altLang="en-US" dirty="0"/>
              <a:t>함수 </a:t>
            </a:r>
            <a:r>
              <a:rPr lang="en-US" altLang="ko-KR" dirty="0"/>
              <a:t>print(</a:t>
            </a:r>
            <a:r>
              <a:rPr lang="ko-KR" altLang="en-US" dirty="0"/>
              <a:t>출력될 자료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문자열이나 </a:t>
            </a:r>
            <a:r>
              <a:rPr lang="ko-KR" altLang="en-US" dirty="0"/>
              <a:t>숫자 등의 자료를 콘솔에 출력하는 일을 </a:t>
            </a:r>
            <a:r>
              <a:rPr lang="ko-KR" altLang="en-US" dirty="0" smtClean="0"/>
              <a:t>수행</a:t>
            </a:r>
            <a:endParaRPr lang="en-US" altLang="ko-KR" dirty="0"/>
          </a:p>
          <a:p>
            <a:pPr lvl="1"/>
            <a:r>
              <a:rPr lang="ko-KR" altLang="en-US" dirty="0" smtClean="0"/>
              <a:t>출력 </a:t>
            </a:r>
            <a:r>
              <a:rPr lang="ko-KR" altLang="en-US" dirty="0"/>
              <a:t>이후에 다음 줄로 이동해 출력을 </a:t>
            </a:r>
            <a:r>
              <a:rPr lang="ko-KR" altLang="en-US" dirty="0" smtClean="0"/>
              <a:t>준비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35" y="2531818"/>
            <a:ext cx="1122570" cy="18934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73" y="4378991"/>
            <a:ext cx="5174928" cy="10455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72" y="5347565"/>
            <a:ext cx="7272679" cy="9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연산자 </a:t>
            </a:r>
            <a:r>
              <a:rPr lang="en-US" altLang="ko-KR" dirty="0"/>
              <a:t>+, * </a:t>
            </a:r>
            <a:r>
              <a:rPr lang="ko-KR" altLang="en-US" dirty="0"/>
              <a:t>와 주석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+</a:t>
            </a:r>
          </a:p>
          <a:p>
            <a:pPr lvl="1"/>
            <a:r>
              <a:rPr lang="ko-KR" altLang="en-US" dirty="0" smtClean="0"/>
              <a:t>문자열에서 </a:t>
            </a:r>
            <a:r>
              <a:rPr lang="ko-KR" altLang="en-US" dirty="0"/>
              <a:t>문자열을 연결</a:t>
            </a:r>
            <a:r>
              <a:rPr lang="en-US" altLang="ko-KR" dirty="0"/>
              <a:t>(concatenation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*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문자열에서 </a:t>
            </a:r>
            <a:r>
              <a:rPr lang="ko-KR" altLang="en-US" dirty="0"/>
              <a:t>문자열을 지정된 수만큼 </a:t>
            </a:r>
            <a:r>
              <a:rPr lang="ko-KR" altLang="en-US" dirty="0" smtClean="0"/>
              <a:t>반복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교환법칙</a:t>
            </a:r>
            <a:r>
              <a:rPr lang="ko-KR" altLang="en-US" dirty="0" smtClean="0"/>
              <a:t> 성립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앞 뒤에 중에 하나는 반복 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54" y="2951423"/>
            <a:ext cx="6239974" cy="22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삼중 따옴표와 주석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삼중 </a:t>
            </a:r>
            <a:r>
              <a:rPr lang="ko-KR" altLang="en-US" dirty="0" smtClean="0"/>
              <a:t>따옴표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여러 </a:t>
            </a:r>
            <a:r>
              <a:rPr lang="ko-KR" altLang="en-US" dirty="0"/>
              <a:t>줄에 걸쳐 문자열을 </a:t>
            </a:r>
            <a:r>
              <a:rPr lang="ko-KR" altLang="en-US" dirty="0" smtClean="0"/>
              <a:t>처리</a:t>
            </a:r>
            <a:endParaRPr lang="en-US" altLang="ko-KR" dirty="0" smtClean="0"/>
          </a:p>
          <a:p>
            <a:r>
              <a:rPr lang="ko-KR" altLang="en-US" dirty="0" smtClean="0"/>
              <a:t>주석</a:t>
            </a:r>
            <a:r>
              <a:rPr lang="en-US" altLang="ko-KR" dirty="0"/>
              <a:t>(</a:t>
            </a:r>
            <a:r>
              <a:rPr lang="en-US" altLang="ko-KR" dirty="0" smtClean="0"/>
              <a:t>comments): </a:t>
            </a:r>
            <a:r>
              <a:rPr lang="ko-KR" altLang="en-US" dirty="0" smtClean="0"/>
              <a:t>소스 설명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30" y="2085704"/>
            <a:ext cx="6159744" cy="302665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55299" y="4235113"/>
            <a:ext cx="303570" cy="130629"/>
          </a:xfrm>
          <a:prstGeom prst="rect">
            <a:avLst/>
          </a:prstGeom>
          <a:solidFill>
            <a:srgbClr val="DA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정수와 실수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다양한 연산자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정수</a:t>
            </a:r>
            <a:r>
              <a:rPr lang="en-US" altLang="ko-KR" dirty="0" smtClean="0"/>
              <a:t>: 3</a:t>
            </a:r>
          </a:p>
          <a:p>
            <a:r>
              <a:rPr lang="ko-KR" altLang="en-US" dirty="0" smtClean="0"/>
              <a:t>실수 </a:t>
            </a:r>
            <a:r>
              <a:rPr lang="en-US" altLang="ko-KR" dirty="0" smtClean="0"/>
              <a:t>== </a:t>
            </a:r>
            <a:r>
              <a:rPr lang="ko-KR" altLang="en-US" dirty="0" smtClean="0"/>
              <a:t>부동소수점 수</a:t>
            </a:r>
            <a:r>
              <a:rPr lang="en-US" altLang="ko-KR" dirty="0" smtClean="0"/>
              <a:t>: 3.14, 5.4e4, -7.8E-2</a:t>
            </a:r>
          </a:p>
          <a:p>
            <a:r>
              <a:rPr lang="ko-KR" altLang="en-US" dirty="0" smtClean="0"/>
              <a:t>다양한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연산자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2451873"/>
            <a:ext cx="6672529" cy="15171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00" y="3951900"/>
            <a:ext cx="6601351" cy="19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최근 연산 결과 저장소 </a:t>
            </a:r>
            <a:r>
              <a:rPr lang="en-US" altLang="ko-KR" dirty="0" smtClean="0"/>
              <a:t>_</a:t>
            </a:r>
            <a:r>
              <a:rPr lang="ko-KR" altLang="en-US" dirty="0" smtClean="0"/>
              <a:t>와 연산자 </a:t>
            </a:r>
            <a:r>
              <a:rPr lang="en-US" altLang="ko-KR" dirty="0" smtClean="0"/>
              <a:t>% //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_</a:t>
            </a:r>
          </a:p>
          <a:p>
            <a:pPr lvl="1"/>
            <a:r>
              <a:rPr lang="ko-KR" altLang="en-US" dirty="0" smtClean="0"/>
              <a:t>대화형 </a:t>
            </a:r>
            <a:r>
              <a:rPr lang="ko-KR" altLang="en-US" dirty="0"/>
              <a:t>모드에서 마지막에 실행된 </a:t>
            </a:r>
            <a:r>
              <a:rPr lang="ko-KR" altLang="en-US" dirty="0" err="1"/>
              <a:t>결괏값은</a:t>
            </a:r>
            <a:r>
              <a:rPr lang="ko-KR" altLang="en-US" dirty="0"/>
              <a:t> 특별한 저장 공간인 </a:t>
            </a:r>
            <a:r>
              <a:rPr lang="en-US" altLang="ko-KR" dirty="0"/>
              <a:t>_</a:t>
            </a:r>
            <a:r>
              <a:rPr lang="ko-KR" altLang="en-US" dirty="0" smtClean="0"/>
              <a:t>에 저장됨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연산자 </a:t>
            </a:r>
            <a:r>
              <a:rPr lang="en-US" altLang="ko-KR" dirty="0"/>
              <a:t>//</a:t>
            </a:r>
            <a:r>
              <a:rPr lang="ko-KR" altLang="en-US" dirty="0"/>
              <a:t>와 </a:t>
            </a:r>
            <a:r>
              <a:rPr lang="en-US" altLang="ko-KR" dirty="0"/>
              <a:t>%</a:t>
            </a:r>
            <a:r>
              <a:rPr lang="ko-KR" altLang="en-US" dirty="0"/>
              <a:t>를 사용한 지폐 계산 방법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99" y="3194481"/>
            <a:ext cx="3630969" cy="29148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5" y="1944805"/>
            <a:ext cx="3514413" cy="15626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53" y="3600986"/>
            <a:ext cx="1563627" cy="23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 </a:t>
            </a:r>
            <a:r>
              <a:rPr lang="en-US" altLang="ko-KR" dirty="0"/>
              <a:t>//</a:t>
            </a:r>
            <a:r>
              <a:rPr lang="ko-KR" altLang="en-US" dirty="0"/>
              <a:t>와 </a:t>
            </a:r>
            <a:r>
              <a:rPr lang="en-US" altLang="ko-KR" dirty="0"/>
              <a:t>%</a:t>
            </a:r>
            <a:r>
              <a:rPr lang="ko-KR" altLang="en-US" dirty="0"/>
              <a:t>를 사용한 지폐 계산 방법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93" y="980987"/>
            <a:ext cx="5436732" cy="4161667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762" y="5118802"/>
            <a:ext cx="5193960" cy="12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17095</TotalTime>
  <Words>763</Words>
  <Application>Microsoft Office PowerPoint</Application>
  <PresentationFormat>화면 슬라이드 쇼(4:3)</PresentationFormat>
  <Paragraphs>148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자료의 종류</vt:lpstr>
      <vt:lpstr>문자열 표현</vt:lpstr>
      <vt:lpstr>문자열 연산자 +, * 와 주석</vt:lpstr>
      <vt:lpstr>삼중 따옴표와 주석</vt:lpstr>
      <vt:lpstr>정수와 실수, 다양한 연산자</vt:lpstr>
      <vt:lpstr>최근 연산 결과 저장소 _와 연산자 % //</vt:lpstr>
      <vt:lpstr>연산자 //와 %를 사용한 지폐 계산 방법</vt:lpstr>
      <vt:lpstr>한 줄에 여러 자료 출력과 함수 eval()</vt:lpstr>
      <vt:lpstr>PowerPoint 프레젠테이션</vt:lpstr>
      <vt:lpstr>자료형과 type() 함수</vt:lpstr>
      <vt:lpstr>변수와 대입연산자</vt:lpstr>
      <vt:lpstr>키워드: 프로그래밍 언어가 이미 정해놓은 단어 </vt:lpstr>
      <vt:lpstr>변수 이름을 붙일 때의 규칙</vt:lpstr>
      <vt:lpstr>다양한 대입연산자</vt:lpstr>
      <vt:lpstr>섭씨 온도와 화씨 온도의 관계 및 변환</vt:lpstr>
      <vt:lpstr>한 번에 여러 자료 대입과 함수 divmod()</vt:lpstr>
      <vt:lpstr>PowerPoint 프레젠테이션</vt:lpstr>
      <vt:lpstr>표준 입력의 이해</vt:lpstr>
      <vt:lpstr>함수 input( )으로 대학과 이름을 입력 받아 출력</vt:lpstr>
      <vt:lpstr>자료 변환 함수 str( ), int( ), float( )</vt:lpstr>
      <vt:lpstr>함수 input()과 int() 활용 </vt:lpstr>
      <vt:lpstr>16진수, 8진수, 2진수 상수 표현</vt:lpstr>
      <vt:lpstr>10진수의 변환 함수 bin( ), oct( ), hex( )</vt:lpstr>
      <vt:lpstr>int(정수, 진법기수)</vt:lpstr>
      <vt:lpstr>16진수의 입력으로 2진수, 8진수, 10진수, 16진수 출력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513</cp:revision>
  <cp:lastPrinted>2020-01-12T01:43:51Z</cp:lastPrinted>
  <dcterms:created xsi:type="dcterms:W3CDTF">2013-05-23T04:26:30Z</dcterms:created>
  <dcterms:modified xsi:type="dcterms:W3CDTF">2020-01-12T01:44:39Z</dcterms:modified>
</cp:coreProperties>
</file>