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57" r:id="rId2"/>
    <p:sldId id="272" r:id="rId3"/>
    <p:sldId id="273" r:id="rId4"/>
    <p:sldId id="275" r:id="rId5"/>
    <p:sldId id="279" r:id="rId6"/>
    <p:sldId id="280" r:id="rId7"/>
    <p:sldId id="281" r:id="rId8"/>
    <p:sldId id="282" r:id="rId9"/>
    <p:sldId id="283" r:id="rId10"/>
    <p:sldId id="284" r:id="rId11"/>
    <p:sldId id="270" r:id="rId12"/>
    <p:sldId id="271" r:id="rId13"/>
    <p:sldId id="305" r:id="rId14"/>
    <p:sldId id="285" r:id="rId15"/>
    <p:sldId id="286" r:id="rId16"/>
    <p:sldId id="289" r:id="rId17"/>
    <p:sldId id="290" r:id="rId18"/>
    <p:sldId id="291" r:id="rId19"/>
    <p:sldId id="292" r:id="rId20"/>
    <p:sldId id="293" r:id="rId21"/>
    <p:sldId id="294" r:id="rId22"/>
    <p:sldId id="295" r:id="rId23"/>
    <p:sldId id="328" r:id="rId24"/>
    <p:sldId id="329" r:id="rId25"/>
    <p:sldId id="330" r:id="rId26"/>
    <p:sldId id="331" r:id="rId27"/>
    <p:sldId id="332" r:id="rId28"/>
    <p:sldId id="333" r:id="rId29"/>
    <p:sldId id="334" r:id="rId30"/>
    <p:sldId id="335" r:id="rId31"/>
    <p:sldId id="336" r:id="rId32"/>
    <p:sldId id="337" r:id="rId33"/>
    <p:sldId id="338" r:id="rId34"/>
    <p:sldId id="339" r:id="rId35"/>
    <p:sldId id="340" r:id="rId36"/>
    <p:sldId id="341" r:id="rId37"/>
    <p:sldId id="343" r:id="rId38"/>
    <p:sldId id="342" r:id="rId39"/>
    <p:sldId id="344" r:id="rId40"/>
    <p:sldId id="345" r:id="rId41"/>
    <p:sldId id="347" r:id="rId42"/>
    <p:sldId id="346" r:id="rId43"/>
    <p:sldId id="348" r:id="rId44"/>
    <p:sldId id="349" r:id="rId45"/>
  </p:sldIdLst>
  <p:sldSz cx="12192000" cy="6858000"/>
  <p:notesSz cx="6735763" cy="9869488"/>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88" autoAdjust="0"/>
    <p:restoredTop sz="94660"/>
  </p:normalViewPr>
  <p:slideViewPr>
    <p:cSldViewPr snapToGrid="0">
      <p:cViewPr varScale="1">
        <p:scale>
          <a:sx n="85" d="100"/>
          <a:sy n="85" d="100"/>
        </p:scale>
        <p:origin x="605"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2D6904C3-569C-43B8-A989-E6B23C823FFE}" type="datetimeFigureOut">
              <a:rPr lang="ko-KR" altLang="en-US" smtClean="0"/>
              <a:t>2021-07-05</a:t>
            </a:fld>
            <a:endParaRPr lang="ko-KR" altLang="en-US"/>
          </a:p>
        </p:txBody>
      </p:sp>
      <p:sp>
        <p:nvSpPr>
          <p:cNvPr id="4" name="바닥글 개체 틀 3"/>
          <p:cNvSpPr>
            <a:spLocks noGrp="1"/>
          </p:cNvSpPr>
          <p:nvPr>
            <p:ph type="ftr" sz="quarter" idx="2"/>
          </p:nvPr>
        </p:nvSpPr>
        <p:spPr>
          <a:xfrm>
            <a:off x="0" y="9374188"/>
            <a:ext cx="2919413" cy="495300"/>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3814763" y="9374188"/>
            <a:ext cx="2919412" cy="495300"/>
          </a:xfrm>
          <a:prstGeom prst="rect">
            <a:avLst/>
          </a:prstGeom>
        </p:spPr>
        <p:txBody>
          <a:bodyPr vert="horz" lIns="91440" tIns="45720" rIns="91440" bIns="45720" rtlCol="0" anchor="b"/>
          <a:lstStyle>
            <a:lvl1pPr algn="r">
              <a:defRPr sz="1200"/>
            </a:lvl1pPr>
          </a:lstStyle>
          <a:p>
            <a:fld id="{D60F6C9B-A158-4E05-A5CD-CB7F576697B5}" type="slidenum">
              <a:rPr lang="ko-KR" altLang="en-US" smtClean="0"/>
              <a:t>‹#›</a:t>
            </a:fld>
            <a:endParaRPr lang="ko-KR" altLang="en-US"/>
          </a:p>
        </p:txBody>
      </p:sp>
    </p:spTree>
    <p:extLst>
      <p:ext uri="{BB962C8B-B14F-4D97-AF65-F5344CB8AC3E}">
        <p14:creationId xmlns:p14="http://schemas.microsoft.com/office/powerpoint/2010/main" val="18497147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0323C3D1-E2AB-40A4-B761-64C86632AA29}" type="datetimeFigureOut">
              <a:rPr lang="ko-KR" altLang="en-US" smtClean="0"/>
              <a:t>2021-07-05</a:t>
            </a:fld>
            <a:endParaRPr lang="ko-KR" altLang="en-US"/>
          </a:p>
        </p:txBody>
      </p:sp>
      <p:sp>
        <p:nvSpPr>
          <p:cNvPr id="4" name="슬라이드 이미지 개체 틀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73100" y="4749800"/>
            <a:ext cx="5389563" cy="3886200"/>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9374188"/>
            <a:ext cx="2919413" cy="4953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14763" y="9374188"/>
            <a:ext cx="2919412" cy="495300"/>
          </a:xfrm>
          <a:prstGeom prst="rect">
            <a:avLst/>
          </a:prstGeom>
        </p:spPr>
        <p:txBody>
          <a:bodyPr vert="horz" lIns="91440" tIns="45720" rIns="91440" bIns="45720" rtlCol="0" anchor="b"/>
          <a:lstStyle>
            <a:lvl1pPr algn="r">
              <a:defRPr sz="1200"/>
            </a:lvl1pPr>
          </a:lstStyle>
          <a:p>
            <a:fld id="{4752789B-5E39-455D-846A-D9DA9EFE9B1E}" type="slidenum">
              <a:rPr lang="ko-KR" altLang="en-US" smtClean="0"/>
              <a:t>‹#›</a:t>
            </a:fld>
            <a:endParaRPr lang="ko-KR" altLang="en-US"/>
          </a:p>
        </p:txBody>
      </p:sp>
    </p:spTree>
    <p:extLst>
      <p:ext uri="{BB962C8B-B14F-4D97-AF65-F5344CB8AC3E}">
        <p14:creationId xmlns:p14="http://schemas.microsoft.com/office/powerpoint/2010/main" val="125848412"/>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마스터 부제목 스타일 편집</a:t>
            </a:r>
          </a:p>
        </p:txBody>
      </p:sp>
      <p:sp>
        <p:nvSpPr>
          <p:cNvPr id="4" name="날짜 개체 틀 3"/>
          <p:cNvSpPr>
            <a:spLocks noGrp="1"/>
          </p:cNvSpPr>
          <p:nvPr>
            <p:ph type="dt" sz="half" idx="10"/>
          </p:nvPr>
        </p:nvSpPr>
        <p:spPr/>
        <p:txBody>
          <a:bodyPr/>
          <a:lstStyle/>
          <a:p>
            <a:fld id="{848F6B93-DFC6-4870-B667-2282D4769E1A}" type="datetimeFigureOut">
              <a:rPr lang="ko-KR" altLang="en-US" smtClean="0"/>
              <a:t>2021-07-05</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BC80C6E4-8F79-4FC1-9149-EA4B3B7199D6}" type="slidenum">
              <a:rPr lang="ko-KR" altLang="en-US" smtClean="0"/>
              <a:t>‹#›</a:t>
            </a:fld>
            <a:endParaRPr lang="ko-KR" altLang="en-US" dirty="0"/>
          </a:p>
        </p:txBody>
      </p:sp>
    </p:spTree>
    <p:extLst>
      <p:ext uri="{BB962C8B-B14F-4D97-AF65-F5344CB8AC3E}">
        <p14:creationId xmlns:p14="http://schemas.microsoft.com/office/powerpoint/2010/main" val="3594185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848F6B93-DFC6-4870-B667-2282D4769E1A}" type="datetimeFigureOut">
              <a:rPr lang="ko-KR" altLang="en-US" smtClean="0"/>
              <a:t>2021-07-05</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BC80C6E4-8F79-4FC1-9149-EA4B3B7199D6}" type="slidenum">
              <a:rPr lang="ko-KR" altLang="en-US" smtClean="0"/>
              <a:t>‹#›</a:t>
            </a:fld>
            <a:endParaRPr lang="ko-KR" altLang="en-US"/>
          </a:p>
        </p:txBody>
      </p:sp>
    </p:spTree>
    <p:extLst>
      <p:ext uri="{BB962C8B-B14F-4D97-AF65-F5344CB8AC3E}">
        <p14:creationId xmlns:p14="http://schemas.microsoft.com/office/powerpoint/2010/main" val="2359134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838200" y="365125"/>
            <a:ext cx="7734300" cy="5811838"/>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848F6B93-DFC6-4870-B667-2282D4769E1A}" type="datetimeFigureOut">
              <a:rPr lang="ko-KR" altLang="en-US" smtClean="0"/>
              <a:t>2021-07-05</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BC80C6E4-8F79-4FC1-9149-EA4B3B7199D6}" type="slidenum">
              <a:rPr lang="ko-KR" altLang="en-US" smtClean="0"/>
              <a:t>‹#›</a:t>
            </a:fld>
            <a:endParaRPr lang="ko-KR" altLang="en-US"/>
          </a:p>
        </p:txBody>
      </p:sp>
    </p:spTree>
    <p:extLst>
      <p:ext uri="{BB962C8B-B14F-4D97-AF65-F5344CB8AC3E}">
        <p14:creationId xmlns:p14="http://schemas.microsoft.com/office/powerpoint/2010/main" val="38417563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섹션 목차">
    <p:spTree>
      <p:nvGrpSpPr>
        <p:cNvPr id="1" name=""/>
        <p:cNvGrpSpPr/>
        <p:nvPr/>
      </p:nvGrpSpPr>
      <p:grpSpPr>
        <a:xfrm>
          <a:off x="0" y="0"/>
          <a:ext cx="0" cy="0"/>
          <a:chOff x="0" y="0"/>
          <a:chExt cx="0" cy="0"/>
        </a:xfrm>
      </p:grpSpPr>
      <p:sp>
        <p:nvSpPr>
          <p:cNvPr id="2" name="제목 1"/>
          <p:cNvSpPr>
            <a:spLocks noGrp="1"/>
          </p:cNvSpPr>
          <p:nvPr>
            <p:ph type="title"/>
          </p:nvPr>
        </p:nvSpPr>
        <p:spPr>
          <a:xfrm>
            <a:off x="239349" y="144016"/>
            <a:ext cx="10081120" cy="548680"/>
          </a:xfrm>
        </p:spPr>
        <p:txBody>
          <a:bodyPr/>
          <a:lstStyle>
            <a:lvl1pPr algn="l">
              <a:defRPr sz="2400" b="1">
                <a:solidFill>
                  <a:schemeClr val="tx1"/>
                </a:solidFill>
              </a:defRPr>
            </a:lvl1pPr>
          </a:lstStyle>
          <a:p>
            <a:r>
              <a:rPr lang="ko-KR" altLang="en-US" dirty="0"/>
              <a:t>마스터 제목 스타일 편집</a:t>
            </a:r>
          </a:p>
        </p:txBody>
      </p:sp>
      <p:cxnSp>
        <p:nvCxnSpPr>
          <p:cNvPr id="9" name="직선 연결선 8"/>
          <p:cNvCxnSpPr/>
          <p:nvPr userDrawn="1"/>
        </p:nvCxnSpPr>
        <p:spPr>
          <a:xfrm>
            <a:off x="2832992" y="764704"/>
            <a:ext cx="3119669" cy="0"/>
          </a:xfrm>
          <a:prstGeom prst="line">
            <a:avLst/>
          </a:prstGeom>
          <a:ln w="76200">
            <a:solidFill>
              <a:schemeClr val="accent6">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직선 연결선 10"/>
          <p:cNvCxnSpPr/>
          <p:nvPr userDrawn="1"/>
        </p:nvCxnSpPr>
        <p:spPr>
          <a:xfrm>
            <a:off x="5952662" y="764704"/>
            <a:ext cx="3119669" cy="0"/>
          </a:xfrm>
          <a:prstGeom prst="line">
            <a:avLst/>
          </a:prstGeom>
          <a:ln w="76200">
            <a:solidFill>
              <a:schemeClr val="accent6">
                <a:lumMod val="40000"/>
                <a:lumOff val="60000"/>
              </a:schemeClr>
            </a:solidFill>
          </a:ln>
          <a:effectLst/>
        </p:spPr>
        <p:style>
          <a:lnRef idx="1">
            <a:schemeClr val="accent1"/>
          </a:lnRef>
          <a:fillRef idx="0">
            <a:schemeClr val="accent1"/>
          </a:fillRef>
          <a:effectRef idx="0">
            <a:schemeClr val="accent1"/>
          </a:effectRef>
          <a:fontRef idx="minor">
            <a:schemeClr val="tx1"/>
          </a:fontRef>
        </p:style>
      </p:cxnSp>
      <p:cxnSp>
        <p:nvCxnSpPr>
          <p:cNvPr id="13" name="직선 연결선 12"/>
          <p:cNvCxnSpPr/>
          <p:nvPr userDrawn="1"/>
        </p:nvCxnSpPr>
        <p:spPr>
          <a:xfrm>
            <a:off x="9072331" y="764704"/>
            <a:ext cx="3119669" cy="0"/>
          </a:xfrm>
          <a:prstGeom prst="line">
            <a:avLst/>
          </a:prstGeom>
          <a:ln w="76200">
            <a:solidFill>
              <a:schemeClr val="accent6">
                <a:lumMod val="20000"/>
                <a:lumOff val="8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직선 연결선 13"/>
          <p:cNvCxnSpPr/>
          <p:nvPr userDrawn="1"/>
        </p:nvCxnSpPr>
        <p:spPr>
          <a:xfrm>
            <a:off x="0" y="764704"/>
            <a:ext cx="3119669" cy="0"/>
          </a:xfrm>
          <a:prstGeom prst="line">
            <a:avLst/>
          </a:prstGeom>
          <a:ln w="76200">
            <a:solidFill>
              <a:schemeClr val="accent2"/>
            </a:solidFill>
          </a:ln>
          <a:effectLst/>
        </p:spPr>
        <p:style>
          <a:lnRef idx="1">
            <a:schemeClr val="accent1"/>
          </a:lnRef>
          <a:fillRef idx="0">
            <a:schemeClr val="accent1"/>
          </a:fillRef>
          <a:effectRef idx="0">
            <a:schemeClr val="accent1"/>
          </a:effectRef>
          <a:fontRef idx="minor">
            <a:schemeClr val="tx1"/>
          </a:fontRef>
        </p:style>
      </p:cxnSp>
      <p:sp>
        <p:nvSpPr>
          <p:cNvPr id="10" name="내용 개체 틀 2"/>
          <p:cNvSpPr>
            <a:spLocks noGrp="1"/>
          </p:cNvSpPr>
          <p:nvPr>
            <p:ph idx="10"/>
          </p:nvPr>
        </p:nvSpPr>
        <p:spPr>
          <a:xfrm>
            <a:off x="239350" y="908720"/>
            <a:ext cx="11713301" cy="5688632"/>
          </a:xfrm>
        </p:spPr>
        <p:txBody>
          <a:bodyPr/>
          <a:lstStyle>
            <a:lvl1pPr marL="342900" indent="-342900">
              <a:lnSpc>
                <a:spcPct val="150000"/>
              </a:lnSpc>
              <a:spcBef>
                <a:spcPts val="0"/>
              </a:spcBef>
              <a:buClr>
                <a:schemeClr val="accent3">
                  <a:lumMod val="75000"/>
                </a:schemeClr>
              </a:buClr>
              <a:buFont typeface="Wingdings" pitchFamily="2" charset="2"/>
              <a:buChar char="n"/>
              <a:defRPr sz="2000" b="0">
                <a:latin typeface="+mn-ea"/>
                <a:ea typeface="+mn-ea"/>
              </a:defRPr>
            </a:lvl1pPr>
            <a:lvl2pPr marL="447675" indent="-180975">
              <a:spcAft>
                <a:spcPts val="400"/>
              </a:spcAft>
              <a:buClr>
                <a:schemeClr val="bg1">
                  <a:lumMod val="50000"/>
                </a:schemeClr>
              </a:buClr>
              <a:buFont typeface="Wingdings" pitchFamily="2" charset="2"/>
              <a:buChar char="§"/>
              <a:defRPr sz="1600"/>
            </a:lvl2pPr>
            <a:lvl3pPr marL="628650" indent="-180975">
              <a:spcAft>
                <a:spcPts val="300"/>
              </a:spcAft>
              <a:buClr>
                <a:schemeClr val="bg1">
                  <a:lumMod val="50000"/>
                </a:schemeClr>
              </a:buClr>
              <a:buFont typeface="Arial" pitchFamily="34" charset="0"/>
              <a:buChar char="•"/>
              <a:defRPr sz="1600"/>
            </a:lvl3pPr>
            <a:lvl4pPr marL="809625" indent="-180975">
              <a:spcAft>
                <a:spcPts val="300"/>
              </a:spcAft>
              <a:buSzPct val="96000"/>
              <a:defRPr sz="1400"/>
            </a:lvl4pPr>
            <a:lvl5pPr marL="990600" indent="-180975">
              <a:defRPr sz="1400"/>
            </a:lvl5p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Tree>
    <p:extLst>
      <p:ext uri="{BB962C8B-B14F-4D97-AF65-F5344CB8AC3E}">
        <p14:creationId xmlns:p14="http://schemas.microsoft.com/office/powerpoint/2010/main" val="3216931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848F6B93-DFC6-4870-B667-2282D4769E1A}" type="datetimeFigureOut">
              <a:rPr lang="ko-KR" altLang="en-US" smtClean="0"/>
              <a:t>2021-07-05</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BC80C6E4-8F79-4FC1-9149-EA4B3B7199D6}" type="slidenum">
              <a:rPr lang="ko-KR" altLang="en-US" smtClean="0"/>
              <a:t>‹#›</a:t>
            </a:fld>
            <a:endParaRPr lang="ko-KR" altLang="en-US"/>
          </a:p>
        </p:txBody>
      </p:sp>
    </p:spTree>
    <p:extLst>
      <p:ext uri="{BB962C8B-B14F-4D97-AF65-F5344CB8AC3E}">
        <p14:creationId xmlns:p14="http://schemas.microsoft.com/office/powerpoint/2010/main" val="2968008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편집합니다</a:t>
            </a:r>
          </a:p>
        </p:txBody>
      </p:sp>
      <p:sp>
        <p:nvSpPr>
          <p:cNvPr id="4" name="날짜 개체 틀 3"/>
          <p:cNvSpPr>
            <a:spLocks noGrp="1"/>
          </p:cNvSpPr>
          <p:nvPr>
            <p:ph type="dt" sz="half" idx="10"/>
          </p:nvPr>
        </p:nvSpPr>
        <p:spPr/>
        <p:txBody>
          <a:bodyPr/>
          <a:lstStyle/>
          <a:p>
            <a:fld id="{848F6B93-DFC6-4870-B667-2282D4769E1A}" type="datetimeFigureOut">
              <a:rPr lang="ko-KR" altLang="en-US" smtClean="0"/>
              <a:t>2021-07-05</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BC80C6E4-8F79-4FC1-9149-EA4B3B7199D6}" type="slidenum">
              <a:rPr lang="ko-KR" altLang="en-US" smtClean="0"/>
              <a:t>‹#›</a:t>
            </a:fld>
            <a:endParaRPr lang="ko-KR" altLang="en-US"/>
          </a:p>
        </p:txBody>
      </p:sp>
    </p:spTree>
    <p:extLst>
      <p:ext uri="{BB962C8B-B14F-4D97-AF65-F5344CB8AC3E}">
        <p14:creationId xmlns:p14="http://schemas.microsoft.com/office/powerpoint/2010/main" val="456945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838200" y="1825625"/>
            <a:ext cx="5181600" cy="435133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6172200" y="1825625"/>
            <a:ext cx="5181600" cy="435133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p:txBody>
          <a:bodyPr/>
          <a:lstStyle/>
          <a:p>
            <a:fld id="{848F6B93-DFC6-4870-B667-2282D4769E1A}" type="datetimeFigureOut">
              <a:rPr lang="ko-KR" altLang="en-US" smtClean="0"/>
              <a:t>2021-07-05</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BC80C6E4-8F79-4FC1-9149-EA4B3B7199D6}" type="slidenum">
              <a:rPr lang="ko-KR" altLang="en-US" smtClean="0"/>
              <a:t>‹#›</a:t>
            </a:fld>
            <a:endParaRPr lang="ko-KR" altLang="en-US"/>
          </a:p>
        </p:txBody>
      </p:sp>
    </p:spTree>
    <p:extLst>
      <p:ext uri="{BB962C8B-B14F-4D97-AF65-F5344CB8AC3E}">
        <p14:creationId xmlns:p14="http://schemas.microsoft.com/office/powerpoint/2010/main" val="2129216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839788" y="2505075"/>
            <a:ext cx="5157787" cy="368458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6172200" y="2505075"/>
            <a:ext cx="5183188" cy="368458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fld id="{848F6B93-DFC6-4870-B667-2282D4769E1A}" type="datetimeFigureOut">
              <a:rPr lang="ko-KR" altLang="en-US" smtClean="0"/>
              <a:t>2021-07-05</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BC80C6E4-8F79-4FC1-9149-EA4B3B7199D6}" type="slidenum">
              <a:rPr lang="ko-KR" altLang="en-US" smtClean="0"/>
              <a:t>‹#›</a:t>
            </a:fld>
            <a:endParaRPr lang="ko-KR" altLang="en-US"/>
          </a:p>
        </p:txBody>
      </p:sp>
    </p:spTree>
    <p:extLst>
      <p:ext uri="{BB962C8B-B14F-4D97-AF65-F5344CB8AC3E}">
        <p14:creationId xmlns:p14="http://schemas.microsoft.com/office/powerpoint/2010/main" val="75363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fld id="{848F6B93-DFC6-4870-B667-2282D4769E1A}" type="datetimeFigureOut">
              <a:rPr lang="ko-KR" altLang="en-US" smtClean="0"/>
              <a:t>2021-07-05</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BC80C6E4-8F79-4FC1-9149-EA4B3B7199D6}" type="slidenum">
              <a:rPr lang="ko-KR" altLang="en-US" smtClean="0"/>
              <a:t>‹#›</a:t>
            </a:fld>
            <a:endParaRPr lang="ko-KR" altLang="en-US"/>
          </a:p>
        </p:txBody>
      </p:sp>
    </p:spTree>
    <p:extLst>
      <p:ext uri="{BB962C8B-B14F-4D97-AF65-F5344CB8AC3E}">
        <p14:creationId xmlns:p14="http://schemas.microsoft.com/office/powerpoint/2010/main" val="1461190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848F6B93-DFC6-4870-B667-2282D4769E1A}" type="datetimeFigureOut">
              <a:rPr lang="ko-KR" altLang="en-US" smtClean="0"/>
              <a:t>2021-07-05</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BC80C6E4-8F79-4FC1-9149-EA4B3B7199D6}" type="slidenum">
              <a:rPr lang="ko-KR" altLang="en-US" smtClean="0"/>
              <a:t>‹#›</a:t>
            </a:fld>
            <a:endParaRPr lang="ko-KR" altLang="en-US"/>
          </a:p>
        </p:txBody>
      </p:sp>
    </p:spTree>
    <p:extLst>
      <p:ext uri="{BB962C8B-B14F-4D97-AF65-F5344CB8AC3E}">
        <p14:creationId xmlns:p14="http://schemas.microsoft.com/office/powerpoint/2010/main" val="3834432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848F6B93-DFC6-4870-B667-2282D4769E1A}" type="datetimeFigureOut">
              <a:rPr lang="ko-KR" altLang="en-US" smtClean="0"/>
              <a:t>2021-07-05</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BC80C6E4-8F79-4FC1-9149-EA4B3B7199D6}" type="slidenum">
              <a:rPr lang="ko-KR" altLang="en-US" smtClean="0"/>
              <a:t>‹#›</a:t>
            </a:fld>
            <a:endParaRPr lang="ko-KR" altLang="en-US"/>
          </a:p>
        </p:txBody>
      </p:sp>
    </p:spTree>
    <p:extLst>
      <p:ext uri="{BB962C8B-B14F-4D97-AF65-F5344CB8AC3E}">
        <p14:creationId xmlns:p14="http://schemas.microsoft.com/office/powerpoint/2010/main" val="652641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848F6B93-DFC6-4870-B667-2282D4769E1A}" type="datetimeFigureOut">
              <a:rPr lang="ko-KR" altLang="en-US" smtClean="0"/>
              <a:t>2021-07-05</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BC80C6E4-8F79-4FC1-9149-EA4B3B7199D6}" type="slidenum">
              <a:rPr lang="ko-KR" altLang="en-US" smtClean="0"/>
              <a:t>‹#›</a:t>
            </a:fld>
            <a:endParaRPr lang="ko-KR" altLang="en-US"/>
          </a:p>
        </p:txBody>
      </p:sp>
    </p:spTree>
    <p:extLst>
      <p:ext uri="{BB962C8B-B14F-4D97-AF65-F5344CB8AC3E}">
        <p14:creationId xmlns:p14="http://schemas.microsoft.com/office/powerpoint/2010/main" val="2736796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8F6B93-DFC6-4870-B667-2282D4769E1A}" type="datetimeFigureOut">
              <a:rPr lang="ko-KR" altLang="en-US" smtClean="0"/>
              <a:t>2021-07-05</a:t>
            </a:fld>
            <a:endParaRPr lang="ko-KR" altLang="en-US"/>
          </a:p>
        </p:txBody>
      </p:sp>
      <p:sp>
        <p:nvSpPr>
          <p:cNvPr id="5" name="바닥글 개체 틀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80C6E4-8F79-4FC1-9149-EA4B3B7199D6}" type="slidenum">
              <a:rPr lang="ko-KR" altLang="en-US" smtClean="0"/>
              <a:t>‹#›</a:t>
            </a:fld>
            <a:endParaRPr lang="ko-KR" altLang="en-US"/>
          </a:p>
        </p:txBody>
      </p:sp>
    </p:spTree>
    <p:extLst>
      <p:ext uri="{BB962C8B-B14F-4D97-AF65-F5344CB8AC3E}">
        <p14:creationId xmlns:p14="http://schemas.microsoft.com/office/powerpoint/2010/main" val="2646899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en.wikipedia.org/wiki/Artificial_neural_network"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ndex.php?title=Learning_rate&amp;action=edit&amp;redlink=1" TargetMode="External"/><Relationship Id="rId7" Type="http://schemas.openxmlformats.org/officeDocument/2006/relationships/hyperlink" Target="https://en.wikipedia.org/wiki/Data_loss" TargetMode="External"/><Relationship Id="rId2" Type="http://schemas.openxmlformats.org/officeDocument/2006/relationships/hyperlink" Target="https://en.wikipedia.org/wiki/Hyperparameter_(machine_learning)" TargetMode="External"/><Relationship Id="rId1" Type="http://schemas.openxmlformats.org/officeDocument/2006/relationships/slideLayout" Target="../slideLayouts/slideLayout2.xml"/><Relationship Id="rId6" Type="http://schemas.openxmlformats.org/officeDocument/2006/relationships/hyperlink" Target="https://en.wikipedia.org/wiki/Dimensionality_reduction" TargetMode="External"/><Relationship Id="rId5" Type="http://schemas.openxmlformats.org/officeDocument/2006/relationships/hyperlink" Target="https://en.wikipedia.org/wiki/Overfitting" TargetMode="External"/><Relationship Id="rId4" Type="http://schemas.openxmlformats.org/officeDocument/2006/relationships/hyperlink" Target="https://en.wikipedia.org/wiki/Regularization_(mathematics)"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en.wikipedia.org/wiki/L2_norm" TargetMode="External"/><Relationship Id="rId3" Type="http://schemas.openxmlformats.org/officeDocument/2006/relationships/hyperlink" Target="https://en.wikipedia.org/wiki/Dropout_(neural_networks)" TargetMode="External"/><Relationship Id="rId7" Type="http://schemas.openxmlformats.org/officeDocument/2006/relationships/hyperlink" Target="https://en.wikipedia.org/wiki/L1-norm" TargetMode="External"/><Relationship Id="rId2" Type="http://schemas.openxmlformats.org/officeDocument/2006/relationships/hyperlink" Target="https://en.wikipedia.org/wiki/Overfitting" TargetMode="External"/><Relationship Id="rId1" Type="http://schemas.openxmlformats.org/officeDocument/2006/relationships/slideLayout" Target="../slideLayouts/slideLayout2.xml"/><Relationship Id="rId6" Type="http://schemas.openxmlformats.org/officeDocument/2006/relationships/hyperlink" Target="https://en.wikipedia.org/wiki/Multinomial_distribution" TargetMode="External"/><Relationship Id="rId5" Type="http://schemas.openxmlformats.org/officeDocument/2006/relationships/hyperlink" Target="https://en.wikipedia.org/wiki/Deterministic_algorithm" TargetMode="External"/><Relationship Id="rId4" Type="http://schemas.openxmlformats.org/officeDocument/2006/relationships/hyperlink" Target="https://en.wikipedia.org/wiki/Convolutional_neural_network#cite_note-55"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n.wikipedia.org/wiki/Visual_field" TargetMode="External"/><Relationship Id="rId2" Type="http://schemas.openxmlformats.org/officeDocument/2006/relationships/hyperlink" Target="https://en.wikipedia.org/wiki/Cortex_(anatomy)" TargetMode="External"/><Relationship Id="rId1" Type="http://schemas.openxmlformats.org/officeDocument/2006/relationships/slideLayout" Target="../slideLayouts/slideLayout2.xml"/><Relationship Id="rId4" Type="http://schemas.openxmlformats.org/officeDocument/2006/relationships/hyperlink" Target="https://en.wikipedia.org/wiki/Receptive_field"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00.png"/><Relationship Id="rId3" Type="http://schemas.openxmlformats.org/officeDocument/2006/relationships/image" Target="../media/image250.png"/><Relationship Id="rId7" Type="http://schemas.openxmlformats.org/officeDocument/2006/relationships/image" Target="../media/image290.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80.png"/><Relationship Id="rId5" Type="http://schemas.openxmlformats.org/officeDocument/2006/relationships/image" Target="../media/image270.png"/><Relationship Id="rId4" Type="http://schemas.openxmlformats.org/officeDocument/2006/relationships/image" Target="../media/image260.png"/><Relationship Id="rId9" Type="http://schemas.openxmlformats.org/officeDocument/2006/relationships/image" Target="../media/image311.png"/></Relationships>
</file>

<file path=ppt/slides/_rels/slide2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320.png"/><Relationship Id="rId7" Type="http://schemas.openxmlformats.org/officeDocument/2006/relationships/image" Target="../media/image36.png"/><Relationship Id="rId2" Type="http://schemas.openxmlformats.org/officeDocument/2006/relationships/image" Target="../media/image310.png"/><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en.wikipedia.org/wiki/Cortex_(anatomy)"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8.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8" Type="http://schemas.openxmlformats.org/officeDocument/2006/relationships/image" Target="../media/image180.png"/><Relationship Id="rId21" Type="http://schemas.openxmlformats.org/officeDocument/2006/relationships/image" Target="../media/image183.png"/><Relationship Id="rId17" Type="http://schemas.openxmlformats.org/officeDocument/2006/relationships/image" Target="../media/image179.png"/><Relationship Id="rId16" Type="http://schemas.openxmlformats.org/officeDocument/2006/relationships/image" Target="../media/image178.png"/><Relationship Id="rId20" Type="http://schemas.openxmlformats.org/officeDocument/2006/relationships/image" Target="../media/image182.png"/><Relationship Id="rId1" Type="http://schemas.openxmlformats.org/officeDocument/2006/relationships/slideLayout" Target="../slideLayouts/slideLayout2.xml"/><Relationship Id="rId15" Type="http://schemas.openxmlformats.org/officeDocument/2006/relationships/image" Target="../media/image1771.png"/><Relationship Id="rId19" Type="http://schemas.openxmlformats.org/officeDocument/2006/relationships/image" Target="../media/image181.png"/><Relationship Id="rId14" Type="http://schemas.openxmlformats.org/officeDocument/2006/relationships/image" Target="../media/image1761.png"/><Relationship Id="rId22"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image" Target="../media/image187.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89.png"/></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Partition_of_a_set" TargetMode="External"/><Relationship Id="rId2" Type="http://schemas.openxmlformats.org/officeDocument/2006/relationships/hyperlink" Target="https://en.wikipedia.org/wiki/Overfittin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96.png"/><Relationship Id="rId3" Type="http://schemas.openxmlformats.org/officeDocument/2006/relationships/image" Target="../media/image191.png"/><Relationship Id="rId7" Type="http://schemas.openxmlformats.org/officeDocument/2006/relationships/image" Target="../media/image195.png"/><Relationship Id="rId2" Type="http://schemas.openxmlformats.org/officeDocument/2006/relationships/image" Target="../media/image190.png"/><Relationship Id="rId1" Type="http://schemas.openxmlformats.org/officeDocument/2006/relationships/slideLayout" Target="../slideLayouts/slideLayout2.xml"/><Relationship Id="rId6" Type="http://schemas.openxmlformats.org/officeDocument/2006/relationships/image" Target="../media/image194.png"/><Relationship Id="rId5" Type="http://schemas.openxmlformats.org/officeDocument/2006/relationships/image" Target="../media/image193.png"/><Relationship Id="rId4" Type="http://schemas.openxmlformats.org/officeDocument/2006/relationships/image" Target="../media/image192.png"/><Relationship Id="rId9" Type="http://schemas.openxmlformats.org/officeDocument/2006/relationships/image" Target="../media/image197.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Contents</a:t>
            </a:r>
            <a:endParaRPr lang="ko-KR" altLang="en-US" dirty="0"/>
          </a:p>
        </p:txBody>
      </p:sp>
      <p:sp>
        <p:nvSpPr>
          <p:cNvPr id="6" name="내용 개체 틀 2">
            <a:extLst>
              <a:ext uri="{FF2B5EF4-FFF2-40B4-BE49-F238E27FC236}">
                <a16:creationId xmlns:a16="http://schemas.microsoft.com/office/drawing/2014/main" id="{19B6D119-6B2F-4BE9-957D-5D40AC854912}"/>
              </a:ext>
            </a:extLst>
          </p:cNvPr>
          <p:cNvSpPr>
            <a:spLocks noGrp="1"/>
          </p:cNvSpPr>
          <p:nvPr>
            <p:ph idx="1"/>
          </p:nvPr>
        </p:nvSpPr>
        <p:spPr>
          <a:xfrm>
            <a:off x="838200" y="1825625"/>
            <a:ext cx="10515600" cy="4351338"/>
          </a:xfrm>
        </p:spPr>
        <p:txBody>
          <a:bodyPr>
            <a:normAutofit/>
          </a:bodyPr>
          <a:lstStyle/>
          <a:p>
            <a:pPr marL="514350" indent="-514350">
              <a:buFont typeface="+mj-lt"/>
              <a:buAutoNum type="arabicPeriod"/>
            </a:pPr>
            <a:r>
              <a:rPr lang="en-US" altLang="ko-KR" dirty="0"/>
              <a:t>Introduction</a:t>
            </a:r>
          </a:p>
          <a:p>
            <a:pPr marL="514350" indent="-514350">
              <a:buFont typeface="+mj-lt"/>
              <a:buAutoNum type="arabicPeriod"/>
            </a:pPr>
            <a:r>
              <a:rPr lang="en-US" altLang="ko-KR" dirty="0"/>
              <a:t>Perceptron &amp; SVM(Support Vector Machine)</a:t>
            </a:r>
          </a:p>
          <a:p>
            <a:pPr marL="514350" indent="-514350">
              <a:buFont typeface="+mj-lt"/>
              <a:buAutoNum type="arabicPeriod"/>
            </a:pPr>
            <a:r>
              <a:rPr lang="en-US" altLang="ko-KR" dirty="0"/>
              <a:t>Feed-Forward Neural Networks</a:t>
            </a:r>
          </a:p>
          <a:p>
            <a:pPr marL="514350" indent="-514350">
              <a:buFont typeface="+mj-lt"/>
              <a:buAutoNum type="arabicPeriod"/>
            </a:pPr>
            <a:r>
              <a:rPr lang="en-US" altLang="ko-KR" b="1" dirty="0"/>
              <a:t>CNN(Convolutional Neural Network)</a:t>
            </a:r>
          </a:p>
        </p:txBody>
      </p:sp>
      <p:pic>
        <p:nvPicPr>
          <p:cNvPr id="7" name="그림 6">
            <a:extLst>
              <a:ext uri="{FF2B5EF4-FFF2-40B4-BE49-F238E27FC236}">
                <a16:creationId xmlns:a16="http://schemas.microsoft.com/office/drawing/2014/main" id="{4A9606D2-23D8-4645-9076-0C1E8627D983}"/>
              </a:ext>
            </a:extLst>
          </p:cNvPr>
          <p:cNvPicPr>
            <a:picLocks noChangeAspect="1"/>
          </p:cNvPicPr>
          <p:nvPr/>
        </p:nvPicPr>
        <p:blipFill>
          <a:blip r:embed="rId2"/>
          <a:stretch>
            <a:fillRect/>
          </a:stretch>
        </p:blipFill>
        <p:spPr>
          <a:xfrm>
            <a:off x="9005833" y="3080218"/>
            <a:ext cx="2216529" cy="2938462"/>
          </a:xfrm>
          <a:prstGeom prst="rect">
            <a:avLst/>
          </a:prstGeom>
        </p:spPr>
      </p:pic>
    </p:spTree>
    <p:extLst>
      <p:ext uri="{BB962C8B-B14F-4D97-AF65-F5344CB8AC3E}">
        <p14:creationId xmlns:p14="http://schemas.microsoft.com/office/powerpoint/2010/main" val="15740341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656910" y="275210"/>
            <a:ext cx="11255478" cy="5568854"/>
          </a:xfrm>
        </p:spPr>
        <p:txBody>
          <a:bodyPr>
            <a:normAutofit/>
          </a:bodyPr>
          <a:lstStyle/>
          <a:p>
            <a:pPr marL="457200" lvl="1" indent="0">
              <a:buNone/>
            </a:pPr>
            <a:endParaRPr lang="en-US" altLang="ko-KR" dirty="0"/>
          </a:p>
          <a:p>
            <a:r>
              <a:rPr lang="en-US" altLang="ko-KR" dirty="0"/>
              <a:t>Fully Connected Layer</a:t>
            </a:r>
          </a:p>
          <a:p>
            <a:pPr lvl="1" algn="just"/>
            <a:r>
              <a:rPr lang="en-US" altLang="ko-KR" dirty="0"/>
              <a:t>After several convolutional and max pooling layers, the high-level reasoning in the neural network is done via fully connected layers. Neurons in a fully connected layer have connections to all activations in the previous layer, as seen in regular (non-convolutional) </a:t>
            </a:r>
            <a:r>
              <a:rPr lang="en-US" altLang="ko-KR" dirty="0">
                <a:hlinkClick r:id="rId2" tooltip="Artificial neural network"/>
              </a:rPr>
              <a:t>artificial neural networks</a:t>
            </a:r>
            <a:r>
              <a:rPr lang="en-US" altLang="ko-KR" dirty="0"/>
              <a:t>.</a:t>
            </a:r>
          </a:p>
          <a:p>
            <a:pPr lvl="1" algn="just"/>
            <a:endParaRPr lang="en-US" altLang="ko-KR" dirty="0"/>
          </a:p>
          <a:p>
            <a:pPr lvl="1"/>
            <a:r>
              <a:rPr lang="en-US" altLang="ko-KR" dirty="0"/>
              <a:t>SoftMax Output Node</a:t>
            </a:r>
          </a:p>
          <a:p>
            <a:pPr lvl="1"/>
            <a:endParaRPr lang="en-US" altLang="ko-KR" dirty="0"/>
          </a:p>
          <a:p>
            <a:pPr lvl="1"/>
            <a:endParaRPr lang="en-US" altLang="ko-KR" dirty="0"/>
          </a:p>
          <a:p>
            <a:pPr lvl="1"/>
            <a:r>
              <a:rPr lang="en-US" altLang="ko-KR" dirty="0"/>
              <a:t>CE(Cross-Entropy) Loss Function</a:t>
            </a:r>
          </a:p>
          <a:p>
            <a:pPr marL="457200" lvl="1" indent="0">
              <a:buNone/>
            </a:pPr>
            <a:endParaRPr lang="en-US" altLang="ko-KR" dirty="0"/>
          </a:p>
          <a:p>
            <a:pPr lvl="1"/>
            <a:endParaRPr lang="en-US" altLang="ko-KR" dirty="0"/>
          </a:p>
          <a:p>
            <a:endParaRPr lang="en-US" altLang="ko-KR" dirty="0"/>
          </a:p>
        </p:txBody>
      </p:sp>
      <p:pic>
        <p:nvPicPr>
          <p:cNvPr id="2" name="그림 1">
            <a:extLst>
              <a:ext uri="{FF2B5EF4-FFF2-40B4-BE49-F238E27FC236}">
                <a16:creationId xmlns:a16="http://schemas.microsoft.com/office/drawing/2014/main" id="{563B4729-925D-43A4-9F13-DDE1B3436BD8}"/>
              </a:ext>
            </a:extLst>
          </p:cNvPr>
          <p:cNvPicPr>
            <a:picLocks noChangeAspect="1"/>
          </p:cNvPicPr>
          <p:nvPr/>
        </p:nvPicPr>
        <p:blipFill>
          <a:blip r:embed="rId3"/>
          <a:stretch>
            <a:fillRect/>
          </a:stretch>
        </p:blipFill>
        <p:spPr>
          <a:xfrm>
            <a:off x="4967287" y="3059637"/>
            <a:ext cx="1724025" cy="1171575"/>
          </a:xfrm>
          <a:prstGeom prst="rect">
            <a:avLst/>
          </a:prstGeom>
        </p:spPr>
      </p:pic>
      <p:pic>
        <p:nvPicPr>
          <p:cNvPr id="3" name="그림 2">
            <a:extLst>
              <a:ext uri="{FF2B5EF4-FFF2-40B4-BE49-F238E27FC236}">
                <a16:creationId xmlns:a16="http://schemas.microsoft.com/office/drawing/2014/main" id="{C6843188-369F-46A2-8259-E7A1B799F1DB}"/>
              </a:ext>
            </a:extLst>
          </p:cNvPr>
          <p:cNvPicPr>
            <a:picLocks noChangeAspect="1"/>
          </p:cNvPicPr>
          <p:nvPr/>
        </p:nvPicPr>
        <p:blipFill>
          <a:blip r:embed="rId4"/>
          <a:stretch>
            <a:fillRect/>
          </a:stretch>
        </p:blipFill>
        <p:spPr>
          <a:xfrm>
            <a:off x="4719637" y="5019675"/>
            <a:ext cx="2486025" cy="609600"/>
          </a:xfrm>
          <a:prstGeom prst="rect">
            <a:avLst/>
          </a:prstGeom>
        </p:spPr>
      </p:pic>
    </p:spTree>
    <p:extLst>
      <p:ext uri="{BB962C8B-B14F-4D97-AF65-F5344CB8AC3E}">
        <p14:creationId xmlns:p14="http://schemas.microsoft.com/office/powerpoint/2010/main" val="2042932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a:extLst>
              <a:ext uri="{FF2B5EF4-FFF2-40B4-BE49-F238E27FC236}">
                <a16:creationId xmlns:a16="http://schemas.microsoft.com/office/drawing/2014/main" id="{79212D31-54D5-4F18-A823-2B52E916C766}"/>
              </a:ext>
            </a:extLst>
          </p:cNvPr>
          <p:cNvPicPr>
            <a:picLocks noChangeAspect="1"/>
          </p:cNvPicPr>
          <p:nvPr/>
        </p:nvPicPr>
        <p:blipFill>
          <a:blip r:embed="rId2"/>
          <a:stretch>
            <a:fillRect/>
          </a:stretch>
        </p:blipFill>
        <p:spPr>
          <a:xfrm>
            <a:off x="1108416" y="311133"/>
            <a:ext cx="9975168" cy="6235733"/>
          </a:xfrm>
          <a:prstGeom prst="rect">
            <a:avLst/>
          </a:prstGeom>
        </p:spPr>
      </p:pic>
    </p:spTree>
    <p:extLst>
      <p:ext uri="{BB962C8B-B14F-4D97-AF65-F5344CB8AC3E}">
        <p14:creationId xmlns:p14="http://schemas.microsoft.com/office/powerpoint/2010/main" val="1991874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69137471-069A-446F-855A-33AA24754466}"/>
              </a:ext>
            </a:extLst>
          </p:cNvPr>
          <p:cNvPicPr>
            <a:picLocks noChangeAspect="1"/>
          </p:cNvPicPr>
          <p:nvPr/>
        </p:nvPicPr>
        <p:blipFill>
          <a:blip r:embed="rId2"/>
          <a:stretch>
            <a:fillRect/>
          </a:stretch>
        </p:blipFill>
        <p:spPr>
          <a:xfrm>
            <a:off x="1400756" y="141402"/>
            <a:ext cx="8937625" cy="6716598"/>
          </a:xfrm>
          <a:prstGeom prst="rect">
            <a:avLst/>
          </a:prstGeom>
        </p:spPr>
      </p:pic>
    </p:spTree>
    <p:extLst>
      <p:ext uri="{BB962C8B-B14F-4D97-AF65-F5344CB8AC3E}">
        <p14:creationId xmlns:p14="http://schemas.microsoft.com/office/powerpoint/2010/main" val="278794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B0E2C686-83B0-411D-A6A9-0557DA0E9EDD}"/>
              </a:ext>
            </a:extLst>
          </p:cNvPr>
          <p:cNvPicPr>
            <a:picLocks noChangeAspect="1"/>
          </p:cNvPicPr>
          <p:nvPr/>
        </p:nvPicPr>
        <p:blipFill>
          <a:blip r:embed="rId2"/>
          <a:stretch>
            <a:fillRect/>
          </a:stretch>
        </p:blipFill>
        <p:spPr>
          <a:xfrm>
            <a:off x="1769164" y="128378"/>
            <a:ext cx="8321349" cy="6601243"/>
          </a:xfrm>
          <a:prstGeom prst="rect">
            <a:avLst/>
          </a:prstGeom>
        </p:spPr>
      </p:pic>
    </p:spTree>
    <p:extLst>
      <p:ext uri="{BB962C8B-B14F-4D97-AF65-F5344CB8AC3E}">
        <p14:creationId xmlns:p14="http://schemas.microsoft.com/office/powerpoint/2010/main" val="4044525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620661" y="304800"/>
            <a:ext cx="10515600" cy="535828"/>
          </a:xfrm>
        </p:spPr>
        <p:txBody>
          <a:bodyPr>
            <a:normAutofit/>
          </a:bodyPr>
          <a:lstStyle/>
          <a:p>
            <a:r>
              <a:rPr lang="en-US" altLang="ko-KR" sz="3200" b="1" dirty="0"/>
              <a:t>9.4. Hyperparameters and Regularization</a:t>
            </a:r>
            <a:endParaRPr lang="ko-KR" altLang="en-US" sz="3200" dirty="0"/>
          </a:p>
        </p:txBody>
      </p:sp>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468261" y="981595"/>
            <a:ext cx="11255478" cy="5568854"/>
          </a:xfrm>
        </p:spPr>
        <p:txBody>
          <a:bodyPr>
            <a:normAutofit fontScale="85000" lnSpcReduction="20000"/>
          </a:bodyPr>
          <a:lstStyle/>
          <a:p>
            <a:r>
              <a:rPr lang="en-US" altLang="ko-KR" b="1" dirty="0"/>
              <a:t>Choosing Hyperparameters</a:t>
            </a:r>
          </a:p>
          <a:p>
            <a:pPr marL="457200" lvl="1" indent="0">
              <a:buNone/>
            </a:pPr>
            <a:r>
              <a:rPr lang="en-US" altLang="ko-KR" sz="2100" dirty="0"/>
              <a:t>CNNs use more </a:t>
            </a:r>
            <a:r>
              <a:rPr lang="en-US" altLang="ko-KR" sz="2100" dirty="0">
                <a:hlinkClick r:id="rId2" tooltip="Hyperparameter (machine learning)"/>
              </a:rPr>
              <a:t>hyperparameters</a:t>
            </a:r>
            <a:r>
              <a:rPr lang="en-US" altLang="ko-KR" sz="2100" dirty="0"/>
              <a:t> than a standard multilayer perceptron (MLP). While the usual rules for </a:t>
            </a:r>
            <a:r>
              <a:rPr lang="en-US" altLang="ko-KR" sz="2100" dirty="0">
                <a:hlinkClick r:id="rId3" tooltip="Learning rate (page does not exist)"/>
              </a:rPr>
              <a:t>learning rates</a:t>
            </a:r>
            <a:r>
              <a:rPr lang="en-US" altLang="ko-KR" sz="2100" dirty="0"/>
              <a:t> and </a:t>
            </a:r>
            <a:r>
              <a:rPr lang="en-US" altLang="ko-KR" sz="2100" dirty="0">
                <a:hlinkClick r:id="rId4" tooltip="Regularization (mathematics)"/>
              </a:rPr>
              <a:t>regularization</a:t>
            </a:r>
            <a:r>
              <a:rPr lang="en-US" altLang="ko-KR" sz="2100" dirty="0"/>
              <a:t> constants still apply, the following should be kept in mind when optimizing.</a:t>
            </a:r>
          </a:p>
          <a:p>
            <a:pPr lvl="1"/>
            <a:endParaRPr lang="en-US" altLang="ko-KR" b="1" dirty="0"/>
          </a:p>
          <a:p>
            <a:pPr lvl="1"/>
            <a:r>
              <a:rPr lang="en-US" altLang="ko-KR" b="1" dirty="0"/>
              <a:t>Number of filters</a:t>
            </a:r>
          </a:p>
          <a:p>
            <a:pPr lvl="1" algn="just">
              <a:buFont typeface="Wingdings" panose="05000000000000000000" pitchFamily="2" charset="2"/>
              <a:buChar char="ü"/>
            </a:pPr>
            <a:r>
              <a:rPr lang="en-US" altLang="ko-KR" dirty="0"/>
              <a:t>Since feature map size decreases with depth, layers near the input layer will tend to have fewer filters while higher layers can have more. To equalize computation at each layer, the product of feature values </a:t>
            </a:r>
            <a:r>
              <a:rPr lang="en-US" altLang="ko-KR" i="1" dirty="0" err="1"/>
              <a:t>v</a:t>
            </a:r>
            <a:r>
              <a:rPr lang="en-US" altLang="ko-KR" i="1" baseline="-25000" dirty="0" err="1"/>
              <a:t>a</a:t>
            </a:r>
            <a:r>
              <a:rPr lang="en-US" altLang="ko-KR" dirty="0"/>
              <a:t> with pixel position is kept roughly constant across layers. Preserving more information about the input would require keeping the total number of activations (number of feature maps times number of pixel positions) non-decreasing from one layer to the next. </a:t>
            </a:r>
          </a:p>
          <a:p>
            <a:pPr lvl="1" algn="just"/>
            <a:endParaRPr lang="en-US" altLang="ko-KR" sz="1300" b="1" dirty="0"/>
          </a:p>
          <a:p>
            <a:pPr lvl="1"/>
            <a:r>
              <a:rPr lang="en-US" altLang="ko-KR" b="1" dirty="0"/>
              <a:t>Filter shape</a:t>
            </a:r>
          </a:p>
          <a:p>
            <a:pPr lvl="1" algn="just">
              <a:buFont typeface="Wingdings" panose="05000000000000000000" pitchFamily="2" charset="2"/>
              <a:buChar char="ü"/>
            </a:pPr>
            <a:r>
              <a:rPr lang="en-US" altLang="ko-KR" dirty="0"/>
              <a:t>Common filter shapes found in the literature vary greatly, and are usually chosen based on the dataset. The challenge is, thus, to find the right level of granularity so as to create abstractions at the proper scale, given a particular dataset, and without </a:t>
            </a:r>
            <a:r>
              <a:rPr lang="en-US" altLang="ko-KR" dirty="0">
                <a:hlinkClick r:id="rId5" tooltip="Overfitting"/>
              </a:rPr>
              <a:t>overfitting</a:t>
            </a:r>
            <a:r>
              <a:rPr lang="en-US" altLang="ko-KR" dirty="0"/>
              <a:t>. </a:t>
            </a:r>
          </a:p>
          <a:p>
            <a:pPr lvl="1"/>
            <a:endParaRPr lang="en-US" altLang="ko-KR" sz="1200" b="1" dirty="0"/>
          </a:p>
          <a:p>
            <a:pPr lvl="1"/>
            <a:r>
              <a:rPr lang="en-US" altLang="ko-KR" b="1" dirty="0"/>
              <a:t>Max pooling shape</a:t>
            </a:r>
          </a:p>
          <a:p>
            <a:pPr lvl="1" algn="just">
              <a:buFont typeface="Wingdings" panose="05000000000000000000" pitchFamily="2" charset="2"/>
              <a:buChar char="ü"/>
            </a:pPr>
            <a:r>
              <a:rPr lang="en-US" altLang="ko-KR" dirty="0"/>
              <a:t>Typical values are 2×2. Very large input volumes may warrant 4×4 pooling in the lower layers. However, choosing larger shapes will dramatically </a:t>
            </a:r>
            <a:r>
              <a:rPr lang="en-US" altLang="ko-KR" dirty="0">
                <a:hlinkClick r:id="rId6" tooltip="Dimensionality reduction"/>
              </a:rPr>
              <a:t>reduce the dimension</a:t>
            </a:r>
            <a:r>
              <a:rPr lang="en-US" altLang="ko-KR" dirty="0"/>
              <a:t> of the signal, and may result in excess </a:t>
            </a:r>
            <a:r>
              <a:rPr lang="en-US" altLang="ko-KR" dirty="0">
                <a:hlinkClick r:id="rId7" tooltip="Data loss"/>
              </a:rPr>
              <a:t>information loss</a:t>
            </a:r>
            <a:r>
              <a:rPr lang="en-US" altLang="ko-KR" dirty="0"/>
              <a:t>. Often, non-overlapping pooling windows perform best.</a:t>
            </a:r>
          </a:p>
        </p:txBody>
      </p:sp>
    </p:spTree>
    <p:extLst>
      <p:ext uri="{BB962C8B-B14F-4D97-AF65-F5344CB8AC3E}">
        <p14:creationId xmlns:p14="http://schemas.microsoft.com/office/powerpoint/2010/main" val="4010763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152400" y="152400"/>
            <a:ext cx="11418939" cy="6553200"/>
          </a:xfrm>
        </p:spPr>
        <p:txBody>
          <a:bodyPr>
            <a:normAutofit fontScale="55000" lnSpcReduction="20000"/>
          </a:bodyPr>
          <a:lstStyle/>
          <a:p>
            <a:r>
              <a:rPr lang="en-US" altLang="ko-KR" sz="4400" b="1" dirty="0"/>
              <a:t>Regularization Methods</a:t>
            </a:r>
          </a:p>
          <a:p>
            <a:pPr marL="457200" lvl="1" indent="0">
              <a:buNone/>
            </a:pPr>
            <a:endParaRPr lang="en-US" altLang="ko-KR" b="1" dirty="0"/>
          </a:p>
          <a:p>
            <a:pPr lvl="1"/>
            <a:r>
              <a:rPr lang="en-US" altLang="ko-KR" sz="3200" b="1" dirty="0"/>
              <a:t>Dropout</a:t>
            </a:r>
          </a:p>
          <a:p>
            <a:pPr lvl="1" algn="just">
              <a:buFont typeface="Wingdings" panose="05000000000000000000" pitchFamily="2" charset="2"/>
              <a:buChar char="ü"/>
            </a:pPr>
            <a:r>
              <a:rPr lang="en-US" altLang="ko-KR" sz="3200" dirty="0"/>
              <a:t>Because a fully connected layer occupies most of the parameters, it is prone to </a:t>
            </a:r>
            <a:r>
              <a:rPr lang="en-US" altLang="ko-KR" sz="3200" dirty="0">
                <a:hlinkClick r:id="rId2" tooltip="Overfitting"/>
              </a:rPr>
              <a:t>overfitting</a:t>
            </a:r>
            <a:r>
              <a:rPr lang="en-US" altLang="ko-KR" sz="3200" dirty="0"/>
              <a:t>. </a:t>
            </a:r>
          </a:p>
          <a:p>
            <a:pPr lvl="1" algn="just">
              <a:buFont typeface="Wingdings" panose="05000000000000000000" pitchFamily="2" charset="2"/>
              <a:buChar char="ü"/>
            </a:pPr>
            <a:r>
              <a:rPr lang="en-US" altLang="ko-KR" sz="3200" dirty="0"/>
              <a:t>One method to reduce overfitting is </a:t>
            </a:r>
            <a:r>
              <a:rPr lang="en-US" altLang="ko-KR" sz="3200" dirty="0">
                <a:hlinkClick r:id="rId3" tooltip="Dropout (neural networks)"/>
              </a:rPr>
              <a:t>dropout</a:t>
            </a:r>
            <a:r>
              <a:rPr lang="en-US" altLang="ko-KR" sz="3200" dirty="0"/>
              <a:t>. At each training stage, individual nodes are either "dropped out" of the net with probability </a:t>
            </a:r>
            <a:r>
              <a:rPr lang="en-US" altLang="ko-KR" sz="3200" i="1" dirty="0"/>
              <a:t>1-p</a:t>
            </a:r>
            <a:r>
              <a:rPr lang="en-US" altLang="ko-KR" sz="3200" dirty="0"/>
              <a:t> so that a reduced network is left; incoming and outgoing edges to a dropped-out node are also removed. Only the reduced network is trained on the data in that stage. The removed nodes are then reinserted into the network with their original weights. </a:t>
            </a:r>
          </a:p>
          <a:p>
            <a:pPr lvl="1" algn="just">
              <a:buFont typeface="Wingdings" panose="05000000000000000000" pitchFamily="2" charset="2"/>
              <a:buChar char="ü"/>
            </a:pPr>
            <a:endParaRPr lang="en-US" altLang="ko-KR" sz="3200" b="1" dirty="0"/>
          </a:p>
          <a:p>
            <a:pPr lvl="1"/>
            <a:r>
              <a:rPr lang="en-US" altLang="ko-KR" sz="3200" b="1" dirty="0"/>
              <a:t>Stochastic pooling</a:t>
            </a:r>
          </a:p>
          <a:p>
            <a:pPr lvl="1" algn="just">
              <a:buFont typeface="Wingdings" panose="05000000000000000000" pitchFamily="2" charset="2"/>
              <a:buChar char="ü"/>
            </a:pPr>
            <a:r>
              <a:rPr lang="en-US" altLang="ko-KR" sz="3200" dirty="0"/>
              <a:t>In stochastic pooling,</a:t>
            </a:r>
            <a:r>
              <a:rPr lang="en-US" altLang="ko-KR" sz="3200" baseline="30000" dirty="0">
                <a:hlinkClick r:id="rId4"/>
              </a:rPr>
              <a:t>[52]</a:t>
            </a:r>
            <a:r>
              <a:rPr lang="en-US" altLang="ko-KR" sz="3200" dirty="0"/>
              <a:t> the conventional </a:t>
            </a:r>
            <a:r>
              <a:rPr lang="en-US" altLang="ko-KR" sz="3200" dirty="0">
                <a:hlinkClick r:id="rId5" tooltip="Deterministic algorithm"/>
              </a:rPr>
              <a:t>deterministic</a:t>
            </a:r>
            <a:r>
              <a:rPr lang="en-US" altLang="ko-KR" sz="3200" dirty="0"/>
              <a:t> pooling operations are replaced with a stochastic procedure, where the activation within each pooling region is picked randomly according to a </a:t>
            </a:r>
            <a:r>
              <a:rPr lang="en-US" altLang="ko-KR" sz="3200" dirty="0">
                <a:hlinkClick r:id="rId6" tooltip="Multinomial distribution"/>
              </a:rPr>
              <a:t>multinomial distribution</a:t>
            </a:r>
            <a:r>
              <a:rPr lang="en-US" altLang="ko-KR" sz="3200" dirty="0"/>
              <a:t>, given by the activities within the pooling region. This approach is free of hyperparameters and can be combined with other regularization approaches, such as dropout and data augmentation.</a:t>
            </a:r>
          </a:p>
          <a:p>
            <a:pPr lvl="1" algn="just">
              <a:buFont typeface="Wingdings" panose="05000000000000000000" pitchFamily="2" charset="2"/>
              <a:buChar char="ü"/>
            </a:pPr>
            <a:endParaRPr lang="en-US" altLang="ko-KR" sz="3200" dirty="0"/>
          </a:p>
          <a:p>
            <a:pPr lvl="1"/>
            <a:r>
              <a:rPr lang="en-US" altLang="ko-KR" sz="3200" b="1" dirty="0"/>
              <a:t>Number of parameters</a:t>
            </a:r>
          </a:p>
          <a:p>
            <a:pPr lvl="1" algn="just">
              <a:buFont typeface="Wingdings" panose="05000000000000000000" pitchFamily="2" charset="2"/>
              <a:buChar char="ü"/>
            </a:pPr>
            <a:r>
              <a:rPr lang="en-US" altLang="ko-KR" sz="3200" dirty="0"/>
              <a:t>Another simple way to prevent overfitting is to limit the number of parameters, typically by limiting the number of hidden units in each layer or limiting network depth. For convolutional networks, the filter size also affects the number of parameters. Limiting the number of parameters restricts the predictive power of the network directly, reducing the complexity of the function that it can perform on the data, and thus limits the amount of overfitting.</a:t>
            </a:r>
          </a:p>
          <a:p>
            <a:pPr lvl="1" algn="just">
              <a:buFont typeface="Wingdings" panose="05000000000000000000" pitchFamily="2" charset="2"/>
              <a:buChar char="ü"/>
            </a:pPr>
            <a:endParaRPr lang="en-US" altLang="ko-KR" sz="3200" dirty="0"/>
          </a:p>
          <a:p>
            <a:pPr lvl="1" algn="just"/>
            <a:r>
              <a:rPr lang="en-US" altLang="ko-KR" sz="3200" b="1" dirty="0"/>
              <a:t>Weight decay</a:t>
            </a:r>
          </a:p>
          <a:p>
            <a:pPr lvl="1" algn="just">
              <a:buFont typeface="Wingdings" panose="05000000000000000000" pitchFamily="2" charset="2"/>
              <a:buChar char="ü"/>
            </a:pPr>
            <a:r>
              <a:rPr lang="en-US" altLang="ko-KR" sz="3200" dirty="0"/>
              <a:t>A simple form of added </a:t>
            </a:r>
            <a:r>
              <a:rPr lang="en-US" altLang="ko-KR" sz="3200" dirty="0" err="1"/>
              <a:t>regularizer</a:t>
            </a:r>
            <a:r>
              <a:rPr lang="en-US" altLang="ko-KR" sz="3200" dirty="0"/>
              <a:t> is weight decay, which simply adds an additional error, proportional to the sum of weights (</a:t>
            </a:r>
            <a:r>
              <a:rPr lang="en-US" altLang="ko-KR" sz="3200" dirty="0">
                <a:hlinkClick r:id="rId7" tooltip="L1-norm"/>
              </a:rPr>
              <a:t>L1 norm</a:t>
            </a:r>
            <a:r>
              <a:rPr lang="en-US" altLang="ko-KR" sz="3200" dirty="0"/>
              <a:t>) or squared magnitude (</a:t>
            </a:r>
            <a:r>
              <a:rPr lang="en-US" altLang="ko-KR" sz="3200" dirty="0">
                <a:hlinkClick r:id="rId8" tooltip="L2 norm"/>
              </a:rPr>
              <a:t>L2 norm</a:t>
            </a:r>
            <a:r>
              <a:rPr lang="en-US" altLang="ko-KR" sz="3200" dirty="0"/>
              <a:t>) of the weight vector, to the error at each node. The level of acceptable model complexity can be reduced by increasing the proportionality constant, thus increasing the penalty for large weight vectors. </a:t>
            </a:r>
          </a:p>
        </p:txBody>
      </p:sp>
    </p:spTree>
    <p:extLst>
      <p:ext uri="{BB962C8B-B14F-4D97-AF65-F5344CB8AC3E}">
        <p14:creationId xmlns:p14="http://schemas.microsoft.com/office/powerpoint/2010/main" val="2124656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620661" y="304800"/>
            <a:ext cx="10515600" cy="535828"/>
          </a:xfrm>
        </p:spPr>
        <p:txBody>
          <a:bodyPr>
            <a:normAutofit/>
          </a:bodyPr>
          <a:lstStyle/>
          <a:p>
            <a:r>
              <a:rPr lang="en-US" altLang="ko-KR" sz="3200" b="1" dirty="0"/>
              <a:t>9.6. Applications </a:t>
            </a:r>
            <a:endParaRPr lang="ko-KR" altLang="en-US" sz="3200" dirty="0"/>
          </a:p>
        </p:txBody>
      </p:sp>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468261" y="981595"/>
            <a:ext cx="11255478" cy="5568854"/>
          </a:xfrm>
        </p:spPr>
        <p:txBody>
          <a:bodyPr>
            <a:normAutofit/>
          </a:bodyPr>
          <a:lstStyle/>
          <a:p>
            <a:r>
              <a:rPr lang="en-US" altLang="ko-KR" dirty="0"/>
              <a:t>Facial Expression Recognition</a:t>
            </a:r>
          </a:p>
          <a:p>
            <a:r>
              <a:rPr lang="en-US" altLang="ko-KR" dirty="0" err="1"/>
              <a:t>EmotiW</a:t>
            </a:r>
            <a:r>
              <a:rPr lang="en-US" altLang="ko-KR" dirty="0"/>
              <a:t>(Emotion Recognition in the Wild)</a:t>
            </a:r>
          </a:p>
          <a:p>
            <a:pPr lvl="1"/>
            <a:r>
              <a:rPr lang="en-US" altLang="ko-KR" dirty="0"/>
              <a:t>Sub-competition: SFEW(Static Facial Recognition in the Wild)</a:t>
            </a:r>
          </a:p>
        </p:txBody>
      </p:sp>
      <p:pic>
        <p:nvPicPr>
          <p:cNvPr id="3" name="그림 2">
            <a:extLst>
              <a:ext uri="{FF2B5EF4-FFF2-40B4-BE49-F238E27FC236}">
                <a16:creationId xmlns:a16="http://schemas.microsoft.com/office/drawing/2014/main" id="{43CCE54B-9EB9-4A85-8674-8517BE65CB08}"/>
              </a:ext>
            </a:extLst>
          </p:cNvPr>
          <p:cNvPicPr>
            <a:picLocks noChangeAspect="1"/>
          </p:cNvPicPr>
          <p:nvPr/>
        </p:nvPicPr>
        <p:blipFill>
          <a:blip r:embed="rId2"/>
          <a:stretch>
            <a:fillRect/>
          </a:stretch>
        </p:blipFill>
        <p:spPr>
          <a:xfrm>
            <a:off x="1081087" y="2913534"/>
            <a:ext cx="9877425" cy="1704975"/>
          </a:xfrm>
          <a:prstGeom prst="rect">
            <a:avLst/>
          </a:prstGeom>
        </p:spPr>
      </p:pic>
    </p:spTree>
    <p:extLst>
      <p:ext uri="{BB962C8B-B14F-4D97-AF65-F5344CB8AC3E}">
        <p14:creationId xmlns:p14="http://schemas.microsoft.com/office/powerpoint/2010/main" val="41799181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468261" y="304800"/>
            <a:ext cx="11255478" cy="5568854"/>
          </a:xfrm>
        </p:spPr>
        <p:txBody>
          <a:bodyPr>
            <a:normAutofit/>
          </a:bodyPr>
          <a:lstStyle/>
          <a:p>
            <a:r>
              <a:rPr lang="en-US" altLang="ko-KR" dirty="0" err="1"/>
              <a:t>EmotiW</a:t>
            </a:r>
            <a:r>
              <a:rPr lang="en-US" altLang="ko-KR" dirty="0"/>
              <a:t>(Emotion Recognition in the Wild)</a:t>
            </a:r>
          </a:p>
          <a:p>
            <a:pPr lvl="1"/>
            <a:r>
              <a:rPr lang="en-US" altLang="ko-KR" dirty="0"/>
              <a:t>Sub-competition: SFEW(Static Facial Recognition in the Wild)</a:t>
            </a:r>
          </a:p>
        </p:txBody>
      </p:sp>
      <p:pic>
        <p:nvPicPr>
          <p:cNvPr id="10" name="그림 9">
            <a:extLst>
              <a:ext uri="{FF2B5EF4-FFF2-40B4-BE49-F238E27FC236}">
                <a16:creationId xmlns:a16="http://schemas.microsoft.com/office/drawing/2014/main" id="{E84531D6-0492-4B6A-895A-889EE230D0FE}"/>
              </a:ext>
            </a:extLst>
          </p:cNvPr>
          <p:cNvPicPr>
            <a:picLocks noChangeAspect="1"/>
          </p:cNvPicPr>
          <p:nvPr/>
        </p:nvPicPr>
        <p:blipFill>
          <a:blip r:embed="rId2"/>
          <a:stretch>
            <a:fillRect/>
          </a:stretch>
        </p:blipFill>
        <p:spPr>
          <a:xfrm>
            <a:off x="1157287" y="1181100"/>
            <a:ext cx="9877425" cy="5676900"/>
          </a:xfrm>
          <a:prstGeom prst="rect">
            <a:avLst/>
          </a:prstGeom>
        </p:spPr>
      </p:pic>
    </p:spTree>
    <p:extLst>
      <p:ext uri="{BB962C8B-B14F-4D97-AF65-F5344CB8AC3E}">
        <p14:creationId xmlns:p14="http://schemas.microsoft.com/office/powerpoint/2010/main" val="28327886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468261" y="304800"/>
            <a:ext cx="11255478" cy="5568854"/>
          </a:xfrm>
        </p:spPr>
        <p:txBody>
          <a:bodyPr>
            <a:normAutofit/>
          </a:bodyPr>
          <a:lstStyle/>
          <a:p>
            <a:r>
              <a:rPr lang="en-US" altLang="ko-KR" dirty="0" err="1"/>
              <a:t>EmotiW</a:t>
            </a:r>
            <a:r>
              <a:rPr lang="en-US" altLang="ko-KR" dirty="0"/>
              <a:t>(Emotion Recognition in the Wild)</a:t>
            </a:r>
          </a:p>
          <a:p>
            <a:pPr lvl="1"/>
            <a:r>
              <a:rPr lang="en-US" altLang="ko-KR" dirty="0"/>
              <a:t>Sub-competition: SFEW(Static Facial Recognition in the Wild)</a:t>
            </a:r>
          </a:p>
        </p:txBody>
      </p:sp>
      <p:pic>
        <p:nvPicPr>
          <p:cNvPr id="2" name="그림 1">
            <a:extLst>
              <a:ext uri="{FF2B5EF4-FFF2-40B4-BE49-F238E27FC236}">
                <a16:creationId xmlns:a16="http://schemas.microsoft.com/office/drawing/2014/main" id="{3C0200EA-51A8-4461-8FC3-DA9E85D32BE3}"/>
              </a:ext>
            </a:extLst>
          </p:cNvPr>
          <p:cNvPicPr>
            <a:picLocks noChangeAspect="1"/>
          </p:cNvPicPr>
          <p:nvPr/>
        </p:nvPicPr>
        <p:blipFill>
          <a:blip r:embed="rId2"/>
          <a:stretch>
            <a:fillRect/>
          </a:stretch>
        </p:blipFill>
        <p:spPr>
          <a:xfrm>
            <a:off x="1233487" y="1628775"/>
            <a:ext cx="9725025" cy="3314700"/>
          </a:xfrm>
          <a:prstGeom prst="rect">
            <a:avLst/>
          </a:prstGeom>
        </p:spPr>
      </p:pic>
    </p:spTree>
    <p:extLst>
      <p:ext uri="{BB962C8B-B14F-4D97-AF65-F5344CB8AC3E}">
        <p14:creationId xmlns:p14="http://schemas.microsoft.com/office/powerpoint/2010/main" val="5819451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468261" y="304800"/>
            <a:ext cx="11255478" cy="5568854"/>
          </a:xfrm>
        </p:spPr>
        <p:txBody>
          <a:bodyPr>
            <a:normAutofit/>
          </a:bodyPr>
          <a:lstStyle/>
          <a:p>
            <a:r>
              <a:rPr lang="en-US" altLang="ko-KR" dirty="0" err="1"/>
              <a:t>EmotiW</a:t>
            </a:r>
            <a:r>
              <a:rPr lang="en-US" altLang="ko-KR" dirty="0"/>
              <a:t>(Emotion Recognition in the Wild)</a:t>
            </a:r>
          </a:p>
          <a:p>
            <a:pPr lvl="1"/>
            <a:r>
              <a:rPr lang="en-US" altLang="ko-KR" dirty="0"/>
              <a:t>Sub-competition: SFEW(Static Facial Recognition in the Wild)</a:t>
            </a:r>
          </a:p>
        </p:txBody>
      </p:sp>
      <p:pic>
        <p:nvPicPr>
          <p:cNvPr id="3" name="그림 2">
            <a:extLst>
              <a:ext uri="{FF2B5EF4-FFF2-40B4-BE49-F238E27FC236}">
                <a16:creationId xmlns:a16="http://schemas.microsoft.com/office/drawing/2014/main" id="{5D9B1D64-F434-4A6E-AF1B-ABF7019E74BC}"/>
              </a:ext>
            </a:extLst>
          </p:cNvPr>
          <p:cNvPicPr>
            <a:picLocks noChangeAspect="1"/>
          </p:cNvPicPr>
          <p:nvPr/>
        </p:nvPicPr>
        <p:blipFill>
          <a:blip r:embed="rId2"/>
          <a:stretch>
            <a:fillRect/>
          </a:stretch>
        </p:blipFill>
        <p:spPr>
          <a:xfrm>
            <a:off x="1190625" y="1938337"/>
            <a:ext cx="9810750" cy="2981325"/>
          </a:xfrm>
          <a:prstGeom prst="rect">
            <a:avLst/>
          </a:prstGeom>
        </p:spPr>
      </p:pic>
    </p:spTree>
    <p:extLst>
      <p:ext uri="{BB962C8B-B14F-4D97-AF65-F5344CB8AC3E}">
        <p14:creationId xmlns:p14="http://schemas.microsoft.com/office/powerpoint/2010/main" val="465850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838200" y="365126"/>
            <a:ext cx="10515600" cy="535828"/>
          </a:xfrm>
        </p:spPr>
        <p:txBody>
          <a:bodyPr>
            <a:normAutofit/>
          </a:bodyPr>
          <a:lstStyle/>
          <a:p>
            <a:r>
              <a:rPr lang="en-US" altLang="ko-KR" sz="3200" b="1" dirty="0"/>
              <a:t>9.1. Historical Background of CNN</a:t>
            </a:r>
            <a:endParaRPr lang="ko-KR" altLang="en-US" sz="3200" dirty="0"/>
          </a:p>
        </p:txBody>
      </p:sp>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838199" y="984346"/>
            <a:ext cx="11255478" cy="5568854"/>
          </a:xfrm>
        </p:spPr>
        <p:txBody>
          <a:bodyPr>
            <a:normAutofit/>
          </a:bodyPr>
          <a:lstStyle/>
          <a:p>
            <a:r>
              <a:rPr lang="en-US" altLang="ko-KR" dirty="0"/>
              <a:t>Feed-forward Neural Networks (Chap. 5)</a:t>
            </a:r>
          </a:p>
          <a:p>
            <a:pPr lvl="1"/>
            <a:r>
              <a:rPr lang="en-US" altLang="ko-KR" dirty="0"/>
              <a:t>Fully-Connected </a:t>
            </a:r>
          </a:p>
          <a:p>
            <a:pPr lvl="1"/>
            <a:r>
              <a:rPr lang="en-US" altLang="ko-KR" dirty="0"/>
              <a:t>Too many weights for training </a:t>
            </a:r>
          </a:p>
          <a:p>
            <a:pPr lvl="1"/>
            <a:r>
              <a:rPr lang="en-US" altLang="ko-KR" dirty="0"/>
              <a:t>Slow learning convergence and High computational complexity </a:t>
            </a:r>
          </a:p>
          <a:p>
            <a:pPr lvl="1"/>
            <a:r>
              <a:rPr lang="en-US" altLang="ko-KR" dirty="0"/>
              <a:t>Overspecialization to training samples (poor generalization performance)</a:t>
            </a:r>
          </a:p>
          <a:p>
            <a:pPr lvl="1">
              <a:buFont typeface="Wingdings" panose="05000000000000000000" pitchFamily="2" charset="2"/>
              <a:buChar char="Ø"/>
            </a:pPr>
            <a:r>
              <a:rPr lang="en-US" altLang="ko-KR" dirty="0"/>
              <a:t> Locally-Connected Networks (Visual pathway of mammal)</a:t>
            </a:r>
          </a:p>
          <a:p>
            <a:r>
              <a:rPr lang="en-US" altLang="ko-KR" dirty="0"/>
              <a:t>Visual Pathway</a:t>
            </a:r>
          </a:p>
          <a:p>
            <a:pPr lvl="1"/>
            <a:r>
              <a:rPr lang="en-US" altLang="ko-KR" dirty="0"/>
              <a:t>Hubel and Wiesel (1950s and 1960s)</a:t>
            </a:r>
          </a:p>
          <a:p>
            <a:pPr lvl="2"/>
            <a:r>
              <a:rPr lang="en-US" altLang="ko-KR" dirty="0"/>
              <a:t>Cat and monkey visual </a:t>
            </a:r>
            <a:r>
              <a:rPr lang="en-US" altLang="ko-KR" dirty="0">
                <a:hlinkClick r:id="rId2" tooltip="Cortex (anatomy)"/>
              </a:rPr>
              <a:t>cortexes</a:t>
            </a:r>
            <a:r>
              <a:rPr lang="en-US" altLang="ko-KR" dirty="0"/>
              <a:t> contain neurons that individually respond to small regions of the </a:t>
            </a:r>
            <a:r>
              <a:rPr lang="en-US" altLang="ko-KR" dirty="0">
                <a:hlinkClick r:id="rId3" tooltip="Visual field"/>
              </a:rPr>
              <a:t>visual field</a:t>
            </a:r>
            <a:r>
              <a:rPr lang="en-US" altLang="ko-KR" dirty="0"/>
              <a:t>. </a:t>
            </a:r>
            <a:r>
              <a:rPr lang="en-US" altLang="ko-KR" dirty="0">
                <a:latin typeface="Cambria Math" panose="02040503050406030204" pitchFamily="18" charset="0"/>
                <a:ea typeface="Cambria Math" panose="02040503050406030204" pitchFamily="18" charset="0"/>
              </a:rPr>
              <a:t>→ Receptive Field</a:t>
            </a:r>
          </a:p>
          <a:p>
            <a:pPr lvl="2"/>
            <a:r>
              <a:rPr lang="en-US" altLang="ko-KR" dirty="0"/>
              <a:t>Simple Cells in V1 layer, whose output is maximized by straight edges having particular orientations within their receptive field</a:t>
            </a:r>
          </a:p>
          <a:p>
            <a:pPr lvl="2"/>
            <a:r>
              <a:rPr lang="en-US" altLang="ko-KR" dirty="0"/>
              <a:t>Complex Cells in V1 and V2 layer, which have larger </a:t>
            </a:r>
            <a:r>
              <a:rPr lang="en-US" altLang="ko-KR" dirty="0">
                <a:hlinkClick r:id="rId4" tooltip="Receptive field"/>
              </a:rPr>
              <a:t>receptive fields</a:t>
            </a:r>
            <a:r>
              <a:rPr lang="en-US" altLang="ko-KR" dirty="0"/>
              <a:t>, whose output is insensitive to the exact position of the edges in the field.</a:t>
            </a:r>
          </a:p>
        </p:txBody>
      </p:sp>
    </p:spTree>
    <p:extLst>
      <p:ext uri="{BB962C8B-B14F-4D97-AF65-F5344CB8AC3E}">
        <p14:creationId xmlns:p14="http://schemas.microsoft.com/office/powerpoint/2010/main" val="814376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468261" y="304800"/>
            <a:ext cx="11255478" cy="5568854"/>
          </a:xfrm>
        </p:spPr>
        <p:txBody>
          <a:bodyPr>
            <a:normAutofit/>
          </a:bodyPr>
          <a:lstStyle/>
          <a:p>
            <a:r>
              <a:rPr lang="en-US" altLang="ko-KR" dirty="0" err="1"/>
              <a:t>EmotiW</a:t>
            </a:r>
            <a:r>
              <a:rPr lang="en-US" altLang="ko-KR" dirty="0"/>
              <a:t>(Emotion Recognition in the Wild)</a:t>
            </a:r>
          </a:p>
          <a:p>
            <a:pPr lvl="1"/>
            <a:r>
              <a:rPr lang="en-US" altLang="ko-KR" dirty="0"/>
              <a:t>Sub-competition: SFEW(Static Facial Recognition in the Wild)</a:t>
            </a:r>
          </a:p>
        </p:txBody>
      </p:sp>
      <p:pic>
        <p:nvPicPr>
          <p:cNvPr id="2" name="그림 1">
            <a:extLst>
              <a:ext uri="{FF2B5EF4-FFF2-40B4-BE49-F238E27FC236}">
                <a16:creationId xmlns:a16="http://schemas.microsoft.com/office/drawing/2014/main" id="{3CED29C8-E134-4FB4-96C9-8E3E8F2771CC}"/>
              </a:ext>
            </a:extLst>
          </p:cNvPr>
          <p:cNvPicPr>
            <a:picLocks noChangeAspect="1"/>
          </p:cNvPicPr>
          <p:nvPr/>
        </p:nvPicPr>
        <p:blipFill>
          <a:blip r:embed="rId2"/>
          <a:stretch>
            <a:fillRect/>
          </a:stretch>
        </p:blipFill>
        <p:spPr>
          <a:xfrm>
            <a:off x="1485901" y="1423354"/>
            <a:ext cx="4951464" cy="5144764"/>
          </a:xfrm>
          <a:prstGeom prst="rect">
            <a:avLst/>
          </a:prstGeom>
        </p:spPr>
      </p:pic>
      <p:pic>
        <p:nvPicPr>
          <p:cNvPr id="4" name="그림 3">
            <a:extLst>
              <a:ext uri="{FF2B5EF4-FFF2-40B4-BE49-F238E27FC236}">
                <a16:creationId xmlns:a16="http://schemas.microsoft.com/office/drawing/2014/main" id="{2F471DE3-E55C-4A1A-BE56-2E70D33C2610}"/>
              </a:ext>
            </a:extLst>
          </p:cNvPr>
          <p:cNvPicPr>
            <a:picLocks noChangeAspect="1"/>
          </p:cNvPicPr>
          <p:nvPr/>
        </p:nvPicPr>
        <p:blipFill>
          <a:blip r:embed="rId3"/>
          <a:stretch>
            <a:fillRect/>
          </a:stretch>
        </p:blipFill>
        <p:spPr>
          <a:xfrm>
            <a:off x="6437364" y="4781550"/>
            <a:ext cx="5286375" cy="971550"/>
          </a:xfrm>
          <a:prstGeom prst="rect">
            <a:avLst/>
          </a:prstGeom>
        </p:spPr>
      </p:pic>
    </p:spTree>
    <p:extLst>
      <p:ext uri="{BB962C8B-B14F-4D97-AF65-F5344CB8AC3E}">
        <p14:creationId xmlns:p14="http://schemas.microsoft.com/office/powerpoint/2010/main" val="32543677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그림 30">
            <a:extLst>
              <a:ext uri="{FF2B5EF4-FFF2-40B4-BE49-F238E27FC236}">
                <a16:creationId xmlns:a16="http://schemas.microsoft.com/office/drawing/2014/main" id="{7E0BCD47-FF6B-44F7-861A-5754B488B5D6}"/>
              </a:ext>
            </a:extLst>
          </p:cNvPr>
          <p:cNvPicPr>
            <a:picLocks noChangeAspect="1"/>
          </p:cNvPicPr>
          <p:nvPr/>
        </p:nvPicPr>
        <p:blipFill>
          <a:blip r:embed="rId2"/>
          <a:stretch>
            <a:fillRect/>
          </a:stretch>
        </p:blipFill>
        <p:spPr>
          <a:xfrm>
            <a:off x="1959289" y="2677680"/>
            <a:ext cx="7902625" cy="2209992"/>
          </a:xfrm>
          <a:prstGeom prst="rect">
            <a:avLst/>
          </a:prstGeom>
        </p:spPr>
      </p:pic>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641023" y="304800"/>
            <a:ext cx="11082716" cy="5568854"/>
          </a:xfrm>
        </p:spPr>
        <p:txBody>
          <a:bodyPr>
            <a:normAutofit/>
          </a:bodyPr>
          <a:lstStyle/>
          <a:p>
            <a:r>
              <a:rPr lang="en-US" altLang="ko-KR" dirty="0"/>
              <a:t>LeNet-5: MNIST </a:t>
            </a:r>
            <a:r>
              <a:rPr lang="ko-KR" altLang="en-US" dirty="0"/>
              <a:t>필기체 인식</a:t>
            </a:r>
            <a:endParaRPr lang="en-US" altLang="ko-KR"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F0D37D59-FAE8-4FD2-B727-4F3B2695D252}"/>
                  </a:ext>
                </a:extLst>
              </p:cNvPr>
              <p:cNvSpPr txBox="1"/>
              <p:nvPr/>
            </p:nvSpPr>
            <p:spPr>
              <a:xfrm>
                <a:off x="989815" y="845846"/>
                <a:ext cx="127676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𝑛</m:t>
                      </m:r>
                      <m:r>
                        <a:rPr lang="en-US" altLang="ko-KR" b="0" i="1" smtClean="0">
                          <a:latin typeface="Cambria Math" panose="02040503050406030204" pitchFamily="18" charset="0"/>
                        </a:rPr>
                        <m:t>:</m:t>
                      </m:r>
                      <m:r>
                        <m:rPr>
                          <m:sty m:val="p"/>
                        </m:rPr>
                        <a:rPr lang="en-US" altLang="ko-KR" b="0" i="0" smtClean="0">
                          <a:latin typeface="Cambria Math" panose="02040503050406030204" pitchFamily="18" charset="0"/>
                        </a:rPr>
                        <m:t>input</m:t>
                      </m:r>
                      <m:r>
                        <a:rPr lang="en-US" altLang="ko-KR" b="0" i="0" smtClean="0">
                          <a:latin typeface="Cambria Math" panose="02040503050406030204" pitchFamily="18" charset="0"/>
                        </a:rPr>
                        <m:t> </m:t>
                      </m:r>
                      <m:r>
                        <m:rPr>
                          <m:sty m:val="p"/>
                        </m:rPr>
                        <a:rPr lang="en-US" altLang="ko-KR" b="0" i="0" smtClean="0">
                          <a:latin typeface="Cambria Math" panose="02040503050406030204" pitchFamily="18" charset="0"/>
                        </a:rPr>
                        <m:t>size</m:t>
                      </m:r>
                    </m:oMath>
                  </m:oMathPara>
                </a14:m>
                <a:endParaRPr lang="en-US" altLang="ko-KR" b="0" dirty="0"/>
              </a:p>
            </p:txBody>
          </p:sp>
        </mc:Choice>
        <mc:Fallback xmlns="">
          <p:sp>
            <p:nvSpPr>
              <p:cNvPr id="3" name="TextBox 2">
                <a:extLst>
                  <a:ext uri="{FF2B5EF4-FFF2-40B4-BE49-F238E27FC236}">
                    <a16:creationId xmlns:a16="http://schemas.microsoft.com/office/drawing/2014/main" id="{F0D37D59-FAE8-4FD2-B727-4F3B2695D252}"/>
                  </a:ext>
                </a:extLst>
              </p:cNvPr>
              <p:cNvSpPr txBox="1">
                <a:spLocks noRot="1" noChangeAspect="1" noMove="1" noResize="1" noEditPoints="1" noAdjustHandles="1" noChangeArrowheads="1" noChangeShapeType="1" noTextEdit="1"/>
              </p:cNvSpPr>
              <p:nvPr/>
            </p:nvSpPr>
            <p:spPr>
              <a:xfrm>
                <a:off x="989815" y="845846"/>
                <a:ext cx="1276760" cy="276999"/>
              </a:xfrm>
              <a:prstGeom prst="rect">
                <a:avLst/>
              </a:prstGeom>
              <a:blipFill>
                <a:blip r:embed="rId3"/>
                <a:stretch>
                  <a:fillRect l="-952" r="-3333" b="-37778"/>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F7D8039-1D9F-4B81-8743-6A59A12758F6}"/>
                  </a:ext>
                </a:extLst>
              </p:cNvPr>
              <p:cNvSpPr txBox="1"/>
              <p:nvPr/>
            </p:nvSpPr>
            <p:spPr>
              <a:xfrm>
                <a:off x="989815" y="1122845"/>
                <a:ext cx="122982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𝑓</m:t>
                      </m:r>
                      <m:r>
                        <a:rPr lang="en-US" altLang="ko-KR" b="0" i="1" smtClean="0">
                          <a:latin typeface="Cambria Math" panose="02040503050406030204" pitchFamily="18" charset="0"/>
                        </a:rPr>
                        <m:t>:</m:t>
                      </m:r>
                      <m:r>
                        <m:rPr>
                          <m:sty m:val="p"/>
                        </m:rPr>
                        <a:rPr lang="en-US" altLang="ko-KR" b="0" i="0" smtClean="0">
                          <a:latin typeface="Cambria Math" panose="02040503050406030204" pitchFamily="18" charset="0"/>
                        </a:rPr>
                        <m:t>filter</m:t>
                      </m:r>
                      <m:r>
                        <a:rPr lang="en-US" altLang="ko-KR" b="0" i="0" smtClean="0">
                          <a:latin typeface="Cambria Math" panose="02040503050406030204" pitchFamily="18" charset="0"/>
                        </a:rPr>
                        <m:t> </m:t>
                      </m:r>
                      <m:r>
                        <m:rPr>
                          <m:sty m:val="p"/>
                        </m:rPr>
                        <a:rPr lang="en-US" altLang="ko-KR" b="0" i="0" smtClean="0">
                          <a:latin typeface="Cambria Math" panose="02040503050406030204" pitchFamily="18" charset="0"/>
                        </a:rPr>
                        <m:t>size</m:t>
                      </m:r>
                    </m:oMath>
                  </m:oMathPara>
                </a14:m>
                <a:endParaRPr lang="en-US" altLang="ko-KR" b="0" dirty="0"/>
              </a:p>
            </p:txBody>
          </p:sp>
        </mc:Choice>
        <mc:Fallback xmlns="">
          <p:sp>
            <p:nvSpPr>
              <p:cNvPr id="11" name="TextBox 10">
                <a:extLst>
                  <a:ext uri="{FF2B5EF4-FFF2-40B4-BE49-F238E27FC236}">
                    <a16:creationId xmlns:a16="http://schemas.microsoft.com/office/drawing/2014/main" id="{BF7D8039-1D9F-4B81-8743-6A59A12758F6}"/>
                  </a:ext>
                </a:extLst>
              </p:cNvPr>
              <p:cNvSpPr txBox="1">
                <a:spLocks noRot="1" noChangeAspect="1" noMove="1" noResize="1" noEditPoints="1" noAdjustHandles="1" noChangeArrowheads="1" noChangeShapeType="1" noTextEdit="1"/>
              </p:cNvSpPr>
              <p:nvPr/>
            </p:nvSpPr>
            <p:spPr>
              <a:xfrm>
                <a:off x="989815" y="1122845"/>
                <a:ext cx="1229824" cy="276999"/>
              </a:xfrm>
              <a:prstGeom prst="rect">
                <a:avLst/>
              </a:prstGeom>
              <a:blipFill>
                <a:blip r:embed="rId4"/>
                <a:stretch>
                  <a:fillRect l="-4950" r="-3465" b="-36957"/>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D40E88A-B612-499F-B29F-1288210BCFA7}"/>
                  </a:ext>
                </a:extLst>
              </p:cNvPr>
              <p:cNvSpPr txBox="1"/>
              <p:nvPr/>
            </p:nvSpPr>
            <p:spPr>
              <a:xfrm>
                <a:off x="989815" y="1455303"/>
                <a:ext cx="116660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𝑝</m:t>
                      </m:r>
                      <m:r>
                        <a:rPr lang="en-US" altLang="ko-KR" b="0" i="1" smtClean="0">
                          <a:latin typeface="Cambria Math" panose="02040503050406030204" pitchFamily="18" charset="0"/>
                        </a:rPr>
                        <m:t>:</m:t>
                      </m:r>
                      <m:r>
                        <m:rPr>
                          <m:sty m:val="p"/>
                        </m:rPr>
                        <a:rPr lang="en-US" altLang="ko-KR" b="0" i="0" smtClean="0">
                          <a:latin typeface="Cambria Math" panose="02040503050406030204" pitchFamily="18" charset="0"/>
                        </a:rPr>
                        <m:t>padding</m:t>
                      </m:r>
                      <m:r>
                        <a:rPr lang="en-US" altLang="ko-KR" b="0" i="0" smtClean="0">
                          <a:latin typeface="Cambria Math" panose="02040503050406030204" pitchFamily="18" charset="0"/>
                        </a:rPr>
                        <m:t> </m:t>
                      </m:r>
                    </m:oMath>
                  </m:oMathPara>
                </a14:m>
                <a:endParaRPr lang="en-US" altLang="ko-KR" b="0" dirty="0"/>
              </a:p>
            </p:txBody>
          </p:sp>
        </mc:Choice>
        <mc:Fallback xmlns="">
          <p:sp>
            <p:nvSpPr>
              <p:cNvPr id="12" name="TextBox 11">
                <a:extLst>
                  <a:ext uri="{FF2B5EF4-FFF2-40B4-BE49-F238E27FC236}">
                    <a16:creationId xmlns:a16="http://schemas.microsoft.com/office/drawing/2014/main" id="{ED40E88A-B612-499F-B29F-1288210BCFA7}"/>
                  </a:ext>
                </a:extLst>
              </p:cNvPr>
              <p:cNvSpPr txBox="1">
                <a:spLocks noRot="1" noChangeAspect="1" noMove="1" noResize="1" noEditPoints="1" noAdjustHandles="1" noChangeArrowheads="1" noChangeShapeType="1" noTextEdit="1"/>
              </p:cNvSpPr>
              <p:nvPr/>
            </p:nvSpPr>
            <p:spPr>
              <a:xfrm>
                <a:off x="989815" y="1455303"/>
                <a:ext cx="1166601" cy="276999"/>
              </a:xfrm>
              <a:prstGeom prst="rect">
                <a:avLst/>
              </a:prstGeom>
              <a:blipFill>
                <a:blip r:embed="rId5"/>
                <a:stretch>
                  <a:fillRect l="-3646" r="-1042" b="-400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7109788-308C-4AE8-A8F0-4CBA03B90839}"/>
                  </a:ext>
                </a:extLst>
              </p:cNvPr>
              <p:cNvSpPr txBox="1"/>
              <p:nvPr/>
            </p:nvSpPr>
            <p:spPr>
              <a:xfrm>
                <a:off x="984728" y="1773860"/>
                <a:ext cx="97456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𝑠</m:t>
                      </m:r>
                      <m:r>
                        <a:rPr lang="en-US" altLang="ko-KR" b="0" i="1" smtClean="0">
                          <a:latin typeface="Cambria Math" panose="02040503050406030204" pitchFamily="18" charset="0"/>
                        </a:rPr>
                        <m:t>:</m:t>
                      </m:r>
                      <m:r>
                        <m:rPr>
                          <m:sty m:val="p"/>
                        </m:rPr>
                        <a:rPr lang="en-US" altLang="ko-KR" b="0" i="0" smtClean="0">
                          <a:latin typeface="Cambria Math" panose="02040503050406030204" pitchFamily="18" charset="0"/>
                        </a:rPr>
                        <m:t>stride</m:t>
                      </m:r>
                      <m:r>
                        <a:rPr lang="en-US" altLang="ko-KR" b="0" i="0" smtClean="0">
                          <a:latin typeface="Cambria Math" panose="02040503050406030204" pitchFamily="18" charset="0"/>
                        </a:rPr>
                        <m:t>  </m:t>
                      </m:r>
                    </m:oMath>
                  </m:oMathPara>
                </a14:m>
                <a:endParaRPr lang="en-US" altLang="ko-KR" b="0" dirty="0"/>
              </a:p>
            </p:txBody>
          </p:sp>
        </mc:Choice>
        <mc:Fallback xmlns="">
          <p:sp>
            <p:nvSpPr>
              <p:cNvPr id="13" name="TextBox 12">
                <a:extLst>
                  <a:ext uri="{FF2B5EF4-FFF2-40B4-BE49-F238E27FC236}">
                    <a16:creationId xmlns:a16="http://schemas.microsoft.com/office/drawing/2014/main" id="{D7109788-308C-4AE8-A8F0-4CBA03B90839}"/>
                  </a:ext>
                </a:extLst>
              </p:cNvPr>
              <p:cNvSpPr txBox="1">
                <a:spLocks noRot="1" noChangeAspect="1" noMove="1" noResize="1" noEditPoints="1" noAdjustHandles="1" noChangeArrowheads="1" noChangeShapeType="1" noTextEdit="1"/>
              </p:cNvSpPr>
              <p:nvPr/>
            </p:nvSpPr>
            <p:spPr>
              <a:xfrm>
                <a:off x="984728" y="1773860"/>
                <a:ext cx="974561" cy="276999"/>
              </a:xfrm>
              <a:prstGeom prst="rect">
                <a:avLst/>
              </a:prstGeom>
              <a:blipFill>
                <a:blip r:embed="rId6"/>
                <a:stretch>
                  <a:fillRect l="-1887" b="-1333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B63564D-6943-44B9-9637-15E43299395C}"/>
                  </a:ext>
                </a:extLst>
              </p:cNvPr>
              <p:cNvSpPr txBox="1"/>
              <p:nvPr/>
            </p:nvSpPr>
            <p:spPr>
              <a:xfrm>
                <a:off x="881033" y="2106608"/>
                <a:ext cx="345658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b="0" i="1" smtClean="0">
                              <a:latin typeface="Cambria Math" panose="02040503050406030204" pitchFamily="18" charset="0"/>
                            </a:rPr>
                          </m:ctrlPr>
                        </m:sSubPr>
                        <m:e>
                          <m:r>
                            <a:rPr lang="en-US" altLang="ko-KR" b="0" i="1" smtClean="0">
                              <a:latin typeface="Cambria Math" panose="02040503050406030204" pitchFamily="18" charset="0"/>
                            </a:rPr>
                            <m:t>𝑁</m:t>
                          </m:r>
                        </m:e>
                        <m:sub>
                          <m:r>
                            <a:rPr lang="en-US" altLang="ko-KR" b="0" i="1" smtClean="0">
                              <a:latin typeface="Cambria Math" panose="02040503050406030204" pitchFamily="18" charset="0"/>
                            </a:rPr>
                            <m:t>𝑐</m:t>
                          </m:r>
                        </m:sub>
                      </m:sSub>
                      <m:r>
                        <a:rPr lang="en-US" altLang="ko-KR" b="0" i="1" smtClean="0">
                          <a:latin typeface="Cambria Math" panose="02040503050406030204" pitchFamily="18" charset="0"/>
                        </a:rPr>
                        <m:t>:</m:t>
                      </m:r>
                      <m:r>
                        <m:rPr>
                          <m:sty m:val="p"/>
                        </m:rPr>
                        <a:rPr lang="en-US" altLang="ko-KR" b="0" i="0" smtClean="0">
                          <a:latin typeface="Cambria Math" panose="02040503050406030204" pitchFamily="18" charset="0"/>
                        </a:rPr>
                        <m:t>number</m:t>
                      </m:r>
                      <m:r>
                        <a:rPr lang="en-US" altLang="ko-KR" b="0" i="0" smtClean="0">
                          <a:latin typeface="Cambria Math" panose="02040503050406030204" pitchFamily="18" charset="0"/>
                        </a:rPr>
                        <m:t> </m:t>
                      </m:r>
                      <m:r>
                        <m:rPr>
                          <m:sty m:val="p"/>
                        </m:rPr>
                        <a:rPr lang="en-US" altLang="ko-KR" b="0" i="0" smtClean="0">
                          <a:latin typeface="Cambria Math" panose="02040503050406030204" pitchFamily="18" charset="0"/>
                        </a:rPr>
                        <m:t>of</m:t>
                      </m:r>
                      <m:r>
                        <a:rPr lang="en-US" altLang="ko-KR" b="0" i="0" smtClean="0">
                          <a:latin typeface="Cambria Math" panose="02040503050406030204" pitchFamily="18" charset="0"/>
                        </a:rPr>
                        <m:t> </m:t>
                      </m:r>
                      <m:r>
                        <m:rPr>
                          <m:sty m:val="p"/>
                        </m:rPr>
                        <a:rPr lang="en-US" altLang="ko-KR" b="0" i="0" smtClean="0">
                          <a:latin typeface="Cambria Math" panose="02040503050406030204" pitchFamily="18" charset="0"/>
                        </a:rPr>
                        <m:t>filters</m:t>
                      </m:r>
                      <m:r>
                        <a:rPr lang="en-US" altLang="ko-KR" b="0" i="0" smtClean="0">
                          <a:latin typeface="Cambria Math" panose="02040503050406030204" pitchFamily="18" charset="0"/>
                        </a:rPr>
                        <m:t> (</m:t>
                      </m:r>
                      <m:r>
                        <m:rPr>
                          <m:sty m:val="p"/>
                        </m:rPr>
                        <a:rPr lang="en-US" altLang="ko-KR" b="0" i="0" smtClean="0">
                          <a:latin typeface="Cambria Math" panose="02040503050406030204" pitchFamily="18" charset="0"/>
                        </a:rPr>
                        <m:t>channels</m:t>
                      </m:r>
                      <m:r>
                        <a:rPr lang="en-US" altLang="ko-KR" b="0" i="0" smtClean="0">
                          <a:latin typeface="Cambria Math" panose="02040503050406030204" pitchFamily="18" charset="0"/>
                        </a:rPr>
                        <m:t> )  </m:t>
                      </m:r>
                    </m:oMath>
                  </m:oMathPara>
                </a14:m>
                <a:endParaRPr lang="en-US" altLang="ko-KR" b="0" dirty="0"/>
              </a:p>
            </p:txBody>
          </p:sp>
        </mc:Choice>
        <mc:Fallback xmlns="">
          <p:sp>
            <p:nvSpPr>
              <p:cNvPr id="14" name="TextBox 13">
                <a:extLst>
                  <a:ext uri="{FF2B5EF4-FFF2-40B4-BE49-F238E27FC236}">
                    <a16:creationId xmlns:a16="http://schemas.microsoft.com/office/drawing/2014/main" id="{1B63564D-6943-44B9-9637-15E43299395C}"/>
                  </a:ext>
                </a:extLst>
              </p:cNvPr>
              <p:cNvSpPr txBox="1">
                <a:spLocks noRot="1" noChangeAspect="1" noMove="1" noResize="1" noEditPoints="1" noAdjustHandles="1" noChangeArrowheads="1" noChangeShapeType="1" noTextEdit="1"/>
              </p:cNvSpPr>
              <p:nvPr/>
            </p:nvSpPr>
            <p:spPr>
              <a:xfrm>
                <a:off x="881033" y="2106608"/>
                <a:ext cx="3456587" cy="276999"/>
              </a:xfrm>
              <a:prstGeom prst="rect">
                <a:avLst/>
              </a:prstGeom>
              <a:blipFill>
                <a:blip r:embed="rId7"/>
                <a:stretch>
                  <a:fillRect b="-400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5" name="직사각형 14">
                <a:extLst>
                  <a:ext uri="{FF2B5EF4-FFF2-40B4-BE49-F238E27FC236}">
                    <a16:creationId xmlns:a16="http://schemas.microsoft.com/office/drawing/2014/main" id="{5D20933E-D04B-4FCB-9763-273D9DE2A5BE}"/>
                  </a:ext>
                </a:extLst>
              </p:cNvPr>
              <p:cNvSpPr/>
              <p:nvPr/>
            </p:nvSpPr>
            <p:spPr>
              <a:xfrm>
                <a:off x="4884460" y="1225679"/>
                <a:ext cx="5874044" cy="504818"/>
              </a:xfrm>
              <a:prstGeom prst="rect">
                <a:avLst/>
              </a:prstGeom>
            </p:spPr>
            <p:txBody>
              <a:bodyPr wrap="none">
                <a:spAutoFit/>
              </a:bodyPr>
              <a:lstStyle/>
              <a:p>
                <a:r>
                  <a:rPr lang="en-US" altLang="ko-KR" dirty="0"/>
                  <a:t>Convolution Results: </a:t>
                </a:r>
                <a14:m>
                  <m:oMath xmlns:m="http://schemas.openxmlformats.org/officeDocument/2006/math">
                    <m:d>
                      <m:dPr>
                        <m:begChr m:val="["/>
                        <m:endChr m:val="]"/>
                        <m:ctrlPr>
                          <a:rPr lang="en-US" altLang="ko-KR" i="1">
                            <a:latin typeface="Cambria Math" panose="02040503050406030204" pitchFamily="18" charset="0"/>
                          </a:rPr>
                        </m:ctrlPr>
                      </m:dPr>
                      <m:e>
                        <m:f>
                          <m:fPr>
                            <m:ctrlPr>
                              <a:rPr lang="en-US" altLang="ko-KR" i="1">
                                <a:latin typeface="Cambria Math" panose="02040503050406030204" pitchFamily="18" charset="0"/>
                              </a:rPr>
                            </m:ctrlPr>
                          </m:fPr>
                          <m:num>
                            <m:r>
                              <a:rPr lang="en-US" altLang="ko-KR" i="1">
                                <a:latin typeface="Cambria Math" panose="02040503050406030204" pitchFamily="18" charset="0"/>
                              </a:rPr>
                              <m:t>𝑛</m:t>
                            </m:r>
                            <m:r>
                              <a:rPr lang="en-US" altLang="ko-KR" i="1">
                                <a:latin typeface="Cambria Math" panose="02040503050406030204" pitchFamily="18" charset="0"/>
                              </a:rPr>
                              <m:t>+2</m:t>
                            </m:r>
                            <m:r>
                              <a:rPr lang="en-US" altLang="ko-KR" i="1">
                                <a:latin typeface="Cambria Math" panose="02040503050406030204" pitchFamily="18" charset="0"/>
                              </a:rPr>
                              <m:t>𝑝</m:t>
                            </m:r>
                            <m:r>
                              <a:rPr lang="en-US" altLang="ko-KR" i="1">
                                <a:latin typeface="Cambria Math" panose="02040503050406030204" pitchFamily="18" charset="0"/>
                              </a:rPr>
                              <m:t>−</m:t>
                            </m:r>
                            <m:r>
                              <a:rPr lang="en-US" altLang="ko-KR" i="1">
                                <a:latin typeface="Cambria Math" panose="02040503050406030204" pitchFamily="18" charset="0"/>
                              </a:rPr>
                              <m:t>𝑓</m:t>
                            </m:r>
                          </m:num>
                          <m:den>
                            <m:r>
                              <a:rPr lang="en-US" altLang="ko-KR" i="1">
                                <a:latin typeface="Cambria Math" panose="02040503050406030204" pitchFamily="18" charset="0"/>
                              </a:rPr>
                              <m:t>𝑠</m:t>
                            </m:r>
                          </m:den>
                        </m:f>
                        <m:r>
                          <a:rPr lang="en-US" altLang="ko-KR" i="1">
                            <a:latin typeface="Cambria Math" panose="02040503050406030204" pitchFamily="18" charset="0"/>
                          </a:rPr>
                          <m:t>+1</m:t>
                        </m:r>
                        <m:r>
                          <m:rPr>
                            <m:nor/>
                          </m:rPr>
                          <a:rPr lang="ko-KR" altLang="en-US" dirty="0"/>
                          <m:t> </m:t>
                        </m:r>
                      </m:e>
                    </m:d>
                  </m:oMath>
                </a14:m>
                <a:r>
                  <a:rPr lang="en-US" altLang="ko-KR" dirty="0">
                    <a:ea typeface="Cambria Math" panose="02040503050406030204" pitchFamily="18" charset="0"/>
                  </a:rPr>
                  <a:t> </a:t>
                </a:r>
                <a14:m>
                  <m:oMath xmlns:m="http://schemas.openxmlformats.org/officeDocument/2006/math">
                    <m:r>
                      <a:rPr lang="en-US" altLang="ko-KR" i="1" dirty="0">
                        <a:latin typeface="Cambria Math" panose="02040503050406030204" pitchFamily="18" charset="0"/>
                        <a:ea typeface="Cambria Math" panose="02040503050406030204" pitchFamily="18" charset="0"/>
                      </a:rPr>
                      <m:t>×</m:t>
                    </m:r>
                  </m:oMath>
                </a14:m>
                <a:r>
                  <a:rPr lang="en-US" altLang="ko-KR" dirty="0"/>
                  <a:t> </a:t>
                </a:r>
                <a14:m>
                  <m:oMath xmlns:m="http://schemas.openxmlformats.org/officeDocument/2006/math">
                    <m:d>
                      <m:dPr>
                        <m:begChr m:val="["/>
                        <m:endChr m:val="]"/>
                        <m:ctrlPr>
                          <a:rPr lang="en-US" altLang="ko-KR" i="1">
                            <a:latin typeface="Cambria Math" panose="02040503050406030204" pitchFamily="18" charset="0"/>
                          </a:rPr>
                        </m:ctrlPr>
                      </m:dPr>
                      <m:e>
                        <m:f>
                          <m:fPr>
                            <m:ctrlPr>
                              <a:rPr lang="en-US" altLang="ko-KR" i="1">
                                <a:latin typeface="Cambria Math" panose="02040503050406030204" pitchFamily="18" charset="0"/>
                              </a:rPr>
                            </m:ctrlPr>
                          </m:fPr>
                          <m:num>
                            <m:r>
                              <a:rPr lang="en-US" altLang="ko-KR" i="1">
                                <a:latin typeface="Cambria Math" panose="02040503050406030204" pitchFamily="18" charset="0"/>
                              </a:rPr>
                              <m:t>𝑛</m:t>
                            </m:r>
                            <m:r>
                              <a:rPr lang="en-US" altLang="ko-KR" i="1">
                                <a:latin typeface="Cambria Math" panose="02040503050406030204" pitchFamily="18" charset="0"/>
                              </a:rPr>
                              <m:t>+2</m:t>
                            </m:r>
                            <m:r>
                              <a:rPr lang="en-US" altLang="ko-KR" i="1">
                                <a:latin typeface="Cambria Math" panose="02040503050406030204" pitchFamily="18" charset="0"/>
                              </a:rPr>
                              <m:t>𝑝</m:t>
                            </m:r>
                            <m:r>
                              <a:rPr lang="en-US" altLang="ko-KR" i="1">
                                <a:latin typeface="Cambria Math" panose="02040503050406030204" pitchFamily="18" charset="0"/>
                              </a:rPr>
                              <m:t>−</m:t>
                            </m:r>
                            <m:r>
                              <a:rPr lang="en-US" altLang="ko-KR" i="1">
                                <a:latin typeface="Cambria Math" panose="02040503050406030204" pitchFamily="18" charset="0"/>
                              </a:rPr>
                              <m:t>𝑓</m:t>
                            </m:r>
                          </m:num>
                          <m:den>
                            <m:r>
                              <a:rPr lang="en-US" altLang="ko-KR" i="1">
                                <a:latin typeface="Cambria Math" panose="02040503050406030204" pitchFamily="18" charset="0"/>
                              </a:rPr>
                              <m:t>𝑠</m:t>
                            </m:r>
                          </m:den>
                        </m:f>
                        <m:r>
                          <a:rPr lang="en-US" altLang="ko-KR" i="1">
                            <a:latin typeface="Cambria Math" panose="02040503050406030204" pitchFamily="18" charset="0"/>
                          </a:rPr>
                          <m:t>+1</m:t>
                        </m:r>
                        <m:r>
                          <m:rPr>
                            <m:nor/>
                          </m:rPr>
                          <a:rPr lang="ko-KR" altLang="en-US" dirty="0"/>
                          <m:t> </m:t>
                        </m:r>
                      </m:e>
                    </m:d>
                    <m:r>
                      <a:rPr lang="en-US" altLang="ko-KR" i="1" dirty="0" smtClean="0">
                        <a:latin typeface="Cambria Math" panose="02040503050406030204" pitchFamily="18" charset="0"/>
                        <a:ea typeface="Cambria Math" panose="02040503050406030204" pitchFamily="18" charset="0"/>
                      </a:rPr>
                      <m:t>×</m:t>
                    </m:r>
                    <m:sSub>
                      <m:sSubPr>
                        <m:ctrlPr>
                          <a:rPr lang="pt-BR" altLang="ko-KR" i="1">
                            <a:latin typeface="Cambria Math" panose="02040503050406030204" pitchFamily="18" charset="0"/>
                          </a:rPr>
                        </m:ctrlPr>
                      </m:sSubPr>
                      <m:e>
                        <m:r>
                          <a:rPr lang="en-US" altLang="ko-KR" i="1">
                            <a:latin typeface="Cambria Math" panose="02040503050406030204" pitchFamily="18" charset="0"/>
                          </a:rPr>
                          <m:t>𝑁</m:t>
                        </m:r>
                      </m:e>
                      <m:sub>
                        <m:r>
                          <a:rPr lang="en-US" altLang="ko-KR" i="1">
                            <a:latin typeface="Cambria Math" panose="02040503050406030204" pitchFamily="18" charset="0"/>
                          </a:rPr>
                          <m:t>𝑐</m:t>
                        </m:r>
                      </m:sub>
                    </m:sSub>
                  </m:oMath>
                </a14:m>
                <a:endParaRPr lang="ko-KR" altLang="en-US" dirty="0"/>
              </a:p>
            </p:txBody>
          </p:sp>
        </mc:Choice>
        <mc:Fallback xmlns="">
          <p:sp>
            <p:nvSpPr>
              <p:cNvPr id="15" name="직사각형 14">
                <a:extLst>
                  <a:ext uri="{FF2B5EF4-FFF2-40B4-BE49-F238E27FC236}">
                    <a16:creationId xmlns:a16="http://schemas.microsoft.com/office/drawing/2014/main" id="{5D20933E-D04B-4FCB-9763-273D9DE2A5BE}"/>
                  </a:ext>
                </a:extLst>
              </p:cNvPr>
              <p:cNvSpPr>
                <a:spLocks noRot="1" noChangeAspect="1" noMove="1" noResize="1" noEditPoints="1" noAdjustHandles="1" noChangeArrowheads="1" noChangeShapeType="1" noTextEdit="1"/>
              </p:cNvSpPr>
              <p:nvPr/>
            </p:nvSpPr>
            <p:spPr>
              <a:xfrm>
                <a:off x="4884460" y="1225679"/>
                <a:ext cx="5874044" cy="504818"/>
              </a:xfrm>
              <a:prstGeom prst="rect">
                <a:avLst/>
              </a:prstGeom>
              <a:blipFill>
                <a:blip r:embed="rId8"/>
                <a:stretch>
                  <a:fillRect l="-830" b="-3614"/>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7D565466-A63B-4A8D-B68C-AE59908C9955}"/>
                  </a:ext>
                </a:extLst>
              </p:cNvPr>
              <p:cNvSpPr txBox="1"/>
              <p:nvPr/>
            </p:nvSpPr>
            <p:spPr>
              <a:xfrm>
                <a:off x="5182641" y="2884460"/>
                <a:ext cx="1913641" cy="307777"/>
              </a:xfrm>
              <a:prstGeom prst="rect">
                <a:avLst/>
              </a:prstGeom>
              <a:noFill/>
              <a:ln>
                <a:solidFill>
                  <a:srgbClr val="FF0000"/>
                </a:solidFill>
              </a:ln>
            </p:spPr>
            <p:txBody>
              <a:bodyPr wrap="square" rtlCol="0">
                <a:spAutoFit/>
              </a:bodyPr>
              <a:lstStyle/>
              <a:p>
                <a:pPr algn="ctr"/>
                <a:r>
                  <a:rPr lang="en-US" altLang="ko-KR" sz="1400" dirty="0"/>
                  <a:t>Kernel shape: 5</a:t>
                </a:r>
                <a14:m>
                  <m:oMath xmlns:m="http://schemas.openxmlformats.org/officeDocument/2006/math">
                    <m:r>
                      <a:rPr lang="en-US" altLang="ko-KR" sz="1400" i="1" dirty="0">
                        <a:latin typeface="Cambria Math" panose="02040503050406030204" pitchFamily="18" charset="0"/>
                        <a:ea typeface="Cambria Math" panose="02040503050406030204" pitchFamily="18" charset="0"/>
                      </a:rPr>
                      <m:t>×</m:t>
                    </m:r>
                  </m:oMath>
                </a14:m>
                <a:r>
                  <a:rPr lang="en-US" altLang="ko-KR" sz="1400" dirty="0"/>
                  <a:t>5</a:t>
                </a:r>
                <a14:m>
                  <m:oMath xmlns:m="http://schemas.openxmlformats.org/officeDocument/2006/math">
                    <m:r>
                      <a:rPr lang="en-US" altLang="ko-KR" sz="1400" i="1" dirty="0">
                        <a:latin typeface="Cambria Math" panose="02040503050406030204" pitchFamily="18" charset="0"/>
                        <a:ea typeface="Cambria Math" panose="02040503050406030204" pitchFamily="18" charset="0"/>
                      </a:rPr>
                      <m:t>×</m:t>
                    </m:r>
                  </m:oMath>
                </a14:m>
                <a:r>
                  <a:rPr lang="en-US" altLang="ko-KR" sz="1400" dirty="0"/>
                  <a:t>6</a:t>
                </a:r>
                <a:endParaRPr lang="ko-KR" altLang="en-US" sz="1400" dirty="0"/>
              </a:p>
            </p:txBody>
          </p:sp>
        </mc:Choice>
        <mc:Fallback xmlns="">
          <p:sp>
            <p:nvSpPr>
              <p:cNvPr id="2" name="TextBox 1">
                <a:extLst>
                  <a:ext uri="{FF2B5EF4-FFF2-40B4-BE49-F238E27FC236}">
                    <a16:creationId xmlns:a16="http://schemas.microsoft.com/office/drawing/2014/main" id="{7D565466-A63B-4A8D-B68C-AE59908C9955}"/>
                  </a:ext>
                </a:extLst>
              </p:cNvPr>
              <p:cNvSpPr txBox="1">
                <a:spLocks noRot="1" noChangeAspect="1" noMove="1" noResize="1" noEditPoints="1" noAdjustHandles="1" noChangeArrowheads="1" noChangeShapeType="1" noTextEdit="1"/>
              </p:cNvSpPr>
              <p:nvPr/>
            </p:nvSpPr>
            <p:spPr>
              <a:xfrm>
                <a:off x="5182641" y="2884460"/>
                <a:ext cx="1913641" cy="307777"/>
              </a:xfrm>
              <a:prstGeom prst="rect">
                <a:avLst/>
              </a:prstGeom>
              <a:blipFill>
                <a:blip r:embed="rId9"/>
                <a:stretch>
                  <a:fillRect t="-1887" b="-16981"/>
                </a:stretch>
              </a:blipFill>
              <a:ln>
                <a:solidFill>
                  <a:srgbClr val="FF0000"/>
                </a:solidFill>
              </a:ln>
            </p:spPr>
            <p:txBody>
              <a:bodyPr/>
              <a:lstStyle/>
              <a:p>
                <a:r>
                  <a:rPr lang="ko-KR" altLang="en-US">
                    <a:noFill/>
                  </a:rPr>
                  <a:t> </a:t>
                </a:r>
              </a:p>
            </p:txBody>
          </p:sp>
        </mc:Fallback>
      </mc:AlternateContent>
      <p:cxnSp>
        <p:nvCxnSpPr>
          <p:cNvPr id="28" name="직선 화살표 연결선 27">
            <a:extLst>
              <a:ext uri="{FF2B5EF4-FFF2-40B4-BE49-F238E27FC236}">
                <a16:creationId xmlns:a16="http://schemas.microsoft.com/office/drawing/2014/main" id="{D643048C-B6C2-4CFA-9AB5-37243AA55676}"/>
              </a:ext>
            </a:extLst>
          </p:cNvPr>
          <p:cNvCxnSpPr>
            <a:cxnSpLocks/>
            <a:stCxn id="2" idx="2"/>
          </p:cNvCxnSpPr>
          <p:nvPr/>
        </p:nvCxnSpPr>
        <p:spPr>
          <a:xfrm>
            <a:off x="6139462" y="3192237"/>
            <a:ext cx="0" cy="49584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A465C65-2BDD-41E4-8992-6F1FD825B852}"/>
              </a:ext>
            </a:extLst>
          </p:cNvPr>
          <p:cNvSpPr txBox="1"/>
          <p:nvPr/>
        </p:nvSpPr>
        <p:spPr>
          <a:xfrm>
            <a:off x="1855362" y="5395210"/>
            <a:ext cx="7763005" cy="923330"/>
          </a:xfrm>
          <a:prstGeom prst="rect">
            <a:avLst/>
          </a:prstGeom>
          <a:noFill/>
        </p:spPr>
        <p:txBody>
          <a:bodyPr wrap="square" rtlCol="0">
            <a:spAutoFit/>
          </a:bodyPr>
          <a:lstStyle/>
          <a:p>
            <a:pPr marL="342900" indent="-342900">
              <a:buFont typeface="+mj-lt"/>
              <a:buAutoNum type="arabicPeriod"/>
            </a:pPr>
            <a:r>
              <a:rPr lang="en-US" altLang="ko-KR" dirty="0"/>
              <a:t>32x32 </a:t>
            </a:r>
            <a:r>
              <a:rPr lang="ko-KR" altLang="en-US" dirty="0"/>
              <a:t>입력에 </a:t>
            </a:r>
            <a:r>
              <a:rPr lang="ko-KR" altLang="en-US" dirty="0" err="1"/>
              <a:t>컨볼루션층과</a:t>
            </a:r>
            <a:r>
              <a:rPr lang="ko-KR" altLang="en-US" dirty="0"/>
              <a:t> </a:t>
            </a:r>
            <a:r>
              <a:rPr lang="ko-KR" altLang="en-US" dirty="0" err="1"/>
              <a:t>풀링층을</a:t>
            </a:r>
            <a:r>
              <a:rPr lang="ko-KR" altLang="en-US" dirty="0"/>
              <a:t> 적용</a:t>
            </a:r>
            <a:endParaRPr lang="en-US" altLang="ko-KR" dirty="0"/>
          </a:p>
          <a:p>
            <a:pPr marL="342900" indent="-342900">
              <a:buFont typeface="+mj-lt"/>
              <a:buAutoNum type="arabicPeriod"/>
            </a:pPr>
            <a:endParaRPr lang="en-US" altLang="ko-KR" dirty="0"/>
          </a:p>
          <a:p>
            <a:pPr marL="342900" indent="-342900">
              <a:buFont typeface="+mj-lt"/>
              <a:buAutoNum type="arabicPeriod"/>
            </a:pPr>
            <a:r>
              <a:rPr lang="ko-KR" altLang="en-US" dirty="0"/>
              <a:t>완전연결층을 거친 후 </a:t>
            </a:r>
            <a:r>
              <a:rPr lang="en-US" altLang="ko-KR" dirty="0"/>
              <a:t>10</a:t>
            </a:r>
            <a:r>
              <a:rPr lang="ko-KR" altLang="en-US" dirty="0"/>
              <a:t>개의 </a:t>
            </a:r>
            <a:r>
              <a:rPr lang="en-US" altLang="ko-KR" dirty="0"/>
              <a:t>SoftMax </a:t>
            </a:r>
            <a:r>
              <a:rPr lang="ko-KR" altLang="en-US" dirty="0" err="1"/>
              <a:t>출력노드로</a:t>
            </a:r>
            <a:r>
              <a:rPr lang="ko-KR" altLang="en-US" dirty="0"/>
              <a:t> 필기체 숫자 인식</a:t>
            </a:r>
          </a:p>
        </p:txBody>
      </p:sp>
      <p:sp>
        <p:nvSpPr>
          <p:cNvPr id="16" name="직사각형 15">
            <a:extLst>
              <a:ext uri="{FF2B5EF4-FFF2-40B4-BE49-F238E27FC236}">
                <a16:creationId xmlns:a16="http://schemas.microsoft.com/office/drawing/2014/main" id="{F06D8F3A-9EF5-414E-AEE8-4086DA483DE8}"/>
              </a:ext>
            </a:extLst>
          </p:cNvPr>
          <p:cNvSpPr/>
          <p:nvPr/>
        </p:nvSpPr>
        <p:spPr>
          <a:xfrm>
            <a:off x="1959289" y="4910937"/>
            <a:ext cx="6496554"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직사각형 16">
            <a:extLst>
              <a:ext uri="{FF2B5EF4-FFF2-40B4-BE49-F238E27FC236}">
                <a16:creationId xmlns:a16="http://schemas.microsoft.com/office/drawing/2014/main" id="{3A8C9390-BE81-4661-A703-55915B1A9867}"/>
              </a:ext>
            </a:extLst>
          </p:cNvPr>
          <p:cNvSpPr/>
          <p:nvPr/>
        </p:nvSpPr>
        <p:spPr>
          <a:xfrm>
            <a:off x="2266575" y="5767011"/>
            <a:ext cx="4392807"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직사각형 17">
            <a:extLst>
              <a:ext uri="{FF2B5EF4-FFF2-40B4-BE49-F238E27FC236}">
                <a16:creationId xmlns:a16="http://schemas.microsoft.com/office/drawing/2014/main" id="{F1A7BF45-201E-49BB-9B38-ACE4D3201F5D}"/>
              </a:ext>
            </a:extLst>
          </p:cNvPr>
          <p:cNvSpPr/>
          <p:nvPr/>
        </p:nvSpPr>
        <p:spPr>
          <a:xfrm flipV="1">
            <a:off x="8675498" y="4908182"/>
            <a:ext cx="1186416" cy="4572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직사각형 18">
            <a:extLst>
              <a:ext uri="{FF2B5EF4-FFF2-40B4-BE49-F238E27FC236}">
                <a16:creationId xmlns:a16="http://schemas.microsoft.com/office/drawing/2014/main" id="{46265474-95D4-4B61-A810-F3261545753D}"/>
              </a:ext>
            </a:extLst>
          </p:cNvPr>
          <p:cNvSpPr/>
          <p:nvPr/>
        </p:nvSpPr>
        <p:spPr>
          <a:xfrm flipV="1">
            <a:off x="2311809" y="6295780"/>
            <a:ext cx="6956897" cy="457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화살표: 오른쪽 5">
            <a:extLst>
              <a:ext uri="{FF2B5EF4-FFF2-40B4-BE49-F238E27FC236}">
                <a16:creationId xmlns:a16="http://schemas.microsoft.com/office/drawing/2014/main" id="{BDAAB6F5-A52C-48DF-B41D-30C92CEE9AAC}"/>
              </a:ext>
            </a:extLst>
          </p:cNvPr>
          <p:cNvSpPr/>
          <p:nvPr/>
        </p:nvSpPr>
        <p:spPr>
          <a:xfrm>
            <a:off x="2815956" y="1356041"/>
            <a:ext cx="1884059" cy="216679"/>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6982981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149587" y="233215"/>
            <a:ext cx="11082716" cy="5568854"/>
          </a:xfrm>
        </p:spPr>
        <p:txBody>
          <a:bodyPr>
            <a:normAutofit/>
          </a:bodyPr>
          <a:lstStyle/>
          <a:p>
            <a:r>
              <a:rPr lang="en-US" altLang="ko-KR" dirty="0" err="1"/>
              <a:t>AlextNet</a:t>
            </a:r>
            <a:r>
              <a:rPr lang="en-US" altLang="ko-KR" dirty="0"/>
              <a:t>: ILSVRC2012(120</a:t>
            </a:r>
            <a:r>
              <a:rPr lang="ko-KR" altLang="en-US" dirty="0"/>
              <a:t>만장의 영상을 </a:t>
            </a:r>
            <a:r>
              <a:rPr lang="en-US" altLang="ko-KR" dirty="0"/>
              <a:t>1000</a:t>
            </a:r>
            <a:r>
              <a:rPr lang="ko-KR" altLang="en-US" dirty="0"/>
              <a:t>개의 클래스로 구분</a:t>
            </a:r>
            <a:r>
              <a:rPr lang="en-US" altLang="ko-KR" dirty="0"/>
              <a:t>)</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F0D37D59-FAE8-4FD2-B727-4F3B2695D252}"/>
                  </a:ext>
                </a:extLst>
              </p:cNvPr>
              <p:cNvSpPr txBox="1"/>
              <p:nvPr/>
            </p:nvSpPr>
            <p:spPr>
              <a:xfrm>
                <a:off x="468261" y="874419"/>
                <a:ext cx="127676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𝑛</m:t>
                      </m:r>
                      <m:r>
                        <a:rPr lang="en-US" altLang="ko-KR" b="0" i="1" smtClean="0">
                          <a:latin typeface="Cambria Math" panose="02040503050406030204" pitchFamily="18" charset="0"/>
                        </a:rPr>
                        <m:t>:</m:t>
                      </m:r>
                      <m:r>
                        <m:rPr>
                          <m:sty m:val="p"/>
                        </m:rPr>
                        <a:rPr lang="en-US" altLang="ko-KR" b="0" i="0" smtClean="0">
                          <a:latin typeface="Cambria Math" panose="02040503050406030204" pitchFamily="18" charset="0"/>
                        </a:rPr>
                        <m:t>input</m:t>
                      </m:r>
                      <m:r>
                        <a:rPr lang="en-US" altLang="ko-KR" b="0" i="0" smtClean="0">
                          <a:latin typeface="Cambria Math" panose="02040503050406030204" pitchFamily="18" charset="0"/>
                        </a:rPr>
                        <m:t> </m:t>
                      </m:r>
                      <m:r>
                        <m:rPr>
                          <m:sty m:val="p"/>
                        </m:rPr>
                        <a:rPr lang="en-US" altLang="ko-KR" b="0" i="0" smtClean="0">
                          <a:latin typeface="Cambria Math" panose="02040503050406030204" pitchFamily="18" charset="0"/>
                        </a:rPr>
                        <m:t>size</m:t>
                      </m:r>
                    </m:oMath>
                  </m:oMathPara>
                </a14:m>
                <a:endParaRPr lang="en-US" altLang="ko-KR" b="0" dirty="0"/>
              </a:p>
            </p:txBody>
          </p:sp>
        </mc:Choice>
        <mc:Fallback xmlns="">
          <p:sp>
            <p:nvSpPr>
              <p:cNvPr id="3" name="TextBox 2">
                <a:extLst>
                  <a:ext uri="{FF2B5EF4-FFF2-40B4-BE49-F238E27FC236}">
                    <a16:creationId xmlns:a16="http://schemas.microsoft.com/office/drawing/2014/main" id="{F0D37D59-FAE8-4FD2-B727-4F3B2695D252}"/>
                  </a:ext>
                </a:extLst>
              </p:cNvPr>
              <p:cNvSpPr txBox="1">
                <a:spLocks noRot="1" noChangeAspect="1" noMove="1" noResize="1" noEditPoints="1" noAdjustHandles="1" noChangeArrowheads="1" noChangeShapeType="1" noTextEdit="1"/>
              </p:cNvSpPr>
              <p:nvPr/>
            </p:nvSpPr>
            <p:spPr>
              <a:xfrm>
                <a:off x="468261" y="874419"/>
                <a:ext cx="1276760" cy="276999"/>
              </a:xfrm>
              <a:prstGeom prst="rect">
                <a:avLst/>
              </a:prstGeom>
              <a:blipFill>
                <a:blip r:embed="rId2"/>
                <a:stretch>
                  <a:fillRect l="-957" r="-3349" b="-36957"/>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F7D8039-1D9F-4B81-8743-6A59A12758F6}"/>
                  </a:ext>
                </a:extLst>
              </p:cNvPr>
              <p:cNvSpPr txBox="1"/>
              <p:nvPr/>
            </p:nvSpPr>
            <p:spPr>
              <a:xfrm>
                <a:off x="432156" y="1165246"/>
                <a:ext cx="1229824"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𝑓</m:t>
                      </m:r>
                      <m:r>
                        <a:rPr lang="en-US" altLang="ko-KR" b="0" i="1" smtClean="0">
                          <a:latin typeface="Cambria Math" panose="02040503050406030204" pitchFamily="18" charset="0"/>
                        </a:rPr>
                        <m:t>:</m:t>
                      </m:r>
                      <m:r>
                        <m:rPr>
                          <m:sty m:val="p"/>
                        </m:rPr>
                        <a:rPr lang="en-US" altLang="ko-KR" b="0" i="0" smtClean="0">
                          <a:latin typeface="Cambria Math" panose="02040503050406030204" pitchFamily="18" charset="0"/>
                        </a:rPr>
                        <m:t>filter</m:t>
                      </m:r>
                      <m:r>
                        <a:rPr lang="en-US" altLang="ko-KR" b="0" i="0" smtClean="0">
                          <a:latin typeface="Cambria Math" panose="02040503050406030204" pitchFamily="18" charset="0"/>
                        </a:rPr>
                        <m:t> </m:t>
                      </m:r>
                      <m:r>
                        <m:rPr>
                          <m:sty m:val="p"/>
                        </m:rPr>
                        <a:rPr lang="en-US" altLang="ko-KR" b="0" i="0" smtClean="0">
                          <a:latin typeface="Cambria Math" panose="02040503050406030204" pitchFamily="18" charset="0"/>
                        </a:rPr>
                        <m:t>size</m:t>
                      </m:r>
                    </m:oMath>
                  </m:oMathPara>
                </a14:m>
                <a:endParaRPr lang="en-US" altLang="ko-KR" b="0" dirty="0"/>
              </a:p>
            </p:txBody>
          </p:sp>
        </mc:Choice>
        <mc:Fallback xmlns="">
          <p:sp>
            <p:nvSpPr>
              <p:cNvPr id="11" name="TextBox 10">
                <a:extLst>
                  <a:ext uri="{FF2B5EF4-FFF2-40B4-BE49-F238E27FC236}">
                    <a16:creationId xmlns:a16="http://schemas.microsoft.com/office/drawing/2014/main" id="{BF7D8039-1D9F-4B81-8743-6A59A12758F6}"/>
                  </a:ext>
                </a:extLst>
              </p:cNvPr>
              <p:cNvSpPr txBox="1">
                <a:spLocks noRot="1" noChangeAspect="1" noMove="1" noResize="1" noEditPoints="1" noAdjustHandles="1" noChangeArrowheads="1" noChangeShapeType="1" noTextEdit="1"/>
              </p:cNvSpPr>
              <p:nvPr/>
            </p:nvSpPr>
            <p:spPr>
              <a:xfrm>
                <a:off x="432156" y="1165246"/>
                <a:ext cx="1229824" cy="276999"/>
              </a:xfrm>
              <a:prstGeom prst="rect">
                <a:avLst/>
              </a:prstGeom>
              <a:blipFill>
                <a:blip r:embed="rId3"/>
                <a:stretch>
                  <a:fillRect l="-4950" r="-2970" b="-36957"/>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D40E88A-B612-499F-B29F-1288210BCFA7}"/>
                  </a:ext>
                </a:extLst>
              </p:cNvPr>
              <p:cNvSpPr txBox="1"/>
              <p:nvPr/>
            </p:nvSpPr>
            <p:spPr>
              <a:xfrm>
                <a:off x="418145" y="1476726"/>
                <a:ext cx="116660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𝑝</m:t>
                      </m:r>
                      <m:r>
                        <a:rPr lang="en-US" altLang="ko-KR" b="0" i="1" smtClean="0">
                          <a:latin typeface="Cambria Math" panose="02040503050406030204" pitchFamily="18" charset="0"/>
                        </a:rPr>
                        <m:t>:</m:t>
                      </m:r>
                      <m:r>
                        <m:rPr>
                          <m:sty m:val="p"/>
                        </m:rPr>
                        <a:rPr lang="en-US" altLang="ko-KR" b="0" i="0" smtClean="0">
                          <a:latin typeface="Cambria Math" panose="02040503050406030204" pitchFamily="18" charset="0"/>
                        </a:rPr>
                        <m:t>padding</m:t>
                      </m:r>
                      <m:r>
                        <a:rPr lang="en-US" altLang="ko-KR" b="0" i="0" smtClean="0">
                          <a:latin typeface="Cambria Math" panose="02040503050406030204" pitchFamily="18" charset="0"/>
                        </a:rPr>
                        <m:t> </m:t>
                      </m:r>
                    </m:oMath>
                  </m:oMathPara>
                </a14:m>
                <a:endParaRPr lang="en-US" altLang="ko-KR" b="0" dirty="0"/>
              </a:p>
            </p:txBody>
          </p:sp>
        </mc:Choice>
        <mc:Fallback xmlns="">
          <p:sp>
            <p:nvSpPr>
              <p:cNvPr id="12" name="TextBox 11">
                <a:extLst>
                  <a:ext uri="{FF2B5EF4-FFF2-40B4-BE49-F238E27FC236}">
                    <a16:creationId xmlns:a16="http://schemas.microsoft.com/office/drawing/2014/main" id="{ED40E88A-B612-499F-B29F-1288210BCFA7}"/>
                  </a:ext>
                </a:extLst>
              </p:cNvPr>
              <p:cNvSpPr txBox="1">
                <a:spLocks noRot="1" noChangeAspect="1" noMove="1" noResize="1" noEditPoints="1" noAdjustHandles="1" noChangeArrowheads="1" noChangeShapeType="1" noTextEdit="1"/>
              </p:cNvSpPr>
              <p:nvPr/>
            </p:nvSpPr>
            <p:spPr>
              <a:xfrm>
                <a:off x="418145" y="1476726"/>
                <a:ext cx="1166601" cy="276999"/>
              </a:xfrm>
              <a:prstGeom prst="rect">
                <a:avLst/>
              </a:prstGeom>
              <a:blipFill>
                <a:blip r:embed="rId4"/>
                <a:stretch>
                  <a:fillRect l="-3665" r="-1571" b="-36957"/>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7109788-308C-4AE8-A8F0-4CBA03B90839}"/>
                  </a:ext>
                </a:extLst>
              </p:cNvPr>
              <p:cNvSpPr txBox="1"/>
              <p:nvPr/>
            </p:nvSpPr>
            <p:spPr>
              <a:xfrm>
                <a:off x="418145" y="1839215"/>
                <a:ext cx="97456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𝑠</m:t>
                      </m:r>
                      <m:r>
                        <a:rPr lang="en-US" altLang="ko-KR" b="0" i="1" smtClean="0">
                          <a:latin typeface="Cambria Math" panose="02040503050406030204" pitchFamily="18" charset="0"/>
                        </a:rPr>
                        <m:t>:</m:t>
                      </m:r>
                      <m:r>
                        <m:rPr>
                          <m:sty m:val="p"/>
                        </m:rPr>
                        <a:rPr lang="en-US" altLang="ko-KR" b="0" i="0" smtClean="0">
                          <a:latin typeface="Cambria Math" panose="02040503050406030204" pitchFamily="18" charset="0"/>
                        </a:rPr>
                        <m:t>stride</m:t>
                      </m:r>
                      <m:r>
                        <a:rPr lang="en-US" altLang="ko-KR" b="0" i="0" smtClean="0">
                          <a:latin typeface="Cambria Math" panose="02040503050406030204" pitchFamily="18" charset="0"/>
                        </a:rPr>
                        <m:t>  </m:t>
                      </m:r>
                    </m:oMath>
                  </m:oMathPara>
                </a14:m>
                <a:endParaRPr lang="en-US" altLang="ko-KR" b="0" dirty="0"/>
              </a:p>
            </p:txBody>
          </p:sp>
        </mc:Choice>
        <mc:Fallback xmlns="">
          <p:sp>
            <p:nvSpPr>
              <p:cNvPr id="13" name="TextBox 12">
                <a:extLst>
                  <a:ext uri="{FF2B5EF4-FFF2-40B4-BE49-F238E27FC236}">
                    <a16:creationId xmlns:a16="http://schemas.microsoft.com/office/drawing/2014/main" id="{D7109788-308C-4AE8-A8F0-4CBA03B90839}"/>
                  </a:ext>
                </a:extLst>
              </p:cNvPr>
              <p:cNvSpPr txBox="1">
                <a:spLocks noRot="1" noChangeAspect="1" noMove="1" noResize="1" noEditPoints="1" noAdjustHandles="1" noChangeArrowheads="1" noChangeShapeType="1" noTextEdit="1"/>
              </p:cNvSpPr>
              <p:nvPr/>
            </p:nvSpPr>
            <p:spPr>
              <a:xfrm>
                <a:off x="418145" y="1839215"/>
                <a:ext cx="974561" cy="276999"/>
              </a:xfrm>
              <a:prstGeom prst="rect">
                <a:avLst/>
              </a:prstGeom>
              <a:blipFill>
                <a:blip r:embed="rId5"/>
                <a:stretch>
                  <a:fillRect l="-1887" b="-1333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B63564D-6943-44B9-9637-15E43299395C}"/>
                  </a:ext>
                </a:extLst>
              </p:cNvPr>
              <p:cNvSpPr txBox="1"/>
              <p:nvPr/>
            </p:nvSpPr>
            <p:spPr>
              <a:xfrm>
                <a:off x="418145" y="2214388"/>
                <a:ext cx="219502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b="0" i="1" smtClean="0">
                              <a:latin typeface="Cambria Math" panose="02040503050406030204" pitchFamily="18" charset="0"/>
                            </a:rPr>
                          </m:ctrlPr>
                        </m:sSubPr>
                        <m:e>
                          <m:r>
                            <a:rPr lang="en-US" altLang="ko-KR" b="0" i="1" smtClean="0">
                              <a:latin typeface="Cambria Math" panose="02040503050406030204" pitchFamily="18" charset="0"/>
                            </a:rPr>
                            <m:t>𝑁</m:t>
                          </m:r>
                        </m:e>
                        <m:sub>
                          <m:r>
                            <a:rPr lang="en-US" altLang="ko-KR" b="0" i="1" smtClean="0">
                              <a:latin typeface="Cambria Math" panose="02040503050406030204" pitchFamily="18" charset="0"/>
                            </a:rPr>
                            <m:t>𝑐</m:t>
                          </m:r>
                        </m:sub>
                      </m:sSub>
                      <m:r>
                        <a:rPr lang="en-US" altLang="ko-KR" b="0" i="1" smtClean="0">
                          <a:latin typeface="Cambria Math" panose="02040503050406030204" pitchFamily="18" charset="0"/>
                        </a:rPr>
                        <m:t>:</m:t>
                      </m:r>
                      <m:r>
                        <m:rPr>
                          <m:sty m:val="p"/>
                        </m:rPr>
                        <a:rPr lang="en-US" altLang="ko-KR" b="0" i="0" smtClean="0">
                          <a:latin typeface="Cambria Math" panose="02040503050406030204" pitchFamily="18" charset="0"/>
                        </a:rPr>
                        <m:t>number</m:t>
                      </m:r>
                      <m:r>
                        <a:rPr lang="en-US" altLang="ko-KR" b="0" i="0" smtClean="0">
                          <a:latin typeface="Cambria Math" panose="02040503050406030204" pitchFamily="18" charset="0"/>
                        </a:rPr>
                        <m:t> </m:t>
                      </m:r>
                      <m:r>
                        <m:rPr>
                          <m:sty m:val="p"/>
                        </m:rPr>
                        <a:rPr lang="en-US" altLang="ko-KR" b="0" i="0" smtClean="0">
                          <a:latin typeface="Cambria Math" panose="02040503050406030204" pitchFamily="18" charset="0"/>
                        </a:rPr>
                        <m:t>of</m:t>
                      </m:r>
                      <m:r>
                        <a:rPr lang="en-US" altLang="ko-KR" b="0" i="0" smtClean="0">
                          <a:latin typeface="Cambria Math" panose="02040503050406030204" pitchFamily="18" charset="0"/>
                        </a:rPr>
                        <m:t> </m:t>
                      </m:r>
                      <m:r>
                        <m:rPr>
                          <m:sty m:val="p"/>
                        </m:rPr>
                        <a:rPr lang="en-US" altLang="ko-KR" b="0" i="0" smtClean="0">
                          <a:latin typeface="Cambria Math" panose="02040503050406030204" pitchFamily="18" charset="0"/>
                        </a:rPr>
                        <m:t>filters</m:t>
                      </m:r>
                      <m:r>
                        <a:rPr lang="en-US" altLang="ko-KR" b="0" i="0" smtClean="0">
                          <a:latin typeface="Cambria Math" panose="02040503050406030204" pitchFamily="18" charset="0"/>
                        </a:rPr>
                        <m:t>  </m:t>
                      </m:r>
                    </m:oMath>
                  </m:oMathPara>
                </a14:m>
                <a:endParaRPr lang="en-US" altLang="ko-KR" b="0" dirty="0"/>
              </a:p>
            </p:txBody>
          </p:sp>
        </mc:Choice>
        <mc:Fallback xmlns="">
          <p:sp>
            <p:nvSpPr>
              <p:cNvPr id="14" name="TextBox 13">
                <a:extLst>
                  <a:ext uri="{FF2B5EF4-FFF2-40B4-BE49-F238E27FC236}">
                    <a16:creationId xmlns:a16="http://schemas.microsoft.com/office/drawing/2014/main" id="{1B63564D-6943-44B9-9637-15E43299395C}"/>
                  </a:ext>
                </a:extLst>
              </p:cNvPr>
              <p:cNvSpPr txBox="1">
                <a:spLocks noRot="1" noChangeAspect="1" noMove="1" noResize="1" noEditPoints="1" noAdjustHandles="1" noChangeArrowheads="1" noChangeShapeType="1" noTextEdit="1"/>
              </p:cNvSpPr>
              <p:nvPr/>
            </p:nvSpPr>
            <p:spPr>
              <a:xfrm>
                <a:off x="418145" y="2214388"/>
                <a:ext cx="2195024" cy="276999"/>
              </a:xfrm>
              <a:prstGeom prst="rect">
                <a:avLst/>
              </a:prstGeom>
              <a:blipFill>
                <a:blip r:embed="rId6"/>
                <a:stretch>
                  <a:fillRect l="-1667" b="-15217"/>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5" name="직사각형 14">
                <a:extLst>
                  <a:ext uri="{FF2B5EF4-FFF2-40B4-BE49-F238E27FC236}">
                    <a16:creationId xmlns:a16="http://schemas.microsoft.com/office/drawing/2014/main" id="{5D20933E-D04B-4FCB-9763-273D9DE2A5BE}"/>
                  </a:ext>
                </a:extLst>
              </p:cNvPr>
              <p:cNvSpPr/>
              <p:nvPr/>
            </p:nvSpPr>
            <p:spPr>
              <a:xfrm>
                <a:off x="2211823" y="898470"/>
                <a:ext cx="3671967" cy="504818"/>
              </a:xfrm>
              <a:prstGeom prst="rect">
                <a:avLst/>
              </a:prstGeom>
            </p:spPr>
            <p:txBody>
              <a:bodyPr wrap="none">
                <a:spAutoFit/>
              </a:bodyPr>
              <a:lstStyle/>
              <a:p>
                <a14:m>
                  <m:oMath xmlns:m="http://schemas.openxmlformats.org/officeDocument/2006/math">
                    <m:d>
                      <m:dPr>
                        <m:begChr m:val="["/>
                        <m:endChr m:val="]"/>
                        <m:ctrlPr>
                          <a:rPr lang="en-US" altLang="ko-KR" i="1">
                            <a:latin typeface="Cambria Math" panose="02040503050406030204" pitchFamily="18" charset="0"/>
                          </a:rPr>
                        </m:ctrlPr>
                      </m:dPr>
                      <m:e>
                        <m:f>
                          <m:fPr>
                            <m:ctrlPr>
                              <a:rPr lang="en-US" altLang="ko-KR" i="1">
                                <a:latin typeface="Cambria Math" panose="02040503050406030204" pitchFamily="18" charset="0"/>
                              </a:rPr>
                            </m:ctrlPr>
                          </m:fPr>
                          <m:num>
                            <m:r>
                              <a:rPr lang="en-US" altLang="ko-KR" i="1">
                                <a:latin typeface="Cambria Math" panose="02040503050406030204" pitchFamily="18" charset="0"/>
                              </a:rPr>
                              <m:t>𝑛</m:t>
                            </m:r>
                            <m:r>
                              <a:rPr lang="en-US" altLang="ko-KR" i="1">
                                <a:latin typeface="Cambria Math" panose="02040503050406030204" pitchFamily="18" charset="0"/>
                              </a:rPr>
                              <m:t>+2</m:t>
                            </m:r>
                            <m:r>
                              <a:rPr lang="en-US" altLang="ko-KR" i="1">
                                <a:latin typeface="Cambria Math" panose="02040503050406030204" pitchFamily="18" charset="0"/>
                              </a:rPr>
                              <m:t>𝑝</m:t>
                            </m:r>
                            <m:r>
                              <a:rPr lang="en-US" altLang="ko-KR" i="1">
                                <a:latin typeface="Cambria Math" panose="02040503050406030204" pitchFamily="18" charset="0"/>
                              </a:rPr>
                              <m:t>−</m:t>
                            </m:r>
                            <m:r>
                              <a:rPr lang="en-US" altLang="ko-KR" i="1">
                                <a:latin typeface="Cambria Math" panose="02040503050406030204" pitchFamily="18" charset="0"/>
                              </a:rPr>
                              <m:t>𝑓</m:t>
                            </m:r>
                          </m:num>
                          <m:den>
                            <m:r>
                              <a:rPr lang="en-US" altLang="ko-KR" i="1">
                                <a:latin typeface="Cambria Math" panose="02040503050406030204" pitchFamily="18" charset="0"/>
                              </a:rPr>
                              <m:t>𝑠</m:t>
                            </m:r>
                          </m:den>
                        </m:f>
                        <m:r>
                          <a:rPr lang="en-US" altLang="ko-KR" i="1">
                            <a:latin typeface="Cambria Math" panose="02040503050406030204" pitchFamily="18" charset="0"/>
                          </a:rPr>
                          <m:t>+1</m:t>
                        </m:r>
                        <m:r>
                          <m:rPr>
                            <m:nor/>
                          </m:rPr>
                          <a:rPr lang="ko-KR" altLang="en-US" dirty="0"/>
                          <m:t> </m:t>
                        </m:r>
                      </m:e>
                    </m:d>
                  </m:oMath>
                </a14:m>
                <a:r>
                  <a:rPr lang="en-US" altLang="ko-KR" dirty="0">
                    <a:ea typeface="Cambria Math" panose="02040503050406030204" pitchFamily="18" charset="0"/>
                  </a:rPr>
                  <a:t> </a:t>
                </a:r>
                <a14:m>
                  <m:oMath xmlns:m="http://schemas.openxmlformats.org/officeDocument/2006/math">
                    <m:r>
                      <a:rPr lang="en-US" altLang="ko-KR" i="1" dirty="0">
                        <a:latin typeface="Cambria Math" panose="02040503050406030204" pitchFamily="18" charset="0"/>
                        <a:ea typeface="Cambria Math" panose="02040503050406030204" pitchFamily="18" charset="0"/>
                      </a:rPr>
                      <m:t>×</m:t>
                    </m:r>
                  </m:oMath>
                </a14:m>
                <a:r>
                  <a:rPr lang="en-US" altLang="ko-KR" dirty="0"/>
                  <a:t> </a:t>
                </a:r>
                <a14:m>
                  <m:oMath xmlns:m="http://schemas.openxmlformats.org/officeDocument/2006/math">
                    <m:d>
                      <m:dPr>
                        <m:begChr m:val="["/>
                        <m:endChr m:val="]"/>
                        <m:ctrlPr>
                          <a:rPr lang="en-US" altLang="ko-KR" i="1">
                            <a:latin typeface="Cambria Math" panose="02040503050406030204" pitchFamily="18" charset="0"/>
                          </a:rPr>
                        </m:ctrlPr>
                      </m:dPr>
                      <m:e>
                        <m:f>
                          <m:fPr>
                            <m:ctrlPr>
                              <a:rPr lang="en-US" altLang="ko-KR" i="1">
                                <a:latin typeface="Cambria Math" panose="02040503050406030204" pitchFamily="18" charset="0"/>
                              </a:rPr>
                            </m:ctrlPr>
                          </m:fPr>
                          <m:num>
                            <m:r>
                              <a:rPr lang="en-US" altLang="ko-KR" i="1">
                                <a:latin typeface="Cambria Math" panose="02040503050406030204" pitchFamily="18" charset="0"/>
                              </a:rPr>
                              <m:t>𝑛</m:t>
                            </m:r>
                            <m:r>
                              <a:rPr lang="en-US" altLang="ko-KR" i="1">
                                <a:latin typeface="Cambria Math" panose="02040503050406030204" pitchFamily="18" charset="0"/>
                              </a:rPr>
                              <m:t>+2</m:t>
                            </m:r>
                            <m:r>
                              <a:rPr lang="en-US" altLang="ko-KR" i="1">
                                <a:latin typeface="Cambria Math" panose="02040503050406030204" pitchFamily="18" charset="0"/>
                              </a:rPr>
                              <m:t>𝑝</m:t>
                            </m:r>
                            <m:r>
                              <a:rPr lang="en-US" altLang="ko-KR" i="1">
                                <a:latin typeface="Cambria Math" panose="02040503050406030204" pitchFamily="18" charset="0"/>
                              </a:rPr>
                              <m:t>−</m:t>
                            </m:r>
                            <m:r>
                              <a:rPr lang="en-US" altLang="ko-KR" i="1">
                                <a:latin typeface="Cambria Math" panose="02040503050406030204" pitchFamily="18" charset="0"/>
                              </a:rPr>
                              <m:t>𝑓</m:t>
                            </m:r>
                          </m:num>
                          <m:den>
                            <m:r>
                              <a:rPr lang="en-US" altLang="ko-KR" i="1">
                                <a:latin typeface="Cambria Math" panose="02040503050406030204" pitchFamily="18" charset="0"/>
                              </a:rPr>
                              <m:t>𝑠</m:t>
                            </m:r>
                          </m:den>
                        </m:f>
                        <m:r>
                          <a:rPr lang="en-US" altLang="ko-KR" i="1">
                            <a:latin typeface="Cambria Math" panose="02040503050406030204" pitchFamily="18" charset="0"/>
                          </a:rPr>
                          <m:t>+1</m:t>
                        </m:r>
                        <m:r>
                          <m:rPr>
                            <m:nor/>
                          </m:rPr>
                          <a:rPr lang="ko-KR" altLang="en-US" dirty="0"/>
                          <m:t> </m:t>
                        </m:r>
                      </m:e>
                    </m:d>
                    <m:r>
                      <a:rPr lang="en-US" altLang="ko-KR" i="1" dirty="0" smtClean="0">
                        <a:latin typeface="Cambria Math" panose="02040503050406030204" pitchFamily="18" charset="0"/>
                        <a:ea typeface="Cambria Math" panose="02040503050406030204" pitchFamily="18" charset="0"/>
                      </a:rPr>
                      <m:t>×</m:t>
                    </m:r>
                    <m:sSub>
                      <m:sSubPr>
                        <m:ctrlPr>
                          <a:rPr lang="pt-BR" altLang="ko-KR" i="1">
                            <a:latin typeface="Cambria Math" panose="02040503050406030204" pitchFamily="18" charset="0"/>
                          </a:rPr>
                        </m:ctrlPr>
                      </m:sSubPr>
                      <m:e>
                        <m:r>
                          <a:rPr lang="en-US" altLang="ko-KR" i="1">
                            <a:latin typeface="Cambria Math" panose="02040503050406030204" pitchFamily="18" charset="0"/>
                          </a:rPr>
                          <m:t>𝑁</m:t>
                        </m:r>
                      </m:e>
                      <m:sub>
                        <m:r>
                          <a:rPr lang="en-US" altLang="ko-KR" i="1">
                            <a:latin typeface="Cambria Math" panose="02040503050406030204" pitchFamily="18" charset="0"/>
                          </a:rPr>
                          <m:t>𝑐</m:t>
                        </m:r>
                      </m:sub>
                    </m:sSub>
                  </m:oMath>
                </a14:m>
                <a:endParaRPr lang="ko-KR" altLang="en-US" dirty="0"/>
              </a:p>
            </p:txBody>
          </p:sp>
        </mc:Choice>
        <mc:Fallback xmlns="">
          <p:sp>
            <p:nvSpPr>
              <p:cNvPr id="15" name="직사각형 14">
                <a:extLst>
                  <a:ext uri="{FF2B5EF4-FFF2-40B4-BE49-F238E27FC236}">
                    <a16:creationId xmlns:a16="http://schemas.microsoft.com/office/drawing/2014/main" id="{5D20933E-D04B-4FCB-9763-273D9DE2A5BE}"/>
                  </a:ext>
                </a:extLst>
              </p:cNvPr>
              <p:cNvSpPr>
                <a:spLocks noRot="1" noChangeAspect="1" noMove="1" noResize="1" noEditPoints="1" noAdjustHandles="1" noChangeArrowheads="1" noChangeShapeType="1" noTextEdit="1"/>
              </p:cNvSpPr>
              <p:nvPr/>
            </p:nvSpPr>
            <p:spPr>
              <a:xfrm>
                <a:off x="2211823" y="898470"/>
                <a:ext cx="3671967" cy="504818"/>
              </a:xfrm>
              <a:prstGeom prst="rect">
                <a:avLst/>
              </a:prstGeom>
              <a:blipFill>
                <a:blip r:embed="rId7"/>
                <a:stretch>
                  <a:fillRect/>
                </a:stretch>
              </a:blipFill>
            </p:spPr>
            <p:txBody>
              <a:bodyPr/>
              <a:lstStyle/>
              <a:p>
                <a:r>
                  <a:rPr lang="ko-KR" altLang="en-US">
                    <a:noFill/>
                  </a:rPr>
                  <a:t> </a:t>
                </a:r>
              </a:p>
            </p:txBody>
          </p:sp>
        </mc:Fallback>
      </mc:AlternateContent>
      <p:pic>
        <p:nvPicPr>
          <p:cNvPr id="16" name="그림 15">
            <a:extLst>
              <a:ext uri="{FF2B5EF4-FFF2-40B4-BE49-F238E27FC236}">
                <a16:creationId xmlns:a16="http://schemas.microsoft.com/office/drawing/2014/main" id="{D1C5E72B-266F-4728-8D33-7F713517C65B}"/>
              </a:ext>
            </a:extLst>
          </p:cNvPr>
          <p:cNvPicPr>
            <a:picLocks noChangeAspect="1"/>
          </p:cNvPicPr>
          <p:nvPr/>
        </p:nvPicPr>
        <p:blipFill>
          <a:blip r:embed="rId8"/>
          <a:stretch>
            <a:fillRect/>
          </a:stretch>
        </p:blipFill>
        <p:spPr>
          <a:xfrm>
            <a:off x="2840577" y="2043260"/>
            <a:ext cx="8496300" cy="4581525"/>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0E83AE59-A539-40F5-BEA5-AEE5E548F95C}"/>
                  </a:ext>
                </a:extLst>
              </p:cNvPr>
              <p:cNvSpPr txBox="1"/>
              <p:nvPr/>
            </p:nvSpPr>
            <p:spPr>
              <a:xfrm>
                <a:off x="3760798" y="1642787"/>
                <a:ext cx="2226297" cy="307777"/>
              </a:xfrm>
              <a:prstGeom prst="rect">
                <a:avLst/>
              </a:prstGeom>
              <a:noFill/>
              <a:ln>
                <a:solidFill>
                  <a:srgbClr val="FF0000"/>
                </a:solidFill>
              </a:ln>
            </p:spPr>
            <p:txBody>
              <a:bodyPr wrap="square" rtlCol="0">
                <a:spAutoFit/>
              </a:bodyPr>
              <a:lstStyle/>
              <a:p>
                <a:pPr algn="ctr"/>
                <a:r>
                  <a:rPr lang="en-US" altLang="ko-KR" sz="1400" dirty="0"/>
                  <a:t>Kernel shape: 11</a:t>
                </a:r>
                <a14:m>
                  <m:oMath xmlns:m="http://schemas.openxmlformats.org/officeDocument/2006/math">
                    <m:r>
                      <a:rPr lang="en-US" altLang="ko-KR" sz="1400" i="1" dirty="0">
                        <a:latin typeface="Cambria Math" panose="02040503050406030204" pitchFamily="18" charset="0"/>
                        <a:ea typeface="Cambria Math" panose="02040503050406030204" pitchFamily="18" charset="0"/>
                      </a:rPr>
                      <m:t>×</m:t>
                    </m:r>
                    <m:r>
                      <a:rPr lang="en-US" altLang="ko-KR" sz="1400" b="0" i="0" dirty="0" smtClean="0">
                        <a:latin typeface="Cambria Math" panose="02040503050406030204" pitchFamily="18" charset="0"/>
                        <a:ea typeface="Cambria Math" panose="02040503050406030204" pitchFamily="18" charset="0"/>
                      </a:rPr>
                      <m:t>11</m:t>
                    </m:r>
                    <m:r>
                      <a:rPr lang="en-US" altLang="ko-KR" sz="1400" i="1" dirty="0">
                        <a:latin typeface="Cambria Math" panose="02040503050406030204" pitchFamily="18" charset="0"/>
                        <a:ea typeface="Cambria Math" panose="02040503050406030204" pitchFamily="18" charset="0"/>
                      </a:rPr>
                      <m:t>×</m:t>
                    </m:r>
                    <m:r>
                      <a:rPr lang="en-US" altLang="ko-KR" sz="1400" b="0" i="0" dirty="0" smtClean="0">
                        <a:latin typeface="Cambria Math" panose="02040503050406030204" pitchFamily="18" charset="0"/>
                        <a:ea typeface="Cambria Math" panose="02040503050406030204" pitchFamily="18" charset="0"/>
                      </a:rPr>
                      <m:t>3</m:t>
                    </m:r>
                  </m:oMath>
                </a14:m>
                <a:endParaRPr lang="ko-KR" altLang="en-US" sz="1400" dirty="0"/>
              </a:p>
            </p:txBody>
          </p:sp>
        </mc:Choice>
        <mc:Fallback xmlns="">
          <p:sp>
            <p:nvSpPr>
              <p:cNvPr id="17" name="TextBox 16">
                <a:extLst>
                  <a:ext uri="{FF2B5EF4-FFF2-40B4-BE49-F238E27FC236}">
                    <a16:creationId xmlns:a16="http://schemas.microsoft.com/office/drawing/2014/main" id="{0E83AE59-A539-40F5-BEA5-AEE5E548F95C}"/>
                  </a:ext>
                </a:extLst>
              </p:cNvPr>
              <p:cNvSpPr txBox="1">
                <a:spLocks noRot="1" noChangeAspect="1" noMove="1" noResize="1" noEditPoints="1" noAdjustHandles="1" noChangeArrowheads="1" noChangeShapeType="1" noTextEdit="1"/>
              </p:cNvSpPr>
              <p:nvPr/>
            </p:nvSpPr>
            <p:spPr>
              <a:xfrm>
                <a:off x="3760798" y="1642787"/>
                <a:ext cx="2226297" cy="307777"/>
              </a:xfrm>
              <a:prstGeom prst="rect">
                <a:avLst/>
              </a:prstGeom>
              <a:blipFill>
                <a:blip r:embed="rId9"/>
                <a:stretch>
                  <a:fillRect b="-16981"/>
                </a:stretch>
              </a:blipFill>
              <a:ln>
                <a:solidFill>
                  <a:srgbClr val="FF0000"/>
                </a:solidFill>
              </a:ln>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09CF78C9-0EB3-4F71-A4C1-8C798B279595}"/>
                  </a:ext>
                </a:extLst>
              </p:cNvPr>
              <p:cNvSpPr txBox="1"/>
              <p:nvPr/>
            </p:nvSpPr>
            <p:spPr>
              <a:xfrm>
                <a:off x="6736350" y="1642787"/>
                <a:ext cx="2141807" cy="307777"/>
              </a:xfrm>
              <a:prstGeom prst="rect">
                <a:avLst/>
              </a:prstGeom>
              <a:noFill/>
              <a:ln>
                <a:solidFill>
                  <a:srgbClr val="FF0000"/>
                </a:solidFill>
              </a:ln>
            </p:spPr>
            <p:txBody>
              <a:bodyPr wrap="square" rtlCol="0">
                <a:spAutoFit/>
              </a:bodyPr>
              <a:lstStyle/>
              <a:p>
                <a:pPr algn="ctr"/>
                <a:r>
                  <a:rPr lang="en-US" altLang="ko-KR" sz="1400" dirty="0"/>
                  <a:t>Kernel shape: 5</a:t>
                </a:r>
                <a14:m>
                  <m:oMath xmlns:m="http://schemas.openxmlformats.org/officeDocument/2006/math">
                    <m:r>
                      <a:rPr lang="en-US" altLang="ko-KR" sz="1400" i="1" dirty="0">
                        <a:latin typeface="Cambria Math" panose="02040503050406030204" pitchFamily="18" charset="0"/>
                        <a:ea typeface="Cambria Math" panose="02040503050406030204" pitchFamily="18" charset="0"/>
                      </a:rPr>
                      <m:t>×</m:t>
                    </m:r>
                    <m:r>
                      <a:rPr lang="en-US" altLang="ko-KR" sz="1400" b="0" i="0" dirty="0" smtClean="0">
                        <a:latin typeface="Cambria Math" panose="02040503050406030204" pitchFamily="18" charset="0"/>
                        <a:ea typeface="Cambria Math" panose="02040503050406030204" pitchFamily="18" charset="0"/>
                      </a:rPr>
                      <m:t>5</m:t>
                    </m:r>
                    <m:r>
                      <a:rPr lang="en-US" altLang="ko-KR" sz="1400" i="1" dirty="0">
                        <a:latin typeface="Cambria Math" panose="02040503050406030204" pitchFamily="18" charset="0"/>
                        <a:ea typeface="Cambria Math" panose="02040503050406030204" pitchFamily="18" charset="0"/>
                      </a:rPr>
                      <m:t>×</m:t>
                    </m:r>
                    <m:r>
                      <a:rPr lang="en-US" altLang="ko-KR" sz="1400" b="0" i="0" dirty="0" smtClean="0">
                        <a:latin typeface="Cambria Math" panose="02040503050406030204" pitchFamily="18" charset="0"/>
                        <a:ea typeface="Cambria Math" panose="02040503050406030204" pitchFamily="18" charset="0"/>
                      </a:rPr>
                      <m:t>96</m:t>
                    </m:r>
                  </m:oMath>
                </a14:m>
                <a:endParaRPr lang="ko-KR" altLang="en-US" sz="1400" dirty="0"/>
              </a:p>
            </p:txBody>
          </p:sp>
        </mc:Choice>
        <mc:Fallback xmlns="">
          <p:sp>
            <p:nvSpPr>
              <p:cNvPr id="18" name="TextBox 17">
                <a:extLst>
                  <a:ext uri="{FF2B5EF4-FFF2-40B4-BE49-F238E27FC236}">
                    <a16:creationId xmlns:a16="http://schemas.microsoft.com/office/drawing/2014/main" id="{09CF78C9-0EB3-4F71-A4C1-8C798B279595}"/>
                  </a:ext>
                </a:extLst>
              </p:cNvPr>
              <p:cNvSpPr txBox="1">
                <a:spLocks noRot="1" noChangeAspect="1" noMove="1" noResize="1" noEditPoints="1" noAdjustHandles="1" noChangeArrowheads="1" noChangeShapeType="1" noTextEdit="1"/>
              </p:cNvSpPr>
              <p:nvPr/>
            </p:nvSpPr>
            <p:spPr>
              <a:xfrm>
                <a:off x="6736350" y="1642787"/>
                <a:ext cx="2141807" cy="307777"/>
              </a:xfrm>
              <a:prstGeom prst="rect">
                <a:avLst/>
              </a:prstGeom>
              <a:blipFill>
                <a:blip r:embed="rId10"/>
                <a:stretch>
                  <a:fillRect b="-16981"/>
                </a:stretch>
              </a:blipFill>
              <a:ln>
                <a:solidFill>
                  <a:srgbClr val="FF0000"/>
                </a:solidFill>
              </a:ln>
            </p:spPr>
            <p:txBody>
              <a:bodyPr/>
              <a:lstStyle/>
              <a:p>
                <a:r>
                  <a:rPr lang="ko-KR" altLang="en-US">
                    <a:noFill/>
                  </a:rPr>
                  <a:t> </a:t>
                </a:r>
              </a:p>
            </p:txBody>
          </p:sp>
        </mc:Fallback>
      </mc:AlternateContent>
      <p:cxnSp>
        <p:nvCxnSpPr>
          <p:cNvPr id="4" name="직선 화살표 연결선 3">
            <a:extLst>
              <a:ext uri="{FF2B5EF4-FFF2-40B4-BE49-F238E27FC236}">
                <a16:creationId xmlns:a16="http://schemas.microsoft.com/office/drawing/2014/main" id="{677C8BF9-A5D8-4B42-BFE5-95A67E6548B2}"/>
              </a:ext>
            </a:extLst>
          </p:cNvPr>
          <p:cNvCxnSpPr>
            <a:cxnSpLocks/>
            <a:stCxn id="17" idx="2"/>
          </p:cNvCxnSpPr>
          <p:nvPr/>
        </p:nvCxnSpPr>
        <p:spPr>
          <a:xfrm>
            <a:off x="4873947" y="1950564"/>
            <a:ext cx="0" cy="41556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직선 화살표 연결선 18">
            <a:extLst>
              <a:ext uri="{FF2B5EF4-FFF2-40B4-BE49-F238E27FC236}">
                <a16:creationId xmlns:a16="http://schemas.microsoft.com/office/drawing/2014/main" id="{9D272EF4-BB4D-400A-BFC3-898B42DDC2EE}"/>
              </a:ext>
            </a:extLst>
          </p:cNvPr>
          <p:cNvCxnSpPr>
            <a:cxnSpLocks/>
            <a:stCxn id="18" idx="2"/>
          </p:cNvCxnSpPr>
          <p:nvPr/>
        </p:nvCxnSpPr>
        <p:spPr>
          <a:xfrm>
            <a:off x="7807254" y="1950564"/>
            <a:ext cx="0" cy="54082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12A03003-C258-4BB2-AB17-98C2433D7883}"/>
                  </a:ext>
                </a:extLst>
              </p:cNvPr>
              <p:cNvSpPr txBox="1"/>
              <p:nvPr/>
            </p:nvSpPr>
            <p:spPr>
              <a:xfrm>
                <a:off x="9600195" y="1642787"/>
                <a:ext cx="2250361" cy="307777"/>
              </a:xfrm>
              <a:prstGeom prst="rect">
                <a:avLst/>
              </a:prstGeom>
              <a:noFill/>
              <a:ln>
                <a:solidFill>
                  <a:srgbClr val="FF0000"/>
                </a:solidFill>
              </a:ln>
            </p:spPr>
            <p:txBody>
              <a:bodyPr wrap="square" rtlCol="0">
                <a:spAutoFit/>
              </a:bodyPr>
              <a:lstStyle/>
              <a:p>
                <a:pPr algn="ctr"/>
                <a:r>
                  <a:rPr lang="en-US" altLang="ko-KR" sz="1400" dirty="0"/>
                  <a:t>Kernel shape: 3</a:t>
                </a:r>
                <a14:m>
                  <m:oMath xmlns:m="http://schemas.openxmlformats.org/officeDocument/2006/math">
                    <m:r>
                      <a:rPr lang="en-US" altLang="ko-KR" sz="1400" i="1" dirty="0">
                        <a:latin typeface="Cambria Math" panose="02040503050406030204" pitchFamily="18" charset="0"/>
                        <a:ea typeface="Cambria Math" panose="02040503050406030204" pitchFamily="18" charset="0"/>
                      </a:rPr>
                      <m:t>×</m:t>
                    </m:r>
                    <m:r>
                      <a:rPr lang="en-US" altLang="ko-KR" sz="1400" b="0" i="0" dirty="0" smtClean="0">
                        <a:latin typeface="Cambria Math" panose="02040503050406030204" pitchFamily="18" charset="0"/>
                        <a:ea typeface="Cambria Math" panose="02040503050406030204" pitchFamily="18" charset="0"/>
                      </a:rPr>
                      <m:t>3</m:t>
                    </m:r>
                    <m:r>
                      <a:rPr lang="en-US" altLang="ko-KR" sz="1400" i="1" dirty="0">
                        <a:latin typeface="Cambria Math" panose="02040503050406030204" pitchFamily="18" charset="0"/>
                        <a:ea typeface="Cambria Math" panose="02040503050406030204" pitchFamily="18" charset="0"/>
                      </a:rPr>
                      <m:t>×</m:t>
                    </m:r>
                    <m:r>
                      <a:rPr lang="en-US" altLang="ko-KR" sz="1400" b="0" i="0" dirty="0" smtClean="0">
                        <a:latin typeface="Cambria Math" panose="02040503050406030204" pitchFamily="18" charset="0"/>
                        <a:ea typeface="Cambria Math" panose="02040503050406030204" pitchFamily="18" charset="0"/>
                      </a:rPr>
                      <m:t>256</m:t>
                    </m:r>
                  </m:oMath>
                </a14:m>
                <a:endParaRPr lang="ko-KR" altLang="en-US" sz="1400" dirty="0"/>
              </a:p>
            </p:txBody>
          </p:sp>
        </mc:Choice>
        <mc:Fallback xmlns="">
          <p:sp>
            <p:nvSpPr>
              <p:cNvPr id="26" name="TextBox 25">
                <a:extLst>
                  <a:ext uri="{FF2B5EF4-FFF2-40B4-BE49-F238E27FC236}">
                    <a16:creationId xmlns:a16="http://schemas.microsoft.com/office/drawing/2014/main" id="{12A03003-C258-4BB2-AB17-98C2433D7883}"/>
                  </a:ext>
                </a:extLst>
              </p:cNvPr>
              <p:cNvSpPr txBox="1">
                <a:spLocks noRot="1" noChangeAspect="1" noMove="1" noResize="1" noEditPoints="1" noAdjustHandles="1" noChangeArrowheads="1" noChangeShapeType="1" noTextEdit="1"/>
              </p:cNvSpPr>
              <p:nvPr/>
            </p:nvSpPr>
            <p:spPr>
              <a:xfrm>
                <a:off x="9600195" y="1642787"/>
                <a:ext cx="2250361" cy="307777"/>
              </a:xfrm>
              <a:prstGeom prst="rect">
                <a:avLst/>
              </a:prstGeom>
              <a:blipFill>
                <a:blip r:embed="rId11"/>
                <a:stretch>
                  <a:fillRect b="-16981"/>
                </a:stretch>
              </a:blipFill>
              <a:ln>
                <a:solidFill>
                  <a:srgbClr val="FF0000"/>
                </a:solidFill>
              </a:ln>
            </p:spPr>
            <p:txBody>
              <a:bodyPr/>
              <a:lstStyle/>
              <a:p>
                <a:r>
                  <a:rPr lang="ko-KR" altLang="en-US">
                    <a:noFill/>
                  </a:rPr>
                  <a:t> </a:t>
                </a:r>
              </a:p>
            </p:txBody>
          </p:sp>
        </mc:Fallback>
      </mc:AlternateContent>
      <p:cxnSp>
        <p:nvCxnSpPr>
          <p:cNvPr id="27" name="직선 화살표 연결선 26">
            <a:extLst>
              <a:ext uri="{FF2B5EF4-FFF2-40B4-BE49-F238E27FC236}">
                <a16:creationId xmlns:a16="http://schemas.microsoft.com/office/drawing/2014/main" id="{FEF58B80-D5BB-4426-B6A1-AA051640766E}"/>
              </a:ext>
            </a:extLst>
          </p:cNvPr>
          <p:cNvCxnSpPr>
            <a:cxnSpLocks/>
            <a:stCxn id="26" idx="2"/>
          </p:cNvCxnSpPr>
          <p:nvPr/>
        </p:nvCxnSpPr>
        <p:spPr>
          <a:xfrm>
            <a:off x="10725376" y="1950564"/>
            <a:ext cx="15185" cy="54082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F143D3C6-A0B9-40B9-AECC-6786F84CAC9E}"/>
              </a:ext>
            </a:extLst>
          </p:cNvPr>
          <p:cNvSpPr txBox="1"/>
          <p:nvPr/>
        </p:nvSpPr>
        <p:spPr>
          <a:xfrm>
            <a:off x="0" y="2858151"/>
            <a:ext cx="2800103" cy="2308324"/>
          </a:xfrm>
          <a:prstGeom prst="rect">
            <a:avLst/>
          </a:prstGeom>
          <a:noFill/>
        </p:spPr>
        <p:txBody>
          <a:bodyPr wrap="square" rtlCol="0">
            <a:spAutoFit/>
          </a:bodyPr>
          <a:lstStyle/>
          <a:p>
            <a:pPr marL="342900" indent="-342900">
              <a:buFont typeface="+mj-lt"/>
              <a:buAutoNum type="arabicPeriod"/>
            </a:pPr>
            <a:r>
              <a:rPr lang="en-US" altLang="ko-KR" dirty="0"/>
              <a:t>227x227</a:t>
            </a:r>
            <a:r>
              <a:rPr lang="ko-KR" altLang="en-US" dirty="0"/>
              <a:t> </a:t>
            </a:r>
            <a:r>
              <a:rPr lang="en-US" altLang="ko-KR" dirty="0"/>
              <a:t>RGB</a:t>
            </a:r>
            <a:r>
              <a:rPr lang="ko-KR" altLang="en-US" dirty="0"/>
              <a:t>영상에 </a:t>
            </a:r>
            <a:r>
              <a:rPr lang="ko-KR" altLang="en-US" dirty="0" err="1"/>
              <a:t>컨볼루션층과</a:t>
            </a:r>
            <a:r>
              <a:rPr lang="ko-KR" altLang="en-US" dirty="0"/>
              <a:t> </a:t>
            </a:r>
            <a:r>
              <a:rPr lang="ko-KR" altLang="en-US" dirty="0" err="1"/>
              <a:t>풀링층통과</a:t>
            </a:r>
            <a:endParaRPr lang="en-US" altLang="ko-KR" dirty="0"/>
          </a:p>
          <a:p>
            <a:pPr marL="342900" indent="-342900">
              <a:buFont typeface="+mj-lt"/>
              <a:buAutoNum type="arabicPeriod"/>
            </a:pPr>
            <a:endParaRPr lang="en-US" altLang="ko-KR" dirty="0"/>
          </a:p>
          <a:p>
            <a:pPr marL="342900" indent="-342900">
              <a:buFont typeface="+mj-lt"/>
              <a:buAutoNum type="arabicPeriod"/>
            </a:pPr>
            <a:r>
              <a:rPr lang="ko-KR" altLang="en-US" dirty="0" err="1"/>
              <a:t>컨볼루션층</a:t>
            </a:r>
            <a:r>
              <a:rPr lang="ko-KR" altLang="en-US" dirty="0"/>
              <a:t> 통과</a:t>
            </a:r>
            <a:endParaRPr lang="en-US" altLang="ko-KR" dirty="0"/>
          </a:p>
          <a:p>
            <a:pPr marL="342900" indent="-342900">
              <a:buFont typeface="+mj-lt"/>
              <a:buAutoNum type="arabicPeriod"/>
            </a:pPr>
            <a:endParaRPr lang="en-US" altLang="ko-KR" dirty="0"/>
          </a:p>
          <a:p>
            <a:pPr marL="342900" indent="-342900">
              <a:buFont typeface="+mj-lt"/>
              <a:buAutoNum type="arabicPeriod"/>
            </a:pPr>
            <a:r>
              <a:rPr lang="ko-KR" altLang="en-US" dirty="0" err="1"/>
              <a:t>풀링층</a:t>
            </a:r>
            <a:r>
              <a:rPr lang="ko-KR" altLang="en-US" dirty="0"/>
              <a:t> 거친 후 완전연결층으로 결과 출력</a:t>
            </a:r>
            <a:endParaRPr lang="en-US" altLang="ko-KR" dirty="0"/>
          </a:p>
        </p:txBody>
      </p:sp>
      <p:sp>
        <p:nvSpPr>
          <p:cNvPr id="6" name="TextBox 5">
            <a:extLst>
              <a:ext uri="{FF2B5EF4-FFF2-40B4-BE49-F238E27FC236}">
                <a16:creationId xmlns:a16="http://schemas.microsoft.com/office/drawing/2014/main" id="{AD991A32-1455-4E55-A430-091105F36F00}"/>
              </a:ext>
            </a:extLst>
          </p:cNvPr>
          <p:cNvSpPr txBox="1"/>
          <p:nvPr/>
        </p:nvSpPr>
        <p:spPr>
          <a:xfrm>
            <a:off x="301987" y="5559717"/>
            <a:ext cx="2434016" cy="646331"/>
          </a:xfrm>
          <a:prstGeom prst="rect">
            <a:avLst/>
          </a:prstGeom>
          <a:noFill/>
        </p:spPr>
        <p:txBody>
          <a:bodyPr wrap="square" rtlCol="0">
            <a:spAutoFit/>
          </a:bodyPr>
          <a:lstStyle/>
          <a:p>
            <a:r>
              <a:rPr lang="en-US" altLang="ko-KR" dirty="0"/>
              <a:t>ILSVRC2012</a:t>
            </a:r>
          </a:p>
          <a:p>
            <a:r>
              <a:rPr lang="en-US" altLang="ko-KR" dirty="0"/>
              <a:t>Top-5 error 17%</a:t>
            </a:r>
          </a:p>
        </p:txBody>
      </p:sp>
      <p:sp>
        <p:nvSpPr>
          <p:cNvPr id="20" name="직사각형 19">
            <a:extLst>
              <a:ext uri="{FF2B5EF4-FFF2-40B4-BE49-F238E27FC236}">
                <a16:creationId xmlns:a16="http://schemas.microsoft.com/office/drawing/2014/main" id="{4119EE02-4E59-4A05-BFEC-D657F4F21C8D}"/>
              </a:ext>
            </a:extLst>
          </p:cNvPr>
          <p:cNvSpPr/>
          <p:nvPr/>
        </p:nvSpPr>
        <p:spPr>
          <a:xfrm>
            <a:off x="3175834" y="2139154"/>
            <a:ext cx="6254675"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직사각형 22">
            <a:extLst>
              <a:ext uri="{FF2B5EF4-FFF2-40B4-BE49-F238E27FC236}">
                <a16:creationId xmlns:a16="http://schemas.microsoft.com/office/drawing/2014/main" id="{65A0DC8E-8BD2-40FA-875E-4CD275AE4743}"/>
              </a:ext>
            </a:extLst>
          </p:cNvPr>
          <p:cNvSpPr/>
          <p:nvPr/>
        </p:nvSpPr>
        <p:spPr>
          <a:xfrm flipV="1">
            <a:off x="418145" y="3753208"/>
            <a:ext cx="2194742"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직사각형 23">
            <a:extLst>
              <a:ext uri="{FF2B5EF4-FFF2-40B4-BE49-F238E27FC236}">
                <a16:creationId xmlns:a16="http://schemas.microsoft.com/office/drawing/2014/main" id="{78727AF9-60D9-449E-BBD0-99F3CB9C0F97}"/>
              </a:ext>
            </a:extLst>
          </p:cNvPr>
          <p:cNvSpPr/>
          <p:nvPr/>
        </p:nvSpPr>
        <p:spPr>
          <a:xfrm flipV="1">
            <a:off x="3223199" y="5710057"/>
            <a:ext cx="4440794" cy="45719"/>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 name="직사각형 24">
            <a:extLst>
              <a:ext uri="{FF2B5EF4-FFF2-40B4-BE49-F238E27FC236}">
                <a16:creationId xmlns:a16="http://schemas.microsoft.com/office/drawing/2014/main" id="{38DC7925-6EF2-4607-BDCE-BA6DAFF3265D}"/>
              </a:ext>
            </a:extLst>
          </p:cNvPr>
          <p:cNvSpPr/>
          <p:nvPr/>
        </p:nvSpPr>
        <p:spPr>
          <a:xfrm>
            <a:off x="9735277" y="2141902"/>
            <a:ext cx="1322636" cy="5726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직사각형 27">
            <a:extLst>
              <a:ext uri="{FF2B5EF4-FFF2-40B4-BE49-F238E27FC236}">
                <a16:creationId xmlns:a16="http://schemas.microsoft.com/office/drawing/2014/main" id="{643EAA31-C8CC-4AC7-BB75-8FD0C86A07E3}"/>
              </a:ext>
            </a:extLst>
          </p:cNvPr>
          <p:cNvSpPr/>
          <p:nvPr/>
        </p:nvSpPr>
        <p:spPr>
          <a:xfrm flipV="1">
            <a:off x="439072" y="4318774"/>
            <a:ext cx="1675831" cy="45719"/>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직사각형 28">
            <a:extLst>
              <a:ext uri="{FF2B5EF4-FFF2-40B4-BE49-F238E27FC236}">
                <a16:creationId xmlns:a16="http://schemas.microsoft.com/office/drawing/2014/main" id="{E23504B6-B4E5-4531-91CD-ED0E490D18BE}"/>
              </a:ext>
            </a:extLst>
          </p:cNvPr>
          <p:cNvSpPr/>
          <p:nvPr/>
        </p:nvSpPr>
        <p:spPr>
          <a:xfrm flipV="1">
            <a:off x="7807254" y="5993407"/>
            <a:ext cx="3242841" cy="457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직사각형 29">
            <a:extLst>
              <a:ext uri="{FF2B5EF4-FFF2-40B4-BE49-F238E27FC236}">
                <a16:creationId xmlns:a16="http://schemas.microsoft.com/office/drawing/2014/main" id="{8EE0BC02-46FD-44F5-B001-C007C5911A8A}"/>
              </a:ext>
            </a:extLst>
          </p:cNvPr>
          <p:cNvSpPr/>
          <p:nvPr/>
        </p:nvSpPr>
        <p:spPr>
          <a:xfrm flipV="1">
            <a:off x="418428" y="5139619"/>
            <a:ext cx="2194742" cy="457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8872754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6.2.3 </a:t>
            </a:r>
            <a:r>
              <a:rPr lang="ko-KR" altLang="en-US" dirty="0">
                <a:solidFill>
                  <a:schemeClr val="tx1">
                    <a:lumMod val="85000"/>
                    <a:lumOff val="15000"/>
                  </a:schemeClr>
                </a:solidFill>
              </a:rPr>
              <a:t>빌딩 블록을 쌓아 만드는 </a:t>
            </a:r>
            <a:r>
              <a:rPr lang="ko-KR" altLang="en-US" dirty="0" err="1">
                <a:solidFill>
                  <a:schemeClr val="tx1">
                    <a:lumMod val="85000"/>
                    <a:lumOff val="15000"/>
                  </a:schemeClr>
                </a:solidFill>
              </a:rPr>
              <a:t>컨볼루션</a:t>
            </a:r>
            <a:r>
              <a:rPr lang="ko-KR" altLang="en-US" dirty="0">
                <a:solidFill>
                  <a:schemeClr val="tx1">
                    <a:lumMod val="85000"/>
                    <a:lumOff val="15000"/>
                  </a:schemeClr>
                </a:solidFill>
              </a:rPr>
              <a:t> 신경망</a:t>
            </a:r>
          </a:p>
        </p:txBody>
      </p:sp>
      <p:sp>
        <p:nvSpPr>
          <p:cNvPr id="3" name="내용 개체 틀 2"/>
          <p:cNvSpPr>
            <a:spLocks noGrp="1"/>
          </p:cNvSpPr>
          <p:nvPr>
            <p:ph idx="10"/>
          </p:nvPr>
        </p:nvSpPr>
        <p:spPr/>
        <p:txBody>
          <a:bodyPr/>
          <a:lstStyle/>
          <a:p>
            <a:pPr>
              <a:lnSpc>
                <a:spcPct val="100000"/>
              </a:lnSpc>
            </a:pPr>
            <a:r>
              <a:rPr lang="en-US" altLang="ko-KR" dirty="0"/>
              <a:t>LeNet-5 </a:t>
            </a:r>
            <a:r>
              <a:rPr lang="ko-KR" altLang="en-US" dirty="0"/>
              <a:t>사례 </a:t>
            </a:r>
            <a:r>
              <a:rPr lang="en-US" altLang="ko-KR" dirty="0"/>
              <a:t>[LeCun1998]</a:t>
            </a:r>
          </a:p>
          <a:p>
            <a:pPr lvl="1"/>
            <a:r>
              <a:rPr lang="ko-KR" altLang="en-US" dirty="0"/>
              <a:t>현재 기준으로 보면 아주 간단한 </a:t>
            </a:r>
            <a:r>
              <a:rPr lang="ko-KR" altLang="en-US" dirty="0" err="1"/>
              <a:t>컨볼루션</a:t>
            </a:r>
            <a:r>
              <a:rPr lang="ko-KR" altLang="en-US" dirty="0"/>
              <a:t> 신경망</a:t>
            </a:r>
            <a:r>
              <a:rPr lang="en-US" altLang="ko-KR" dirty="0"/>
              <a:t>(C-P-C-P-C-FC-FC)</a:t>
            </a:r>
          </a:p>
          <a:p>
            <a:pPr lvl="1"/>
            <a:r>
              <a:rPr lang="ko-KR" altLang="en-US" dirty="0"/>
              <a:t>입력은 </a:t>
            </a:r>
            <a:r>
              <a:rPr lang="en-US" altLang="ko-KR" dirty="0"/>
              <a:t>1*32*32 </a:t>
            </a:r>
            <a:r>
              <a:rPr lang="ko-KR" altLang="en-US" dirty="0" err="1"/>
              <a:t>텐서</a:t>
            </a:r>
            <a:r>
              <a:rPr lang="en-US" altLang="ko-KR" dirty="0"/>
              <a:t>(32*32 </a:t>
            </a:r>
            <a:r>
              <a:rPr lang="ko-KR" altLang="en-US" dirty="0"/>
              <a:t>크기의 필기 숫자 맵</a:t>
            </a:r>
            <a:r>
              <a:rPr lang="en-US" altLang="ko-KR" dirty="0"/>
              <a:t>)</a:t>
            </a:r>
          </a:p>
          <a:p>
            <a:pPr lvl="1"/>
            <a:r>
              <a:rPr lang="ko-KR" altLang="en-US" dirty="0"/>
              <a:t>빌딩 블록</a:t>
            </a:r>
            <a:r>
              <a:rPr lang="en-US" altLang="ko-KR" dirty="0"/>
              <a:t>1</a:t>
            </a:r>
          </a:p>
          <a:p>
            <a:pPr lvl="2"/>
            <a:r>
              <a:rPr lang="ko-KR" altLang="en-US" dirty="0" err="1"/>
              <a:t>컨볼루션은</a:t>
            </a:r>
            <a:r>
              <a:rPr lang="ko-KR" altLang="en-US" dirty="0"/>
              <a:t> </a:t>
            </a:r>
            <a:r>
              <a:rPr lang="en-US" altLang="ko-KR" dirty="0"/>
              <a:t>5*5 </a:t>
            </a:r>
            <a:r>
              <a:rPr lang="ko-KR" altLang="en-US" dirty="0"/>
              <a:t>커널을 </a:t>
            </a:r>
            <a:r>
              <a:rPr lang="en-US" altLang="ko-KR" dirty="0"/>
              <a:t>6</a:t>
            </a:r>
            <a:r>
              <a:rPr lang="ko-KR" altLang="en-US" dirty="0"/>
              <a:t>개 사용</a:t>
            </a:r>
            <a:r>
              <a:rPr lang="en-US" altLang="ko-KR" dirty="0"/>
              <a:t>(</a:t>
            </a:r>
            <a:r>
              <a:rPr lang="ko-KR" altLang="en-US" dirty="0"/>
              <a:t>보폭 </a:t>
            </a:r>
            <a:r>
              <a:rPr lang="en-US" altLang="ko-KR" dirty="0"/>
              <a:t>1, </a:t>
            </a:r>
            <a:r>
              <a:rPr lang="ko-KR" altLang="en-US" dirty="0"/>
              <a:t>덧대기 안함</a:t>
            </a:r>
            <a:r>
              <a:rPr lang="en-US" altLang="ko-KR" dirty="0"/>
              <a:t>): 1*32*32 </a:t>
            </a:r>
            <a:r>
              <a:rPr lang="ko-KR" altLang="en-US" dirty="0" err="1"/>
              <a:t>텐서</a:t>
            </a:r>
            <a:r>
              <a:rPr lang="ko-KR" altLang="en-US" dirty="0"/>
              <a:t> </a:t>
            </a:r>
            <a:r>
              <a:rPr lang="en-US" altLang="ko-KR" dirty="0">
                <a:sym typeface="Wingdings" panose="05000000000000000000" pitchFamily="2" charset="2"/>
              </a:rPr>
              <a:t> 6*28*28 </a:t>
            </a:r>
            <a:r>
              <a:rPr lang="ko-KR" altLang="en-US" dirty="0" err="1">
                <a:sym typeface="Wingdings" panose="05000000000000000000" pitchFamily="2" charset="2"/>
              </a:rPr>
              <a:t>텐서</a:t>
            </a:r>
            <a:endParaRPr lang="en-US" altLang="ko-KR" dirty="0">
              <a:sym typeface="Wingdings" panose="05000000000000000000" pitchFamily="2" charset="2"/>
            </a:endParaRPr>
          </a:p>
          <a:p>
            <a:pPr lvl="2"/>
            <a:r>
              <a:rPr lang="ko-KR" altLang="en-US" dirty="0" err="1">
                <a:sym typeface="Wingdings" panose="05000000000000000000" pitchFamily="2" charset="2"/>
              </a:rPr>
              <a:t>풀링은</a:t>
            </a:r>
            <a:r>
              <a:rPr lang="ko-KR" altLang="en-US" dirty="0">
                <a:sym typeface="Wingdings" panose="05000000000000000000" pitchFamily="2" charset="2"/>
              </a:rPr>
              <a:t> </a:t>
            </a:r>
            <a:r>
              <a:rPr lang="en-US" altLang="ko-KR" dirty="0">
                <a:sym typeface="Wingdings" panose="05000000000000000000" pitchFamily="2" charset="2"/>
              </a:rPr>
              <a:t>2*2 </a:t>
            </a:r>
            <a:r>
              <a:rPr lang="ko-KR" altLang="en-US" dirty="0">
                <a:sym typeface="Wingdings" panose="05000000000000000000" pitchFamily="2" charset="2"/>
              </a:rPr>
              <a:t>커널을 사용</a:t>
            </a:r>
            <a:r>
              <a:rPr lang="en-US" altLang="ko-KR" dirty="0">
                <a:sym typeface="Wingdings" panose="05000000000000000000" pitchFamily="2" charset="2"/>
              </a:rPr>
              <a:t>(</a:t>
            </a:r>
            <a:r>
              <a:rPr lang="ko-KR" altLang="en-US" dirty="0">
                <a:sym typeface="Wingdings" panose="05000000000000000000" pitchFamily="2" charset="2"/>
              </a:rPr>
              <a:t>보폭 </a:t>
            </a:r>
            <a:r>
              <a:rPr lang="en-US" altLang="ko-KR" dirty="0">
                <a:sym typeface="Wingdings" panose="05000000000000000000" pitchFamily="2" charset="2"/>
              </a:rPr>
              <a:t>2): 6*28*28 </a:t>
            </a:r>
            <a:r>
              <a:rPr lang="ko-KR" altLang="en-US" dirty="0" err="1">
                <a:sym typeface="Wingdings" panose="05000000000000000000" pitchFamily="2" charset="2"/>
              </a:rPr>
              <a:t>텐서</a:t>
            </a:r>
            <a:r>
              <a:rPr lang="ko-KR" altLang="en-US" dirty="0">
                <a:sym typeface="Wingdings" panose="05000000000000000000" pitchFamily="2" charset="2"/>
              </a:rPr>
              <a:t> </a:t>
            </a:r>
            <a:r>
              <a:rPr lang="en-US" altLang="ko-KR" dirty="0">
                <a:sym typeface="Wingdings" panose="05000000000000000000" pitchFamily="2" charset="2"/>
              </a:rPr>
              <a:t> 6*14*14 </a:t>
            </a:r>
            <a:r>
              <a:rPr lang="ko-KR" altLang="en-US" dirty="0" err="1">
                <a:sym typeface="Wingdings" panose="05000000000000000000" pitchFamily="2" charset="2"/>
              </a:rPr>
              <a:t>텐서</a:t>
            </a:r>
            <a:endParaRPr lang="en-US" altLang="ko-KR" dirty="0">
              <a:sym typeface="Wingdings" panose="05000000000000000000" pitchFamily="2" charset="2"/>
            </a:endParaRPr>
          </a:p>
          <a:p>
            <a:pPr lvl="2"/>
            <a:endParaRPr lang="en-US" altLang="ko-KR" dirty="0">
              <a:sym typeface="Wingdings" panose="05000000000000000000" pitchFamily="2" charset="2"/>
            </a:endParaRPr>
          </a:p>
          <a:p>
            <a:pPr lvl="2"/>
            <a:endParaRPr lang="en-US" altLang="ko-KR" dirty="0"/>
          </a:p>
          <a:p>
            <a:pPr lvl="1"/>
            <a:endParaRPr lang="en-US" altLang="ko-KR" dirty="0"/>
          </a:p>
        </p:txBody>
      </p:sp>
      <p:pic>
        <p:nvPicPr>
          <p:cNvPr id="4" name="그림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3592" y="3029160"/>
            <a:ext cx="5652120" cy="3568193"/>
          </a:xfrm>
          <a:prstGeom prst="rect">
            <a:avLst/>
          </a:prstGeom>
        </p:spPr>
      </p:pic>
      <p:pic>
        <p:nvPicPr>
          <p:cNvPr id="5" name="내용 개체 틀 5">
            <a:extLst>
              <a:ext uri="{FF2B5EF4-FFF2-40B4-BE49-F238E27FC236}">
                <a16:creationId xmlns:a16="http://schemas.microsoft.com/office/drawing/2014/main" id="{64E9D2A7-009D-4446-AC7E-C7B2927EC08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630054" y="418356"/>
            <a:ext cx="2012200" cy="2516156"/>
          </a:xfrm>
          <a:prstGeom prst="rect">
            <a:avLst/>
          </a:prstGeom>
          <a:ln w="12700">
            <a:solidFill>
              <a:schemeClr val="bg1">
                <a:lumMod val="85000"/>
              </a:schemeClr>
            </a:solidFill>
          </a:ln>
        </p:spPr>
      </p:pic>
    </p:spTree>
    <p:extLst>
      <p:ext uri="{BB962C8B-B14F-4D97-AF65-F5344CB8AC3E}">
        <p14:creationId xmlns:p14="http://schemas.microsoft.com/office/powerpoint/2010/main" val="38107012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6.2.3 </a:t>
            </a:r>
            <a:r>
              <a:rPr lang="ko-KR" altLang="en-US" dirty="0">
                <a:solidFill>
                  <a:schemeClr val="tx1">
                    <a:lumMod val="85000"/>
                    <a:lumOff val="15000"/>
                  </a:schemeClr>
                </a:solidFill>
              </a:rPr>
              <a:t>빌딩 블록을 쌓아 만드는 </a:t>
            </a:r>
            <a:r>
              <a:rPr lang="ko-KR" altLang="en-US" dirty="0" err="1">
                <a:solidFill>
                  <a:schemeClr val="tx1">
                    <a:lumMod val="85000"/>
                    <a:lumOff val="15000"/>
                  </a:schemeClr>
                </a:solidFill>
              </a:rPr>
              <a:t>컨볼루션</a:t>
            </a:r>
            <a:r>
              <a:rPr lang="ko-KR" altLang="en-US" dirty="0">
                <a:solidFill>
                  <a:schemeClr val="tx1">
                    <a:lumMod val="85000"/>
                    <a:lumOff val="15000"/>
                  </a:schemeClr>
                </a:solidFill>
              </a:rPr>
              <a:t> 신경망</a:t>
            </a:r>
          </a:p>
        </p:txBody>
      </p:sp>
      <p:sp>
        <p:nvSpPr>
          <p:cNvPr id="3" name="내용 개체 틀 2"/>
          <p:cNvSpPr>
            <a:spLocks noGrp="1"/>
          </p:cNvSpPr>
          <p:nvPr>
            <p:ph idx="10"/>
          </p:nvPr>
        </p:nvSpPr>
        <p:spPr/>
        <p:txBody>
          <a:bodyPr/>
          <a:lstStyle/>
          <a:p>
            <a:pPr>
              <a:lnSpc>
                <a:spcPct val="100000"/>
              </a:lnSpc>
            </a:pPr>
            <a:r>
              <a:rPr lang="en-US" altLang="ko-KR" dirty="0"/>
              <a:t>LeNet-5 </a:t>
            </a:r>
            <a:r>
              <a:rPr lang="ko-KR" altLang="en-US" dirty="0"/>
              <a:t>사례</a:t>
            </a:r>
            <a:r>
              <a:rPr lang="en-US" altLang="ko-KR" dirty="0"/>
              <a:t>(…</a:t>
            </a:r>
            <a:r>
              <a:rPr lang="ko-KR" altLang="en-US" dirty="0"/>
              <a:t>앞에서 계속</a:t>
            </a:r>
            <a:r>
              <a:rPr lang="en-US" altLang="ko-KR" dirty="0"/>
              <a:t>)</a:t>
            </a:r>
          </a:p>
          <a:p>
            <a:pPr lvl="1"/>
            <a:r>
              <a:rPr lang="ko-KR" altLang="en-US" dirty="0">
                <a:sym typeface="Wingdings" panose="05000000000000000000" pitchFamily="2" charset="2"/>
              </a:rPr>
              <a:t>빌딩 블록 </a:t>
            </a:r>
            <a:r>
              <a:rPr lang="en-US" altLang="ko-KR" dirty="0">
                <a:sym typeface="Wingdings" panose="05000000000000000000" pitchFamily="2" charset="2"/>
              </a:rPr>
              <a:t>2</a:t>
            </a:r>
          </a:p>
          <a:p>
            <a:pPr lvl="2"/>
            <a:r>
              <a:rPr lang="ko-KR" altLang="en-US" dirty="0" err="1"/>
              <a:t>컨볼루션은</a:t>
            </a:r>
            <a:r>
              <a:rPr lang="ko-KR" altLang="en-US" dirty="0"/>
              <a:t> </a:t>
            </a:r>
            <a:r>
              <a:rPr lang="en-US" altLang="ko-KR" dirty="0"/>
              <a:t>5*5 </a:t>
            </a:r>
            <a:r>
              <a:rPr lang="ko-KR" altLang="en-US" dirty="0"/>
              <a:t>커널을 </a:t>
            </a:r>
            <a:r>
              <a:rPr lang="en-US" altLang="ko-KR" dirty="0"/>
              <a:t>16</a:t>
            </a:r>
            <a:r>
              <a:rPr lang="ko-KR" altLang="en-US" dirty="0"/>
              <a:t>개 사용</a:t>
            </a:r>
            <a:r>
              <a:rPr lang="en-US" altLang="ko-KR" dirty="0"/>
              <a:t>(</a:t>
            </a:r>
            <a:r>
              <a:rPr lang="ko-KR" altLang="en-US" dirty="0"/>
              <a:t>보폭 </a:t>
            </a:r>
            <a:r>
              <a:rPr lang="en-US" altLang="ko-KR" dirty="0"/>
              <a:t>1, </a:t>
            </a:r>
            <a:r>
              <a:rPr lang="ko-KR" altLang="en-US" dirty="0"/>
              <a:t>덧대기 안함</a:t>
            </a:r>
            <a:r>
              <a:rPr lang="en-US" altLang="ko-KR" dirty="0"/>
              <a:t>): </a:t>
            </a:r>
            <a:r>
              <a:rPr lang="en-US" altLang="ko-KR" dirty="0">
                <a:sym typeface="Wingdings" panose="05000000000000000000" pitchFamily="2" charset="2"/>
              </a:rPr>
              <a:t>6*14*14</a:t>
            </a:r>
            <a:r>
              <a:rPr lang="ko-KR" altLang="en-US" dirty="0">
                <a:sym typeface="Wingdings" panose="05000000000000000000" pitchFamily="2" charset="2"/>
              </a:rPr>
              <a:t> </a:t>
            </a:r>
            <a:r>
              <a:rPr lang="en-US" altLang="ko-KR" dirty="0">
                <a:sym typeface="Wingdings" panose="05000000000000000000" pitchFamily="2" charset="2"/>
              </a:rPr>
              <a:t> 16*10*10</a:t>
            </a:r>
          </a:p>
          <a:p>
            <a:pPr lvl="2"/>
            <a:r>
              <a:rPr lang="ko-KR" altLang="en-US" dirty="0" err="1">
                <a:sym typeface="Wingdings" panose="05000000000000000000" pitchFamily="2" charset="2"/>
              </a:rPr>
              <a:t>풀링은</a:t>
            </a:r>
            <a:r>
              <a:rPr lang="ko-KR" altLang="en-US" dirty="0">
                <a:sym typeface="Wingdings" panose="05000000000000000000" pitchFamily="2" charset="2"/>
              </a:rPr>
              <a:t> </a:t>
            </a:r>
            <a:r>
              <a:rPr lang="en-US" altLang="ko-KR" dirty="0">
                <a:sym typeface="Wingdings" panose="05000000000000000000" pitchFamily="2" charset="2"/>
              </a:rPr>
              <a:t>2*2 </a:t>
            </a:r>
            <a:r>
              <a:rPr lang="ko-KR" altLang="en-US" dirty="0">
                <a:sym typeface="Wingdings" panose="05000000000000000000" pitchFamily="2" charset="2"/>
              </a:rPr>
              <a:t>커널을 사용</a:t>
            </a:r>
            <a:r>
              <a:rPr lang="en-US" altLang="ko-KR" dirty="0">
                <a:sym typeface="Wingdings" panose="05000000000000000000" pitchFamily="2" charset="2"/>
              </a:rPr>
              <a:t>(</a:t>
            </a:r>
            <a:r>
              <a:rPr lang="ko-KR" altLang="en-US" dirty="0">
                <a:sym typeface="Wingdings" panose="05000000000000000000" pitchFamily="2" charset="2"/>
              </a:rPr>
              <a:t>보폭 </a:t>
            </a:r>
            <a:r>
              <a:rPr lang="en-US" altLang="ko-KR" dirty="0">
                <a:sym typeface="Wingdings" panose="05000000000000000000" pitchFamily="2" charset="2"/>
              </a:rPr>
              <a:t>2): 16*10*10</a:t>
            </a:r>
            <a:r>
              <a:rPr lang="ko-KR" altLang="en-US" dirty="0">
                <a:sym typeface="Wingdings" panose="05000000000000000000" pitchFamily="2" charset="2"/>
              </a:rPr>
              <a:t> </a:t>
            </a:r>
            <a:r>
              <a:rPr lang="en-US" altLang="ko-KR" dirty="0">
                <a:sym typeface="Wingdings" panose="05000000000000000000" pitchFamily="2" charset="2"/>
              </a:rPr>
              <a:t> 16*5*5</a:t>
            </a:r>
          </a:p>
          <a:p>
            <a:pPr lvl="1"/>
            <a:r>
              <a:rPr lang="ko-KR" altLang="en-US" dirty="0" err="1">
                <a:sym typeface="Wingdings" panose="05000000000000000000" pitchFamily="2" charset="2"/>
              </a:rPr>
              <a:t>컨볼루션</a:t>
            </a:r>
            <a:r>
              <a:rPr lang="ko-KR" altLang="en-US" dirty="0">
                <a:sym typeface="Wingdings" panose="05000000000000000000" pitchFamily="2" charset="2"/>
              </a:rPr>
              <a:t> 적용</a:t>
            </a:r>
            <a:r>
              <a:rPr lang="en-US" altLang="ko-KR" dirty="0">
                <a:sym typeface="Wingdings" panose="05000000000000000000" pitchFamily="2" charset="2"/>
              </a:rPr>
              <a:t>(5*5 </a:t>
            </a:r>
            <a:r>
              <a:rPr lang="ko-KR" altLang="en-US" dirty="0">
                <a:sym typeface="Wingdings" panose="05000000000000000000" pitchFamily="2" charset="2"/>
              </a:rPr>
              <a:t>커널을 </a:t>
            </a:r>
            <a:r>
              <a:rPr lang="en-US" altLang="ko-KR" dirty="0">
                <a:sym typeface="Wingdings" panose="05000000000000000000" pitchFamily="2" charset="2"/>
              </a:rPr>
              <a:t>120</a:t>
            </a:r>
            <a:r>
              <a:rPr lang="ko-KR" altLang="en-US" dirty="0">
                <a:sym typeface="Wingdings" panose="05000000000000000000" pitchFamily="2" charset="2"/>
              </a:rPr>
              <a:t>개 사용</a:t>
            </a:r>
            <a:r>
              <a:rPr lang="en-US" altLang="ko-KR" dirty="0">
                <a:sym typeface="Wingdings" panose="05000000000000000000" pitchFamily="2" charset="2"/>
              </a:rPr>
              <a:t>, </a:t>
            </a:r>
            <a:r>
              <a:rPr lang="ko-KR" altLang="en-US" dirty="0">
                <a:sym typeface="Wingdings" panose="05000000000000000000" pitchFamily="2" charset="2"/>
              </a:rPr>
              <a:t>보폭 </a:t>
            </a:r>
            <a:r>
              <a:rPr lang="en-US" altLang="ko-KR" dirty="0">
                <a:sym typeface="Wingdings" panose="05000000000000000000" pitchFamily="2" charset="2"/>
              </a:rPr>
              <a:t>1, </a:t>
            </a:r>
            <a:r>
              <a:rPr lang="ko-KR" altLang="en-US" dirty="0">
                <a:sym typeface="Wingdings" panose="05000000000000000000" pitchFamily="2" charset="2"/>
              </a:rPr>
              <a:t>덧대기 안함</a:t>
            </a:r>
            <a:r>
              <a:rPr lang="en-US" altLang="ko-KR" dirty="0">
                <a:sym typeface="Wingdings" panose="05000000000000000000" pitchFamily="2" charset="2"/>
              </a:rPr>
              <a:t>): 16*5*5</a:t>
            </a:r>
            <a:r>
              <a:rPr lang="ko-KR" altLang="en-US" dirty="0">
                <a:sym typeface="Wingdings" panose="05000000000000000000" pitchFamily="2" charset="2"/>
              </a:rPr>
              <a:t> </a:t>
            </a:r>
            <a:r>
              <a:rPr lang="en-US" altLang="ko-KR" dirty="0">
                <a:sym typeface="Wingdings" panose="05000000000000000000" pitchFamily="2" charset="2"/>
              </a:rPr>
              <a:t> 1*120</a:t>
            </a:r>
          </a:p>
          <a:p>
            <a:pPr lvl="1"/>
            <a:r>
              <a:rPr lang="en-US" altLang="ko-KR" dirty="0">
                <a:sym typeface="Wingdings" panose="05000000000000000000" pitchFamily="2" charset="2"/>
              </a:rPr>
              <a:t>FC(</a:t>
            </a:r>
            <a:r>
              <a:rPr lang="ko-KR" altLang="en-US" dirty="0" err="1">
                <a:sym typeface="Wingdings" panose="05000000000000000000" pitchFamily="2" charset="2"/>
              </a:rPr>
              <a:t>완전연결</a:t>
            </a:r>
            <a:r>
              <a:rPr lang="en-US" altLang="ko-KR" dirty="0">
                <a:sym typeface="Wingdings" panose="05000000000000000000" pitchFamily="2" charset="2"/>
              </a:rPr>
              <a:t>) </a:t>
            </a:r>
            <a:r>
              <a:rPr lang="ko-KR" altLang="en-US" dirty="0">
                <a:sym typeface="Wingdings" panose="05000000000000000000" pitchFamily="2" charset="2"/>
              </a:rPr>
              <a:t>적용</a:t>
            </a:r>
            <a:r>
              <a:rPr lang="en-US" altLang="ko-KR" dirty="0">
                <a:sym typeface="Wingdings" panose="05000000000000000000" pitchFamily="2" charset="2"/>
              </a:rPr>
              <a:t>: 1*120  1*84</a:t>
            </a:r>
          </a:p>
          <a:p>
            <a:pPr lvl="1"/>
            <a:r>
              <a:rPr lang="en-US" altLang="ko-KR" dirty="0">
                <a:sym typeface="Wingdings" panose="05000000000000000000" pitchFamily="2" charset="2"/>
              </a:rPr>
              <a:t>FC(</a:t>
            </a:r>
            <a:r>
              <a:rPr lang="ko-KR" altLang="en-US" dirty="0" err="1">
                <a:sym typeface="Wingdings" panose="05000000000000000000" pitchFamily="2" charset="2"/>
              </a:rPr>
              <a:t>완전연결</a:t>
            </a:r>
            <a:r>
              <a:rPr lang="en-US" altLang="ko-KR" dirty="0">
                <a:sym typeface="Wingdings" panose="05000000000000000000" pitchFamily="2" charset="2"/>
              </a:rPr>
              <a:t>) </a:t>
            </a:r>
            <a:r>
              <a:rPr lang="ko-KR" altLang="en-US" dirty="0">
                <a:sym typeface="Wingdings" panose="05000000000000000000" pitchFamily="2" charset="2"/>
              </a:rPr>
              <a:t>적용</a:t>
            </a:r>
            <a:r>
              <a:rPr lang="en-US" altLang="ko-KR" dirty="0">
                <a:sym typeface="Wingdings" panose="05000000000000000000" pitchFamily="2" charset="2"/>
              </a:rPr>
              <a:t>: 1*84  1*10</a:t>
            </a:r>
          </a:p>
          <a:p>
            <a:pPr lvl="1"/>
            <a:endParaRPr lang="en-US" altLang="ko-KR" dirty="0">
              <a:sym typeface="Wingdings" panose="05000000000000000000" pitchFamily="2" charset="2"/>
            </a:endParaRPr>
          </a:p>
          <a:p>
            <a:pPr>
              <a:lnSpc>
                <a:spcPct val="100000"/>
              </a:lnSpc>
            </a:pPr>
            <a:r>
              <a:rPr lang="en-US" altLang="ko-KR" dirty="0">
                <a:sym typeface="Wingdings" panose="05000000000000000000" pitchFamily="2" charset="2"/>
              </a:rPr>
              <a:t>LeNet-5</a:t>
            </a:r>
            <a:r>
              <a:rPr lang="ko-KR" altLang="en-US" dirty="0">
                <a:sym typeface="Wingdings" panose="05000000000000000000" pitchFamily="2" charset="2"/>
              </a:rPr>
              <a:t>의 가중치</a:t>
            </a:r>
            <a:r>
              <a:rPr lang="en-US" altLang="ko-KR" dirty="0">
                <a:sym typeface="Wingdings" panose="05000000000000000000" pitchFamily="2" charset="2"/>
              </a:rPr>
              <a:t>(</a:t>
            </a:r>
            <a:r>
              <a:rPr lang="ko-KR" altLang="en-US" dirty="0">
                <a:sym typeface="Wingdings" panose="05000000000000000000" pitchFamily="2" charset="2"/>
              </a:rPr>
              <a:t>매개변수</a:t>
            </a:r>
            <a:r>
              <a:rPr lang="en-US" altLang="ko-KR" dirty="0">
                <a:sym typeface="Wingdings" panose="05000000000000000000" pitchFamily="2" charset="2"/>
              </a:rPr>
              <a:t>)</a:t>
            </a:r>
            <a:r>
              <a:rPr lang="ko-KR" altLang="en-US" dirty="0">
                <a:sym typeface="Wingdings" panose="05000000000000000000" pitchFamily="2" charset="2"/>
              </a:rPr>
              <a:t> 수</a:t>
            </a:r>
            <a:endParaRPr lang="en-US" altLang="ko-KR" dirty="0">
              <a:sym typeface="Wingdings" panose="05000000000000000000" pitchFamily="2" charset="2"/>
            </a:endParaRPr>
          </a:p>
          <a:p>
            <a:pPr lvl="1"/>
            <a:r>
              <a:rPr lang="ko-KR" altLang="en-US" dirty="0" err="1">
                <a:sym typeface="Wingdings" panose="05000000000000000000" pitchFamily="2" charset="2"/>
              </a:rPr>
              <a:t>컨볼루션층은</a:t>
            </a:r>
            <a:r>
              <a:rPr lang="ko-KR" altLang="en-US" dirty="0">
                <a:sym typeface="Wingdings" panose="05000000000000000000" pitchFamily="2" charset="2"/>
              </a:rPr>
              <a:t> </a:t>
            </a:r>
            <a:r>
              <a:rPr lang="en-US" altLang="ko-KR" dirty="0">
                <a:sym typeface="Wingdings" panose="05000000000000000000" pitchFamily="2" charset="2"/>
              </a:rPr>
              <a:t>5*5 </a:t>
            </a:r>
            <a:r>
              <a:rPr lang="ko-KR" altLang="en-US" dirty="0">
                <a:sym typeface="Wingdings" panose="05000000000000000000" pitchFamily="2" charset="2"/>
              </a:rPr>
              <a:t>커널 </a:t>
            </a:r>
            <a:r>
              <a:rPr lang="en-US" altLang="ko-KR" dirty="0">
                <a:sym typeface="Wingdings" panose="05000000000000000000" pitchFamily="2" charset="2"/>
              </a:rPr>
              <a:t>6</a:t>
            </a:r>
            <a:r>
              <a:rPr lang="ko-KR" altLang="en-US" dirty="0">
                <a:sym typeface="Wingdings" panose="05000000000000000000" pitchFamily="2" charset="2"/>
              </a:rPr>
              <a:t>개</a:t>
            </a:r>
            <a:r>
              <a:rPr lang="en-US" altLang="ko-KR" dirty="0">
                <a:sym typeface="Wingdings" panose="05000000000000000000" pitchFamily="2" charset="2"/>
              </a:rPr>
              <a:t>+5*5 </a:t>
            </a:r>
            <a:r>
              <a:rPr lang="ko-KR" altLang="en-US" dirty="0">
                <a:sym typeface="Wingdings" panose="05000000000000000000" pitchFamily="2" charset="2"/>
              </a:rPr>
              <a:t>커널 </a:t>
            </a:r>
            <a:r>
              <a:rPr lang="en-US" altLang="ko-KR" dirty="0">
                <a:sym typeface="Wingdings" panose="05000000000000000000" pitchFamily="2" charset="2"/>
              </a:rPr>
              <a:t>16</a:t>
            </a:r>
            <a:r>
              <a:rPr lang="ko-KR" altLang="en-US" dirty="0">
                <a:sym typeface="Wingdings" panose="05000000000000000000" pitchFamily="2" charset="2"/>
              </a:rPr>
              <a:t>개 </a:t>
            </a:r>
            <a:r>
              <a:rPr lang="en-US" altLang="ko-KR" dirty="0">
                <a:sym typeface="Wingdings" panose="05000000000000000000" pitchFamily="2" charset="2"/>
              </a:rPr>
              <a:t>+ 5*5 </a:t>
            </a:r>
            <a:r>
              <a:rPr lang="ko-KR" altLang="en-US" dirty="0">
                <a:sym typeface="Wingdings" panose="05000000000000000000" pitchFamily="2" charset="2"/>
              </a:rPr>
              <a:t>커널 </a:t>
            </a:r>
            <a:r>
              <a:rPr lang="en-US" altLang="ko-KR" dirty="0">
                <a:sym typeface="Wingdings" panose="05000000000000000000" pitchFamily="2" charset="2"/>
              </a:rPr>
              <a:t>120</a:t>
            </a:r>
            <a:r>
              <a:rPr lang="ko-KR" altLang="en-US" dirty="0">
                <a:sym typeface="Wingdings" panose="05000000000000000000" pitchFamily="2" charset="2"/>
              </a:rPr>
              <a:t>개</a:t>
            </a:r>
            <a:r>
              <a:rPr lang="en-US" altLang="ko-KR" dirty="0">
                <a:sym typeface="Wingdings" panose="05000000000000000000" pitchFamily="2" charset="2"/>
              </a:rPr>
              <a:t>=(5*5+1)*(6+16+120)=3692</a:t>
            </a:r>
            <a:r>
              <a:rPr lang="ko-KR" altLang="en-US" dirty="0">
                <a:sym typeface="Wingdings" panose="05000000000000000000" pitchFamily="2" charset="2"/>
              </a:rPr>
              <a:t>개</a:t>
            </a:r>
            <a:endParaRPr lang="en-US" altLang="ko-KR" dirty="0">
              <a:sym typeface="Wingdings" panose="05000000000000000000" pitchFamily="2" charset="2"/>
            </a:endParaRPr>
          </a:p>
          <a:p>
            <a:pPr lvl="1"/>
            <a:r>
              <a:rPr lang="en-US" altLang="ko-KR" dirty="0">
                <a:sym typeface="Wingdings" panose="05000000000000000000" pitchFamily="2" charset="2"/>
              </a:rPr>
              <a:t>FC </a:t>
            </a:r>
            <a:r>
              <a:rPr lang="ko-KR" altLang="en-US" dirty="0">
                <a:sym typeface="Wingdings" panose="05000000000000000000" pitchFamily="2" charset="2"/>
              </a:rPr>
              <a:t>층은 </a:t>
            </a:r>
            <a:r>
              <a:rPr lang="en-US" altLang="ko-KR" dirty="0">
                <a:sym typeface="Wingdings" panose="05000000000000000000" pitchFamily="2" charset="2"/>
              </a:rPr>
              <a:t>(120+1)*84+(84+1)*10=11014</a:t>
            </a:r>
            <a:r>
              <a:rPr lang="ko-KR" altLang="en-US" dirty="0">
                <a:sym typeface="Wingdings" panose="05000000000000000000" pitchFamily="2" charset="2"/>
              </a:rPr>
              <a:t>개</a:t>
            </a:r>
            <a:endParaRPr lang="en-US" altLang="ko-KR" dirty="0">
              <a:sym typeface="Wingdings" panose="05000000000000000000" pitchFamily="2" charset="2"/>
            </a:endParaRPr>
          </a:p>
          <a:p>
            <a:pPr lvl="1"/>
            <a:r>
              <a:rPr lang="ko-KR" altLang="en-US" dirty="0">
                <a:sym typeface="Wingdings" panose="05000000000000000000" pitchFamily="2" charset="2"/>
              </a:rPr>
              <a:t>학습 알고리즘은 </a:t>
            </a:r>
            <a:r>
              <a:rPr lang="en-US" altLang="ko-KR" dirty="0">
                <a:sym typeface="Wingdings" panose="05000000000000000000" pitchFamily="2" charset="2"/>
              </a:rPr>
              <a:t>14706</a:t>
            </a:r>
            <a:r>
              <a:rPr lang="ko-KR" altLang="en-US" dirty="0">
                <a:sym typeface="Wingdings" panose="05000000000000000000" pitchFamily="2" charset="2"/>
              </a:rPr>
              <a:t>개의 매개변수를 최적화해야 함</a:t>
            </a:r>
            <a:endParaRPr lang="en-US" altLang="ko-KR" dirty="0">
              <a:sym typeface="Wingdings" panose="05000000000000000000" pitchFamily="2" charset="2"/>
            </a:endParaRPr>
          </a:p>
          <a:p>
            <a:pPr lvl="1"/>
            <a:r>
              <a:rPr lang="en-US" altLang="ko-KR" dirty="0">
                <a:sym typeface="Wingdings" panose="05000000000000000000" pitchFamily="2" charset="2"/>
              </a:rPr>
              <a:t>FC </a:t>
            </a:r>
            <a:r>
              <a:rPr lang="ko-KR" altLang="en-US" dirty="0">
                <a:sym typeface="Wingdings" panose="05000000000000000000" pitchFamily="2" charset="2"/>
              </a:rPr>
              <a:t>층이 </a:t>
            </a:r>
            <a:r>
              <a:rPr lang="ko-KR" altLang="en-US" dirty="0" err="1">
                <a:sym typeface="Wingdings" panose="05000000000000000000" pitchFamily="2" charset="2"/>
              </a:rPr>
              <a:t>컨볼루션</a:t>
            </a:r>
            <a:r>
              <a:rPr lang="ko-KR" altLang="en-US" dirty="0">
                <a:sym typeface="Wingdings" panose="05000000000000000000" pitchFamily="2" charset="2"/>
              </a:rPr>
              <a:t> 층보다 </a:t>
            </a:r>
            <a:r>
              <a:rPr lang="en-US" altLang="ko-KR" dirty="0">
                <a:sym typeface="Wingdings" panose="05000000000000000000" pitchFamily="2" charset="2"/>
              </a:rPr>
              <a:t>3</a:t>
            </a:r>
            <a:r>
              <a:rPr lang="ko-KR" altLang="en-US" dirty="0">
                <a:sym typeface="Wingdings" panose="05000000000000000000" pitchFamily="2" charset="2"/>
              </a:rPr>
              <a:t>배 가량 많음</a:t>
            </a:r>
            <a:r>
              <a:rPr lang="en-US" altLang="ko-KR" dirty="0">
                <a:sym typeface="Wingdings" panose="05000000000000000000" pitchFamily="2" charset="2"/>
              </a:rPr>
              <a:t>(</a:t>
            </a:r>
            <a:r>
              <a:rPr lang="ko-KR" altLang="en-US" dirty="0" err="1">
                <a:sym typeface="Wingdings" panose="05000000000000000000" pitchFamily="2" charset="2"/>
              </a:rPr>
              <a:t>딥러닝은</a:t>
            </a:r>
            <a:r>
              <a:rPr lang="ko-KR" altLang="en-US" dirty="0">
                <a:sym typeface="Wingdings" panose="05000000000000000000" pitchFamily="2" charset="2"/>
              </a:rPr>
              <a:t> </a:t>
            </a:r>
            <a:r>
              <a:rPr lang="en-US" altLang="ko-KR" dirty="0">
                <a:sym typeface="Wingdings" panose="05000000000000000000" pitchFamily="2" charset="2"/>
              </a:rPr>
              <a:t>FC </a:t>
            </a:r>
            <a:r>
              <a:rPr lang="ko-KR" altLang="en-US" dirty="0">
                <a:sym typeface="Wingdings" panose="05000000000000000000" pitchFamily="2" charset="2"/>
              </a:rPr>
              <a:t>층을 전역</a:t>
            </a:r>
            <a:r>
              <a:rPr lang="en-US" altLang="ko-KR" dirty="0">
                <a:sym typeface="Wingdings" panose="05000000000000000000" pitchFamily="2" charset="2"/>
              </a:rPr>
              <a:t> </a:t>
            </a:r>
            <a:r>
              <a:rPr lang="ko-KR" altLang="en-US" dirty="0">
                <a:sym typeface="Wingdings" panose="05000000000000000000" pitchFamily="2" charset="2"/>
              </a:rPr>
              <a:t>평균 </a:t>
            </a:r>
            <a:r>
              <a:rPr lang="ko-KR" altLang="en-US" dirty="0" err="1">
                <a:sym typeface="Wingdings" panose="05000000000000000000" pitchFamily="2" charset="2"/>
              </a:rPr>
              <a:t>풀링</a:t>
            </a:r>
            <a:r>
              <a:rPr lang="ko-KR" altLang="en-US" dirty="0">
                <a:sym typeface="Wingdings" panose="05000000000000000000" pitchFamily="2" charset="2"/>
              </a:rPr>
              <a:t> 등으로 대치하여 매개변수 수를 줄이는 방향으로 발전</a:t>
            </a:r>
            <a:r>
              <a:rPr lang="en-US" altLang="ko-KR" dirty="0">
                <a:sym typeface="Wingdings" panose="05000000000000000000" pitchFamily="2" charset="2"/>
              </a:rPr>
              <a:t>)</a:t>
            </a:r>
          </a:p>
          <a:p>
            <a:pPr lvl="1"/>
            <a:endParaRPr lang="en-US" altLang="ko-KR" dirty="0">
              <a:sym typeface="Wingdings" panose="05000000000000000000" pitchFamily="2" charset="2"/>
            </a:endParaRPr>
          </a:p>
          <a:p>
            <a:pPr lvl="2"/>
            <a:endParaRPr lang="en-US" altLang="ko-KR" dirty="0">
              <a:sym typeface="Wingdings" panose="05000000000000000000" pitchFamily="2" charset="2"/>
            </a:endParaRPr>
          </a:p>
          <a:p>
            <a:pPr lvl="2"/>
            <a:endParaRPr lang="en-US" altLang="ko-KR" dirty="0"/>
          </a:p>
          <a:p>
            <a:pPr lvl="1"/>
            <a:endParaRPr lang="en-US" altLang="ko-KR" dirty="0"/>
          </a:p>
        </p:txBody>
      </p:sp>
    </p:spTree>
    <p:extLst>
      <p:ext uri="{BB962C8B-B14F-4D97-AF65-F5344CB8AC3E}">
        <p14:creationId xmlns:p14="http://schemas.microsoft.com/office/powerpoint/2010/main" val="31159568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6.3 </a:t>
            </a:r>
            <a:r>
              <a:rPr lang="ko-KR" altLang="en-US" dirty="0" err="1">
                <a:solidFill>
                  <a:schemeClr val="tx1">
                    <a:lumMod val="85000"/>
                    <a:lumOff val="15000"/>
                  </a:schemeClr>
                </a:solidFill>
              </a:rPr>
              <a:t>컨볼루션</a:t>
            </a:r>
            <a:r>
              <a:rPr lang="ko-KR" altLang="en-US" dirty="0">
                <a:solidFill>
                  <a:schemeClr val="tx1">
                    <a:lumMod val="85000"/>
                    <a:lumOff val="15000"/>
                  </a:schemeClr>
                </a:solidFill>
              </a:rPr>
              <a:t> 신경망의 학습</a:t>
            </a:r>
          </a:p>
        </p:txBody>
      </p:sp>
      <p:sp>
        <p:nvSpPr>
          <p:cNvPr id="3" name="내용 개체 틀 2"/>
          <p:cNvSpPr>
            <a:spLocks noGrp="1"/>
          </p:cNvSpPr>
          <p:nvPr>
            <p:ph idx="10"/>
          </p:nvPr>
        </p:nvSpPr>
        <p:spPr/>
        <p:txBody>
          <a:bodyPr/>
          <a:lstStyle/>
          <a:p>
            <a:r>
              <a:rPr lang="ko-KR" altLang="en-US" dirty="0" err="1"/>
              <a:t>컨볼루션</a:t>
            </a:r>
            <a:r>
              <a:rPr lang="ko-KR" altLang="en-US" dirty="0"/>
              <a:t> 신경망은 커널을 학습함</a:t>
            </a:r>
            <a:endParaRPr lang="en-US" altLang="ko-KR" dirty="0"/>
          </a:p>
          <a:p>
            <a:pPr lvl="1">
              <a:lnSpc>
                <a:spcPct val="150000"/>
              </a:lnSpc>
            </a:pPr>
            <a:r>
              <a:rPr lang="en-US" altLang="ko-KR" dirty="0">
                <a:sym typeface="Wingdings" panose="05000000000000000000" pitchFamily="2" charset="2"/>
              </a:rPr>
              <a:t>[</a:t>
            </a:r>
            <a:r>
              <a:rPr lang="ko-KR" altLang="en-US" dirty="0">
                <a:sym typeface="Wingdings" panose="05000000000000000000" pitchFamily="2" charset="2"/>
              </a:rPr>
              <a:t>그림 </a:t>
            </a:r>
            <a:r>
              <a:rPr lang="en-US" altLang="ko-KR" dirty="0">
                <a:sym typeface="Wingdings" panose="05000000000000000000" pitchFamily="2" charset="2"/>
              </a:rPr>
              <a:t>6-10]</a:t>
            </a:r>
            <a:r>
              <a:rPr lang="ko-KR" altLang="en-US" dirty="0">
                <a:sym typeface="Wingdings" panose="05000000000000000000" pitchFamily="2" charset="2"/>
              </a:rPr>
              <a:t>은 커널을 파란 색으로 표시하여 이 사실을 강조</a:t>
            </a:r>
            <a:r>
              <a:rPr lang="en-US" altLang="ko-KR" dirty="0">
                <a:sym typeface="Wingdings" panose="05000000000000000000" pitchFamily="2" charset="2"/>
              </a:rPr>
              <a:t>([</a:t>
            </a:r>
            <a:r>
              <a:rPr lang="ko-KR" altLang="en-US" dirty="0">
                <a:sym typeface="Wingdings" panose="05000000000000000000" pitchFamily="2" charset="2"/>
              </a:rPr>
              <a:t>그림 </a:t>
            </a:r>
            <a:r>
              <a:rPr lang="en-US" altLang="ko-KR" dirty="0">
                <a:sym typeface="Wingdings" panose="05000000000000000000" pitchFamily="2" charset="2"/>
              </a:rPr>
              <a:t>5-10]</a:t>
            </a:r>
            <a:r>
              <a:rPr lang="ko-KR" altLang="en-US" dirty="0">
                <a:sym typeface="Wingdings" panose="05000000000000000000" pitchFamily="2" charset="2"/>
              </a:rPr>
              <a:t>의 깊은 다층 </a:t>
            </a:r>
            <a:r>
              <a:rPr lang="ko-KR" altLang="en-US" dirty="0" err="1">
                <a:sym typeface="Wingdings" panose="05000000000000000000" pitchFamily="2" charset="2"/>
              </a:rPr>
              <a:t>퍼셉트론은</a:t>
            </a:r>
            <a:r>
              <a:rPr lang="ko-KR" altLang="en-US" dirty="0">
                <a:sym typeface="Wingdings" panose="05000000000000000000" pitchFamily="2" charset="2"/>
              </a:rPr>
              <a:t> 노드를 연결하는 가중치를 학습함</a:t>
            </a:r>
            <a:r>
              <a:rPr lang="en-US" altLang="ko-KR" dirty="0">
                <a:sym typeface="Wingdings" panose="05000000000000000000" pitchFamily="2" charset="2"/>
              </a:rPr>
              <a:t>)</a:t>
            </a:r>
          </a:p>
          <a:p>
            <a:pPr lvl="1">
              <a:lnSpc>
                <a:spcPct val="150000"/>
              </a:lnSpc>
            </a:pPr>
            <a:r>
              <a:rPr lang="ko-KR" altLang="en-US" dirty="0">
                <a:sym typeface="Wingdings" panose="05000000000000000000" pitchFamily="2" charset="2"/>
              </a:rPr>
              <a:t>둘의 학습 알고리즘이 다를 것 같지만 다행이 같은 손실 함수와 같은 </a:t>
            </a:r>
            <a:r>
              <a:rPr lang="ko-KR" altLang="en-US" dirty="0" err="1">
                <a:sym typeface="Wingdings" panose="05000000000000000000" pitchFamily="2" charset="2"/>
              </a:rPr>
              <a:t>옵티마이저</a:t>
            </a:r>
            <a:r>
              <a:rPr lang="ko-KR" altLang="en-US" dirty="0">
                <a:sym typeface="Wingdings" panose="05000000000000000000" pitchFamily="2" charset="2"/>
              </a:rPr>
              <a:t> 사용</a:t>
            </a:r>
            <a:endParaRPr lang="en-US" altLang="ko-KR" dirty="0">
              <a:sym typeface="Wingdings" panose="05000000000000000000" pitchFamily="2" charset="2"/>
            </a:endParaRPr>
          </a:p>
          <a:p>
            <a:pPr lvl="2"/>
            <a:endParaRPr lang="en-US" altLang="ko-KR" dirty="0"/>
          </a:p>
          <a:p>
            <a:pPr lvl="1"/>
            <a:endParaRPr lang="en-US" altLang="ko-KR" dirty="0"/>
          </a:p>
        </p:txBody>
      </p:sp>
    </p:spTree>
    <p:extLst>
      <p:ext uri="{BB962C8B-B14F-4D97-AF65-F5344CB8AC3E}">
        <p14:creationId xmlns:p14="http://schemas.microsoft.com/office/powerpoint/2010/main" val="21762487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6.3.1 </a:t>
            </a:r>
            <a:r>
              <a:rPr lang="ko-KR" altLang="en-US" dirty="0">
                <a:solidFill>
                  <a:schemeClr val="tx1">
                    <a:lumMod val="85000"/>
                    <a:lumOff val="15000"/>
                  </a:schemeClr>
                </a:solidFill>
              </a:rPr>
              <a:t>손실 함수와 </a:t>
            </a:r>
            <a:r>
              <a:rPr lang="ko-KR" altLang="en-US" dirty="0" err="1">
                <a:solidFill>
                  <a:schemeClr val="tx1">
                    <a:lumMod val="85000"/>
                    <a:lumOff val="15000"/>
                  </a:schemeClr>
                </a:solidFill>
              </a:rPr>
              <a:t>옵티마이저</a:t>
            </a:r>
            <a:endParaRPr lang="ko-KR" altLang="en-US" dirty="0">
              <a:solidFill>
                <a:schemeClr val="tx1">
                  <a:lumMod val="85000"/>
                  <a:lumOff val="15000"/>
                </a:schemeClr>
              </a:solidFill>
            </a:endParaRPr>
          </a:p>
        </p:txBody>
      </p:sp>
      <p:sp>
        <p:nvSpPr>
          <p:cNvPr id="3" name="내용 개체 틀 2"/>
          <p:cNvSpPr>
            <a:spLocks noGrp="1"/>
          </p:cNvSpPr>
          <p:nvPr>
            <p:ph idx="10"/>
          </p:nvPr>
        </p:nvSpPr>
        <p:spPr/>
        <p:txBody>
          <a:bodyPr/>
          <a:lstStyle/>
          <a:p>
            <a:r>
              <a:rPr lang="ko-KR" altLang="en-US" dirty="0"/>
              <a:t>손실 함수</a:t>
            </a:r>
            <a:endParaRPr lang="en-US" altLang="ko-KR" dirty="0"/>
          </a:p>
          <a:p>
            <a:pPr lvl="1">
              <a:lnSpc>
                <a:spcPct val="150000"/>
              </a:lnSpc>
            </a:pPr>
            <a:r>
              <a:rPr lang="ko-KR" altLang="en-US" dirty="0">
                <a:sym typeface="Wingdings" panose="05000000000000000000" pitchFamily="2" charset="2"/>
              </a:rPr>
              <a:t>다층 </a:t>
            </a:r>
            <a:r>
              <a:rPr lang="ko-KR" altLang="en-US" dirty="0" err="1">
                <a:sym typeface="Wingdings" panose="05000000000000000000" pitchFamily="2" charset="2"/>
              </a:rPr>
              <a:t>퍼셉트론과</a:t>
            </a:r>
            <a:r>
              <a:rPr lang="ko-KR" altLang="en-US" dirty="0">
                <a:sym typeface="Wingdings" panose="05000000000000000000" pitchFamily="2" charset="2"/>
              </a:rPr>
              <a:t> </a:t>
            </a:r>
            <a:r>
              <a:rPr lang="ko-KR" altLang="en-US" dirty="0" err="1">
                <a:sym typeface="Wingdings" panose="05000000000000000000" pitchFamily="2" charset="2"/>
              </a:rPr>
              <a:t>컨볼루션</a:t>
            </a:r>
            <a:r>
              <a:rPr lang="ko-KR" altLang="en-US" dirty="0">
                <a:sym typeface="Wingdings" panose="05000000000000000000" pitchFamily="2" charset="2"/>
              </a:rPr>
              <a:t> 신경망은 중간 층은 다르지만 입력과 출력은 동일하므로 같은 손실 함수 사용</a:t>
            </a:r>
            <a:endParaRPr lang="en-US" altLang="ko-KR" dirty="0">
              <a:sym typeface="Wingdings" panose="05000000000000000000" pitchFamily="2" charset="2"/>
            </a:endParaRPr>
          </a:p>
          <a:p>
            <a:pPr lvl="1">
              <a:lnSpc>
                <a:spcPct val="150000"/>
              </a:lnSpc>
            </a:pPr>
            <a:r>
              <a:rPr lang="ko-KR" altLang="en-US" dirty="0">
                <a:sym typeface="Wingdings" panose="05000000000000000000" pitchFamily="2" charset="2"/>
              </a:rPr>
              <a:t>손실 함수 목록은 </a:t>
            </a:r>
            <a:r>
              <a:rPr lang="en-US" altLang="ko-KR" dirty="0">
                <a:sym typeface="Wingdings" panose="05000000000000000000" pitchFamily="2" charset="2"/>
              </a:rPr>
              <a:t>5.7</a:t>
            </a:r>
            <a:r>
              <a:rPr lang="ko-KR" altLang="en-US" dirty="0">
                <a:sym typeface="Wingdings" panose="05000000000000000000" pitchFamily="2" charset="2"/>
              </a:rPr>
              <a:t>절 참조</a:t>
            </a:r>
            <a:endParaRPr lang="en-US" altLang="ko-KR" dirty="0">
              <a:sym typeface="Wingdings" panose="05000000000000000000" pitchFamily="2" charset="2"/>
            </a:endParaRPr>
          </a:p>
          <a:p>
            <a:r>
              <a:rPr lang="ko-KR" altLang="en-US" dirty="0" err="1">
                <a:sym typeface="Wingdings" panose="05000000000000000000" pitchFamily="2" charset="2"/>
              </a:rPr>
              <a:t>옵티마이저</a:t>
            </a:r>
            <a:endParaRPr lang="en-US" altLang="ko-KR" dirty="0">
              <a:sym typeface="Wingdings" panose="05000000000000000000" pitchFamily="2" charset="2"/>
            </a:endParaRPr>
          </a:p>
          <a:p>
            <a:pPr lvl="1">
              <a:lnSpc>
                <a:spcPct val="150000"/>
              </a:lnSpc>
            </a:pPr>
            <a:r>
              <a:rPr lang="ko-KR" altLang="en-US" dirty="0">
                <a:sym typeface="Wingdings" panose="05000000000000000000" pitchFamily="2" charset="2"/>
              </a:rPr>
              <a:t>다층 </a:t>
            </a:r>
            <a:r>
              <a:rPr lang="ko-KR" altLang="en-US" dirty="0" err="1">
                <a:sym typeface="Wingdings" panose="05000000000000000000" pitchFamily="2" charset="2"/>
              </a:rPr>
              <a:t>퍼셉트론은</a:t>
            </a:r>
            <a:r>
              <a:rPr lang="ko-KR" altLang="en-US" dirty="0">
                <a:sym typeface="Wingdings" panose="05000000000000000000" pitchFamily="2" charset="2"/>
              </a:rPr>
              <a:t> 에지 가중치</a:t>
            </a:r>
            <a:r>
              <a:rPr lang="en-US" altLang="ko-KR" dirty="0">
                <a:sym typeface="Wingdings" panose="05000000000000000000" pitchFamily="2" charset="2"/>
              </a:rPr>
              <a:t>, </a:t>
            </a:r>
            <a:r>
              <a:rPr lang="ko-KR" altLang="en-US" dirty="0" err="1">
                <a:sym typeface="Wingdings" panose="05000000000000000000" pitchFamily="2" charset="2"/>
              </a:rPr>
              <a:t>컨볼루션</a:t>
            </a:r>
            <a:r>
              <a:rPr lang="ko-KR" altLang="en-US" dirty="0">
                <a:sym typeface="Wingdings" panose="05000000000000000000" pitchFamily="2" charset="2"/>
              </a:rPr>
              <a:t> 신경망은 커널의 </a:t>
            </a:r>
            <a:r>
              <a:rPr lang="ko-KR" altLang="en-US" dirty="0" err="1">
                <a:sym typeface="Wingdings" panose="05000000000000000000" pitchFamily="2" charset="2"/>
              </a:rPr>
              <a:t>화소</a:t>
            </a:r>
            <a:r>
              <a:rPr lang="ko-KR" altLang="en-US" dirty="0">
                <a:sym typeface="Wingdings" panose="05000000000000000000" pitchFamily="2" charset="2"/>
              </a:rPr>
              <a:t> 값을 최적화한다는 점만 다르지 학습 원리는 동일하므로 같은 </a:t>
            </a:r>
            <a:r>
              <a:rPr lang="ko-KR" altLang="en-US" dirty="0" err="1">
                <a:sym typeface="Wingdings" panose="05000000000000000000" pitchFamily="2" charset="2"/>
              </a:rPr>
              <a:t>옵티마이저</a:t>
            </a:r>
            <a:r>
              <a:rPr lang="ko-KR" altLang="en-US" dirty="0">
                <a:sym typeface="Wingdings" panose="05000000000000000000" pitchFamily="2" charset="2"/>
              </a:rPr>
              <a:t> 사용</a:t>
            </a:r>
            <a:endParaRPr lang="en-US" altLang="ko-KR" dirty="0">
              <a:sym typeface="Wingdings" panose="05000000000000000000" pitchFamily="2" charset="2"/>
            </a:endParaRPr>
          </a:p>
          <a:p>
            <a:pPr lvl="1">
              <a:lnSpc>
                <a:spcPct val="150000"/>
              </a:lnSpc>
            </a:pPr>
            <a:r>
              <a:rPr lang="ko-KR" altLang="en-US" dirty="0" err="1">
                <a:sym typeface="Wingdings" panose="05000000000000000000" pitchFamily="2" charset="2"/>
              </a:rPr>
              <a:t>옵티마이저는</a:t>
            </a:r>
            <a:r>
              <a:rPr lang="ko-KR" altLang="en-US" dirty="0">
                <a:sym typeface="Wingdings" panose="05000000000000000000" pitchFamily="2" charset="2"/>
              </a:rPr>
              <a:t> </a:t>
            </a:r>
            <a:r>
              <a:rPr lang="en-US" altLang="ko-KR" dirty="0">
                <a:sym typeface="Wingdings" panose="05000000000000000000" pitchFamily="2" charset="2"/>
              </a:rPr>
              <a:t>5.8</a:t>
            </a:r>
            <a:r>
              <a:rPr lang="ko-KR" altLang="en-US" dirty="0">
                <a:sym typeface="Wingdings" panose="05000000000000000000" pitchFamily="2" charset="2"/>
              </a:rPr>
              <a:t>절 참조</a:t>
            </a:r>
            <a:endParaRPr lang="en-US" altLang="ko-KR" dirty="0"/>
          </a:p>
          <a:p>
            <a:pPr lvl="1"/>
            <a:endParaRPr lang="en-US" altLang="ko-KR" dirty="0"/>
          </a:p>
        </p:txBody>
      </p:sp>
    </p:spTree>
    <p:extLst>
      <p:ext uri="{BB962C8B-B14F-4D97-AF65-F5344CB8AC3E}">
        <p14:creationId xmlns:p14="http://schemas.microsoft.com/office/powerpoint/2010/main" val="12809629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6.3.2 </a:t>
            </a:r>
            <a:r>
              <a:rPr lang="ko-KR" altLang="en-US" dirty="0">
                <a:solidFill>
                  <a:schemeClr val="tx1">
                    <a:lumMod val="85000"/>
                    <a:lumOff val="15000"/>
                  </a:schemeClr>
                </a:solidFill>
              </a:rPr>
              <a:t>통째 학습</a:t>
            </a:r>
          </a:p>
        </p:txBody>
      </p:sp>
      <p:sp>
        <p:nvSpPr>
          <p:cNvPr id="3" name="내용 개체 틀 2"/>
          <p:cNvSpPr>
            <a:spLocks noGrp="1"/>
          </p:cNvSpPr>
          <p:nvPr>
            <p:ph idx="10"/>
          </p:nvPr>
        </p:nvSpPr>
        <p:spPr/>
        <p:txBody>
          <a:bodyPr/>
          <a:lstStyle/>
          <a:p>
            <a:r>
              <a:rPr lang="ko-KR" altLang="en-US" dirty="0"/>
              <a:t>고전적인 컴퓨터 비전은 수작업</a:t>
            </a:r>
            <a:r>
              <a:rPr lang="en-US" altLang="ko-KR" baseline="-25000" dirty="0"/>
              <a:t>hand-crafted</a:t>
            </a:r>
            <a:r>
              <a:rPr lang="ko-KR" altLang="en-US" dirty="0"/>
              <a:t> 특징 사용</a:t>
            </a:r>
            <a:r>
              <a:rPr lang="en-US" altLang="ko-KR" dirty="0"/>
              <a:t>([</a:t>
            </a:r>
            <a:r>
              <a:rPr lang="ko-KR" altLang="en-US" dirty="0"/>
              <a:t>그림 </a:t>
            </a:r>
            <a:r>
              <a:rPr lang="en-US" altLang="ko-KR" dirty="0"/>
              <a:t>6-12(a)])</a:t>
            </a:r>
          </a:p>
          <a:p>
            <a:pPr lvl="1">
              <a:lnSpc>
                <a:spcPct val="150000"/>
              </a:lnSpc>
            </a:pPr>
            <a:r>
              <a:rPr lang="ko-KR" altLang="en-US" dirty="0">
                <a:sym typeface="Wingdings" panose="05000000000000000000" pitchFamily="2" charset="2"/>
              </a:rPr>
              <a:t>예</a:t>
            </a:r>
            <a:r>
              <a:rPr lang="en-US" altLang="ko-KR" dirty="0">
                <a:sym typeface="Wingdings" panose="05000000000000000000" pitchFamily="2" charset="2"/>
              </a:rPr>
              <a:t>) [</a:t>
            </a:r>
            <a:r>
              <a:rPr lang="ko-KR" altLang="en-US" dirty="0">
                <a:sym typeface="Wingdings" panose="05000000000000000000" pitchFamily="2" charset="2"/>
              </a:rPr>
              <a:t>그림 </a:t>
            </a:r>
            <a:r>
              <a:rPr lang="en-US" altLang="ko-KR" dirty="0">
                <a:sym typeface="Wingdings" panose="05000000000000000000" pitchFamily="2" charset="2"/>
              </a:rPr>
              <a:t>6-5]</a:t>
            </a:r>
            <a:r>
              <a:rPr lang="ko-KR" altLang="en-US" dirty="0">
                <a:sym typeface="Wingdings" panose="05000000000000000000" pitchFamily="2" charset="2"/>
              </a:rPr>
              <a:t>의 수직 </a:t>
            </a:r>
            <a:r>
              <a:rPr lang="ko-KR" altLang="en-US" dirty="0" err="1">
                <a:sym typeface="Wingdings" panose="05000000000000000000" pitchFamily="2" charset="2"/>
              </a:rPr>
              <a:t>에지와</a:t>
            </a:r>
            <a:r>
              <a:rPr lang="ko-KR" altLang="en-US" dirty="0">
                <a:sym typeface="Wingdings" panose="05000000000000000000" pitchFamily="2" charset="2"/>
              </a:rPr>
              <a:t> 수평 에지</a:t>
            </a:r>
            <a:endParaRPr lang="en-US" altLang="ko-KR" dirty="0">
              <a:sym typeface="Wingdings" panose="05000000000000000000" pitchFamily="2" charset="2"/>
            </a:endParaRPr>
          </a:p>
          <a:p>
            <a:pPr lvl="1">
              <a:lnSpc>
                <a:spcPct val="150000"/>
              </a:lnSpc>
            </a:pPr>
            <a:r>
              <a:rPr lang="ko-KR" altLang="en-US" dirty="0">
                <a:sym typeface="Wingdings" panose="05000000000000000000" pitchFamily="2" charset="2"/>
              </a:rPr>
              <a:t>사람의 직관으로 설계하기 때문에 어느 정도 성능 달성 가능</a:t>
            </a:r>
            <a:endParaRPr lang="en-US" altLang="ko-KR" dirty="0">
              <a:sym typeface="Wingdings" panose="05000000000000000000" pitchFamily="2" charset="2"/>
            </a:endParaRPr>
          </a:p>
          <a:p>
            <a:pPr lvl="1">
              <a:lnSpc>
                <a:spcPct val="150000"/>
              </a:lnSpc>
            </a:pPr>
            <a:r>
              <a:rPr lang="ko-KR" altLang="en-US" dirty="0">
                <a:sym typeface="Wingdings" panose="05000000000000000000" pitchFamily="2" charset="2"/>
              </a:rPr>
              <a:t>주어진 데이터에 최적이 아니기 때문에 자연 영상처럼 복잡한 데이터에서 낮은 성능</a:t>
            </a:r>
            <a:endParaRPr lang="en-US" altLang="ko-KR" dirty="0">
              <a:sym typeface="Wingdings" panose="05000000000000000000" pitchFamily="2" charset="2"/>
            </a:endParaRPr>
          </a:p>
          <a:p>
            <a:pPr lvl="1"/>
            <a:endParaRPr lang="en-US" altLang="ko-KR" dirty="0"/>
          </a:p>
        </p:txBody>
      </p:sp>
      <p:pic>
        <p:nvPicPr>
          <p:cNvPr id="5" name="그림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9576" y="3284984"/>
            <a:ext cx="7740352" cy="2699684"/>
          </a:xfrm>
          <a:prstGeom prst="rect">
            <a:avLst/>
          </a:prstGeom>
        </p:spPr>
      </p:pic>
    </p:spTree>
    <p:extLst>
      <p:ext uri="{BB962C8B-B14F-4D97-AF65-F5344CB8AC3E}">
        <p14:creationId xmlns:p14="http://schemas.microsoft.com/office/powerpoint/2010/main" val="2075190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6.3.2 </a:t>
            </a:r>
            <a:r>
              <a:rPr lang="ko-KR" altLang="en-US" dirty="0">
                <a:solidFill>
                  <a:schemeClr val="tx1">
                    <a:lumMod val="85000"/>
                    <a:lumOff val="15000"/>
                  </a:schemeClr>
                </a:solidFill>
              </a:rPr>
              <a:t>통째 학습</a:t>
            </a:r>
          </a:p>
        </p:txBody>
      </p:sp>
      <p:sp>
        <p:nvSpPr>
          <p:cNvPr id="3" name="내용 개체 틀 2"/>
          <p:cNvSpPr>
            <a:spLocks noGrp="1"/>
          </p:cNvSpPr>
          <p:nvPr>
            <p:ph idx="10"/>
          </p:nvPr>
        </p:nvSpPr>
        <p:spPr/>
        <p:txBody>
          <a:bodyPr/>
          <a:lstStyle/>
          <a:p>
            <a:r>
              <a:rPr lang="ko-KR" altLang="en-US" dirty="0" err="1"/>
              <a:t>딥러닝은</a:t>
            </a:r>
            <a:r>
              <a:rPr lang="en-US" altLang="ko-KR" dirty="0"/>
              <a:t> </a:t>
            </a:r>
            <a:r>
              <a:rPr lang="ko-KR" altLang="en-US" dirty="0"/>
              <a:t>특징을 학습</a:t>
            </a:r>
            <a:r>
              <a:rPr lang="en-US" altLang="ko-KR" dirty="0">
                <a:sym typeface="Wingdings" panose="05000000000000000000" pitchFamily="2" charset="2"/>
              </a:rPr>
              <a:t>([</a:t>
            </a:r>
            <a:r>
              <a:rPr lang="ko-KR" altLang="en-US" dirty="0">
                <a:sym typeface="Wingdings" panose="05000000000000000000" pitchFamily="2" charset="2"/>
              </a:rPr>
              <a:t>그림 </a:t>
            </a:r>
            <a:r>
              <a:rPr lang="en-US" altLang="ko-KR" dirty="0">
                <a:sym typeface="Wingdings" panose="05000000000000000000" pitchFamily="2" charset="2"/>
              </a:rPr>
              <a:t>6-12(b)])</a:t>
            </a:r>
            <a:endParaRPr lang="en-US" altLang="ko-KR" dirty="0"/>
          </a:p>
          <a:p>
            <a:pPr lvl="1">
              <a:lnSpc>
                <a:spcPct val="150000"/>
              </a:lnSpc>
            </a:pPr>
            <a:r>
              <a:rPr lang="ko-KR" altLang="en-US" dirty="0">
                <a:sym typeface="Wingdings" panose="05000000000000000000" pitchFamily="2" charset="2"/>
              </a:rPr>
              <a:t>특징 추출에서 패러다임 변화</a:t>
            </a:r>
            <a:r>
              <a:rPr lang="en-US" altLang="ko-KR" dirty="0">
                <a:sym typeface="Wingdings" panose="05000000000000000000" pitchFamily="2" charset="2"/>
              </a:rPr>
              <a:t>: </a:t>
            </a:r>
            <a:r>
              <a:rPr lang="ko-KR" altLang="en-US" dirty="0">
                <a:sym typeface="Wingdings" panose="05000000000000000000" pitchFamily="2" charset="2"/>
              </a:rPr>
              <a:t>특징</a:t>
            </a:r>
            <a:r>
              <a:rPr lang="en-US" altLang="ko-KR" dirty="0">
                <a:sym typeface="Wingdings" panose="05000000000000000000" pitchFamily="2" charset="2"/>
              </a:rPr>
              <a:t> </a:t>
            </a:r>
            <a:r>
              <a:rPr lang="ko-KR" altLang="en-US" dirty="0">
                <a:sym typeface="Wingdings" panose="05000000000000000000" pitchFamily="2" charset="2"/>
              </a:rPr>
              <a:t>추출과 분류를 동시에 학습으로 알아냄</a:t>
            </a:r>
            <a:endParaRPr lang="en-US" altLang="ko-KR" dirty="0">
              <a:sym typeface="Wingdings" panose="05000000000000000000" pitchFamily="2" charset="2"/>
            </a:endParaRPr>
          </a:p>
          <a:p>
            <a:pPr lvl="1">
              <a:lnSpc>
                <a:spcPct val="150000"/>
              </a:lnSpc>
            </a:pPr>
            <a:r>
              <a:rPr lang="ko-KR" altLang="en-US" dirty="0">
                <a:sym typeface="Wingdings" panose="05000000000000000000" pitchFamily="2" charset="2"/>
              </a:rPr>
              <a:t>입력에서 출력까지 전 과정을 한꺼번에 학습하므로 통째 학습</a:t>
            </a:r>
            <a:r>
              <a:rPr lang="en-US" altLang="ko-KR" baseline="-25000" dirty="0">
                <a:sym typeface="Wingdings" panose="05000000000000000000" pitchFamily="2" charset="2"/>
              </a:rPr>
              <a:t>end-to-end</a:t>
            </a:r>
            <a:r>
              <a:rPr lang="ko-KR" altLang="en-US" baseline="-25000" dirty="0">
                <a:sym typeface="Wingdings" panose="05000000000000000000" pitchFamily="2" charset="2"/>
              </a:rPr>
              <a:t> </a:t>
            </a:r>
            <a:r>
              <a:rPr lang="en-US" altLang="ko-KR" baseline="-25000" dirty="0">
                <a:sym typeface="Wingdings" panose="05000000000000000000" pitchFamily="2" charset="2"/>
              </a:rPr>
              <a:t>learning</a:t>
            </a:r>
            <a:r>
              <a:rPr lang="ko-KR" altLang="en-US" baseline="-25000" dirty="0">
                <a:sym typeface="Wingdings" panose="05000000000000000000" pitchFamily="2" charset="2"/>
              </a:rPr>
              <a:t> </a:t>
            </a:r>
            <a:r>
              <a:rPr lang="ko-KR" altLang="en-US" dirty="0">
                <a:sym typeface="Wingdings" panose="05000000000000000000" pitchFamily="2" charset="2"/>
              </a:rPr>
              <a:t>이라 부름</a:t>
            </a:r>
            <a:endParaRPr lang="en-US" altLang="ko-KR" dirty="0">
              <a:sym typeface="Wingdings" panose="05000000000000000000" pitchFamily="2" charset="2"/>
            </a:endParaRPr>
          </a:p>
          <a:p>
            <a:r>
              <a:rPr lang="en-US" altLang="ko-KR" dirty="0"/>
              <a:t>[</a:t>
            </a:r>
            <a:r>
              <a:rPr lang="ko-KR" altLang="en-US" dirty="0"/>
              <a:t>그림 </a:t>
            </a:r>
            <a:r>
              <a:rPr lang="en-US" altLang="ko-KR" dirty="0"/>
              <a:t>6-13]</a:t>
            </a:r>
            <a:r>
              <a:rPr lang="ko-KR" altLang="en-US" dirty="0"/>
              <a:t>은 </a:t>
            </a:r>
            <a:r>
              <a:rPr lang="ko-KR" altLang="en-US" dirty="0" err="1"/>
              <a:t>컨볼루션</a:t>
            </a:r>
            <a:r>
              <a:rPr lang="en-US" altLang="ko-KR" dirty="0"/>
              <a:t> </a:t>
            </a:r>
            <a:r>
              <a:rPr lang="ko-KR" altLang="en-US" dirty="0"/>
              <a:t>신경망의 특징 학습을 설명</a:t>
            </a:r>
            <a:endParaRPr lang="en-US" altLang="ko-KR" dirty="0"/>
          </a:p>
          <a:p>
            <a:pPr lvl="1">
              <a:lnSpc>
                <a:spcPct val="150000"/>
              </a:lnSpc>
            </a:pPr>
            <a:r>
              <a:rPr lang="ko-KR" altLang="en-US" dirty="0"/>
              <a:t>앞 부분</a:t>
            </a:r>
            <a:r>
              <a:rPr lang="en-US" altLang="ko-KR" dirty="0"/>
              <a:t>(</a:t>
            </a:r>
            <a:r>
              <a:rPr lang="ko-KR" altLang="en-US" dirty="0" err="1"/>
              <a:t>컨볼루션층과</a:t>
            </a:r>
            <a:r>
              <a:rPr lang="ko-KR" altLang="en-US" dirty="0"/>
              <a:t> </a:t>
            </a:r>
            <a:r>
              <a:rPr lang="ko-KR" altLang="en-US" dirty="0" err="1"/>
              <a:t>풀링층</a:t>
            </a:r>
            <a:r>
              <a:rPr lang="en-US" altLang="ko-KR" dirty="0"/>
              <a:t>)</a:t>
            </a:r>
            <a:r>
              <a:rPr lang="ko-KR" altLang="en-US" dirty="0"/>
              <a:t>은 특징 추출</a:t>
            </a:r>
            <a:r>
              <a:rPr lang="en-US" altLang="ko-KR" dirty="0"/>
              <a:t>, </a:t>
            </a:r>
            <a:r>
              <a:rPr lang="ko-KR" altLang="en-US" dirty="0"/>
              <a:t>뒤 부분</a:t>
            </a:r>
            <a:r>
              <a:rPr lang="en-US" altLang="ko-KR" dirty="0"/>
              <a:t>(FC </a:t>
            </a:r>
            <a:r>
              <a:rPr lang="ko-KR" altLang="en-US" dirty="0"/>
              <a:t>층</a:t>
            </a:r>
            <a:r>
              <a:rPr lang="en-US" altLang="ko-KR" dirty="0"/>
              <a:t>)</a:t>
            </a:r>
            <a:r>
              <a:rPr lang="ko-KR" altLang="en-US" dirty="0"/>
              <a:t>은 분류를 담당</a:t>
            </a:r>
            <a:endParaRPr lang="en-US" altLang="ko-KR" dirty="0"/>
          </a:p>
        </p:txBody>
      </p:sp>
      <p:pic>
        <p:nvPicPr>
          <p:cNvPr id="4" name="그림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3552" y="3356992"/>
            <a:ext cx="8172400" cy="2530392"/>
          </a:xfrm>
          <a:prstGeom prst="rect">
            <a:avLst/>
          </a:prstGeom>
        </p:spPr>
      </p:pic>
    </p:spTree>
    <p:extLst>
      <p:ext uri="{BB962C8B-B14F-4D97-AF65-F5344CB8AC3E}">
        <p14:creationId xmlns:p14="http://schemas.microsoft.com/office/powerpoint/2010/main" val="12374786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6.3.3 </a:t>
            </a:r>
            <a:r>
              <a:rPr lang="ko-KR" altLang="en-US" dirty="0" err="1">
                <a:solidFill>
                  <a:schemeClr val="tx1">
                    <a:lumMod val="85000"/>
                    <a:lumOff val="15000"/>
                  </a:schemeClr>
                </a:solidFill>
              </a:rPr>
              <a:t>컨볼루션</a:t>
            </a:r>
            <a:r>
              <a:rPr lang="en-US" altLang="ko-KR" dirty="0">
                <a:solidFill>
                  <a:schemeClr val="tx1">
                    <a:lumMod val="85000"/>
                    <a:lumOff val="15000"/>
                  </a:schemeClr>
                </a:solidFill>
              </a:rPr>
              <a:t> </a:t>
            </a:r>
            <a:r>
              <a:rPr lang="ko-KR" altLang="en-US" dirty="0">
                <a:solidFill>
                  <a:schemeClr val="tx1">
                    <a:lumMod val="85000"/>
                    <a:lumOff val="15000"/>
                  </a:schemeClr>
                </a:solidFill>
              </a:rPr>
              <a:t>신경망의 성능이 월등한 이유</a:t>
            </a:r>
          </a:p>
        </p:txBody>
      </p:sp>
      <p:sp>
        <p:nvSpPr>
          <p:cNvPr id="3" name="내용 개체 틀 2"/>
          <p:cNvSpPr>
            <a:spLocks noGrp="1"/>
          </p:cNvSpPr>
          <p:nvPr>
            <p:ph idx="10"/>
          </p:nvPr>
        </p:nvSpPr>
        <p:spPr/>
        <p:txBody>
          <a:bodyPr/>
          <a:lstStyle/>
          <a:p>
            <a:r>
              <a:rPr lang="ko-KR" altLang="en-US" dirty="0"/>
              <a:t>네 가지 이유</a:t>
            </a:r>
            <a:endParaRPr lang="en-US" altLang="ko-KR" dirty="0"/>
          </a:p>
          <a:p>
            <a:pPr lvl="1">
              <a:lnSpc>
                <a:spcPct val="150000"/>
              </a:lnSpc>
            </a:pPr>
            <a:r>
              <a:rPr lang="ko-KR" altLang="en-US" dirty="0"/>
              <a:t>통째 학습</a:t>
            </a:r>
            <a:r>
              <a:rPr lang="en-US" altLang="ko-KR" dirty="0"/>
              <a:t>: </a:t>
            </a:r>
            <a:r>
              <a:rPr lang="ko-KR" altLang="en-US" dirty="0"/>
              <a:t>따로 최적화하여 붙이는 이전 방식보다 우수</a:t>
            </a:r>
            <a:endParaRPr lang="en-US" altLang="ko-KR" dirty="0"/>
          </a:p>
          <a:p>
            <a:pPr lvl="1">
              <a:lnSpc>
                <a:spcPct val="150000"/>
              </a:lnSpc>
            </a:pPr>
            <a:r>
              <a:rPr lang="ko-KR" altLang="en-US" dirty="0"/>
              <a:t>특징 학습</a:t>
            </a:r>
            <a:r>
              <a:rPr lang="en-US" altLang="ko-KR" dirty="0"/>
              <a:t>: </a:t>
            </a:r>
            <a:r>
              <a:rPr lang="ko-KR" altLang="en-US" dirty="0"/>
              <a:t>수작업 특징보다 우수</a:t>
            </a:r>
            <a:endParaRPr lang="en-US" altLang="ko-KR" dirty="0"/>
          </a:p>
          <a:p>
            <a:pPr lvl="1">
              <a:lnSpc>
                <a:spcPct val="150000"/>
              </a:lnSpc>
            </a:pPr>
            <a:r>
              <a:rPr lang="ko-KR" altLang="en-US" dirty="0"/>
              <a:t>신경망 깊이를 깊게 하여 풍부한 특징을 추출</a:t>
            </a:r>
            <a:r>
              <a:rPr lang="en-US" altLang="ko-KR" dirty="0"/>
              <a:t>: </a:t>
            </a:r>
            <a:r>
              <a:rPr lang="ko-KR" altLang="en-US" dirty="0"/>
              <a:t>수십</a:t>
            </a:r>
            <a:r>
              <a:rPr lang="en-US" altLang="ko-KR" dirty="0"/>
              <a:t>~</a:t>
            </a:r>
            <a:r>
              <a:rPr lang="ko-KR" altLang="en-US" dirty="0"/>
              <a:t>수백 층 사용</a:t>
            </a:r>
            <a:endParaRPr lang="en-US" altLang="ko-KR" dirty="0"/>
          </a:p>
          <a:p>
            <a:pPr lvl="1">
              <a:lnSpc>
                <a:spcPct val="150000"/>
              </a:lnSpc>
            </a:pPr>
            <a:r>
              <a:rPr lang="ko-KR" altLang="en-US" dirty="0"/>
              <a:t>데이터의 원래 구조를 유지한 채 특징 추출</a:t>
            </a:r>
            <a:endParaRPr lang="en-US" altLang="ko-KR" dirty="0"/>
          </a:p>
          <a:p>
            <a:pPr lvl="1"/>
            <a:endParaRPr lang="en-US" altLang="ko-KR" dirty="0"/>
          </a:p>
        </p:txBody>
      </p:sp>
    </p:spTree>
    <p:extLst>
      <p:ext uri="{BB962C8B-B14F-4D97-AF65-F5344CB8AC3E}">
        <p14:creationId xmlns:p14="http://schemas.microsoft.com/office/powerpoint/2010/main" val="2082746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468261" y="564182"/>
            <a:ext cx="5436537" cy="5568854"/>
          </a:xfrm>
        </p:spPr>
        <p:txBody>
          <a:bodyPr>
            <a:normAutofit/>
          </a:bodyPr>
          <a:lstStyle/>
          <a:p>
            <a:r>
              <a:rPr lang="en-US" altLang="ko-KR" dirty="0"/>
              <a:t>Visual Pathway</a:t>
            </a:r>
          </a:p>
          <a:p>
            <a:pPr lvl="1"/>
            <a:r>
              <a:rPr lang="en-US" altLang="ko-KR" dirty="0" err="1"/>
              <a:t>Keiji</a:t>
            </a:r>
            <a:r>
              <a:rPr lang="en-US" altLang="ko-KR" dirty="0"/>
              <a:t> Tanaka (1990s)</a:t>
            </a:r>
          </a:p>
          <a:p>
            <a:pPr lvl="2"/>
            <a:r>
              <a:rPr lang="en-US" altLang="ko-KR" dirty="0"/>
              <a:t>Monkey visual </a:t>
            </a:r>
            <a:r>
              <a:rPr lang="en-US" altLang="ko-KR" dirty="0">
                <a:hlinkClick r:id="rId2" tooltip="Cortex (anatomy)"/>
              </a:rPr>
              <a:t>cortexes</a:t>
            </a:r>
            <a:endParaRPr lang="en-US" altLang="ko-KR" dirty="0"/>
          </a:p>
          <a:p>
            <a:pPr lvl="2"/>
            <a:r>
              <a:rPr lang="en-US" altLang="ko-KR" dirty="0"/>
              <a:t>Input End: Visual cells respond to simple features</a:t>
            </a:r>
          </a:p>
          <a:p>
            <a:pPr lvl="2"/>
            <a:r>
              <a:rPr lang="en-US" altLang="ko-KR" dirty="0"/>
              <a:t>Output End: Visual cells respond to complex features</a:t>
            </a:r>
          </a:p>
          <a:p>
            <a:pPr marL="914400" lvl="2" indent="0">
              <a:buNone/>
            </a:pPr>
            <a:endParaRPr lang="en-US" altLang="ko-KR" dirty="0"/>
          </a:p>
        </p:txBody>
      </p:sp>
      <p:grpSp>
        <p:nvGrpSpPr>
          <p:cNvPr id="10" name="그룹 9">
            <a:extLst>
              <a:ext uri="{FF2B5EF4-FFF2-40B4-BE49-F238E27FC236}">
                <a16:creationId xmlns:a16="http://schemas.microsoft.com/office/drawing/2014/main" id="{B2594E02-B514-49EE-8ADF-B6EA80A479F3}"/>
              </a:ext>
            </a:extLst>
          </p:cNvPr>
          <p:cNvGrpSpPr/>
          <p:nvPr/>
        </p:nvGrpSpPr>
        <p:grpSpPr>
          <a:xfrm>
            <a:off x="6763451" y="218029"/>
            <a:ext cx="5643862" cy="3576556"/>
            <a:chOff x="365760" y="166335"/>
            <a:chExt cx="5643862" cy="3576556"/>
          </a:xfrm>
        </p:grpSpPr>
        <p:pic>
          <p:nvPicPr>
            <p:cNvPr id="11" name="그림 10">
              <a:extLst>
                <a:ext uri="{FF2B5EF4-FFF2-40B4-BE49-F238E27FC236}">
                  <a16:creationId xmlns:a16="http://schemas.microsoft.com/office/drawing/2014/main" id="{EE207179-8BD3-42EB-B93D-0354C9B9B9BC}"/>
                </a:ext>
              </a:extLst>
            </p:cNvPr>
            <p:cNvPicPr>
              <a:picLocks noChangeAspect="1"/>
            </p:cNvPicPr>
            <p:nvPr/>
          </p:nvPicPr>
          <p:blipFill>
            <a:blip r:embed="rId3"/>
            <a:stretch>
              <a:fillRect/>
            </a:stretch>
          </p:blipFill>
          <p:spPr>
            <a:xfrm>
              <a:off x="365760" y="166335"/>
              <a:ext cx="4744657" cy="3576556"/>
            </a:xfrm>
            <a:prstGeom prst="rect">
              <a:avLst/>
            </a:prstGeom>
          </p:spPr>
        </p:pic>
        <p:grpSp>
          <p:nvGrpSpPr>
            <p:cNvPr id="12" name="그룹 11">
              <a:extLst>
                <a:ext uri="{FF2B5EF4-FFF2-40B4-BE49-F238E27FC236}">
                  <a16:creationId xmlns:a16="http://schemas.microsoft.com/office/drawing/2014/main" id="{FE6B16B7-E021-4B07-8F30-B04EA0ABD5BD}"/>
                </a:ext>
              </a:extLst>
            </p:cNvPr>
            <p:cNvGrpSpPr/>
            <p:nvPr/>
          </p:nvGrpSpPr>
          <p:grpSpPr>
            <a:xfrm>
              <a:off x="2148510" y="909760"/>
              <a:ext cx="3861112" cy="2519240"/>
              <a:chOff x="2727630" y="701139"/>
              <a:chExt cx="3861112" cy="2519240"/>
            </a:xfrm>
          </p:grpSpPr>
          <p:sp>
            <p:nvSpPr>
              <p:cNvPr id="13" name="화살표: 오른쪽 12">
                <a:extLst>
                  <a:ext uri="{FF2B5EF4-FFF2-40B4-BE49-F238E27FC236}">
                    <a16:creationId xmlns:a16="http://schemas.microsoft.com/office/drawing/2014/main" id="{1D6B939A-6268-4AFC-904F-B24F37A595BB}"/>
                  </a:ext>
                </a:extLst>
              </p:cNvPr>
              <p:cNvSpPr/>
              <p:nvPr/>
            </p:nvSpPr>
            <p:spPr>
              <a:xfrm rot="20367984" flipH="1">
                <a:off x="4487126" y="2858373"/>
                <a:ext cx="946912" cy="152822"/>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화살표: 오른쪽 13">
                <a:extLst>
                  <a:ext uri="{FF2B5EF4-FFF2-40B4-BE49-F238E27FC236}">
                    <a16:creationId xmlns:a16="http://schemas.microsoft.com/office/drawing/2014/main" id="{6CB19AF2-4388-4DCD-8B54-E3E51E7CB07E}"/>
                  </a:ext>
                </a:extLst>
              </p:cNvPr>
              <p:cNvSpPr/>
              <p:nvPr/>
            </p:nvSpPr>
            <p:spPr>
              <a:xfrm rot="3534049" flipH="1">
                <a:off x="4977328" y="1110043"/>
                <a:ext cx="990128" cy="172320"/>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TextBox 14">
                <a:extLst>
                  <a:ext uri="{FF2B5EF4-FFF2-40B4-BE49-F238E27FC236}">
                    <a16:creationId xmlns:a16="http://schemas.microsoft.com/office/drawing/2014/main" id="{06BB48B9-4B4D-4BD1-A3BA-571F79463317}"/>
                  </a:ext>
                </a:extLst>
              </p:cNvPr>
              <p:cNvSpPr txBox="1"/>
              <p:nvPr/>
            </p:nvSpPr>
            <p:spPr>
              <a:xfrm>
                <a:off x="5711351" y="1134136"/>
                <a:ext cx="877391" cy="369332"/>
              </a:xfrm>
              <a:prstGeom prst="rect">
                <a:avLst/>
              </a:prstGeom>
              <a:noFill/>
            </p:spPr>
            <p:txBody>
              <a:bodyPr wrap="square" rtlCol="0">
                <a:spAutoFit/>
              </a:bodyPr>
              <a:lstStyle/>
              <a:p>
                <a:r>
                  <a:rPr lang="en-US" altLang="ko-KR" dirty="0"/>
                  <a:t>where</a:t>
                </a:r>
                <a:endParaRPr lang="ko-KR" altLang="en-US" dirty="0"/>
              </a:p>
            </p:txBody>
          </p:sp>
          <p:sp>
            <p:nvSpPr>
              <p:cNvPr id="16" name="TextBox 15">
                <a:extLst>
                  <a:ext uri="{FF2B5EF4-FFF2-40B4-BE49-F238E27FC236}">
                    <a16:creationId xmlns:a16="http://schemas.microsoft.com/office/drawing/2014/main" id="{48E51668-C304-4A50-9336-2B8CDFDEB90F}"/>
                  </a:ext>
                </a:extLst>
              </p:cNvPr>
              <p:cNvSpPr txBox="1"/>
              <p:nvPr/>
            </p:nvSpPr>
            <p:spPr>
              <a:xfrm>
                <a:off x="5417219" y="2512493"/>
                <a:ext cx="877391" cy="369332"/>
              </a:xfrm>
              <a:prstGeom prst="rect">
                <a:avLst/>
              </a:prstGeom>
              <a:noFill/>
            </p:spPr>
            <p:txBody>
              <a:bodyPr wrap="square" rtlCol="0">
                <a:spAutoFit/>
              </a:bodyPr>
              <a:lstStyle/>
              <a:p>
                <a:r>
                  <a:rPr lang="en-US" altLang="ko-KR" dirty="0"/>
                  <a:t>what</a:t>
                </a:r>
                <a:endParaRPr lang="ko-KR" altLang="en-US" dirty="0"/>
              </a:p>
            </p:txBody>
          </p:sp>
          <p:sp>
            <p:nvSpPr>
              <p:cNvPr id="17" name="TextBox 16">
                <a:extLst>
                  <a:ext uri="{FF2B5EF4-FFF2-40B4-BE49-F238E27FC236}">
                    <a16:creationId xmlns:a16="http://schemas.microsoft.com/office/drawing/2014/main" id="{B467A049-C654-49A8-AC9C-19C490A77B91}"/>
                  </a:ext>
                </a:extLst>
              </p:cNvPr>
              <p:cNvSpPr txBox="1"/>
              <p:nvPr/>
            </p:nvSpPr>
            <p:spPr>
              <a:xfrm>
                <a:off x="5240007" y="1991458"/>
                <a:ext cx="464770" cy="338554"/>
              </a:xfrm>
              <a:prstGeom prst="rect">
                <a:avLst/>
              </a:prstGeom>
              <a:noFill/>
            </p:spPr>
            <p:txBody>
              <a:bodyPr wrap="square" rtlCol="0">
                <a:spAutoFit/>
              </a:bodyPr>
              <a:lstStyle/>
              <a:p>
                <a:r>
                  <a:rPr lang="en-US" altLang="ko-KR" sz="1600" b="1" dirty="0"/>
                  <a:t>V1</a:t>
                </a:r>
                <a:endParaRPr lang="ko-KR" altLang="en-US" sz="1600" b="1" dirty="0"/>
              </a:p>
            </p:txBody>
          </p:sp>
          <p:sp>
            <p:nvSpPr>
              <p:cNvPr id="18" name="TextBox 17">
                <a:extLst>
                  <a:ext uri="{FF2B5EF4-FFF2-40B4-BE49-F238E27FC236}">
                    <a16:creationId xmlns:a16="http://schemas.microsoft.com/office/drawing/2014/main" id="{829A5A8E-C037-413A-A166-3BAB41252699}"/>
                  </a:ext>
                </a:extLst>
              </p:cNvPr>
              <p:cNvSpPr txBox="1"/>
              <p:nvPr/>
            </p:nvSpPr>
            <p:spPr>
              <a:xfrm>
                <a:off x="4755914" y="1984235"/>
                <a:ext cx="464770" cy="338554"/>
              </a:xfrm>
              <a:prstGeom prst="rect">
                <a:avLst/>
              </a:prstGeom>
              <a:noFill/>
            </p:spPr>
            <p:txBody>
              <a:bodyPr wrap="square" rtlCol="0">
                <a:spAutoFit/>
              </a:bodyPr>
              <a:lstStyle/>
              <a:p>
                <a:r>
                  <a:rPr lang="en-US" altLang="ko-KR" sz="1600" b="1" dirty="0"/>
                  <a:t>V2</a:t>
                </a:r>
                <a:endParaRPr lang="ko-KR" altLang="en-US" sz="1600" b="1" dirty="0"/>
              </a:p>
            </p:txBody>
          </p:sp>
          <p:sp>
            <p:nvSpPr>
              <p:cNvPr id="19" name="TextBox 18">
                <a:extLst>
                  <a:ext uri="{FF2B5EF4-FFF2-40B4-BE49-F238E27FC236}">
                    <a16:creationId xmlns:a16="http://schemas.microsoft.com/office/drawing/2014/main" id="{95856D82-E893-4C8D-AB8B-2B81E1D6F5D6}"/>
                  </a:ext>
                </a:extLst>
              </p:cNvPr>
              <p:cNvSpPr txBox="1"/>
              <p:nvPr/>
            </p:nvSpPr>
            <p:spPr>
              <a:xfrm>
                <a:off x="4256657" y="2358605"/>
                <a:ext cx="464770" cy="338554"/>
              </a:xfrm>
              <a:prstGeom prst="rect">
                <a:avLst/>
              </a:prstGeom>
              <a:noFill/>
            </p:spPr>
            <p:txBody>
              <a:bodyPr wrap="square" rtlCol="0">
                <a:spAutoFit/>
              </a:bodyPr>
              <a:lstStyle/>
              <a:p>
                <a:r>
                  <a:rPr lang="en-US" altLang="ko-KR" sz="1600" b="1" dirty="0"/>
                  <a:t>V4</a:t>
                </a:r>
                <a:endParaRPr lang="ko-KR" altLang="en-US" sz="1600" b="1" dirty="0"/>
              </a:p>
            </p:txBody>
          </p:sp>
          <p:sp>
            <p:nvSpPr>
              <p:cNvPr id="20" name="TextBox 19">
                <a:extLst>
                  <a:ext uri="{FF2B5EF4-FFF2-40B4-BE49-F238E27FC236}">
                    <a16:creationId xmlns:a16="http://schemas.microsoft.com/office/drawing/2014/main" id="{8465A75C-B36C-44CD-9D18-8D5295285FB8}"/>
                  </a:ext>
                </a:extLst>
              </p:cNvPr>
              <p:cNvSpPr txBox="1"/>
              <p:nvPr/>
            </p:nvSpPr>
            <p:spPr>
              <a:xfrm>
                <a:off x="3424103" y="2596230"/>
                <a:ext cx="602894" cy="338554"/>
              </a:xfrm>
              <a:prstGeom prst="rect">
                <a:avLst/>
              </a:prstGeom>
              <a:noFill/>
            </p:spPr>
            <p:txBody>
              <a:bodyPr wrap="square" rtlCol="0">
                <a:spAutoFit/>
              </a:bodyPr>
              <a:lstStyle/>
              <a:p>
                <a:r>
                  <a:rPr lang="en-US" altLang="ko-KR" sz="1600" b="1" dirty="0"/>
                  <a:t>TEO</a:t>
                </a:r>
                <a:endParaRPr lang="ko-KR" altLang="en-US" sz="1600" b="1" dirty="0"/>
              </a:p>
            </p:txBody>
          </p:sp>
          <p:sp>
            <p:nvSpPr>
              <p:cNvPr id="21" name="TextBox 20">
                <a:extLst>
                  <a:ext uri="{FF2B5EF4-FFF2-40B4-BE49-F238E27FC236}">
                    <a16:creationId xmlns:a16="http://schemas.microsoft.com/office/drawing/2014/main" id="{D1AC517C-8199-4DEB-AB9A-C3678E1BE36E}"/>
                  </a:ext>
                </a:extLst>
              </p:cNvPr>
              <p:cNvSpPr txBox="1"/>
              <p:nvPr/>
            </p:nvSpPr>
            <p:spPr>
              <a:xfrm>
                <a:off x="2727630" y="2881825"/>
                <a:ext cx="464770" cy="338554"/>
              </a:xfrm>
              <a:prstGeom prst="rect">
                <a:avLst/>
              </a:prstGeom>
              <a:noFill/>
            </p:spPr>
            <p:txBody>
              <a:bodyPr wrap="square" rtlCol="0">
                <a:spAutoFit/>
              </a:bodyPr>
              <a:lstStyle/>
              <a:p>
                <a:r>
                  <a:rPr lang="en-US" altLang="ko-KR" sz="1600" b="1" dirty="0"/>
                  <a:t>TE</a:t>
                </a:r>
                <a:endParaRPr lang="ko-KR" altLang="en-US" sz="1600" b="1" dirty="0"/>
              </a:p>
            </p:txBody>
          </p:sp>
          <p:cxnSp>
            <p:nvCxnSpPr>
              <p:cNvPr id="22" name="직선 화살표 연결선 21">
                <a:extLst>
                  <a:ext uri="{FF2B5EF4-FFF2-40B4-BE49-F238E27FC236}">
                    <a16:creationId xmlns:a16="http://schemas.microsoft.com/office/drawing/2014/main" id="{7F10A4A5-B39C-4C4A-A447-7F16078F1650}"/>
                  </a:ext>
                </a:extLst>
              </p:cNvPr>
              <p:cNvCxnSpPr>
                <a:cxnSpLocks/>
              </p:cNvCxnSpPr>
              <p:nvPr/>
            </p:nvCxnSpPr>
            <p:spPr>
              <a:xfrm flipH="1">
                <a:off x="5107336" y="2160735"/>
                <a:ext cx="226695" cy="0"/>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3" name="직선 화살표 연결선 22">
                <a:extLst>
                  <a:ext uri="{FF2B5EF4-FFF2-40B4-BE49-F238E27FC236}">
                    <a16:creationId xmlns:a16="http://schemas.microsoft.com/office/drawing/2014/main" id="{0233110F-3086-4DBB-B71E-8F15358F1D1D}"/>
                  </a:ext>
                </a:extLst>
              </p:cNvPr>
              <p:cNvCxnSpPr>
                <a:cxnSpLocks/>
              </p:cNvCxnSpPr>
              <p:nvPr/>
            </p:nvCxnSpPr>
            <p:spPr>
              <a:xfrm flipH="1">
                <a:off x="4602480" y="2221909"/>
                <a:ext cx="244636" cy="218396"/>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4" name="직선 화살표 연결선 23">
                <a:extLst>
                  <a:ext uri="{FF2B5EF4-FFF2-40B4-BE49-F238E27FC236}">
                    <a16:creationId xmlns:a16="http://schemas.microsoft.com/office/drawing/2014/main" id="{023C8C8A-09C5-47B3-9D98-5ECE651635CC}"/>
                  </a:ext>
                </a:extLst>
              </p:cNvPr>
              <p:cNvCxnSpPr>
                <a:cxnSpLocks/>
              </p:cNvCxnSpPr>
              <p:nvPr/>
            </p:nvCxnSpPr>
            <p:spPr>
              <a:xfrm flipH="1">
                <a:off x="3922125" y="2527882"/>
                <a:ext cx="409450" cy="169277"/>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직선 화살표 연결선 24">
                <a:extLst>
                  <a:ext uri="{FF2B5EF4-FFF2-40B4-BE49-F238E27FC236}">
                    <a16:creationId xmlns:a16="http://schemas.microsoft.com/office/drawing/2014/main" id="{641B7C52-7DC9-4EF4-8E4E-960FA588E64A}"/>
                  </a:ext>
                </a:extLst>
              </p:cNvPr>
              <p:cNvCxnSpPr>
                <a:cxnSpLocks/>
              </p:cNvCxnSpPr>
              <p:nvPr/>
            </p:nvCxnSpPr>
            <p:spPr>
              <a:xfrm flipH="1">
                <a:off x="3090695" y="2833855"/>
                <a:ext cx="409450" cy="169277"/>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grpSp>
        <p:nvGrpSpPr>
          <p:cNvPr id="26" name="그룹 25">
            <a:extLst>
              <a:ext uri="{FF2B5EF4-FFF2-40B4-BE49-F238E27FC236}">
                <a16:creationId xmlns:a16="http://schemas.microsoft.com/office/drawing/2014/main" id="{71CBD7AA-D0F7-4DD1-AE11-E2C9706CA225}"/>
              </a:ext>
            </a:extLst>
          </p:cNvPr>
          <p:cNvGrpSpPr/>
          <p:nvPr/>
        </p:nvGrpSpPr>
        <p:grpSpPr>
          <a:xfrm>
            <a:off x="1272819" y="3435718"/>
            <a:ext cx="7273382" cy="2745288"/>
            <a:chOff x="2352583" y="1494409"/>
            <a:chExt cx="7273382" cy="2745288"/>
          </a:xfrm>
        </p:grpSpPr>
        <p:sp>
          <p:nvSpPr>
            <p:cNvPr id="27" name="타원 26">
              <a:extLst>
                <a:ext uri="{FF2B5EF4-FFF2-40B4-BE49-F238E27FC236}">
                  <a16:creationId xmlns:a16="http://schemas.microsoft.com/office/drawing/2014/main" id="{18AE86C3-D198-4F17-8EF1-89CFA5704124}"/>
                </a:ext>
              </a:extLst>
            </p:cNvPr>
            <p:cNvSpPr/>
            <p:nvPr/>
          </p:nvSpPr>
          <p:spPr>
            <a:xfrm>
              <a:off x="2352583" y="1981940"/>
              <a:ext cx="1509203" cy="144706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타원 27">
              <a:extLst>
                <a:ext uri="{FF2B5EF4-FFF2-40B4-BE49-F238E27FC236}">
                  <a16:creationId xmlns:a16="http://schemas.microsoft.com/office/drawing/2014/main" id="{A1CFCF47-83B9-4EA7-B729-0B677D436F03}"/>
                </a:ext>
              </a:extLst>
            </p:cNvPr>
            <p:cNvSpPr/>
            <p:nvPr/>
          </p:nvSpPr>
          <p:spPr>
            <a:xfrm>
              <a:off x="7794592" y="1981940"/>
              <a:ext cx="1509203" cy="144706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타원 28">
              <a:extLst>
                <a:ext uri="{FF2B5EF4-FFF2-40B4-BE49-F238E27FC236}">
                  <a16:creationId xmlns:a16="http://schemas.microsoft.com/office/drawing/2014/main" id="{02C64347-BF18-4054-B71D-0DB682DA3FD8}"/>
                </a:ext>
              </a:extLst>
            </p:cNvPr>
            <p:cNvSpPr/>
            <p:nvPr/>
          </p:nvSpPr>
          <p:spPr>
            <a:xfrm>
              <a:off x="5980589" y="1981940"/>
              <a:ext cx="1509203" cy="144706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타원 29">
              <a:extLst>
                <a:ext uri="{FF2B5EF4-FFF2-40B4-BE49-F238E27FC236}">
                  <a16:creationId xmlns:a16="http://schemas.microsoft.com/office/drawing/2014/main" id="{AF63A9C8-8952-44DF-B5C5-9739C77E4420}"/>
                </a:ext>
              </a:extLst>
            </p:cNvPr>
            <p:cNvSpPr/>
            <p:nvPr/>
          </p:nvSpPr>
          <p:spPr>
            <a:xfrm>
              <a:off x="4166586" y="1981940"/>
              <a:ext cx="1509203" cy="144706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TextBox 30">
              <a:extLst>
                <a:ext uri="{FF2B5EF4-FFF2-40B4-BE49-F238E27FC236}">
                  <a16:creationId xmlns:a16="http://schemas.microsoft.com/office/drawing/2014/main" id="{8DCE6B93-4EF1-40D6-95A6-AC592AA5B781}"/>
                </a:ext>
              </a:extLst>
            </p:cNvPr>
            <p:cNvSpPr txBox="1"/>
            <p:nvPr/>
          </p:nvSpPr>
          <p:spPr>
            <a:xfrm>
              <a:off x="2920754" y="1494409"/>
              <a:ext cx="506027" cy="369332"/>
            </a:xfrm>
            <a:prstGeom prst="rect">
              <a:avLst/>
            </a:prstGeom>
            <a:noFill/>
          </p:spPr>
          <p:txBody>
            <a:bodyPr wrap="square" rtlCol="0">
              <a:spAutoFit/>
            </a:bodyPr>
            <a:lstStyle/>
            <a:p>
              <a:pPr algn="ctr"/>
              <a:r>
                <a:rPr lang="en-US" altLang="ko-KR" dirty="0"/>
                <a:t>TE</a:t>
              </a:r>
              <a:endParaRPr lang="ko-KR" altLang="en-US" dirty="0"/>
            </a:p>
          </p:txBody>
        </p:sp>
        <p:sp>
          <p:nvSpPr>
            <p:cNvPr id="32" name="TextBox 31">
              <a:extLst>
                <a:ext uri="{FF2B5EF4-FFF2-40B4-BE49-F238E27FC236}">
                  <a16:creationId xmlns:a16="http://schemas.microsoft.com/office/drawing/2014/main" id="{9E0E11E8-5F29-4CEA-944E-04E3B7EEB300}"/>
                </a:ext>
              </a:extLst>
            </p:cNvPr>
            <p:cNvSpPr txBox="1"/>
            <p:nvPr/>
          </p:nvSpPr>
          <p:spPr>
            <a:xfrm>
              <a:off x="4608985" y="1494409"/>
              <a:ext cx="624405" cy="369332"/>
            </a:xfrm>
            <a:prstGeom prst="rect">
              <a:avLst/>
            </a:prstGeom>
            <a:noFill/>
          </p:spPr>
          <p:txBody>
            <a:bodyPr wrap="square" rtlCol="0">
              <a:spAutoFit/>
            </a:bodyPr>
            <a:lstStyle/>
            <a:p>
              <a:pPr algn="ctr"/>
              <a:r>
                <a:rPr lang="en-US" altLang="ko-KR" dirty="0"/>
                <a:t>TEO</a:t>
              </a:r>
              <a:endParaRPr lang="ko-KR" altLang="en-US" dirty="0"/>
            </a:p>
          </p:txBody>
        </p:sp>
        <p:sp>
          <p:nvSpPr>
            <p:cNvPr id="33" name="TextBox 32">
              <a:extLst>
                <a:ext uri="{FF2B5EF4-FFF2-40B4-BE49-F238E27FC236}">
                  <a16:creationId xmlns:a16="http://schemas.microsoft.com/office/drawing/2014/main" id="{D6CB075C-5DBF-4B5A-B9DD-E2B008E47447}"/>
                </a:ext>
              </a:extLst>
            </p:cNvPr>
            <p:cNvSpPr txBox="1"/>
            <p:nvPr/>
          </p:nvSpPr>
          <p:spPr>
            <a:xfrm>
              <a:off x="6482176" y="1494409"/>
              <a:ext cx="506027" cy="369332"/>
            </a:xfrm>
            <a:prstGeom prst="rect">
              <a:avLst/>
            </a:prstGeom>
            <a:noFill/>
          </p:spPr>
          <p:txBody>
            <a:bodyPr wrap="square" rtlCol="0">
              <a:spAutoFit/>
            </a:bodyPr>
            <a:lstStyle/>
            <a:p>
              <a:pPr algn="ctr"/>
              <a:r>
                <a:rPr lang="en-US" altLang="ko-KR" dirty="0"/>
                <a:t>V4</a:t>
              </a:r>
              <a:endParaRPr lang="ko-KR" altLang="en-US" dirty="0"/>
            </a:p>
          </p:txBody>
        </p:sp>
        <p:sp>
          <p:nvSpPr>
            <p:cNvPr id="34" name="TextBox 33">
              <a:extLst>
                <a:ext uri="{FF2B5EF4-FFF2-40B4-BE49-F238E27FC236}">
                  <a16:creationId xmlns:a16="http://schemas.microsoft.com/office/drawing/2014/main" id="{FC77E57E-7C3B-4FFC-9715-8C48AA8F7F2D}"/>
                </a:ext>
              </a:extLst>
            </p:cNvPr>
            <p:cNvSpPr txBox="1"/>
            <p:nvPr/>
          </p:nvSpPr>
          <p:spPr>
            <a:xfrm>
              <a:off x="8359807" y="1494409"/>
              <a:ext cx="506027" cy="369332"/>
            </a:xfrm>
            <a:prstGeom prst="rect">
              <a:avLst/>
            </a:prstGeom>
            <a:noFill/>
          </p:spPr>
          <p:txBody>
            <a:bodyPr wrap="square" rtlCol="0">
              <a:spAutoFit/>
            </a:bodyPr>
            <a:lstStyle/>
            <a:p>
              <a:pPr algn="ctr"/>
              <a:r>
                <a:rPr lang="en-US" altLang="ko-KR" dirty="0"/>
                <a:t>V2</a:t>
              </a:r>
              <a:endParaRPr lang="ko-KR" altLang="en-US" dirty="0"/>
            </a:p>
          </p:txBody>
        </p:sp>
        <p:sp>
          <p:nvSpPr>
            <p:cNvPr id="35" name="자유형: 도형 34">
              <a:extLst>
                <a:ext uri="{FF2B5EF4-FFF2-40B4-BE49-F238E27FC236}">
                  <a16:creationId xmlns:a16="http://schemas.microsoft.com/office/drawing/2014/main" id="{97A9D96D-5969-4562-817F-BF7EA5F8D3CB}"/>
                </a:ext>
              </a:extLst>
            </p:cNvPr>
            <p:cNvSpPr/>
            <p:nvPr/>
          </p:nvSpPr>
          <p:spPr>
            <a:xfrm>
              <a:off x="9625965" y="1901190"/>
              <a:ext cx="0" cy="0"/>
            </a:xfrm>
            <a:custGeom>
              <a:avLst/>
              <a:gdLst>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자유형: 도형 35">
              <a:extLst>
                <a:ext uri="{FF2B5EF4-FFF2-40B4-BE49-F238E27FC236}">
                  <a16:creationId xmlns:a16="http://schemas.microsoft.com/office/drawing/2014/main" id="{0C68D531-911A-4728-AB75-9CB50EB0F374}"/>
                </a:ext>
              </a:extLst>
            </p:cNvPr>
            <p:cNvSpPr/>
            <p:nvPr/>
          </p:nvSpPr>
          <p:spPr>
            <a:xfrm>
              <a:off x="8545830" y="1983105"/>
              <a:ext cx="173355" cy="710565"/>
            </a:xfrm>
            <a:custGeom>
              <a:avLst/>
              <a:gdLst>
                <a:gd name="connsiteX0" fmla="*/ 0 w 173355"/>
                <a:gd name="connsiteY0" fmla="*/ 756285 h 756285"/>
                <a:gd name="connsiteX1" fmla="*/ 3810 w 173355"/>
                <a:gd name="connsiteY1" fmla="*/ 0 h 756285"/>
                <a:gd name="connsiteX2" fmla="*/ 173355 w 173355"/>
                <a:gd name="connsiteY2" fmla="*/ 20955 h 756285"/>
                <a:gd name="connsiteX3" fmla="*/ 0 w 173355"/>
                <a:gd name="connsiteY3" fmla="*/ 756285 h 756285"/>
              </a:gdLst>
              <a:ahLst/>
              <a:cxnLst>
                <a:cxn ang="0">
                  <a:pos x="connsiteX0" y="connsiteY0"/>
                </a:cxn>
                <a:cxn ang="0">
                  <a:pos x="connsiteX1" y="connsiteY1"/>
                </a:cxn>
                <a:cxn ang="0">
                  <a:pos x="connsiteX2" y="connsiteY2"/>
                </a:cxn>
                <a:cxn ang="0">
                  <a:pos x="connsiteX3" y="connsiteY3"/>
                </a:cxn>
              </a:cxnLst>
              <a:rect l="l" t="t" r="r" b="b"/>
              <a:pathLst>
                <a:path w="173355" h="756285">
                  <a:moveTo>
                    <a:pt x="0" y="756285"/>
                  </a:moveTo>
                  <a:lnTo>
                    <a:pt x="3810" y="0"/>
                  </a:lnTo>
                  <a:lnTo>
                    <a:pt x="173355" y="20955"/>
                  </a:lnTo>
                  <a:lnTo>
                    <a:pt x="0" y="756285"/>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 name="자유형: 도형 36">
              <a:extLst>
                <a:ext uri="{FF2B5EF4-FFF2-40B4-BE49-F238E27FC236}">
                  <a16:creationId xmlns:a16="http://schemas.microsoft.com/office/drawing/2014/main" id="{62A64925-BB3E-4938-AA81-456B478C731F}"/>
                </a:ext>
              </a:extLst>
            </p:cNvPr>
            <p:cNvSpPr/>
            <p:nvPr/>
          </p:nvSpPr>
          <p:spPr>
            <a:xfrm>
              <a:off x="8545830" y="2005965"/>
              <a:ext cx="257175" cy="723899"/>
            </a:xfrm>
            <a:custGeom>
              <a:avLst/>
              <a:gdLst>
                <a:gd name="connsiteX0" fmla="*/ 0 w 262890"/>
                <a:gd name="connsiteY0" fmla="*/ 733425 h 733425"/>
                <a:gd name="connsiteX1" fmla="*/ 262890 w 262890"/>
                <a:gd name="connsiteY1" fmla="*/ 15240 h 733425"/>
                <a:gd name="connsiteX2" fmla="*/ 182880 w 262890"/>
                <a:gd name="connsiteY2" fmla="*/ 0 h 733425"/>
                <a:gd name="connsiteX3" fmla="*/ 0 w 262890"/>
                <a:gd name="connsiteY3" fmla="*/ 733425 h 733425"/>
              </a:gdLst>
              <a:ahLst/>
              <a:cxnLst>
                <a:cxn ang="0">
                  <a:pos x="connsiteX0" y="connsiteY0"/>
                </a:cxn>
                <a:cxn ang="0">
                  <a:pos x="connsiteX1" y="connsiteY1"/>
                </a:cxn>
                <a:cxn ang="0">
                  <a:pos x="connsiteX2" y="connsiteY2"/>
                </a:cxn>
                <a:cxn ang="0">
                  <a:pos x="connsiteX3" y="connsiteY3"/>
                </a:cxn>
              </a:cxnLst>
              <a:rect l="l" t="t" r="r" b="b"/>
              <a:pathLst>
                <a:path w="262890" h="733425">
                  <a:moveTo>
                    <a:pt x="0" y="733425"/>
                  </a:moveTo>
                  <a:lnTo>
                    <a:pt x="262890" y="15240"/>
                  </a:lnTo>
                  <a:lnTo>
                    <a:pt x="182880" y="0"/>
                  </a:lnTo>
                  <a:lnTo>
                    <a:pt x="0" y="733425"/>
                  </a:lnTo>
                  <a:close/>
                </a:path>
              </a:pathLst>
            </a:cu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 name="자유형: 도형 37">
              <a:extLst>
                <a:ext uri="{FF2B5EF4-FFF2-40B4-BE49-F238E27FC236}">
                  <a16:creationId xmlns:a16="http://schemas.microsoft.com/office/drawing/2014/main" id="{89EB6356-1887-4CAD-8032-C9554C42F77A}"/>
                </a:ext>
              </a:extLst>
            </p:cNvPr>
            <p:cNvSpPr/>
            <p:nvPr/>
          </p:nvSpPr>
          <p:spPr>
            <a:xfrm>
              <a:off x="6758940" y="1981940"/>
              <a:ext cx="398145" cy="725065"/>
            </a:xfrm>
            <a:custGeom>
              <a:avLst/>
              <a:gdLst>
                <a:gd name="connsiteX0" fmla="*/ 1905 w 398145"/>
                <a:gd name="connsiteY0" fmla="*/ 723900 h 723900"/>
                <a:gd name="connsiteX1" fmla="*/ 0 w 398145"/>
                <a:gd name="connsiteY1" fmla="*/ 0 h 723900"/>
                <a:gd name="connsiteX2" fmla="*/ 142875 w 398145"/>
                <a:gd name="connsiteY2" fmla="*/ 20955 h 723900"/>
                <a:gd name="connsiteX3" fmla="*/ 262890 w 398145"/>
                <a:gd name="connsiteY3" fmla="*/ 53340 h 723900"/>
                <a:gd name="connsiteX4" fmla="*/ 369570 w 398145"/>
                <a:gd name="connsiteY4" fmla="*/ 106680 h 723900"/>
                <a:gd name="connsiteX5" fmla="*/ 398145 w 398145"/>
                <a:gd name="connsiteY5" fmla="*/ 125730 h 723900"/>
                <a:gd name="connsiteX6" fmla="*/ 1905 w 398145"/>
                <a:gd name="connsiteY6" fmla="*/ 723900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8145" h="723900">
                  <a:moveTo>
                    <a:pt x="1905" y="723900"/>
                  </a:moveTo>
                  <a:lnTo>
                    <a:pt x="0" y="0"/>
                  </a:lnTo>
                  <a:lnTo>
                    <a:pt x="142875" y="20955"/>
                  </a:lnTo>
                  <a:lnTo>
                    <a:pt x="262890" y="53340"/>
                  </a:lnTo>
                  <a:lnTo>
                    <a:pt x="369570" y="106680"/>
                  </a:lnTo>
                  <a:lnTo>
                    <a:pt x="398145" y="125730"/>
                  </a:lnTo>
                  <a:lnTo>
                    <a:pt x="1905" y="72390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 name="자유형: 도형 38">
              <a:extLst>
                <a:ext uri="{FF2B5EF4-FFF2-40B4-BE49-F238E27FC236}">
                  <a16:creationId xmlns:a16="http://schemas.microsoft.com/office/drawing/2014/main" id="{E61B61FD-6081-4891-81EE-C79BAB41F754}"/>
                </a:ext>
              </a:extLst>
            </p:cNvPr>
            <p:cNvSpPr/>
            <p:nvPr/>
          </p:nvSpPr>
          <p:spPr>
            <a:xfrm>
              <a:off x="6758940" y="2110740"/>
              <a:ext cx="731520" cy="1051560"/>
            </a:xfrm>
            <a:custGeom>
              <a:avLst/>
              <a:gdLst>
                <a:gd name="connsiteX0" fmla="*/ 0 w 733425"/>
                <a:gd name="connsiteY0" fmla="*/ 613410 h 1051560"/>
                <a:gd name="connsiteX1" fmla="*/ 561975 w 733425"/>
                <a:gd name="connsiteY1" fmla="*/ 1051560 h 1051560"/>
                <a:gd name="connsiteX2" fmla="*/ 594360 w 733425"/>
                <a:gd name="connsiteY2" fmla="*/ 1011555 h 1051560"/>
                <a:gd name="connsiteX3" fmla="*/ 630555 w 733425"/>
                <a:gd name="connsiteY3" fmla="*/ 963930 h 1051560"/>
                <a:gd name="connsiteX4" fmla="*/ 685800 w 733425"/>
                <a:gd name="connsiteY4" fmla="*/ 849630 h 1051560"/>
                <a:gd name="connsiteX5" fmla="*/ 712470 w 733425"/>
                <a:gd name="connsiteY5" fmla="*/ 767715 h 1051560"/>
                <a:gd name="connsiteX6" fmla="*/ 725805 w 733425"/>
                <a:gd name="connsiteY6" fmla="*/ 685800 h 1051560"/>
                <a:gd name="connsiteX7" fmla="*/ 733425 w 733425"/>
                <a:gd name="connsiteY7" fmla="*/ 544830 h 1051560"/>
                <a:gd name="connsiteX8" fmla="*/ 716280 w 733425"/>
                <a:gd name="connsiteY8" fmla="*/ 441960 h 1051560"/>
                <a:gd name="connsiteX9" fmla="*/ 693420 w 733425"/>
                <a:gd name="connsiteY9" fmla="*/ 361950 h 1051560"/>
                <a:gd name="connsiteX10" fmla="*/ 657225 w 733425"/>
                <a:gd name="connsiteY10" fmla="*/ 278130 h 1051560"/>
                <a:gd name="connsiteX11" fmla="*/ 621030 w 733425"/>
                <a:gd name="connsiteY11" fmla="*/ 207645 h 1051560"/>
                <a:gd name="connsiteX12" fmla="*/ 573405 w 733425"/>
                <a:gd name="connsiteY12" fmla="*/ 150495 h 1051560"/>
                <a:gd name="connsiteX13" fmla="*/ 539115 w 733425"/>
                <a:gd name="connsiteY13" fmla="*/ 108585 h 1051560"/>
                <a:gd name="connsiteX14" fmla="*/ 489585 w 733425"/>
                <a:gd name="connsiteY14" fmla="*/ 60960 h 1051560"/>
                <a:gd name="connsiteX15" fmla="*/ 438150 w 733425"/>
                <a:gd name="connsiteY15" fmla="*/ 19050 h 1051560"/>
                <a:gd name="connsiteX16" fmla="*/ 409575 w 733425"/>
                <a:gd name="connsiteY16" fmla="*/ 0 h 1051560"/>
                <a:gd name="connsiteX17" fmla="*/ 0 w 733425"/>
                <a:gd name="connsiteY17" fmla="*/ 613410 h 1051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3425" h="1051560">
                  <a:moveTo>
                    <a:pt x="0" y="613410"/>
                  </a:moveTo>
                  <a:lnTo>
                    <a:pt x="561975" y="1051560"/>
                  </a:lnTo>
                  <a:lnTo>
                    <a:pt x="594360" y="1011555"/>
                  </a:lnTo>
                  <a:lnTo>
                    <a:pt x="630555" y="963930"/>
                  </a:lnTo>
                  <a:lnTo>
                    <a:pt x="685800" y="849630"/>
                  </a:lnTo>
                  <a:lnTo>
                    <a:pt x="712470" y="767715"/>
                  </a:lnTo>
                  <a:lnTo>
                    <a:pt x="725805" y="685800"/>
                  </a:lnTo>
                  <a:lnTo>
                    <a:pt x="733425" y="544830"/>
                  </a:lnTo>
                  <a:lnTo>
                    <a:pt x="716280" y="441960"/>
                  </a:lnTo>
                  <a:lnTo>
                    <a:pt x="693420" y="361950"/>
                  </a:lnTo>
                  <a:lnTo>
                    <a:pt x="657225" y="278130"/>
                  </a:lnTo>
                  <a:lnTo>
                    <a:pt x="621030" y="207645"/>
                  </a:lnTo>
                  <a:lnTo>
                    <a:pt x="573405" y="150495"/>
                  </a:lnTo>
                  <a:lnTo>
                    <a:pt x="539115" y="108585"/>
                  </a:lnTo>
                  <a:lnTo>
                    <a:pt x="489585" y="60960"/>
                  </a:lnTo>
                  <a:lnTo>
                    <a:pt x="438150" y="19050"/>
                  </a:lnTo>
                  <a:lnTo>
                    <a:pt x="409575" y="0"/>
                  </a:lnTo>
                  <a:lnTo>
                    <a:pt x="0" y="613410"/>
                  </a:lnTo>
                  <a:close/>
                </a:path>
              </a:pathLst>
            </a:cu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0" name="자유형: 도형 39">
              <a:extLst>
                <a:ext uri="{FF2B5EF4-FFF2-40B4-BE49-F238E27FC236}">
                  <a16:creationId xmlns:a16="http://schemas.microsoft.com/office/drawing/2014/main" id="{04CE0E1A-49A6-4FC2-BB18-78402D0777EB}"/>
                </a:ext>
              </a:extLst>
            </p:cNvPr>
            <p:cNvSpPr/>
            <p:nvPr/>
          </p:nvSpPr>
          <p:spPr>
            <a:xfrm>
              <a:off x="4926330" y="1981939"/>
              <a:ext cx="567690" cy="747925"/>
            </a:xfrm>
            <a:custGeom>
              <a:avLst/>
              <a:gdLst>
                <a:gd name="connsiteX0" fmla="*/ 0 w 573405"/>
                <a:gd name="connsiteY0" fmla="*/ 750570 h 750570"/>
                <a:gd name="connsiteX1" fmla="*/ 11430 w 573405"/>
                <a:gd name="connsiteY1" fmla="*/ 0 h 750570"/>
                <a:gd name="connsiteX2" fmla="*/ 99060 w 573405"/>
                <a:gd name="connsiteY2" fmla="*/ 11430 h 750570"/>
                <a:gd name="connsiteX3" fmla="*/ 203835 w 573405"/>
                <a:gd name="connsiteY3" fmla="*/ 32385 h 750570"/>
                <a:gd name="connsiteX4" fmla="*/ 278130 w 573405"/>
                <a:gd name="connsiteY4" fmla="*/ 57150 h 750570"/>
                <a:gd name="connsiteX5" fmla="*/ 339090 w 573405"/>
                <a:gd name="connsiteY5" fmla="*/ 85725 h 750570"/>
                <a:gd name="connsiteX6" fmla="*/ 390525 w 573405"/>
                <a:gd name="connsiteY6" fmla="*/ 112395 h 750570"/>
                <a:gd name="connsiteX7" fmla="*/ 445770 w 573405"/>
                <a:gd name="connsiteY7" fmla="*/ 144780 h 750570"/>
                <a:gd name="connsiteX8" fmla="*/ 495300 w 573405"/>
                <a:gd name="connsiteY8" fmla="*/ 186690 h 750570"/>
                <a:gd name="connsiteX9" fmla="*/ 541020 w 573405"/>
                <a:gd name="connsiteY9" fmla="*/ 220980 h 750570"/>
                <a:gd name="connsiteX10" fmla="*/ 573405 w 573405"/>
                <a:gd name="connsiteY10" fmla="*/ 262890 h 750570"/>
                <a:gd name="connsiteX11" fmla="*/ 0 w 573405"/>
                <a:gd name="connsiteY11" fmla="*/ 750570 h 75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3405" h="750570">
                  <a:moveTo>
                    <a:pt x="0" y="750570"/>
                  </a:moveTo>
                  <a:lnTo>
                    <a:pt x="11430" y="0"/>
                  </a:lnTo>
                  <a:lnTo>
                    <a:pt x="99060" y="11430"/>
                  </a:lnTo>
                  <a:lnTo>
                    <a:pt x="203835" y="32385"/>
                  </a:lnTo>
                  <a:lnTo>
                    <a:pt x="278130" y="57150"/>
                  </a:lnTo>
                  <a:lnTo>
                    <a:pt x="339090" y="85725"/>
                  </a:lnTo>
                  <a:lnTo>
                    <a:pt x="390525" y="112395"/>
                  </a:lnTo>
                  <a:lnTo>
                    <a:pt x="445770" y="144780"/>
                  </a:lnTo>
                  <a:lnTo>
                    <a:pt x="495300" y="186690"/>
                  </a:lnTo>
                  <a:lnTo>
                    <a:pt x="541020" y="220980"/>
                  </a:lnTo>
                  <a:lnTo>
                    <a:pt x="573405" y="262890"/>
                  </a:lnTo>
                  <a:lnTo>
                    <a:pt x="0" y="75057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자유형: 도형 40">
              <a:extLst>
                <a:ext uri="{FF2B5EF4-FFF2-40B4-BE49-F238E27FC236}">
                  <a16:creationId xmlns:a16="http://schemas.microsoft.com/office/drawing/2014/main" id="{E40395C6-35E2-4E55-8B18-5AC4A33F310F}"/>
                </a:ext>
              </a:extLst>
            </p:cNvPr>
            <p:cNvSpPr/>
            <p:nvPr/>
          </p:nvSpPr>
          <p:spPr>
            <a:xfrm>
              <a:off x="4911089" y="2240280"/>
              <a:ext cx="764700" cy="1184911"/>
            </a:xfrm>
            <a:custGeom>
              <a:avLst/>
              <a:gdLst>
                <a:gd name="connsiteX0" fmla="*/ 13335 w 763905"/>
                <a:gd name="connsiteY0" fmla="*/ 489585 h 1175385"/>
                <a:gd name="connsiteX1" fmla="*/ 0 w 763905"/>
                <a:gd name="connsiteY1" fmla="*/ 1175385 h 1175385"/>
                <a:gd name="connsiteX2" fmla="*/ 108585 w 763905"/>
                <a:gd name="connsiteY2" fmla="*/ 1175385 h 1175385"/>
                <a:gd name="connsiteX3" fmla="*/ 205740 w 763905"/>
                <a:gd name="connsiteY3" fmla="*/ 1150620 h 1175385"/>
                <a:gd name="connsiteX4" fmla="*/ 295275 w 763905"/>
                <a:gd name="connsiteY4" fmla="*/ 1122045 h 1175385"/>
                <a:gd name="connsiteX5" fmla="*/ 379095 w 763905"/>
                <a:gd name="connsiteY5" fmla="*/ 1083945 h 1175385"/>
                <a:gd name="connsiteX6" fmla="*/ 459105 w 763905"/>
                <a:gd name="connsiteY6" fmla="*/ 1032510 h 1175385"/>
                <a:gd name="connsiteX7" fmla="*/ 525780 w 763905"/>
                <a:gd name="connsiteY7" fmla="*/ 977265 h 1175385"/>
                <a:gd name="connsiteX8" fmla="*/ 579120 w 763905"/>
                <a:gd name="connsiteY8" fmla="*/ 927735 h 1175385"/>
                <a:gd name="connsiteX9" fmla="*/ 621030 w 763905"/>
                <a:gd name="connsiteY9" fmla="*/ 872490 h 1175385"/>
                <a:gd name="connsiteX10" fmla="*/ 674370 w 763905"/>
                <a:gd name="connsiteY10" fmla="*/ 802005 h 1175385"/>
                <a:gd name="connsiteX11" fmla="*/ 712470 w 763905"/>
                <a:gd name="connsiteY11" fmla="*/ 723900 h 1175385"/>
                <a:gd name="connsiteX12" fmla="*/ 744855 w 763905"/>
                <a:gd name="connsiteY12" fmla="*/ 626745 h 1175385"/>
                <a:gd name="connsiteX13" fmla="*/ 760095 w 763905"/>
                <a:gd name="connsiteY13" fmla="*/ 535305 h 1175385"/>
                <a:gd name="connsiteX14" fmla="*/ 763905 w 763905"/>
                <a:gd name="connsiteY14" fmla="*/ 426720 h 1175385"/>
                <a:gd name="connsiteX15" fmla="*/ 756285 w 763905"/>
                <a:gd name="connsiteY15" fmla="*/ 337185 h 1175385"/>
                <a:gd name="connsiteX16" fmla="*/ 739140 w 763905"/>
                <a:gd name="connsiteY16" fmla="*/ 257175 h 1175385"/>
                <a:gd name="connsiteX17" fmla="*/ 716280 w 763905"/>
                <a:gd name="connsiteY17" fmla="*/ 198120 h 1175385"/>
                <a:gd name="connsiteX18" fmla="*/ 691515 w 763905"/>
                <a:gd name="connsiteY18" fmla="*/ 139065 h 1175385"/>
                <a:gd name="connsiteX19" fmla="*/ 670560 w 763905"/>
                <a:gd name="connsiteY19" fmla="*/ 95250 h 1175385"/>
                <a:gd name="connsiteX20" fmla="*/ 638175 w 763905"/>
                <a:gd name="connsiteY20" fmla="*/ 53340 h 1175385"/>
                <a:gd name="connsiteX21" fmla="*/ 617220 w 763905"/>
                <a:gd name="connsiteY21" fmla="*/ 24765 h 1175385"/>
                <a:gd name="connsiteX22" fmla="*/ 590550 w 763905"/>
                <a:gd name="connsiteY22" fmla="*/ 0 h 1175385"/>
                <a:gd name="connsiteX23" fmla="*/ 13335 w 763905"/>
                <a:gd name="connsiteY23" fmla="*/ 489585 h 1175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3905" h="1175385">
                  <a:moveTo>
                    <a:pt x="13335" y="489585"/>
                  </a:moveTo>
                  <a:lnTo>
                    <a:pt x="0" y="1175385"/>
                  </a:lnTo>
                  <a:lnTo>
                    <a:pt x="108585" y="1175385"/>
                  </a:lnTo>
                  <a:lnTo>
                    <a:pt x="205740" y="1150620"/>
                  </a:lnTo>
                  <a:lnTo>
                    <a:pt x="295275" y="1122045"/>
                  </a:lnTo>
                  <a:lnTo>
                    <a:pt x="379095" y="1083945"/>
                  </a:lnTo>
                  <a:lnTo>
                    <a:pt x="459105" y="1032510"/>
                  </a:lnTo>
                  <a:lnTo>
                    <a:pt x="525780" y="977265"/>
                  </a:lnTo>
                  <a:lnTo>
                    <a:pt x="579120" y="927735"/>
                  </a:lnTo>
                  <a:lnTo>
                    <a:pt x="621030" y="872490"/>
                  </a:lnTo>
                  <a:lnTo>
                    <a:pt x="674370" y="802005"/>
                  </a:lnTo>
                  <a:lnTo>
                    <a:pt x="712470" y="723900"/>
                  </a:lnTo>
                  <a:lnTo>
                    <a:pt x="744855" y="626745"/>
                  </a:lnTo>
                  <a:lnTo>
                    <a:pt x="760095" y="535305"/>
                  </a:lnTo>
                  <a:lnTo>
                    <a:pt x="763905" y="426720"/>
                  </a:lnTo>
                  <a:lnTo>
                    <a:pt x="756285" y="337185"/>
                  </a:lnTo>
                  <a:lnTo>
                    <a:pt x="739140" y="257175"/>
                  </a:lnTo>
                  <a:lnTo>
                    <a:pt x="716280" y="198120"/>
                  </a:lnTo>
                  <a:lnTo>
                    <a:pt x="691515" y="139065"/>
                  </a:lnTo>
                  <a:lnTo>
                    <a:pt x="670560" y="95250"/>
                  </a:lnTo>
                  <a:lnTo>
                    <a:pt x="638175" y="53340"/>
                  </a:lnTo>
                  <a:lnTo>
                    <a:pt x="617220" y="24765"/>
                  </a:lnTo>
                  <a:lnTo>
                    <a:pt x="590550" y="0"/>
                  </a:lnTo>
                  <a:lnTo>
                    <a:pt x="13335" y="489585"/>
                  </a:lnTo>
                  <a:close/>
                </a:path>
              </a:pathLst>
            </a:cu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 name="자유형: 도형 41">
              <a:extLst>
                <a:ext uri="{FF2B5EF4-FFF2-40B4-BE49-F238E27FC236}">
                  <a16:creationId xmlns:a16="http://schemas.microsoft.com/office/drawing/2014/main" id="{886771B6-4EF0-4ACF-A891-D01C378A856D}"/>
                </a:ext>
              </a:extLst>
            </p:cNvPr>
            <p:cNvSpPr/>
            <p:nvPr/>
          </p:nvSpPr>
          <p:spPr>
            <a:xfrm>
              <a:off x="2807969" y="1981200"/>
              <a:ext cx="302896" cy="710565"/>
            </a:xfrm>
            <a:custGeom>
              <a:avLst/>
              <a:gdLst>
                <a:gd name="connsiteX0" fmla="*/ 295275 w 300990"/>
                <a:gd name="connsiteY0" fmla="*/ 720090 h 720090"/>
                <a:gd name="connsiteX1" fmla="*/ 300990 w 300990"/>
                <a:gd name="connsiteY1" fmla="*/ 0 h 720090"/>
                <a:gd name="connsiteX2" fmla="*/ 224790 w 300990"/>
                <a:gd name="connsiteY2" fmla="*/ 3810 h 720090"/>
                <a:gd name="connsiteX3" fmla="*/ 129540 w 300990"/>
                <a:gd name="connsiteY3" fmla="*/ 20955 h 720090"/>
                <a:gd name="connsiteX4" fmla="*/ 64770 w 300990"/>
                <a:gd name="connsiteY4" fmla="*/ 38100 h 720090"/>
                <a:gd name="connsiteX5" fmla="*/ 0 w 300990"/>
                <a:gd name="connsiteY5" fmla="*/ 64770 h 720090"/>
                <a:gd name="connsiteX6" fmla="*/ 295275 w 300990"/>
                <a:gd name="connsiteY6" fmla="*/ 720090 h 720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0990" h="720090">
                  <a:moveTo>
                    <a:pt x="295275" y="720090"/>
                  </a:moveTo>
                  <a:lnTo>
                    <a:pt x="300990" y="0"/>
                  </a:lnTo>
                  <a:lnTo>
                    <a:pt x="224790" y="3810"/>
                  </a:lnTo>
                  <a:lnTo>
                    <a:pt x="129540" y="20955"/>
                  </a:lnTo>
                  <a:lnTo>
                    <a:pt x="64770" y="38100"/>
                  </a:lnTo>
                  <a:lnTo>
                    <a:pt x="0" y="64770"/>
                  </a:lnTo>
                  <a:lnTo>
                    <a:pt x="295275" y="720090"/>
                  </a:lnTo>
                  <a:close/>
                </a:path>
              </a:pathLst>
            </a:cu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3" name="자유형: 도형 42">
              <a:extLst>
                <a:ext uri="{FF2B5EF4-FFF2-40B4-BE49-F238E27FC236}">
                  <a16:creationId xmlns:a16="http://schemas.microsoft.com/office/drawing/2014/main" id="{9E167AEE-8CA2-4DB5-99F0-9A18C77D30EC}"/>
                </a:ext>
              </a:extLst>
            </p:cNvPr>
            <p:cNvSpPr/>
            <p:nvPr/>
          </p:nvSpPr>
          <p:spPr>
            <a:xfrm>
              <a:off x="2354580" y="2045970"/>
              <a:ext cx="756285" cy="781050"/>
            </a:xfrm>
            <a:custGeom>
              <a:avLst/>
              <a:gdLst>
                <a:gd name="connsiteX0" fmla="*/ 756285 w 756285"/>
                <a:gd name="connsiteY0" fmla="*/ 647700 h 781050"/>
                <a:gd name="connsiteX1" fmla="*/ 15240 w 756285"/>
                <a:gd name="connsiteY1" fmla="*/ 781050 h 781050"/>
                <a:gd name="connsiteX2" fmla="*/ 0 w 756285"/>
                <a:gd name="connsiteY2" fmla="*/ 678180 h 781050"/>
                <a:gd name="connsiteX3" fmla="*/ 7620 w 756285"/>
                <a:gd name="connsiteY3" fmla="*/ 592455 h 781050"/>
                <a:gd name="connsiteX4" fmla="*/ 17145 w 756285"/>
                <a:gd name="connsiteY4" fmla="*/ 514350 h 781050"/>
                <a:gd name="connsiteX5" fmla="*/ 43815 w 756285"/>
                <a:gd name="connsiteY5" fmla="*/ 422910 h 781050"/>
                <a:gd name="connsiteX6" fmla="*/ 74295 w 756285"/>
                <a:gd name="connsiteY6" fmla="*/ 350520 h 781050"/>
                <a:gd name="connsiteX7" fmla="*/ 104775 w 756285"/>
                <a:gd name="connsiteY7" fmla="*/ 295275 h 781050"/>
                <a:gd name="connsiteX8" fmla="*/ 140970 w 756285"/>
                <a:gd name="connsiteY8" fmla="*/ 241935 h 781050"/>
                <a:gd name="connsiteX9" fmla="*/ 165735 w 756285"/>
                <a:gd name="connsiteY9" fmla="*/ 205740 h 781050"/>
                <a:gd name="connsiteX10" fmla="*/ 198120 w 756285"/>
                <a:gd name="connsiteY10" fmla="*/ 169545 h 781050"/>
                <a:gd name="connsiteX11" fmla="*/ 236220 w 756285"/>
                <a:gd name="connsiteY11" fmla="*/ 133350 h 781050"/>
                <a:gd name="connsiteX12" fmla="*/ 276225 w 756285"/>
                <a:gd name="connsiteY12" fmla="*/ 102870 h 781050"/>
                <a:gd name="connsiteX13" fmla="*/ 316230 w 756285"/>
                <a:gd name="connsiteY13" fmla="*/ 72390 h 781050"/>
                <a:gd name="connsiteX14" fmla="*/ 350520 w 756285"/>
                <a:gd name="connsiteY14" fmla="*/ 51435 h 781050"/>
                <a:gd name="connsiteX15" fmla="*/ 394335 w 756285"/>
                <a:gd name="connsiteY15" fmla="*/ 30480 h 781050"/>
                <a:gd name="connsiteX16" fmla="*/ 422910 w 756285"/>
                <a:gd name="connsiteY16" fmla="*/ 11430 h 781050"/>
                <a:gd name="connsiteX17" fmla="*/ 447675 w 756285"/>
                <a:gd name="connsiteY17" fmla="*/ 0 h 781050"/>
                <a:gd name="connsiteX18" fmla="*/ 756285 w 756285"/>
                <a:gd name="connsiteY18" fmla="*/ 647700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56285" h="781050">
                  <a:moveTo>
                    <a:pt x="756285" y="647700"/>
                  </a:moveTo>
                  <a:lnTo>
                    <a:pt x="15240" y="781050"/>
                  </a:lnTo>
                  <a:lnTo>
                    <a:pt x="0" y="678180"/>
                  </a:lnTo>
                  <a:lnTo>
                    <a:pt x="7620" y="592455"/>
                  </a:lnTo>
                  <a:lnTo>
                    <a:pt x="17145" y="514350"/>
                  </a:lnTo>
                  <a:lnTo>
                    <a:pt x="43815" y="422910"/>
                  </a:lnTo>
                  <a:lnTo>
                    <a:pt x="74295" y="350520"/>
                  </a:lnTo>
                  <a:lnTo>
                    <a:pt x="104775" y="295275"/>
                  </a:lnTo>
                  <a:lnTo>
                    <a:pt x="140970" y="241935"/>
                  </a:lnTo>
                  <a:lnTo>
                    <a:pt x="165735" y="205740"/>
                  </a:lnTo>
                  <a:lnTo>
                    <a:pt x="198120" y="169545"/>
                  </a:lnTo>
                  <a:lnTo>
                    <a:pt x="236220" y="133350"/>
                  </a:lnTo>
                  <a:lnTo>
                    <a:pt x="276225" y="102870"/>
                  </a:lnTo>
                  <a:lnTo>
                    <a:pt x="316230" y="72390"/>
                  </a:lnTo>
                  <a:lnTo>
                    <a:pt x="350520" y="51435"/>
                  </a:lnTo>
                  <a:lnTo>
                    <a:pt x="394335" y="30480"/>
                  </a:lnTo>
                  <a:lnTo>
                    <a:pt x="422910" y="11430"/>
                  </a:lnTo>
                  <a:lnTo>
                    <a:pt x="447675" y="0"/>
                  </a:lnTo>
                  <a:lnTo>
                    <a:pt x="756285" y="647700"/>
                  </a:lnTo>
                  <a:close/>
                </a:path>
              </a:pathLst>
            </a:cu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 name="TextBox 43">
              <a:extLst>
                <a:ext uri="{FF2B5EF4-FFF2-40B4-BE49-F238E27FC236}">
                  <a16:creationId xmlns:a16="http://schemas.microsoft.com/office/drawing/2014/main" id="{C6DDE7AB-1455-46A8-9473-56A8127DFBCD}"/>
                </a:ext>
              </a:extLst>
            </p:cNvPr>
            <p:cNvSpPr txBox="1"/>
            <p:nvPr/>
          </p:nvSpPr>
          <p:spPr>
            <a:xfrm>
              <a:off x="2590799" y="3931920"/>
              <a:ext cx="2018185" cy="307777"/>
            </a:xfrm>
            <a:prstGeom prst="rect">
              <a:avLst/>
            </a:prstGeom>
            <a:noFill/>
          </p:spPr>
          <p:txBody>
            <a:bodyPr wrap="square" rtlCol="0">
              <a:spAutoFit/>
            </a:bodyPr>
            <a:lstStyle/>
            <a:p>
              <a:pPr algn="ctr"/>
              <a:r>
                <a:rPr lang="en-US" altLang="ko-KR" sz="1400" dirty="0"/>
                <a:t>Mature Elaborate Cells</a:t>
              </a:r>
              <a:endParaRPr lang="ko-KR" altLang="en-US" sz="1400" dirty="0"/>
            </a:p>
          </p:txBody>
        </p:sp>
        <p:sp>
          <p:nvSpPr>
            <p:cNvPr id="45" name="TextBox 44">
              <a:extLst>
                <a:ext uri="{FF2B5EF4-FFF2-40B4-BE49-F238E27FC236}">
                  <a16:creationId xmlns:a16="http://schemas.microsoft.com/office/drawing/2014/main" id="{CA5CBE6C-5462-4E4F-AB6D-13849AE4C76D}"/>
                </a:ext>
              </a:extLst>
            </p:cNvPr>
            <p:cNvSpPr txBox="1"/>
            <p:nvPr/>
          </p:nvSpPr>
          <p:spPr>
            <a:xfrm>
              <a:off x="5138900" y="3922810"/>
              <a:ext cx="2350892" cy="307777"/>
            </a:xfrm>
            <a:prstGeom prst="rect">
              <a:avLst/>
            </a:prstGeom>
            <a:noFill/>
          </p:spPr>
          <p:txBody>
            <a:bodyPr wrap="square" rtlCol="0">
              <a:spAutoFit/>
            </a:bodyPr>
            <a:lstStyle/>
            <a:p>
              <a:pPr algn="ctr"/>
              <a:r>
                <a:rPr lang="en-US" altLang="ko-KR" sz="1400" dirty="0"/>
                <a:t>Immature Elaborate Cells</a:t>
              </a:r>
              <a:endParaRPr lang="ko-KR" altLang="en-US" sz="1400" dirty="0"/>
            </a:p>
          </p:txBody>
        </p:sp>
        <p:sp>
          <p:nvSpPr>
            <p:cNvPr id="46" name="TextBox 45">
              <a:extLst>
                <a:ext uri="{FF2B5EF4-FFF2-40B4-BE49-F238E27FC236}">
                  <a16:creationId xmlns:a16="http://schemas.microsoft.com/office/drawing/2014/main" id="{46B75B0D-77A1-413C-8837-FE4151AE919C}"/>
                </a:ext>
              </a:extLst>
            </p:cNvPr>
            <p:cNvSpPr txBox="1"/>
            <p:nvPr/>
          </p:nvSpPr>
          <p:spPr>
            <a:xfrm>
              <a:off x="7974590" y="3930431"/>
              <a:ext cx="1276459" cy="307777"/>
            </a:xfrm>
            <a:prstGeom prst="rect">
              <a:avLst/>
            </a:prstGeom>
            <a:noFill/>
          </p:spPr>
          <p:txBody>
            <a:bodyPr wrap="square" rtlCol="0">
              <a:spAutoFit/>
            </a:bodyPr>
            <a:lstStyle/>
            <a:p>
              <a:pPr algn="ctr"/>
              <a:r>
                <a:rPr lang="en-US" altLang="ko-KR" sz="1400" dirty="0"/>
                <a:t>Primary Cells</a:t>
              </a:r>
              <a:endParaRPr lang="ko-KR" altLang="en-US" sz="1400" dirty="0"/>
            </a:p>
          </p:txBody>
        </p:sp>
        <p:cxnSp>
          <p:nvCxnSpPr>
            <p:cNvPr id="47" name="직선 연결선 46">
              <a:extLst>
                <a:ext uri="{FF2B5EF4-FFF2-40B4-BE49-F238E27FC236}">
                  <a16:creationId xmlns:a16="http://schemas.microsoft.com/office/drawing/2014/main" id="{E7414E7E-89CE-4D3F-B9ED-FA4414C06F93}"/>
                </a:ext>
              </a:extLst>
            </p:cNvPr>
            <p:cNvCxnSpPr>
              <a:cxnSpLocks/>
              <a:stCxn id="44" idx="0"/>
            </p:cNvCxnSpPr>
            <p:nvPr/>
          </p:nvCxnSpPr>
          <p:spPr>
            <a:xfrm flipH="1" flipV="1">
              <a:off x="3426781" y="3425191"/>
              <a:ext cx="173111" cy="506729"/>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직선 연결선 47">
              <a:extLst>
                <a:ext uri="{FF2B5EF4-FFF2-40B4-BE49-F238E27FC236}">
                  <a16:creationId xmlns:a16="http://schemas.microsoft.com/office/drawing/2014/main" id="{CA82065C-2EC1-440E-B704-8073E10F6D78}"/>
                </a:ext>
              </a:extLst>
            </p:cNvPr>
            <p:cNvCxnSpPr/>
            <p:nvPr/>
          </p:nvCxnSpPr>
          <p:spPr>
            <a:xfrm flipH="1" flipV="1">
              <a:off x="5295900" y="2941320"/>
              <a:ext cx="684689" cy="891540"/>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직선 연결선 48">
              <a:extLst>
                <a:ext uri="{FF2B5EF4-FFF2-40B4-BE49-F238E27FC236}">
                  <a16:creationId xmlns:a16="http://schemas.microsoft.com/office/drawing/2014/main" id="{0EA34B3A-0694-4558-8D3F-8725343AF1D4}"/>
                </a:ext>
              </a:extLst>
            </p:cNvPr>
            <p:cNvCxnSpPr>
              <a:cxnSpLocks/>
            </p:cNvCxnSpPr>
            <p:nvPr/>
          </p:nvCxnSpPr>
          <p:spPr>
            <a:xfrm flipV="1">
              <a:off x="6805104" y="2636520"/>
              <a:ext cx="342678" cy="1196340"/>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직선 연결선 49">
              <a:extLst>
                <a:ext uri="{FF2B5EF4-FFF2-40B4-BE49-F238E27FC236}">
                  <a16:creationId xmlns:a16="http://schemas.microsoft.com/office/drawing/2014/main" id="{55CA1EFA-3FF4-4682-879C-2F2C1FE6421C}"/>
                </a:ext>
              </a:extLst>
            </p:cNvPr>
            <p:cNvCxnSpPr>
              <a:cxnSpLocks/>
            </p:cNvCxnSpPr>
            <p:nvPr/>
          </p:nvCxnSpPr>
          <p:spPr>
            <a:xfrm flipV="1">
              <a:off x="8545830" y="3081546"/>
              <a:ext cx="0" cy="802838"/>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674374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6.4 </a:t>
            </a:r>
            <a:r>
              <a:rPr lang="ko-KR" altLang="en-US" dirty="0" err="1">
                <a:solidFill>
                  <a:schemeClr val="tx1">
                    <a:lumMod val="85000"/>
                    <a:lumOff val="15000"/>
                  </a:schemeClr>
                </a:solidFill>
              </a:rPr>
              <a:t>컨볼루션</a:t>
            </a:r>
            <a:r>
              <a:rPr lang="ko-KR" altLang="en-US" dirty="0">
                <a:solidFill>
                  <a:schemeClr val="tx1">
                    <a:lumMod val="85000"/>
                    <a:lumOff val="15000"/>
                  </a:schemeClr>
                </a:solidFill>
              </a:rPr>
              <a:t> 신경망 프로그래밍</a:t>
            </a:r>
          </a:p>
        </p:txBody>
      </p:sp>
      <p:sp>
        <p:nvSpPr>
          <p:cNvPr id="3" name="내용 개체 틀 2"/>
          <p:cNvSpPr>
            <a:spLocks noGrp="1"/>
          </p:cNvSpPr>
          <p:nvPr>
            <p:ph idx="10"/>
          </p:nvPr>
        </p:nvSpPr>
        <p:spPr/>
        <p:txBody>
          <a:bodyPr/>
          <a:lstStyle/>
          <a:p>
            <a:r>
              <a:rPr lang="ko-KR" altLang="en-US" dirty="0"/>
              <a:t>여러 가지 실험</a:t>
            </a:r>
            <a:endParaRPr lang="en-US" altLang="ko-KR" dirty="0"/>
          </a:p>
          <a:p>
            <a:pPr lvl="1">
              <a:lnSpc>
                <a:spcPct val="150000"/>
              </a:lnSpc>
            </a:pPr>
            <a:r>
              <a:rPr lang="ko-KR" altLang="en-US" dirty="0"/>
              <a:t>실험</a:t>
            </a:r>
            <a:r>
              <a:rPr lang="en-US" altLang="ko-KR" dirty="0"/>
              <a:t> </a:t>
            </a:r>
            <a:r>
              <a:rPr lang="ko-KR" altLang="en-US" dirty="0"/>
              <a:t>데이터</a:t>
            </a:r>
            <a:endParaRPr lang="en-US" altLang="ko-KR" dirty="0"/>
          </a:p>
          <a:p>
            <a:pPr lvl="2">
              <a:lnSpc>
                <a:spcPct val="150000"/>
              </a:lnSpc>
            </a:pPr>
            <a:r>
              <a:rPr lang="en-US" altLang="ko-KR" dirty="0"/>
              <a:t>MNIST </a:t>
            </a:r>
            <a:r>
              <a:rPr lang="ko-KR" altLang="en-US" dirty="0"/>
              <a:t>필기 숫자</a:t>
            </a:r>
            <a:endParaRPr lang="en-US" altLang="ko-KR" dirty="0"/>
          </a:p>
          <a:p>
            <a:pPr lvl="2">
              <a:lnSpc>
                <a:spcPct val="150000"/>
              </a:lnSpc>
            </a:pPr>
            <a:r>
              <a:rPr lang="en-US" altLang="ko-KR" dirty="0"/>
              <a:t>Fashion MNIST</a:t>
            </a:r>
          </a:p>
          <a:p>
            <a:pPr lvl="2">
              <a:lnSpc>
                <a:spcPct val="150000"/>
              </a:lnSpc>
            </a:pPr>
            <a:r>
              <a:rPr lang="ko-KR" altLang="en-US" dirty="0"/>
              <a:t>자연 영상 </a:t>
            </a:r>
            <a:r>
              <a:rPr lang="en-US" altLang="ko-KR" dirty="0"/>
              <a:t>CIFAR-10</a:t>
            </a:r>
          </a:p>
          <a:p>
            <a:pPr lvl="1">
              <a:lnSpc>
                <a:spcPct val="150000"/>
              </a:lnSpc>
            </a:pPr>
            <a:r>
              <a:rPr lang="ko-KR" altLang="en-US" dirty="0"/>
              <a:t>여러 종류의 층을 사용해봄으로써 </a:t>
            </a:r>
            <a:r>
              <a:rPr lang="ko-KR" altLang="en-US" dirty="0" err="1"/>
              <a:t>텐서플로의</a:t>
            </a:r>
            <a:r>
              <a:rPr lang="ko-KR" altLang="en-US" dirty="0"/>
              <a:t> 유연성 확인</a:t>
            </a:r>
            <a:endParaRPr lang="en-US" altLang="ko-KR" dirty="0"/>
          </a:p>
          <a:p>
            <a:pPr lvl="1"/>
            <a:endParaRPr lang="en-US" altLang="ko-KR" dirty="0"/>
          </a:p>
        </p:txBody>
      </p:sp>
    </p:spTree>
    <p:extLst>
      <p:ext uri="{BB962C8B-B14F-4D97-AF65-F5344CB8AC3E}">
        <p14:creationId xmlns:p14="http://schemas.microsoft.com/office/powerpoint/2010/main" val="28257024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6.4.1 </a:t>
            </a:r>
            <a:r>
              <a:rPr lang="ko-KR" altLang="en-US" dirty="0">
                <a:solidFill>
                  <a:schemeClr val="tx1">
                    <a:lumMod val="85000"/>
                    <a:lumOff val="15000"/>
                  </a:schemeClr>
                </a:solidFill>
              </a:rPr>
              <a:t>필기 숫자 인식</a:t>
            </a:r>
          </a:p>
        </p:txBody>
      </p:sp>
      <p:sp>
        <p:nvSpPr>
          <p:cNvPr id="3" name="내용 개체 틀 2"/>
          <p:cNvSpPr>
            <a:spLocks noGrp="1"/>
          </p:cNvSpPr>
          <p:nvPr>
            <p:ph idx="10"/>
          </p:nvPr>
        </p:nvSpPr>
        <p:spPr/>
        <p:txBody>
          <a:bodyPr/>
          <a:lstStyle/>
          <a:p>
            <a:r>
              <a:rPr lang="en-US" altLang="ko-KR" dirty="0"/>
              <a:t>LeNet-5 </a:t>
            </a:r>
            <a:r>
              <a:rPr lang="ko-KR" altLang="en-US" dirty="0"/>
              <a:t>재현</a:t>
            </a:r>
            <a:endParaRPr lang="en-US" altLang="ko-KR" dirty="0"/>
          </a:p>
          <a:p>
            <a:pPr lvl="1"/>
            <a:r>
              <a:rPr lang="en-US" altLang="ko-KR" dirty="0"/>
              <a:t>C-P-C-P-C-FC-FC </a:t>
            </a:r>
            <a:r>
              <a:rPr lang="ko-KR" altLang="en-US" dirty="0"/>
              <a:t>구조</a:t>
            </a:r>
            <a:endParaRPr lang="en-US" altLang="ko-KR" dirty="0"/>
          </a:p>
          <a:p>
            <a:pPr lvl="1"/>
            <a:r>
              <a:rPr lang="en-US" altLang="ko-KR" dirty="0"/>
              <a:t>[</a:t>
            </a:r>
            <a:r>
              <a:rPr lang="ko-KR" altLang="en-US" dirty="0"/>
              <a:t>프로그램</a:t>
            </a:r>
            <a:r>
              <a:rPr lang="en-US" altLang="ko-KR" dirty="0"/>
              <a:t> 5-9]</a:t>
            </a:r>
            <a:r>
              <a:rPr lang="ko-KR" altLang="en-US" dirty="0"/>
              <a:t>와 비슷함</a:t>
            </a:r>
            <a:r>
              <a:rPr lang="en-US" altLang="ko-KR" dirty="0"/>
              <a:t>(</a:t>
            </a:r>
            <a:r>
              <a:rPr lang="ko-KR" altLang="en-US" dirty="0"/>
              <a:t>음영</a:t>
            </a:r>
            <a:r>
              <a:rPr lang="en-US" altLang="ko-KR" dirty="0"/>
              <a:t> </a:t>
            </a:r>
            <a:r>
              <a:rPr lang="ko-KR" altLang="en-US" dirty="0"/>
              <a:t>표시한 부분만 달라짐</a:t>
            </a:r>
            <a:r>
              <a:rPr lang="en-US" altLang="ko-KR" dirty="0"/>
              <a:t>)</a:t>
            </a:r>
          </a:p>
          <a:p>
            <a:pPr lvl="2"/>
            <a:r>
              <a:rPr lang="en-US" altLang="ko-KR" dirty="0"/>
              <a:t>2</a:t>
            </a:r>
            <a:r>
              <a:rPr lang="ko-KR" altLang="en-US" dirty="0"/>
              <a:t>차원 구조를 유지해야 하므로 </a:t>
            </a:r>
            <a:r>
              <a:rPr lang="en-US" altLang="ko-KR" dirty="0"/>
              <a:t>reshape(60000,28,28,1)</a:t>
            </a:r>
            <a:r>
              <a:rPr lang="ko-KR" altLang="en-US" dirty="0"/>
              <a:t>을 사용</a:t>
            </a:r>
            <a:endParaRPr lang="en-US" altLang="ko-KR" dirty="0"/>
          </a:p>
        </p:txBody>
      </p:sp>
      <p:pic>
        <p:nvPicPr>
          <p:cNvPr id="5" name="그림 4"/>
          <p:cNvPicPr>
            <a:picLocks noChangeAspect="1"/>
          </p:cNvPicPr>
          <p:nvPr/>
        </p:nvPicPr>
        <p:blipFill>
          <a:blip r:embed="rId2"/>
          <a:stretch>
            <a:fillRect/>
          </a:stretch>
        </p:blipFill>
        <p:spPr>
          <a:xfrm>
            <a:off x="2425080" y="2492897"/>
            <a:ext cx="6983288" cy="3048770"/>
          </a:xfrm>
          <a:prstGeom prst="rect">
            <a:avLst/>
          </a:prstGeom>
        </p:spPr>
      </p:pic>
      <p:pic>
        <p:nvPicPr>
          <p:cNvPr id="6" name="그림 5"/>
          <p:cNvPicPr>
            <a:picLocks noChangeAspect="1"/>
          </p:cNvPicPr>
          <p:nvPr/>
        </p:nvPicPr>
        <p:blipFill>
          <a:blip r:embed="rId3"/>
          <a:stretch>
            <a:fillRect/>
          </a:stretch>
        </p:blipFill>
        <p:spPr>
          <a:xfrm>
            <a:off x="2440218" y="5556356"/>
            <a:ext cx="6917108" cy="1093184"/>
          </a:xfrm>
          <a:prstGeom prst="rect">
            <a:avLst/>
          </a:prstGeom>
        </p:spPr>
      </p:pic>
      <p:pic>
        <p:nvPicPr>
          <p:cNvPr id="7" name="그림 6"/>
          <p:cNvPicPr>
            <a:picLocks noChangeAspect="1"/>
          </p:cNvPicPr>
          <p:nvPr/>
        </p:nvPicPr>
        <p:blipFill>
          <a:blip r:embed="rId4"/>
          <a:stretch>
            <a:fillRect/>
          </a:stretch>
        </p:blipFill>
        <p:spPr>
          <a:xfrm>
            <a:off x="5159897" y="2966611"/>
            <a:ext cx="5229399" cy="447701"/>
          </a:xfrm>
          <a:prstGeom prst="rect">
            <a:avLst/>
          </a:prstGeom>
        </p:spPr>
      </p:pic>
      <p:cxnSp>
        <p:nvCxnSpPr>
          <p:cNvPr id="8" name="직선 화살표 연결선 7"/>
          <p:cNvCxnSpPr/>
          <p:nvPr/>
        </p:nvCxnSpPr>
        <p:spPr>
          <a:xfrm flipH="1">
            <a:off x="5735960" y="3356992"/>
            <a:ext cx="720080" cy="1728192"/>
          </a:xfrm>
          <a:prstGeom prst="straightConnector1">
            <a:avLst/>
          </a:prstGeom>
          <a:ln w="127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83253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6.4.1 </a:t>
            </a:r>
            <a:r>
              <a:rPr lang="ko-KR" altLang="en-US" dirty="0">
                <a:solidFill>
                  <a:schemeClr val="tx1">
                    <a:lumMod val="85000"/>
                    <a:lumOff val="15000"/>
                  </a:schemeClr>
                </a:solidFill>
              </a:rPr>
              <a:t>필기 숫자 인식</a:t>
            </a:r>
          </a:p>
        </p:txBody>
      </p:sp>
      <p:pic>
        <p:nvPicPr>
          <p:cNvPr id="3" name="그림 2"/>
          <p:cNvPicPr>
            <a:picLocks noChangeAspect="1"/>
          </p:cNvPicPr>
          <p:nvPr/>
        </p:nvPicPr>
        <p:blipFill>
          <a:blip r:embed="rId2"/>
          <a:stretch>
            <a:fillRect/>
          </a:stretch>
        </p:blipFill>
        <p:spPr>
          <a:xfrm>
            <a:off x="2135560" y="1124744"/>
            <a:ext cx="7849274" cy="5184576"/>
          </a:xfrm>
          <a:prstGeom prst="rect">
            <a:avLst/>
          </a:prstGeom>
        </p:spPr>
      </p:pic>
      <p:sp>
        <p:nvSpPr>
          <p:cNvPr id="4" name="직사각형 3"/>
          <p:cNvSpPr/>
          <p:nvPr/>
        </p:nvSpPr>
        <p:spPr>
          <a:xfrm>
            <a:off x="6134383" y="764705"/>
            <a:ext cx="2448272" cy="584775"/>
          </a:xfrm>
          <a:prstGeom prst="rect">
            <a:avLst/>
          </a:prstGeom>
        </p:spPr>
        <p:txBody>
          <a:bodyPr wrap="square">
            <a:spAutoFit/>
          </a:bodyPr>
          <a:lstStyle/>
          <a:p>
            <a:pPr marL="0" lvl="1"/>
            <a:r>
              <a:rPr lang="en-US" altLang="ko-KR" sz="1600" dirty="0">
                <a:solidFill>
                  <a:srgbClr val="0000FF"/>
                </a:solidFill>
              </a:rPr>
              <a:t>C-P-C-P-C-FC-FC </a:t>
            </a:r>
            <a:r>
              <a:rPr lang="ko-KR" altLang="en-US" sz="1600" dirty="0">
                <a:solidFill>
                  <a:srgbClr val="0000FF"/>
                </a:solidFill>
              </a:rPr>
              <a:t>구조의 </a:t>
            </a:r>
            <a:endParaRPr lang="en-US" altLang="ko-KR" sz="1600" dirty="0">
              <a:solidFill>
                <a:srgbClr val="0000FF"/>
              </a:solidFill>
            </a:endParaRPr>
          </a:p>
          <a:p>
            <a:pPr marL="0" lvl="1"/>
            <a:r>
              <a:rPr lang="ko-KR" altLang="en-US" sz="1600" dirty="0" err="1">
                <a:solidFill>
                  <a:srgbClr val="0000FF"/>
                </a:solidFill>
              </a:rPr>
              <a:t>컨볼루션</a:t>
            </a:r>
            <a:r>
              <a:rPr lang="ko-KR" altLang="en-US" sz="1600" dirty="0">
                <a:solidFill>
                  <a:srgbClr val="0000FF"/>
                </a:solidFill>
              </a:rPr>
              <a:t> 신경망 설계</a:t>
            </a:r>
            <a:endParaRPr lang="en-US" altLang="ko-KR" sz="1600" dirty="0">
              <a:solidFill>
                <a:srgbClr val="0000FF"/>
              </a:solidFill>
            </a:endParaRPr>
          </a:p>
        </p:txBody>
      </p:sp>
      <p:cxnSp>
        <p:nvCxnSpPr>
          <p:cNvPr id="7" name="직선 화살표 연결선 6"/>
          <p:cNvCxnSpPr>
            <a:stCxn id="4" idx="1"/>
          </p:cNvCxnSpPr>
          <p:nvPr/>
        </p:nvCxnSpPr>
        <p:spPr>
          <a:xfrm flipH="1">
            <a:off x="5483933" y="1057092"/>
            <a:ext cx="650450" cy="499700"/>
          </a:xfrm>
          <a:prstGeom prst="straightConnector1">
            <a:avLst/>
          </a:prstGeom>
          <a:ln w="127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15751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6.4.1 </a:t>
            </a:r>
            <a:r>
              <a:rPr lang="ko-KR" altLang="en-US" dirty="0">
                <a:solidFill>
                  <a:schemeClr val="tx1">
                    <a:lumMod val="85000"/>
                    <a:lumOff val="15000"/>
                  </a:schemeClr>
                </a:solidFill>
              </a:rPr>
              <a:t>필기 숫자 인식</a:t>
            </a:r>
          </a:p>
        </p:txBody>
      </p:sp>
      <p:pic>
        <p:nvPicPr>
          <p:cNvPr id="4" name="그림 3"/>
          <p:cNvPicPr>
            <a:picLocks noChangeAspect="1"/>
          </p:cNvPicPr>
          <p:nvPr/>
        </p:nvPicPr>
        <p:blipFill>
          <a:blip r:embed="rId2"/>
          <a:stretch>
            <a:fillRect/>
          </a:stretch>
        </p:blipFill>
        <p:spPr>
          <a:xfrm>
            <a:off x="2135560" y="980728"/>
            <a:ext cx="7826498" cy="4426818"/>
          </a:xfrm>
          <a:prstGeom prst="rect">
            <a:avLst/>
          </a:prstGeom>
        </p:spPr>
      </p:pic>
      <p:pic>
        <p:nvPicPr>
          <p:cNvPr id="5" name="그림 4"/>
          <p:cNvPicPr>
            <a:picLocks noChangeAspect="1"/>
          </p:cNvPicPr>
          <p:nvPr/>
        </p:nvPicPr>
        <p:blipFill>
          <a:blip r:embed="rId3"/>
          <a:stretch>
            <a:fillRect/>
          </a:stretch>
        </p:blipFill>
        <p:spPr>
          <a:xfrm>
            <a:off x="2127248" y="5397884"/>
            <a:ext cx="7826498" cy="1201849"/>
          </a:xfrm>
          <a:prstGeom prst="rect">
            <a:avLst/>
          </a:prstGeom>
        </p:spPr>
      </p:pic>
    </p:spTree>
    <p:extLst>
      <p:ext uri="{BB962C8B-B14F-4D97-AF65-F5344CB8AC3E}">
        <p14:creationId xmlns:p14="http://schemas.microsoft.com/office/powerpoint/2010/main" val="8242471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p:cNvPicPr>
            <a:picLocks noChangeAspect="1"/>
          </p:cNvPicPr>
          <p:nvPr/>
        </p:nvPicPr>
        <p:blipFill>
          <a:blip r:embed="rId2"/>
          <a:stretch>
            <a:fillRect/>
          </a:stretch>
        </p:blipFill>
        <p:spPr>
          <a:xfrm>
            <a:off x="2495600" y="922117"/>
            <a:ext cx="6611838" cy="5546423"/>
          </a:xfrm>
          <a:prstGeom prst="rect">
            <a:avLst/>
          </a:prstGeom>
        </p:spPr>
      </p:pic>
      <p:sp>
        <p:nvSpPr>
          <p:cNvPr id="2" name="제목 1"/>
          <p:cNvSpPr>
            <a:spLocks noGrp="1"/>
          </p:cNvSpPr>
          <p:nvPr>
            <p:ph type="title"/>
          </p:nvPr>
        </p:nvSpPr>
        <p:spPr/>
        <p:txBody>
          <a:bodyPr/>
          <a:lstStyle/>
          <a:p>
            <a:r>
              <a:rPr lang="en-US" altLang="ko-KR" dirty="0">
                <a:solidFill>
                  <a:schemeClr val="tx1">
                    <a:lumMod val="85000"/>
                    <a:lumOff val="15000"/>
                  </a:schemeClr>
                </a:solidFill>
              </a:rPr>
              <a:t>6.4.1 </a:t>
            </a:r>
            <a:r>
              <a:rPr lang="ko-KR" altLang="en-US" dirty="0">
                <a:solidFill>
                  <a:schemeClr val="tx1">
                    <a:lumMod val="85000"/>
                    <a:lumOff val="15000"/>
                  </a:schemeClr>
                </a:solidFill>
              </a:rPr>
              <a:t>필기 숫자 인식</a:t>
            </a:r>
          </a:p>
        </p:txBody>
      </p:sp>
      <p:sp>
        <p:nvSpPr>
          <p:cNvPr id="5" name="TextBox 4"/>
          <p:cNvSpPr txBox="1"/>
          <p:nvPr/>
        </p:nvSpPr>
        <p:spPr>
          <a:xfrm>
            <a:off x="6023993" y="3608116"/>
            <a:ext cx="3384376" cy="698376"/>
          </a:xfrm>
          <a:prstGeom prst="rect">
            <a:avLst/>
          </a:prstGeom>
        </p:spPr>
        <p:txBody>
          <a:bodyPr vert="horz" wrap="none" lIns="91440" tIns="45720" rIns="91440" bIns="45720" rtlCol="0" anchor="ctr">
            <a:normAutofit/>
          </a:bodyPr>
          <a:lstStyle/>
          <a:p>
            <a:r>
              <a:rPr lang="en-US" sz="1400" dirty="0">
                <a:solidFill>
                  <a:srgbClr val="0000FF"/>
                </a:solidFill>
              </a:rPr>
              <a:t>99.11% </a:t>
            </a:r>
            <a:r>
              <a:rPr lang="ko-KR" altLang="en-US" sz="1400" dirty="0" err="1">
                <a:solidFill>
                  <a:srgbClr val="0000FF"/>
                </a:solidFill>
              </a:rPr>
              <a:t>정확률을</a:t>
            </a:r>
            <a:r>
              <a:rPr lang="ko-KR" altLang="en-US" sz="1400" dirty="0">
                <a:solidFill>
                  <a:srgbClr val="0000FF"/>
                </a:solidFill>
              </a:rPr>
              <a:t> 얻어 </a:t>
            </a:r>
            <a:r>
              <a:rPr lang="en-US" sz="1400" dirty="0">
                <a:solidFill>
                  <a:srgbClr val="0000FF"/>
                </a:solidFill>
              </a:rPr>
              <a:t>97.99%</a:t>
            </a:r>
            <a:r>
              <a:rPr lang="ko-KR" altLang="en-US" sz="1400" dirty="0">
                <a:solidFill>
                  <a:srgbClr val="0000FF"/>
                </a:solidFill>
              </a:rPr>
              <a:t>의 </a:t>
            </a:r>
            <a:endParaRPr lang="en-US" altLang="ko-KR" sz="1400" dirty="0">
              <a:solidFill>
                <a:srgbClr val="0000FF"/>
              </a:solidFill>
            </a:endParaRPr>
          </a:p>
          <a:p>
            <a:r>
              <a:rPr lang="ko-KR" altLang="en-US" sz="1400" dirty="0">
                <a:solidFill>
                  <a:srgbClr val="0000FF"/>
                </a:solidFill>
              </a:rPr>
              <a:t>깊은 다층 </a:t>
            </a:r>
            <a:r>
              <a:rPr lang="ko-KR" altLang="en-US" sz="1400" dirty="0" err="1">
                <a:solidFill>
                  <a:srgbClr val="0000FF"/>
                </a:solidFill>
              </a:rPr>
              <a:t>퍼셉트론에</a:t>
            </a:r>
            <a:r>
              <a:rPr lang="ko-KR" altLang="en-US" sz="1400" dirty="0">
                <a:solidFill>
                  <a:srgbClr val="0000FF"/>
                </a:solidFill>
              </a:rPr>
              <a:t> 비해 </a:t>
            </a:r>
            <a:r>
              <a:rPr lang="en-US" altLang="ko-KR" sz="1400" dirty="0">
                <a:solidFill>
                  <a:srgbClr val="0000FF"/>
                </a:solidFill>
              </a:rPr>
              <a:t>1.12% </a:t>
            </a:r>
            <a:r>
              <a:rPr lang="ko-KR" altLang="en-US" sz="1400" dirty="0">
                <a:solidFill>
                  <a:srgbClr val="0000FF"/>
                </a:solidFill>
              </a:rPr>
              <a:t>우수 </a:t>
            </a:r>
            <a:endParaRPr lang="en-US" sz="1400" dirty="0">
              <a:solidFill>
                <a:srgbClr val="0000FF"/>
              </a:solidFill>
            </a:endParaRPr>
          </a:p>
        </p:txBody>
      </p:sp>
      <p:cxnSp>
        <p:nvCxnSpPr>
          <p:cNvPr id="7" name="직선 화살표 연결선 6"/>
          <p:cNvCxnSpPr/>
          <p:nvPr/>
        </p:nvCxnSpPr>
        <p:spPr>
          <a:xfrm flipH="1">
            <a:off x="4583833" y="4005064"/>
            <a:ext cx="1440161" cy="72008"/>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015881" y="6105953"/>
            <a:ext cx="1736837" cy="552108"/>
          </a:xfrm>
          <a:prstGeom prst="rect">
            <a:avLst/>
          </a:prstGeom>
        </p:spPr>
        <p:txBody>
          <a:bodyPr vert="horz" wrap="none" lIns="91440" tIns="45720" rIns="91440" bIns="45720" rtlCol="0" anchor="ctr">
            <a:normAutofit/>
          </a:bodyPr>
          <a:lstStyle/>
          <a:p>
            <a:r>
              <a:rPr lang="ko-KR" altLang="en-US" sz="1600" dirty="0">
                <a:solidFill>
                  <a:srgbClr val="0000FF"/>
                </a:solidFill>
              </a:rPr>
              <a:t>수렴 속도도 빠름 </a:t>
            </a:r>
            <a:endParaRPr lang="en-US" sz="1600" dirty="0">
              <a:solidFill>
                <a:srgbClr val="0000FF"/>
              </a:solidFill>
            </a:endParaRPr>
          </a:p>
        </p:txBody>
      </p:sp>
      <p:cxnSp>
        <p:nvCxnSpPr>
          <p:cNvPr id="9" name="직선 화살표 연결선 8"/>
          <p:cNvCxnSpPr/>
          <p:nvPr/>
        </p:nvCxnSpPr>
        <p:spPr>
          <a:xfrm flipH="1" flipV="1">
            <a:off x="3287688" y="4731335"/>
            <a:ext cx="1728192" cy="1654345"/>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57109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6.4.1 </a:t>
            </a:r>
            <a:r>
              <a:rPr lang="ko-KR" altLang="en-US" dirty="0">
                <a:solidFill>
                  <a:schemeClr val="tx1">
                    <a:lumMod val="85000"/>
                    <a:lumOff val="15000"/>
                  </a:schemeClr>
                </a:solidFill>
              </a:rPr>
              <a:t>필기 숫자 인식</a:t>
            </a:r>
          </a:p>
        </p:txBody>
      </p:sp>
      <p:sp>
        <p:nvSpPr>
          <p:cNvPr id="3" name="내용 개체 틀 2"/>
          <p:cNvSpPr>
            <a:spLocks noGrp="1"/>
          </p:cNvSpPr>
          <p:nvPr>
            <p:ph idx="10"/>
          </p:nvPr>
        </p:nvSpPr>
        <p:spPr/>
        <p:txBody>
          <a:bodyPr/>
          <a:lstStyle/>
          <a:p>
            <a:pPr>
              <a:lnSpc>
                <a:spcPct val="100000"/>
              </a:lnSpc>
            </a:pPr>
            <a:r>
              <a:rPr lang="ko-KR" altLang="en-US" dirty="0" err="1"/>
              <a:t>컨볼루션</a:t>
            </a:r>
            <a:r>
              <a:rPr lang="ko-KR" altLang="en-US" dirty="0"/>
              <a:t> 신경망의 유연한 구조</a:t>
            </a:r>
            <a:endParaRPr lang="en-US" altLang="ko-KR" dirty="0"/>
          </a:p>
          <a:p>
            <a:pPr lvl="1"/>
            <a:r>
              <a:rPr lang="en-US" altLang="ko-KR" dirty="0"/>
              <a:t>[</a:t>
            </a:r>
            <a:r>
              <a:rPr lang="ko-KR" altLang="en-US" dirty="0"/>
              <a:t>프로그램 </a:t>
            </a:r>
            <a:r>
              <a:rPr lang="en-US" altLang="ko-KR" dirty="0"/>
              <a:t>6-2]</a:t>
            </a:r>
            <a:r>
              <a:rPr lang="ko-KR" altLang="en-US" dirty="0"/>
              <a:t>는 </a:t>
            </a:r>
            <a:r>
              <a:rPr lang="en-US" altLang="ko-KR" dirty="0"/>
              <a:t>keras.io </a:t>
            </a:r>
            <a:r>
              <a:rPr lang="ko-KR" altLang="en-US" dirty="0"/>
              <a:t>사이트가 제공하는 신경망 구조와 </a:t>
            </a:r>
            <a:r>
              <a:rPr lang="ko-KR" altLang="en-US" dirty="0" err="1"/>
              <a:t>하이퍼</a:t>
            </a:r>
            <a:r>
              <a:rPr lang="ko-KR" altLang="en-US" dirty="0"/>
              <a:t> 매개변수 사용</a:t>
            </a:r>
            <a:endParaRPr lang="en-US" altLang="ko-KR" dirty="0"/>
          </a:p>
          <a:p>
            <a:pPr lvl="1"/>
            <a:r>
              <a:rPr lang="en-US" altLang="ko-KR" dirty="0"/>
              <a:t>C-C-P-dropout-FC-dropout-FC </a:t>
            </a:r>
            <a:r>
              <a:rPr lang="ko-KR" altLang="en-US" dirty="0"/>
              <a:t>구조</a:t>
            </a:r>
            <a:r>
              <a:rPr lang="en-US" altLang="ko-KR" dirty="0"/>
              <a:t>(dropout</a:t>
            </a:r>
            <a:r>
              <a:rPr lang="ko-KR" altLang="en-US" dirty="0"/>
              <a:t>은</a:t>
            </a:r>
            <a:r>
              <a:rPr lang="en-US" altLang="ko-KR" dirty="0"/>
              <a:t> </a:t>
            </a:r>
            <a:r>
              <a:rPr lang="ko-KR" altLang="en-US" dirty="0"/>
              <a:t>규제 기법이므로 </a:t>
            </a:r>
            <a:r>
              <a:rPr lang="en-US" altLang="ko-KR" dirty="0"/>
              <a:t>C-C-P-FC-FC </a:t>
            </a:r>
            <a:r>
              <a:rPr lang="ko-KR" altLang="en-US" dirty="0"/>
              <a:t>구조</a:t>
            </a:r>
            <a:r>
              <a:rPr lang="en-US" altLang="ko-KR" dirty="0"/>
              <a:t>)</a:t>
            </a:r>
          </a:p>
        </p:txBody>
      </p:sp>
      <p:pic>
        <p:nvPicPr>
          <p:cNvPr id="4" name="그림 3"/>
          <p:cNvPicPr>
            <a:picLocks noChangeAspect="1"/>
          </p:cNvPicPr>
          <p:nvPr/>
        </p:nvPicPr>
        <p:blipFill>
          <a:blip r:embed="rId2"/>
          <a:stretch>
            <a:fillRect/>
          </a:stretch>
        </p:blipFill>
        <p:spPr>
          <a:xfrm>
            <a:off x="2207568" y="2015674"/>
            <a:ext cx="7056784" cy="794306"/>
          </a:xfrm>
          <a:prstGeom prst="rect">
            <a:avLst/>
          </a:prstGeom>
        </p:spPr>
      </p:pic>
      <p:pic>
        <p:nvPicPr>
          <p:cNvPr id="7" name="그림 6"/>
          <p:cNvPicPr>
            <a:picLocks noChangeAspect="1"/>
          </p:cNvPicPr>
          <p:nvPr/>
        </p:nvPicPr>
        <p:blipFill>
          <a:blip r:embed="rId3"/>
          <a:stretch>
            <a:fillRect/>
          </a:stretch>
        </p:blipFill>
        <p:spPr>
          <a:xfrm>
            <a:off x="2828466" y="2948133"/>
            <a:ext cx="6043794" cy="3649219"/>
          </a:xfrm>
          <a:prstGeom prst="rect">
            <a:avLst/>
          </a:prstGeom>
        </p:spPr>
      </p:pic>
    </p:spTree>
    <p:extLst>
      <p:ext uri="{BB962C8B-B14F-4D97-AF65-F5344CB8AC3E}">
        <p14:creationId xmlns:p14="http://schemas.microsoft.com/office/powerpoint/2010/main" val="13438950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6.4.1 </a:t>
            </a:r>
            <a:r>
              <a:rPr lang="ko-KR" altLang="en-US" dirty="0">
                <a:solidFill>
                  <a:schemeClr val="tx1">
                    <a:lumMod val="85000"/>
                    <a:lumOff val="15000"/>
                  </a:schemeClr>
                </a:solidFill>
              </a:rPr>
              <a:t>필기 숫자 인식</a:t>
            </a:r>
          </a:p>
        </p:txBody>
      </p:sp>
      <p:pic>
        <p:nvPicPr>
          <p:cNvPr id="3" name="그림 2"/>
          <p:cNvPicPr>
            <a:picLocks noChangeAspect="1"/>
          </p:cNvPicPr>
          <p:nvPr/>
        </p:nvPicPr>
        <p:blipFill>
          <a:blip r:embed="rId2"/>
          <a:stretch>
            <a:fillRect/>
          </a:stretch>
        </p:blipFill>
        <p:spPr>
          <a:xfrm>
            <a:off x="2207569" y="1052736"/>
            <a:ext cx="8029575" cy="5372100"/>
          </a:xfrm>
          <a:prstGeom prst="rect">
            <a:avLst/>
          </a:prstGeom>
        </p:spPr>
      </p:pic>
      <p:sp>
        <p:nvSpPr>
          <p:cNvPr id="5" name="직사각형 4"/>
          <p:cNvSpPr/>
          <p:nvPr/>
        </p:nvSpPr>
        <p:spPr>
          <a:xfrm>
            <a:off x="6134383" y="764705"/>
            <a:ext cx="2448272" cy="584775"/>
          </a:xfrm>
          <a:prstGeom prst="rect">
            <a:avLst/>
          </a:prstGeom>
        </p:spPr>
        <p:txBody>
          <a:bodyPr wrap="square">
            <a:spAutoFit/>
          </a:bodyPr>
          <a:lstStyle/>
          <a:p>
            <a:pPr marL="0" lvl="1"/>
            <a:r>
              <a:rPr lang="en-US" altLang="ko-KR" sz="1600" dirty="0">
                <a:solidFill>
                  <a:srgbClr val="0000FF"/>
                </a:solidFill>
              </a:rPr>
              <a:t>C-C-P-FC-FC </a:t>
            </a:r>
            <a:r>
              <a:rPr lang="ko-KR" altLang="en-US" sz="1600" dirty="0">
                <a:solidFill>
                  <a:srgbClr val="0000FF"/>
                </a:solidFill>
              </a:rPr>
              <a:t>구조의 </a:t>
            </a:r>
            <a:endParaRPr lang="en-US" altLang="ko-KR" sz="1600" dirty="0">
              <a:solidFill>
                <a:srgbClr val="0000FF"/>
              </a:solidFill>
            </a:endParaRPr>
          </a:p>
          <a:p>
            <a:pPr marL="0" lvl="1"/>
            <a:r>
              <a:rPr lang="ko-KR" altLang="en-US" sz="1600" dirty="0" err="1">
                <a:solidFill>
                  <a:srgbClr val="0000FF"/>
                </a:solidFill>
              </a:rPr>
              <a:t>컨볼루션</a:t>
            </a:r>
            <a:r>
              <a:rPr lang="ko-KR" altLang="en-US" sz="1600" dirty="0">
                <a:solidFill>
                  <a:srgbClr val="0000FF"/>
                </a:solidFill>
              </a:rPr>
              <a:t> 신경망 설계</a:t>
            </a:r>
            <a:endParaRPr lang="en-US" altLang="ko-KR" sz="1600" dirty="0">
              <a:solidFill>
                <a:srgbClr val="0000FF"/>
              </a:solidFill>
            </a:endParaRPr>
          </a:p>
        </p:txBody>
      </p:sp>
      <p:cxnSp>
        <p:nvCxnSpPr>
          <p:cNvPr id="6" name="직선 화살표 연결선 5"/>
          <p:cNvCxnSpPr>
            <a:stCxn id="5" idx="1"/>
          </p:cNvCxnSpPr>
          <p:nvPr/>
        </p:nvCxnSpPr>
        <p:spPr>
          <a:xfrm flipH="1">
            <a:off x="5483933" y="1057092"/>
            <a:ext cx="650450" cy="499700"/>
          </a:xfrm>
          <a:prstGeom prst="straightConnector1">
            <a:avLst/>
          </a:prstGeom>
          <a:ln w="127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8" name="직사각형 7"/>
          <p:cNvSpPr/>
          <p:nvPr/>
        </p:nvSpPr>
        <p:spPr>
          <a:xfrm>
            <a:off x="7608168" y="3060856"/>
            <a:ext cx="2448272" cy="584775"/>
          </a:xfrm>
          <a:prstGeom prst="rect">
            <a:avLst/>
          </a:prstGeom>
        </p:spPr>
        <p:txBody>
          <a:bodyPr wrap="square">
            <a:spAutoFit/>
          </a:bodyPr>
          <a:lstStyle/>
          <a:p>
            <a:pPr marL="0" lvl="1"/>
            <a:r>
              <a:rPr lang="ko-KR" altLang="en-US" sz="1600" dirty="0">
                <a:solidFill>
                  <a:srgbClr val="0000FF"/>
                </a:solidFill>
              </a:rPr>
              <a:t>성능</a:t>
            </a:r>
            <a:r>
              <a:rPr lang="en-US" altLang="ko-KR" sz="1600" dirty="0">
                <a:solidFill>
                  <a:srgbClr val="0000FF"/>
                </a:solidFill>
              </a:rPr>
              <a:t> </a:t>
            </a:r>
            <a:r>
              <a:rPr lang="ko-KR" altLang="en-US" sz="1600" dirty="0">
                <a:solidFill>
                  <a:srgbClr val="0000FF"/>
                </a:solidFill>
              </a:rPr>
              <a:t>향상을 위해 </a:t>
            </a:r>
            <a:r>
              <a:rPr lang="en-US" altLang="ko-KR" sz="1600" dirty="0">
                <a:solidFill>
                  <a:srgbClr val="0000FF"/>
                </a:solidFill>
              </a:rPr>
              <a:t>Adam </a:t>
            </a:r>
            <a:r>
              <a:rPr lang="ko-KR" altLang="en-US" sz="1600" dirty="0" err="1">
                <a:solidFill>
                  <a:srgbClr val="0000FF"/>
                </a:solidFill>
              </a:rPr>
              <a:t>옵티마이저</a:t>
            </a:r>
            <a:r>
              <a:rPr lang="ko-KR" altLang="en-US" sz="1600" dirty="0">
                <a:solidFill>
                  <a:srgbClr val="0000FF"/>
                </a:solidFill>
              </a:rPr>
              <a:t> 사용</a:t>
            </a:r>
            <a:endParaRPr lang="en-US" altLang="ko-KR" sz="1600" dirty="0">
              <a:solidFill>
                <a:srgbClr val="0000FF"/>
              </a:solidFill>
            </a:endParaRPr>
          </a:p>
        </p:txBody>
      </p:sp>
      <p:cxnSp>
        <p:nvCxnSpPr>
          <p:cNvPr id="9" name="직선 화살표 연결선 8"/>
          <p:cNvCxnSpPr/>
          <p:nvPr/>
        </p:nvCxnSpPr>
        <p:spPr>
          <a:xfrm flipH="1">
            <a:off x="7752184" y="3645630"/>
            <a:ext cx="360040" cy="647466"/>
          </a:xfrm>
          <a:prstGeom prst="straightConnector1">
            <a:avLst/>
          </a:prstGeom>
          <a:ln w="12700">
            <a:solidFill>
              <a:srgbClr val="0000FF"/>
            </a:solidFill>
            <a:tailEnd type="triangle"/>
          </a:ln>
        </p:spPr>
        <p:style>
          <a:lnRef idx="1">
            <a:schemeClr val="accent1"/>
          </a:lnRef>
          <a:fillRef idx="0">
            <a:schemeClr val="accent1"/>
          </a:fillRef>
          <a:effectRef idx="0">
            <a:schemeClr val="accent1"/>
          </a:effectRef>
          <a:fontRef idx="minor">
            <a:schemeClr val="tx1"/>
          </a:fontRef>
        </p:style>
      </p:cxnSp>
      <p:pic>
        <p:nvPicPr>
          <p:cNvPr id="12" name="그림 11"/>
          <p:cNvPicPr>
            <a:picLocks noChangeAspect="1"/>
          </p:cNvPicPr>
          <p:nvPr/>
        </p:nvPicPr>
        <p:blipFill>
          <a:blip r:embed="rId3"/>
          <a:stretch>
            <a:fillRect/>
          </a:stretch>
        </p:blipFill>
        <p:spPr>
          <a:xfrm>
            <a:off x="5071003" y="2454955"/>
            <a:ext cx="5268075" cy="363482"/>
          </a:xfrm>
          <a:prstGeom prst="rect">
            <a:avLst/>
          </a:prstGeom>
        </p:spPr>
      </p:pic>
    </p:spTree>
    <p:extLst>
      <p:ext uri="{BB962C8B-B14F-4D97-AF65-F5344CB8AC3E}">
        <p14:creationId xmlns:p14="http://schemas.microsoft.com/office/powerpoint/2010/main" val="19438396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6.4.1 </a:t>
            </a:r>
            <a:r>
              <a:rPr lang="ko-KR" altLang="en-US" dirty="0">
                <a:solidFill>
                  <a:schemeClr val="tx1">
                    <a:lumMod val="85000"/>
                    <a:lumOff val="15000"/>
                  </a:schemeClr>
                </a:solidFill>
              </a:rPr>
              <a:t>필기 숫자 인식</a:t>
            </a:r>
          </a:p>
        </p:txBody>
      </p:sp>
      <p:pic>
        <p:nvPicPr>
          <p:cNvPr id="4" name="그림 3"/>
          <p:cNvPicPr>
            <a:picLocks noChangeAspect="1"/>
          </p:cNvPicPr>
          <p:nvPr/>
        </p:nvPicPr>
        <p:blipFill>
          <a:blip r:embed="rId2"/>
          <a:stretch>
            <a:fillRect/>
          </a:stretch>
        </p:blipFill>
        <p:spPr>
          <a:xfrm>
            <a:off x="2495600" y="1124745"/>
            <a:ext cx="7535838" cy="5440237"/>
          </a:xfrm>
          <a:prstGeom prst="rect">
            <a:avLst/>
          </a:prstGeom>
        </p:spPr>
      </p:pic>
    </p:spTree>
    <p:extLst>
      <p:ext uri="{BB962C8B-B14F-4D97-AF65-F5344CB8AC3E}">
        <p14:creationId xmlns:p14="http://schemas.microsoft.com/office/powerpoint/2010/main" val="5366957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2495600" y="908721"/>
            <a:ext cx="6588732" cy="5527040"/>
          </a:xfrm>
          <a:prstGeom prst="rect">
            <a:avLst/>
          </a:prstGeom>
        </p:spPr>
      </p:pic>
      <p:sp>
        <p:nvSpPr>
          <p:cNvPr id="2" name="제목 1"/>
          <p:cNvSpPr>
            <a:spLocks noGrp="1"/>
          </p:cNvSpPr>
          <p:nvPr>
            <p:ph type="title"/>
          </p:nvPr>
        </p:nvSpPr>
        <p:spPr/>
        <p:txBody>
          <a:bodyPr/>
          <a:lstStyle/>
          <a:p>
            <a:r>
              <a:rPr lang="en-US" altLang="ko-KR" dirty="0">
                <a:solidFill>
                  <a:schemeClr val="tx1">
                    <a:lumMod val="85000"/>
                    <a:lumOff val="15000"/>
                  </a:schemeClr>
                </a:solidFill>
              </a:rPr>
              <a:t>6.4.1 </a:t>
            </a:r>
            <a:r>
              <a:rPr lang="ko-KR" altLang="en-US" dirty="0">
                <a:solidFill>
                  <a:schemeClr val="tx1">
                    <a:lumMod val="85000"/>
                    <a:lumOff val="15000"/>
                  </a:schemeClr>
                </a:solidFill>
              </a:rPr>
              <a:t>필기 숫자 인식</a:t>
            </a:r>
          </a:p>
        </p:txBody>
      </p:sp>
      <p:sp>
        <p:nvSpPr>
          <p:cNvPr id="5" name="TextBox 4"/>
          <p:cNvSpPr txBox="1"/>
          <p:nvPr/>
        </p:nvSpPr>
        <p:spPr>
          <a:xfrm>
            <a:off x="5789966" y="3672241"/>
            <a:ext cx="3042338" cy="554360"/>
          </a:xfrm>
          <a:prstGeom prst="rect">
            <a:avLst/>
          </a:prstGeom>
        </p:spPr>
        <p:txBody>
          <a:bodyPr vert="horz" wrap="none" lIns="91440" tIns="45720" rIns="91440" bIns="45720" rtlCol="0" anchor="ctr">
            <a:normAutofit/>
          </a:bodyPr>
          <a:lstStyle/>
          <a:p>
            <a:r>
              <a:rPr lang="en-US" sz="1400" dirty="0">
                <a:solidFill>
                  <a:srgbClr val="0000FF"/>
                </a:solidFill>
              </a:rPr>
              <a:t>99.23% </a:t>
            </a:r>
            <a:r>
              <a:rPr lang="ko-KR" altLang="en-US" sz="1400" dirty="0" err="1">
                <a:solidFill>
                  <a:srgbClr val="0000FF"/>
                </a:solidFill>
              </a:rPr>
              <a:t>정확률을</a:t>
            </a:r>
            <a:r>
              <a:rPr lang="ko-KR" altLang="en-US" sz="1400" dirty="0">
                <a:solidFill>
                  <a:srgbClr val="0000FF"/>
                </a:solidFill>
              </a:rPr>
              <a:t> 얻어 </a:t>
            </a:r>
            <a:r>
              <a:rPr lang="en-US" sz="1400" dirty="0">
                <a:solidFill>
                  <a:srgbClr val="0000FF"/>
                </a:solidFill>
              </a:rPr>
              <a:t>99.11%</a:t>
            </a:r>
            <a:r>
              <a:rPr lang="ko-KR" altLang="en-US" sz="1400" dirty="0">
                <a:solidFill>
                  <a:srgbClr val="0000FF"/>
                </a:solidFill>
              </a:rPr>
              <a:t>의 </a:t>
            </a:r>
            <a:endParaRPr lang="en-US" altLang="ko-KR" sz="1400" dirty="0">
              <a:solidFill>
                <a:srgbClr val="0000FF"/>
              </a:solidFill>
            </a:endParaRPr>
          </a:p>
          <a:p>
            <a:r>
              <a:rPr lang="en-US" altLang="ko-KR" sz="1400" dirty="0">
                <a:solidFill>
                  <a:srgbClr val="0000FF"/>
                </a:solidFill>
              </a:rPr>
              <a:t>LeNet-5</a:t>
            </a:r>
            <a:r>
              <a:rPr lang="ko-KR" altLang="en-US" sz="1400" dirty="0">
                <a:solidFill>
                  <a:srgbClr val="0000FF"/>
                </a:solidFill>
              </a:rPr>
              <a:t>에 비해 </a:t>
            </a:r>
            <a:r>
              <a:rPr lang="en-US" altLang="ko-KR" sz="1400" dirty="0">
                <a:solidFill>
                  <a:srgbClr val="0000FF"/>
                </a:solidFill>
              </a:rPr>
              <a:t>0.12% </a:t>
            </a:r>
            <a:r>
              <a:rPr lang="ko-KR" altLang="en-US" sz="1400" dirty="0">
                <a:solidFill>
                  <a:srgbClr val="0000FF"/>
                </a:solidFill>
              </a:rPr>
              <a:t>우수 </a:t>
            </a:r>
            <a:endParaRPr lang="en-US" sz="1400" dirty="0">
              <a:solidFill>
                <a:srgbClr val="0000FF"/>
              </a:solidFill>
            </a:endParaRPr>
          </a:p>
        </p:txBody>
      </p:sp>
      <p:cxnSp>
        <p:nvCxnSpPr>
          <p:cNvPr id="6" name="직선 화살표 연결선 5"/>
          <p:cNvCxnSpPr/>
          <p:nvPr/>
        </p:nvCxnSpPr>
        <p:spPr>
          <a:xfrm flipH="1">
            <a:off x="4655840" y="4005064"/>
            <a:ext cx="1134126" cy="83288"/>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591944" y="6320854"/>
            <a:ext cx="3240360" cy="457201"/>
          </a:xfrm>
          <a:prstGeom prst="rect">
            <a:avLst/>
          </a:prstGeom>
        </p:spPr>
        <p:txBody>
          <a:bodyPr vert="horz" wrap="none" lIns="91440" tIns="45720" rIns="91440" bIns="45720" rtlCol="0" anchor="ctr">
            <a:normAutofit/>
          </a:bodyPr>
          <a:lstStyle/>
          <a:p>
            <a:r>
              <a:rPr lang="ko-KR" altLang="en-US" sz="1400" dirty="0">
                <a:solidFill>
                  <a:srgbClr val="0000FF"/>
                </a:solidFill>
              </a:rPr>
              <a:t>세대 수를 늘리면 성능 향상 여지 있음 </a:t>
            </a:r>
            <a:endParaRPr lang="en-US" sz="1400" dirty="0">
              <a:solidFill>
                <a:srgbClr val="0000FF"/>
              </a:solidFill>
            </a:endParaRPr>
          </a:p>
        </p:txBody>
      </p:sp>
      <p:cxnSp>
        <p:nvCxnSpPr>
          <p:cNvPr id="9" name="직선 화살표 연결선 8"/>
          <p:cNvCxnSpPr/>
          <p:nvPr/>
        </p:nvCxnSpPr>
        <p:spPr>
          <a:xfrm flipH="1" flipV="1">
            <a:off x="5015880" y="4482994"/>
            <a:ext cx="936104" cy="1826327"/>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76098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6.4.2 </a:t>
            </a:r>
            <a:r>
              <a:rPr lang="ko-KR" altLang="en-US" dirty="0" err="1">
                <a:solidFill>
                  <a:schemeClr val="tx1">
                    <a:lumMod val="85000"/>
                    <a:lumOff val="15000"/>
                  </a:schemeClr>
                </a:solidFill>
              </a:rPr>
              <a:t>텐서플로</a:t>
            </a:r>
            <a:r>
              <a:rPr lang="en-US" altLang="ko-KR" dirty="0">
                <a:solidFill>
                  <a:schemeClr val="tx1">
                    <a:lumMod val="85000"/>
                    <a:lumOff val="15000"/>
                  </a:schemeClr>
                </a:solidFill>
              </a:rPr>
              <a:t> </a:t>
            </a:r>
            <a:r>
              <a:rPr lang="ko-KR" altLang="en-US" dirty="0">
                <a:solidFill>
                  <a:schemeClr val="tx1">
                    <a:lumMod val="85000"/>
                    <a:lumOff val="15000"/>
                  </a:schemeClr>
                </a:solidFill>
              </a:rPr>
              <a:t>프로그래밍</a:t>
            </a:r>
          </a:p>
        </p:txBody>
      </p:sp>
      <p:sp>
        <p:nvSpPr>
          <p:cNvPr id="3" name="내용 개체 틀 2"/>
          <p:cNvSpPr>
            <a:spLocks noGrp="1"/>
          </p:cNvSpPr>
          <p:nvPr>
            <p:ph idx="10"/>
          </p:nvPr>
        </p:nvSpPr>
        <p:spPr/>
        <p:txBody>
          <a:bodyPr/>
          <a:lstStyle/>
          <a:p>
            <a:pPr>
              <a:lnSpc>
                <a:spcPct val="100000"/>
              </a:lnSpc>
            </a:pPr>
            <a:r>
              <a:rPr lang="ko-KR" altLang="en-US" dirty="0" err="1"/>
              <a:t>텐서플로</a:t>
            </a:r>
            <a:r>
              <a:rPr lang="ko-KR" altLang="en-US" dirty="0"/>
              <a:t> 프로그래밍에서 중요한 네 가지 클래스</a:t>
            </a:r>
            <a:endParaRPr lang="en-US" altLang="ko-KR" dirty="0"/>
          </a:p>
          <a:p>
            <a:pPr lvl="1"/>
            <a:r>
              <a:rPr lang="en-US" altLang="ko-KR" dirty="0"/>
              <a:t>models </a:t>
            </a:r>
            <a:r>
              <a:rPr lang="ko-KR" altLang="en-US" dirty="0"/>
              <a:t>클래스</a:t>
            </a:r>
            <a:r>
              <a:rPr lang="en-US" altLang="ko-KR" dirty="0"/>
              <a:t>(</a:t>
            </a:r>
            <a:r>
              <a:rPr lang="ko-KR" altLang="en-US" dirty="0"/>
              <a:t>여기서</a:t>
            </a:r>
            <a:r>
              <a:rPr lang="en-US" altLang="ko-KR" dirty="0"/>
              <a:t> </a:t>
            </a:r>
            <a:r>
              <a:rPr lang="ko-KR" altLang="en-US" dirty="0"/>
              <a:t>설명</a:t>
            </a:r>
            <a:r>
              <a:rPr lang="en-US" altLang="ko-KR" dirty="0"/>
              <a:t>)</a:t>
            </a:r>
          </a:p>
          <a:p>
            <a:pPr lvl="1"/>
            <a:r>
              <a:rPr lang="en-US" altLang="ko-KR" dirty="0"/>
              <a:t>layers </a:t>
            </a:r>
            <a:r>
              <a:rPr lang="ko-KR" altLang="en-US" dirty="0"/>
              <a:t>클래스</a:t>
            </a:r>
            <a:r>
              <a:rPr lang="en-US" altLang="ko-KR" dirty="0"/>
              <a:t>(</a:t>
            </a:r>
            <a:r>
              <a:rPr lang="ko-KR" altLang="en-US" dirty="0"/>
              <a:t>여기서 설명</a:t>
            </a:r>
            <a:r>
              <a:rPr lang="en-US" altLang="ko-KR" dirty="0"/>
              <a:t>)</a:t>
            </a:r>
          </a:p>
          <a:p>
            <a:pPr lvl="1"/>
            <a:r>
              <a:rPr lang="en-US" altLang="ko-KR" dirty="0"/>
              <a:t>loss </a:t>
            </a:r>
            <a:r>
              <a:rPr lang="ko-KR" altLang="en-US" dirty="0"/>
              <a:t>클래스</a:t>
            </a:r>
            <a:r>
              <a:rPr lang="en-US" altLang="ko-KR" dirty="0"/>
              <a:t>(5.7</a:t>
            </a:r>
            <a:r>
              <a:rPr lang="ko-KR" altLang="en-US" dirty="0"/>
              <a:t>절에서 설명</a:t>
            </a:r>
            <a:r>
              <a:rPr lang="en-US" altLang="ko-KR" dirty="0"/>
              <a:t>): </a:t>
            </a:r>
          </a:p>
          <a:p>
            <a:pPr lvl="1"/>
            <a:r>
              <a:rPr lang="en-US" altLang="ko-KR" dirty="0"/>
              <a:t>optimizers </a:t>
            </a:r>
            <a:r>
              <a:rPr lang="ko-KR" altLang="en-US" dirty="0"/>
              <a:t>클래스</a:t>
            </a:r>
            <a:r>
              <a:rPr lang="en-US" altLang="ko-KR" dirty="0"/>
              <a:t>(5.8</a:t>
            </a:r>
            <a:r>
              <a:rPr lang="ko-KR" altLang="en-US" dirty="0"/>
              <a:t>절에서 설명</a:t>
            </a:r>
            <a:r>
              <a:rPr lang="en-US" altLang="ko-KR" dirty="0"/>
              <a:t>)</a:t>
            </a:r>
          </a:p>
          <a:p>
            <a:pPr lvl="1"/>
            <a:endParaRPr lang="en-US" altLang="ko-KR" dirty="0"/>
          </a:p>
          <a:p>
            <a:pPr>
              <a:lnSpc>
                <a:spcPct val="100000"/>
              </a:lnSpc>
            </a:pPr>
            <a:r>
              <a:rPr lang="en-US" altLang="ko-KR" dirty="0"/>
              <a:t>models </a:t>
            </a:r>
            <a:r>
              <a:rPr lang="ko-KR" altLang="en-US" dirty="0"/>
              <a:t>클래스</a:t>
            </a:r>
            <a:r>
              <a:rPr lang="en-US" altLang="ko-KR" dirty="0"/>
              <a:t>: Sequential</a:t>
            </a:r>
            <a:r>
              <a:rPr lang="ko-KR" altLang="en-US" dirty="0"/>
              <a:t>과</a:t>
            </a:r>
            <a:r>
              <a:rPr lang="en-US" altLang="ko-KR" dirty="0"/>
              <a:t> functional</a:t>
            </a:r>
            <a:r>
              <a:rPr lang="ko-KR" altLang="en-US" dirty="0"/>
              <a:t> </a:t>
            </a:r>
            <a:r>
              <a:rPr lang="en-US" altLang="ko-KR" dirty="0"/>
              <a:t>API</a:t>
            </a:r>
          </a:p>
          <a:p>
            <a:pPr lvl="1"/>
            <a:r>
              <a:rPr lang="en-US" altLang="ko-KR" dirty="0"/>
              <a:t>Sequential </a:t>
            </a:r>
            <a:r>
              <a:rPr lang="ko-KR" altLang="en-US" dirty="0"/>
              <a:t>함수</a:t>
            </a:r>
            <a:r>
              <a:rPr lang="en-US" altLang="ko-KR" dirty="0"/>
              <a:t> </a:t>
            </a:r>
          </a:p>
          <a:p>
            <a:pPr lvl="2"/>
            <a:r>
              <a:rPr lang="ko-KR" altLang="en-US" dirty="0"/>
              <a:t>순차적으로</a:t>
            </a:r>
            <a:r>
              <a:rPr lang="en-US" altLang="ko-KR" dirty="0"/>
              <a:t> </a:t>
            </a:r>
            <a:r>
              <a:rPr lang="ko-KR" altLang="en-US" dirty="0"/>
              <a:t>층을 쌓아 모델을 만드는 경우에 사용</a:t>
            </a:r>
            <a:endParaRPr lang="en-US" altLang="ko-KR" dirty="0"/>
          </a:p>
          <a:p>
            <a:pPr lvl="2"/>
            <a:r>
              <a:rPr lang="ko-KR" altLang="en-US" dirty="0"/>
              <a:t>대부분 신경망이 이 구조에 해당</a:t>
            </a:r>
            <a:endParaRPr lang="en-US" altLang="ko-KR" dirty="0"/>
          </a:p>
          <a:p>
            <a:pPr lvl="2"/>
            <a:r>
              <a:rPr lang="en-US" altLang="ko-KR" dirty="0"/>
              <a:t>[</a:t>
            </a:r>
            <a:r>
              <a:rPr lang="ko-KR" altLang="en-US" dirty="0"/>
              <a:t>프로그램 </a:t>
            </a:r>
            <a:r>
              <a:rPr lang="en-US" altLang="ko-KR" dirty="0"/>
              <a:t>6-2]</a:t>
            </a:r>
            <a:r>
              <a:rPr lang="ko-KR" altLang="en-US" dirty="0"/>
              <a:t>에서는 </a:t>
            </a:r>
            <a:endParaRPr lang="en-US" altLang="ko-KR" dirty="0"/>
          </a:p>
          <a:p>
            <a:pPr lvl="3"/>
            <a:r>
              <a:rPr lang="en-US" altLang="ko-KR" dirty="0"/>
              <a:t>18</a:t>
            </a:r>
            <a:r>
              <a:rPr lang="ko-KR" altLang="en-US" dirty="0"/>
              <a:t>행이 </a:t>
            </a:r>
            <a:r>
              <a:rPr lang="en-US" altLang="ko-KR" dirty="0"/>
              <a:t>Sequential </a:t>
            </a:r>
            <a:r>
              <a:rPr lang="ko-KR" altLang="en-US" dirty="0"/>
              <a:t>함수로 </a:t>
            </a:r>
            <a:r>
              <a:rPr lang="en-US" altLang="ko-KR" dirty="0" err="1"/>
              <a:t>cnn</a:t>
            </a:r>
            <a:r>
              <a:rPr lang="ko-KR" altLang="en-US" dirty="0"/>
              <a:t>이라는 객체 생성</a:t>
            </a:r>
            <a:endParaRPr lang="en-US" altLang="ko-KR" dirty="0"/>
          </a:p>
          <a:p>
            <a:pPr lvl="3"/>
            <a:r>
              <a:rPr lang="en-US" altLang="ko-KR" dirty="0"/>
              <a:t>19~26</a:t>
            </a:r>
            <a:r>
              <a:rPr lang="ko-KR" altLang="en-US" dirty="0"/>
              <a:t>행은 </a:t>
            </a:r>
            <a:r>
              <a:rPr lang="en-US" altLang="ko-KR" dirty="0"/>
              <a:t>add </a:t>
            </a:r>
            <a:r>
              <a:rPr lang="ko-KR" altLang="en-US" dirty="0"/>
              <a:t>함수로 층을 쌓아 신경망 설계</a:t>
            </a:r>
            <a:endParaRPr lang="en-US" altLang="ko-KR" dirty="0"/>
          </a:p>
          <a:p>
            <a:pPr lvl="1"/>
            <a:r>
              <a:rPr lang="en-US" altLang="ko-KR" dirty="0"/>
              <a:t>functional</a:t>
            </a:r>
            <a:r>
              <a:rPr lang="ko-KR" altLang="en-US" dirty="0"/>
              <a:t> </a:t>
            </a:r>
            <a:r>
              <a:rPr lang="en-US" altLang="ko-KR" dirty="0"/>
              <a:t>API </a:t>
            </a:r>
            <a:r>
              <a:rPr lang="ko-KR" altLang="en-US" dirty="0"/>
              <a:t>함수</a:t>
            </a:r>
            <a:endParaRPr lang="en-US" altLang="ko-KR" dirty="0"/>
          </a:p>
          <a:p>
            <a:pPr lvl="2"/>
            <a:r>
              <a:rPr lang="ko-KR" altLang="en-US" dirty="0" err="1"/>
              <a:t>텐서가</a:t>
            </a:r>
            <a:r>
              <a:rPr lang="en-US" altLang="ko-KR" dirty="0"/>
              <a:t> </a:t>
            </a:r>
            <a:r>
              <a:rPr lang="ko-KR" altLang="en-US" dirty="0"/>
              <a:t>흐르다가 중간에서 여러 개로 갈라지는 경우</a:t>
            </a:r>
            <a:r>
              <a:rPr lang="en-US" altLang="ko-KR" dirty="0"/>
              <a:t>(</a:t>
            </a:r>
            <a:r>
              <a:rPr lang="ko-KR" altLang="en-US" dirty="0"/>
              <a:t>출력이 여러 개일 수 있음</a:t>
            </a:r>
            <a:r>
              <a:rPr lang="en-US" altLang="ko-KR" dirty="0"/>
              <a:t>)</a:t>
            </a:r>
          </a:p>
          <a:p>
            <a:pPr lvl="2"/>
            <a:r>
              <a:rPr lang="ko-KR" altLang="en-US" dirty="0"/>
              <a:t>시계열이나 생성 모델에서 종종 발생</a:t>
            </a:r>
            <a:r>
              <a:rPr lang="en-US" altLang="ko-KR" dirty="0"/>
              <a:t>(</a:t>
            </a:r>
            <a:r>
              <a:rPr lang="ko-KR" altLang="en-US" dirty="0"/>
              <a:t>예</a:t>
            </a:r>
            <a:r>
              <a:rPr lang="en-US" altLang="ko-KR" dirty="0"/>
              <a:t>, [</a:t>
            </a:r>
            <a:r>
              <a:rPr lang="ko-KR" altLang="en-US" dirty="0"/>
              <a:t>프로그램 </a:t>
            </a:r>
            <a:r>
              <a:rPr lang="en-US" altLang="ko-KR" dirty="0"/>
              <a:t>10-2])</a:t>
            </a:r>
          </a:p>
          <a:p>
            <a:pPr lvl="1">
              <a:buFont typeface="Wingdings" panose="05000000000000000000" pitchFamily="2" charset="2"/>
              <a:buChar char="ß"/>
            </a:pPr>
            <a:endParaRPr lang="en-US" altLang="ko-KR" dirty="0">
              <a:solidFill>
                <a:srgbClr val="0000FF"/>
              </a:solidFill>
            </a:endParaRPr>
          </a:p>
        </p:txBody>
      </p:sp>
      <p:sp>
        <p:nvSpPr>
          <p:cNvPr id="4" name="TextBox 3"/>
          <p:cNvSpPr txBox="1"/>
          <p:nvPr/>
        </p:nvSpPr>
        <p:spPr>
          <a:xfrm>
            <a:off x="5735960" y="1412776"/>
            <a:ext cx="914400" cy="914400"/>
          </a:xfrm>
          <a:prstGeom prst="rect">
            <a:avLst/>
          </a:prstGeom>
        </p:spPr>
        <p:txBody>
          <a:bodyPr vert="horz" wrap="none" lIns="91440" tIns="45720" rIns="91440" bIns="45720" rtlCol="0" anchor="ctr">
            <a:normAutofit/>
          </a:bodyPr>
          <a:lstStyle/>
          <a:p>
            <a:endParaRPr lang="en-US" sz="3600" dirty="0"/>
          </a:p>
        </p:txBody>
      </p:sp>
      <p:sp>
        <p:nvSpPr>
          <p:cNvPr id="5" name="TextBox 4"/>
          <p:cNvSpPr txBox="1"/>
          <p:nvPr/>
        </p:nvSpPr>
        <p:spPr>
          <a:xfrm>
            <a:off x="5735960" y="1515148"/>
            <a:ext cx="4536504" cy="626368"/>
          </a:xfrm>
          <a:prstGeom prst="rect">
            <a:avLst/>
          </a:prstGeom>
        </p:spPr>
        <p:txBody>
          <a:bodyPr vert="horz" wrap="none" lIns="91440" tIns="45720" rIns="91440" bIns="45720" rtlCol="0" anchor="ctr">
            <a:normAutofit/>
          </a:bodyPr>
          <a:lstStyle/>
          <a:p>
            <a:r>
              <a:rPr lang="ko-KR" altLang="en-US" sz="1400" dirty="0" err="1">
                <a:solidFill>
                  <a:srgbClr val="0000FF"/>
                </a:solidFill>
              </a:rPr>
              <a:t>텐서플로</a:t>
            </a:r>
            <a:r>
              <a:rPr lang="ko-KR" altLang="en-US" sz="1400" dirty="0">
                <a:solidFill>
                  <a:srgbClr val="0000FF"/>
                </a:solidFill>
              </a:rPr>
              <a:t> 프로그램의 기본이니 잘 기억하길 바람 </a:t>
            </a:r>
            <a:endParaRPr lang="en-US" altLang="ko-KR" sz="1400" dirty="0">
              <a:solidFill>
                <a:srgbClr val="0000FF"/>
              </a:solidFill>
            </a:endParaRPr>
          </a:p>
          <a:p>
            <a:r>
              <a:rPr lang="en-US" altLang="ko-KR" sz="1400" dirty="0">
                <a:solidFill>
                  <a:srgbClr val="0000FF"/>
                </a:solidFill>
              </a:rPr>
              <a:t>(keras.io </a:t>
            </a:r>
            <a:r>
              <a:rPr lang="ko-KR" altLang="en-US" sz="1400" dirty="0">
                <a:solidFill>
                  <a:srgbClr val="0000FF"/>
                </a:solidFill>
              </a:rPr>
              <a:t>사이트 도움말 중요</a:t>
            </a:r>
            <a:r>
              <a:rPr lang="en-US" altLang="ko-KR" sz="1400" dirty="0">
                <a:solidFill>
                  <a:srgbClr val="0000FF"/>
                </a:solidFill>
              </a:rPr>
              <a:t>)</a:t>
            </a:r>
          </a:p>
        </p:txBody>
      </p:sp>
      <p:cxnSp>
        <p:nvCxnSpPr>
          <p:cNvPr id="6" name="직선 화살표 연결선 5"/>
          <p:cNvCxnSpPr/>
          <p:nvPr/>
        </p:nvCxnSpPr>
        <p:spPr>
          <a:xfrm flipH="1">
            <a:off x="5303912" y="1772816"/>
            <a:ext cx="432050" cy="0"/>
          </a:xfrm>
          <a:prstGeom prst="straightConnector1">
            <a:avLst/>
          </a:prstGeom>
          <a:ln w="127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5014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468261" y="457200"/>
            <a:ext cx="11255478" cy="5568854"/>
          </a:xfrm>
        </p:spPr>
        <p:txBody>
          <a:bodyPr>
            <a:normAutofit/>
          </a:bodyPr>
          <a:lstStyle/>
          <a:p>
            <a:r>
              <a:rPr lang="en-US" altLang="ko-KR" dirty="0"/>
              <a:t>Neural Networks</a:t>
            </a:r>
          </a:p>
          <a:p>
            <a:pPr lvl="1"/>
            <a:r>
              <a:rPr lang="en-US" altLang="ko-KR" dirty="0" err="1"/>
              <a:t>LeCun</a:t>
            </a:r>
            <a:r>
              <a:rPr lang="en-US" altLang="ko-KR" dirty="0"/>
              <a:t> (1990s)</a:t>
            </a:r>
          </a:p>
          <a:p>
            <a:pPr lvl="2"/>
            <a:r>
              <a:rPr lang="en-US" altLang="ko-KR" dirty="0"/>
              <a:t>LeNet1</a:t>
            </a:r>
          </a:p>
        </p:txBody>
      </p:sp>
      <p:pic>
        <p:nvPicPr>
          <p:cNvPr id="3" name="그림 2">
            <a:extLst>
              <a:ext uri="{FF2B5EF4-FFF2-40B4-BE49-F238E27FC236}">
                <a16:creationId xmlns:a16="http://schemas.microsoft.com/office/drawing/2014/main" id="{613A9FAB-5EAC-4F71-97A3-4518581C1AF2}"/>
              </a:ext>
            </a:extLst>
          </p:cNvPr>
          <p:cNvPicPr>
            <a:picLocks noChangeAspect="1"/>
          </p:cNvPicPr>
          <p:nvPr/>
        </p:nvPicPr>
        <p:blipFill>
          <a:blip r:embed="rId2"/>
          <a:stretch>
            <a:fillRect/>
          </a:stretch>
        </p:blipFill>
        <p:spPr>
          <a:xfrm>
            <a:off x="1660525" y="2149475"/>
            <a:ext cx="8667750" cy="2990850"/>
          </a:xfrm>
          <a:prstGeom prst="rect">
            <a:avLst/>
          </a:prstGeom>
        </p:spPr>
      </p:pic>
    </p:spTree>
    <p:extLst>
      <p:ext uri="{BB962C8B-B14F-4D97-AF65-F5344CB8AC3E}">
        <p14:creationId xmlns:p14="http://schemas.microsoft.com/office/powerpoint/2010/main" val="17422265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6.4.2 </a:t>
            </a:r>
            <a:r>
              <a:rPr lang="ko-KR" altLang="en-US" dirty="0" err="1">
                <a:solidFill>
                  <a:schemeClr val="tx1">
                    <a:lumMod val="85000"/>
                    <a:lumOff val="15000"/>
                  </a:schemeClr>
                </a:solidFill>
              </a:rPr>
              <a:t>텐서플로</a:t>
            </a:r>
            <a:r>
              <a:rPr lang="en-US" altLang="ko-KR" dirty="0">
                <a:solidFill>
                  <a:schemeClr val="tx1">
                    <a:lumMod val="85000"/>
                    <a:lumOff val="15000"/>
                  </a:schemeClr>
                </a:solidFill>
              </a:rPr>
              <a:t> </a:t>
            </a:r>
            <a:r>
              <a:rPr lang="ko-KR" altLang="en-US" dirty="0">
                <a:solidFill>
                  <a:schemeClr val="tx1">
                    <a:lumMod val="85000"/>
                    <a:lumOff val="15000"/>
                  </a:schemeClr>
                </a:solidFill>
              </a:rPr>
              <a:t>프로그래밍</a:t>
            </a:r>
          </a:p>
        </p:txBody>
      </p:sp>
      <p:sp>
        <p:nvSpPr>
          <p:cNvPr id="3" name="내용 개체 틀 2"/>
          <p:cNvSpPr>
            <a:spLocks noGrp="1"/>
          </p:cNvSpPr>
          <p:nvPr>
            <p:ph idx="10"/>
          </p:nvPr>
        </p:nvSpPr>
        <p:spPr/>
        <p:txBody>
          <a:bodyPr/>
          <a:lstStyle/>
          <a:p>
            <a:pPr>
              <a:lnSpc>
                <a:spcPct val="100000"/>
              </a:lnSpc>
            </a:pPr>
            <a:r>
              <a:rPr lang="en-US" altLang="ko-KR" dirty="0"/>
              <a:t>layers </a:t>
            </a:r>
            <a:r>
              <a:rPr lang="ko-KR" altLang="en-US" dirty="0"/>
              <a:t>클래스</a:t>
            </a:r>
            <a:r>
              <a:rPr lang="en-US" altLang="ko-KR" dirty="0"/>
              <a:t>: Dense, Conv2D, MaxPooling2D, Flatten </a:t>
            </a:r>
            <a:r>
              <a:rPr lang="ko-KR" altLang="en-US" dirty="0"/>
              <a:t>함수</a:t>
            </a:r>
            <a:endParaRPr lang="en-US" altLang="ko-KR" dirty="0"/>
          </a:p>
          <a:p>
            <a:pPr lvl="1"/>
            <a:r>
              <a:rPr lang="ko-KR" altLang="en-US" dirty="0"/>
              <a:t>입력 층을 쌓는 </a:t>
            </a:r>
            <a:r>
              <a:rPr lang="en-US" altLang="ko-KR" dirty="0"/>
              <a:t>[</a:t>
            </a:r>
            <a:r>
              <a:rPr lang="ko-KR" altLang="en-US" dirty="0"/>
              <a:t>프로그램 </a:t>
            </a:r>
            <a:r>
              <a:rPr lang="en-US" altLang="ko-KR" dirty="0"/>
              <a:t>6-2]</a:t>
            </a:r>
            <a:r>
              <a:rPr lang="ko-KR" altLang="en-US" dirty="0"/>
              <a:t>의 </a:t>
            </a:r>
            <a:r>
              <a:rPr lang="en-US" altLang="ko-KR" dirty="0"/>
              <a:t>19</a:t>
            </a:r>
            <a:r>
              <a:rPr lang="ko-KR" altLang="en-US" dirty="0"/>
              <a:t>행</a:t>
            </a:r>
            <a:r>
              <a:rPr lang="en-US" altLang="ko-KR" dirty="0"/>
              <a:t> </a:t>
            </a:r>
          </a:p>
          <a:p>
            <a:pPr lvl="1"/>
            <a:endParaRPr lang="en-US" altLang="ko-KR" dirty="0"/>
          </a:p>
          <a:p>
            <a:pPr lvl="1"/>
            <a:endParaRPr lang="en-US" altLang="ko-KR" dirty="0"/>
          </a:p>
          <a:p>
            <a:pPr lvl="2"/>
            <a:r>
              <a:rPr lang="en-US" altLang="ko-KR" dirty="0" err="1"/>
              <a:t>input_shape</a:t>
            </a:r>
            <a:r>
              <a:rPr lang="en-US" altLang="ko-KR" dirty="0"/>
              <a:t>=(28,28,1) </a:t>
            </a:r>
            <a:r>
              <a:rPr lang="ko-KR" altLang="en-US" dirty="0"/>
              <a:t>매개변수는 신경망에</a:t>
            </a:r>
            <a:r>
              <a:rPr lang="en-US" altLang="ko-KR" dirty="0"/>
              <a:t> (28*28*1) </a:t>
            </a:r>
            <a:r>
              <a:rPr lang="ko-KR" altLang="en-US" dirty="0" err="1"/>
              <a:t>텐서가</a:t>
            </a:r>
            <a:r>
              <a:rPr lang="ko-KR" altLang="en-US" dirty="0"/>
              <a:t> 입력된다는 사실 알려줌</a:t>
            </a:r>
            <a:endParaRPr lang="en-US" altLang="ko-KR" dirty="0"/>
          </a:p>
          <a:p>
            <a:pPr lvl="3"/>
            <a:r>
              <a:rPr lang="en-US" altLang="ko-KR" dirty="0"/>
              <a:t>(28*28) </a:t>
            </a:r>
            <a:r>
              <a:rPr lang="ko-KR" altLang="en-US" dirty="0"/>
              <a:t>대신 </a:t>
            </a:r>
            <a:r>
              <a:rPr lang="en-US" altLang="ko-KR" dirty="0"/>
              <a:t>(28*28*1)</a:t>
            </a:r>
            <a:r>
              <a:rPr lang="ko-KR" altLang="en-US" dirty="0"/>
              <a:t>을 사용하는 이유는 일반성 유지</a:t>
            </a:r>
            <a:r>
              <a:rPr lang="en-US" altLang="ko-KR" dirty="0"/>
              <a:t>(RGB </a:t>
            </a:r>
            <a:r>
              <a:rPr lang="ko-KR" altLang="en-US" dirty="0"/>
              <a:t>영상의 경우 </a:t>
            </a:r>
            <a:r>
              <a:rPr lang="en-US" altLang="ko-KR" dirty="0"/>
              <a:t>(28*28*3)</a:t>
            </a:r>
            <a:r>
              <a:rPr lang="ko-KR" altLang="en-US" dirty="0"/>
              <a:t>으로 확장</a:t>
            </a:r>
            <a:r>
              <a:rPr lang="en-US" altLang="ko-KR" dirty="0"/>
              <a:t>)</a:t>
            </a:r>
          </a:p>
          <a:p>
            <a:pPr lvl="2"/>
            <a:r>
              <a:rPr lang="ko-KR" altLang="en-US" dirty="0"/>
              <a:t>맨 앞 두 개 매개변수 </a:t>
            </a:r>
            <a:r>
              <a:rPr lang="en-US" altLang="ko-KR" dirty="0"/>
              <a:t>32,(3,3)</a:t>
            </a:r>
            <a:r>
              <a:rPr lang="ko-KR" altLang="en-US" dirty="0"/>
              <a:t>은 </a:t>
            </a:r>
            <a:r>
              <a:rPr lang="en-US" altLang="ko-KR" dirty="0"/>
              <a:t>3*3 </a:t>
            </a:r>
            <a:r>
              <a:rPr lang="ko-KR" altLang="en-US" dirty="0"/>
              <a:t>크기의 커널을 </a:t>
            </a:r>
            <a:r>
              <a:rPr lang="en-US" altLang="ko-KR" dirty="0"/>
              <a:t>32</a:t>
            </a:r>
            <a:r>
              <a:rPr lang="ko-KR" altLang="en-US" dirty="0"/>
              <a:t>개 사용하라는 뜻</a:t>
            </a:r>
            <a:endParaRPr lang="en-US" altLang="ko-KR" dirty="0"/>
          </a:p>
          <a:p>
            <a:pPr lvl="3"/>
            <a:r>
              <a:rPr lang="en-US" altLang="ko-KR" dirty="0"/>
              <a:t>[</a:t>
            </a:r>
            <a:r>
              <a:rPr lang="ko-KR" altLang="en-US" dirty="0"/>
              <a:t>그림 </a:t>
            </a:r>
            <a:r>
              <a:rPr lang="en-US" altLang="ko-KR" dirty="0"/>
              <a:t>6-7]</a:t>
            </a:r>
            <a:r>
              <a:rPr lang="ko-KR" altLang="en-US" dirty="0"/>
              <a:t>에 따르면 </a:t>
            </a:r>
            <a:r>
              <a:rPr lang="en-US" altLang="ko-KR" dirty="0"/>
              <a:t>k’=32</a:t>
            </a:r>
            <a:r>
              <a:rPr lang="ko-KR" altLang="en-US" dirty="0"/>
              <a:t>이고 </a:t>
            </a:r>
            <a:r>
              <a:rPr lang="en-US" altLang="ko-KR" dirty="0"/>
              <a:t>h=3</a:t>
            </a:r>
            <a:r>
              <a:rPr lang="ko-KR" altLang="en-US" dirty="0"/>
              <a:t>인 셈</a:t>
            </a:r>
            <a:endParaRPr lang="en-US" altLang="ko-KR" dirty="0"/>
          </a:p>
          <a:p>
            <a:pPr lvl="2"/>
            <a:r>
              <a:rPr lang="en-US" altLang="ko-KR" dirty="0"/>
              <a:t>activation=‘</a:t>
            </a:r>
            <a:r>
              <a:rPr lang="en-US" altLang="ko-KR" dirty="0" err="1"/>
              <a:t>relu</a:t>
            </a:r>
            <a:r>
              <a:rPr lang="en-US" altLang="ko-KR" dirty="0"/>
              <a:t>’</a:t>
            </a:r>
            <a:r>
              <a:rPr lang="ko-KR" altLang="en-US" dirty="0"/>
              <a:t>는 </a:t>
            </a:r>
            <a:r>
              <a:rPr lang="ko-KR" altLang="en-US" dirty="0" err="1"/>
              <a:t>컨볼루션</a:t>
            </a:r>
            <a:r>
              <a:rPr lang="ko-KR" altLang="en-US" dirty="0"/>
              <a:t> 결과에 </a:t>
            </a:r>
            <a:r>
              <a:rPr lang="en-US" altLang="ko-KR" dirty="0" err="1"/>
              <a:t>ReLU</a:t>
            </a:r>
            <a:r>
              <a:rPr lang="en-US" altLang="ko-KR" dirty="0"/>
              <a:t> </a:t>
            </a:r>
            <a:r>
              <a:rPr lang="ko-KR" altLang="en-US" dirty="0"/>
              <a:t>활성 함수를 적용하라는 뜻</a:t>
            </a:r>
            <a:endParaRPr lang="en-US" altLang="ko-KR" dirty="0"/>
          </a:p>
          <a:p>
            <a:pPr lvl="1"/>
            <a:r>
              <a:rPr lang="en-US" altLang="ko-KR" dirty="0"/>
              <a:t>Conv2D</a:t>
            </a:r>
            <a:r>
              <a:rPr lang="ko-KR" altLang="en-US" dirty="0"/>
              <a:t>의 </a:t>
            </a:r>
            <a:r>
              <a:rPr lang="en-US" altLang="ko-KR" dirty="0"/>
              <a:t>API</a:t>
            </a:r>
          </a:p>
        </p:txBody>
      </p:sp>
      <p:pic>
        <p:nvPicPr>
          <p:cNvPr id="6" name="그림 5"/>
          <p:cNvPicPr>
            <a:picLocks noChangeAspect="1"/>
          </p:cNvPicPr>
          <p:nvPr/>
        </p:nvPicPr>
        <p:blipFill>
          <a:blip r:embed="rId2"/>
          <a:stretch>
            <a:fillRect/>
          </a:stretch>
        </p:blipFill>
        <p:spPr>
          <a:xfrm>
            <a:off x="2423592" y="1772816"/>
            <a:ext cx="7344816" cy="319716"/>
          </a:xfrm>
          <a:prstGeom prst="rect">
            <a:avLst/>
          </a:prstGeom>
        </p:spPr>
      </p:pic>
      <p:pic>
        <p:nvPicPr>
          <p:cNvPr id="7" name="그림 6"/>
          <p:cNvPicPr>
            <a:picLocks noChangeAspect="1"/>
          </p:cNvPicPr>
          <p:nvPr/>
        </p:nvPicPr>
        <p:blipFill>
          <a:blip r:embed="rId3"/>
          <a:stretch>
            <a:fillRect/>
          </a:stretch>
        </p:blipFill>
        <p:spPr>
          <a:xfrm>
            <a:off x="2279576" y="4293096"/>
            <a:ext cx="7632848" cy="1952261"/>
          </a:xfrm>
          <a:prstGeom prst="rect">
            <a:avLst/>
          </a:prstGeom>
        </p:spPr>
      </p:pic>
    </p:spTree>
    <p:extLst>
      <p:ext uri="{BB962C8B-B14F-4D97-AF65-F5344CB8AC3E}">
        <p14:creationId xmlns:p14="http://schemas.microsoft.com/office/powerpoint/2010/main" val="8019418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6.4.2 </a:t>
            </a:r>
            <a:r>
              <a:rPr lang="ko-KR" altLang="en-US" dirty="0" err="1">
                <a:solidFill>
                  <a:schemeClr val="tx1">
                    <a:lumMod val="85000"/>
                    <a:lumOff val="15000"/>
                  </a:schemeClr>
                </a:solidFill>
              </a:rPr>
              <a:t>텐서플로</a:t>
            </a:r>
            <a:r>
              <a:rPr lang="en-US" altLang="ko-KR" dirty="0">
                <a:solidFill>
                  <a:schemeClr val="tx1">
                    <a:lumMod val="85000"/>
                    <a:lumOff val="15000"/>
                  </a:schemeClr>
                </a:solidFill>
              </a:rPr>
              <a:t> </a:t>
            </a:r>
            <a:r>
              <a:rPr lang="ko-KR" altLang="en-US" dirty="0">
                <a:solidFill>
                  <a:schemeClr val="tx1">
                    <a:lumMod val="85000"/>
                    <a:lumOff val="15000"/>
                  </a:schemeClr>
                </a:solidFill>
              </a:rPr>
              <a:t>프로그래밍</a:t>
            </a:r>
          </a:p>
        </p:txBody>
      </p:sp>
      <p:sp>
        <p:nvSpPr>
          <p:cNvPr id="3" name="내용 개체 틀 2"/>
          <p:cNvSpPr>
            <a:spLocks noGrp="1"/>
          </p:cNvSpPr>
          <p:nvPr>
            <p:ph idx="10"/>
          </p:nvPr>
        </p:nvSpPr>
        <p:spPr/>
        <p:txBody>
          <a:bodyPr/>
          <a:lstStyle/>
          <a:p>
            <a:pPr>
              <a:lnSpc>
                <a:spcPct val="100000"/>
              </a:lnSpc>
            </a:pPr>
            <a:r>
              <a:rPr lang="en-US" altLang="ko-KR" dirty="0"/>
              <a:t>layers </a:t>
            </a:r>
            <a:r>
              <a:rPr lang="ko-KR" altLang="en-US" dirty="0"/>
              <a:t>클래스 </a:t>
            </a:r>
            <a:r>
              <a:rPr lang="en-US" altLang="ko-KR" dirty="0"/>
              <a:t>(…</a:t>
            </a:r>
            <a:r>
              <a:rPr lang="ko-KR" altLang="en-US" dirty="0"/>
              <a:t>앞에서 계속</a:t>
            </a:r>
            <a:r>
              <a:rPr lang="en-US" altLang="ko-KR" dirty="0"/>
              <a:t>)</a:t>
            </a:r>
          </a:p>
          <a:p>
            <a:pPr lvl="1"/>
            <a:r>
              <a:rPr lang="ko-KR" altLang="en-US" dirty="0" err="1"/>
              <a:t>은닉층과</a:t>
            </a:r>
            <a:r>
              <a:rPr lang="ko-KR" altLang="en-US" dirty="0"/>
              <a:t> </a:t>
            </a:r>
            <a:r>
              <a:rPr lang="ko-KR" altLang="en-US" dirty="0" err="1"/>
              <a:t>출력층을</a:t>
            </a:r>
            <a:r>
              <a:rPr lang="ko-KR" altLang="en-US" dirty="0"/>
              <a:t> 쌓는 </a:t>
            </a:r>
            <a:r>
              <a:rPr lang="en-US" altLang="ko-KR" dirty="0"/>
              <a:t>[</a:t>
            </a:r>
            <a:r>
              <a:rPr lang="ko-KR" altLang="en-US" dirty="0"/>
              <a:t>프로그램 </a:t>
            </a:r>
            <a:r>
              <a:rPr lang="en-US" altLang="ko-KR" dirty="0"/>
              <a:t>6-2]</a:t>
            </a:r>
            <a:r>
              <a:rPr lang="ko-KR" altLang="en-US" dirty="0"/>
              <a:t>의 </a:t>
            </a:r>
            <a:r>
              <a:rPr lang="en-US" altLang="ko-KR" dirty="0"/>
              <a:t>20~26</a:t>
            </a:r>
            <a:r>
              <a:rPr lang="ko-KR" altLang="en-US" dirty="0"/>
              <a:t>행</a:t>
            </a:r>
            <a:endParaRPr lang="en-US" altLang="ko-KR" dirty="0"/>
          </a:p>
          <a:p>
            <a:pPr lvl="1"/>
            <a:endParaRPr lang="en-US" altLang="ko-KR" dirty="0"/>
          </a:p>
          <a:p>
            <a:pPr lvl="1">
              <a:lnSpc>
                <a:spcPct val="150000"/>
              </a:lnSpc>
            </a:pPr>
            <a:endParaRPr lang="en-US" altLang="ko-KR" dirty="0"/>
          </a:p>
          <a:p>
            <a:pPr lvl="1">
              <a:lnSpc>
                <a:spcPct val="150000"/>
              </a:lnSpc>
            </a:pPr>
            <a:endParaRPr lang="en-US" altLang="ko-KR" dirty="0"/>
          </a:p>
          <a:p>
            <a:pPr lvl="1">
              <a:lnSpc>
                <a:spcPct val="150000"/>
              </a:lnSpc>
            </a:pPr>
            <a:endParaRPr lang="en-US" altLang="ko-KR" dirty="0"/>
          </a:p>
          <a:p>
            <a:pPr lvl="1">
              <a:lnSpc>
                <a:spcPct val="150000"/>
              </a:lnSpc>
            </a:pPr>
            <a:endParaRPr lang="en-US" altLang="ko-KR" dirty="0"/>
          </a:p>
          <a:p>
            <a:pPr lvl="2"/>
            <a:r>
              <a:rPr lang="en-US" altLang="ko-KR" dirty="0"/>
              <a:t>19</a:t>
            </a:r>
            <a:r>
              <a:rPr lang="ko-KR" altLang="en-US" dirty="0"/>
              <a:t>행의 </a:t>
            </a:r>
            <a:r>
              <a:rPr lang="ko-KR" altLang="en-US" dirty="0" err="1"/>
              <a:t>입력층</a:t>
            </a:r>
            <a:r>
              <a:rPr lang="ko-KR" altLang="en-US" dirty="0"/>
              <a:t> 이후에는 </a:t>
            </a:r>
            <a:r>
              <a:rPr lang="en-US" altLang="ko-KR" dirty="0" err="1"/>
              <a:t>input_shape</a:t>
            </a:r>
            <a:r>
              <a:rPr lang="en-US" altLang="ko-KR" dirty="0"/>
              <a:t> </a:t>
            </a:r>
            <a:r>
              <a:rPr lang="ko-KR" altLang="en-US" dirty="0"/>
              <a:t>매개변수</a:t>
            </a:r>
            <a:r>
              <a:rPr lang="en-US" altLang="ko-KR" dirty="0"/>
              <a:t> </a:t>
            </a:r>
            <a:r>
              <a:rPr lang="ko-KR" altLang="en-US" dirty="0"/>
              <a:t>필요 없음</a:t>
            </a:r>
            <a:r>
              <a:rPr lang="en-US" altLang="ko-KR" dirty="0"/>
              <a:t>(</a:t>
            </a:r>
            <a:r>
              <a:rPr lang="ko-KR" altLang="en-US" dirty="0"/>
              <a:t>이전 층의 </a:t>
            </a:r>
            <a:r>
              <a:rPr lang="ko-KR" altLang="en-US" dirty="0" err="1"/>
              <a:t>텐서</a:t>
            </a:r>
            <a:r>
              <a:rPr lang="ko-KR" altLang="en-US" dirty="0"/>
              <a:t> 구조를 알고 있기 때문</a:t>
            </a:r>
            <a:r>
              <a:rPr lang="en-US" altLang="ko-KR" dirty="0"/>
              <a:t>)</a:t>
            </a:r>
          </a:p>
          <a:p>
            <a:pPr lvl="2"/>
            <a:r>
              <a:rPr lang="en-US" altLang="ko-KR" dirty="0"/>
              <a:t>22</a:t>
            </a:r>
            <a:r>
              <a:rPr lang="ko-KR" altLang="en-US" dirty="0"/>
              <a:t>행과 </a:t>
            </a:r>
            <a:r>
              <a:rPr lang="en-US" altLang="ko-KR" dirty="0"/>
              <a:t>25</a:t>
            </a:r>
            <a:r>
              <a:rPr lang="ko-KR" altLang="en-US" dirty="0"/>
              <a:t>행은 </a:t>
            </a:r>
            <a:r>
              <a:rPr lang="ko-KR" altLang="en-US" dirty="0" err="1"/>
              <a:t>드롭아웃</a:t>
            </a:r>
            <a:r>
              <a:rPr lang="ko-KR" altLang="en-US" dirty="0"/>
              <a:t> 적용 </a:t>
            </a:r>
            <a:endParaRPr lang="en-US" altLang="ko-KR" dirty="0"/>
          </a:p>
          <a:p>
            <a:pPr lvl="2"/>
            <a:r>
              <a:rPr lang="en-US" altLang="ko-KR" dirty="0"/>
              <a:t>23</a:t>
            </a:r>
            <a:r>
              <a:rPr lang="ko-KR" altLang="en-US" dirty="0"/>
              <a:t>행의 </a:t>
            </a:r>
            <a:r>
              <a:rPr lang="en-US" altLang="ko-KR" dirty="0"/>
              <a:t>Flatten</a:t>
            </a:r>
            <a:r>
              <a:rPr lang="ko-KR" altLang="en-US" dirty="0"/>
              <a:t>은 다차원 구조를 </a:t>
            </a:r>
            <a:r>
              <a:rPr lang="en-US" altLang="ko-KR" dirty="0"/>
              <a:t>1</a:t>
            </a:r>
            <a:r>
              <a:rPr lang="ko-KR" altLang="en-US" dirty="0"/>
              <a:t>차원 구조로 변환</a:t>
            </a:r>
            <a:endParaRPr lang="en-US" altLang="ko-KR" dirty="0"/>
          </a:p>
          <a:p>
            <a:pPr lvl="2"/>
            <a:r>
              <a:rPr lang="en-US" altLang="ko-KR" dirty="0"/>
              <a:t>24</a:t>
            </a:r>
            <a:r>
              <a:rPr lang="ko-KR" altLang="en-US" dirty="0"/>
              <a:t>행과 </a:t>
            </a:r>
            <a:r>
              <a:rPr lang="en-US" altLang="ko-KR" dirty="0"/>
              <a:t>26</a:t>
            </a:r>
            <a:r>
              <a:rPr lang="ko-KR" altLang="en-US" dirty="0"/>
              <a:t>행은 완전연결층을 쌓음</a:t>
            </a:r>
            <a:endParaRPr lang="en-US" altLang="ko-KR" dirty="0"/>
          </a:p>
          <a:p>
            <a:pPr lvl="2"/>
            <a:endParaRPr lang="en-US" altLang="ko-KR" dirty="0"/>
          </a:p>
        </p:txBody>
      </p:sp>
      <p:pic>
        <p:nvPicPr>
          <p:cNvPr id="4" name="그림 3"/>
          <p:cNvPicPr>
            <a:picLocks noChangeAspect="1"/>
          </p:cNvPicPr>
          <p:nvPr/>
        </p:nvPicPr>
        <p:blipFill>
          <a:blip r:embed="rId2"/>
          <a:stretch>
            <a:fillRect/>
          </a:stretch>
        </p:blipFill>
        <p:spPr>
          <a:xfrm>
            <a:off x="2423593" y="1700809"/>
            <a:ext cx="4773141" cy="2057111"/>
          </a:xfrm>
          <a:prstGeom prst="rect">
            <a:avLst/>
          </a:prstGeom>
        </p:spPr>
      </p:pic>
      <p:pic>
        <p:nvPicPr>
          <p:cNvPr id="5" name="그림 4"/>
          <p:cNvPicPr>
            <a:picLocks noChangeAspect="1"/>
          </p:cNvPicPr>
          <p:nvPr/>
        </p:nvPicPr>
        <p:blipFill>
          <a:blip r:embed="rId3"/>
          <a:stretch>
            <a:fillRect/>
          </a:stretch>
        </p:blipFill>
        <p:spPr>
          <a:xfrm>
            <a:off x="2351585" y="5733256"/>
            <a:ext cx="7409085" cy="511206"/>
          </a:xfrm>
          <a:prstGeom prst="rect">
            <a:avLst/>
          </a:prstGeom>
        </p:spPr>
      </p:pic>
    </p:spTree>
    <p:extLst>
      <p:ext uri="{BB962C8B-B14F-4D97-AF65-F5344CB8AC3E}">
        <p14:creationId xmlns:p14="http://schemas.microsoft.com/office/powerpoint/2010/main" val="25117001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6.4.2 </a:t>
            </a:r>
            <a:r>
              <a:rPr lang="ko-KR" altLang="en-US" dirty="0" err="1">
                <a:solidFill>
                  <a:schemeClr val="tx1">
                    <a:lumMod val="85000"/>
                    <a:lumOff val="15000"/>
                  </a:schemeClr>
                </a:solidFill>
              </a:rPr>
              <a:t>텐서플로</a:t>
            </a:r>
            <a:r>
              <a:rPr lang="en-US" altLang="ko-KR" dirty="0">
                <a:solidFill>
                  <a:schemeClr val="tx1">
                    <a:lumMod val="85000"/>
                    <a:lumOff val="15000"/>
                  </a:schemeClr>
                </a:solidFill>
              </a:rPr>
              <a:t> </a:t>
            </a:r>
            <a:r>
              <a:rPr lang="ko-KR" altLang="en-US" dirty="0">
                <a:solidFill>
                  <a:schemeClr val="tx1">
                    <a:lumMod val="85000"/>
                    <a:lumOff val="15000"/>
                  </a:schemeClr>
                </a:solidFill>
              </a:rPr>
              <a:t>프로그래밍</a:t>
            </a:r>
          </a:p>
        </p:txBody>
      </p:sp>
      <p:pic>
        <p:nvPicPr>
          <p:cNvPr id="3" name="그림 2"/>
          <p:cNvPicPr>
            <a:picLocks noChangeAspect="1"/>
          </p:cNvPicPr>
          <p:nvPr/>
        </p:nvPicPr>
        <p:blipFill>
          <a:blip r:embed="rId2"/>
          <a:stretch>
            <a:fillRect/>
          </a:stretch>
        </p:blipFill>
        <p:spPr>
          <a:xfrm>
            <a:off x="1991544" y="1628800"/>
            <a:ext cx="8119640" cy="1219816"/>
          </a:xfrm>
          <a:prstGeom prst="rect">
            <a:avLst/>
          </a:prstGeom>
        </p:spPr>
      </p:pic>
    </p:spTree>
    <p:extLst>
      <p:ext uri="{BB962C8B-B14F-4D97-AF65-F5344CB8AC3E}">
        <p14:creationId xmlns:p14="http://schemas.microsoft.com/office/powerpoint/2010/main" val="19064816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solidFill>
                  <a:schemeClr val="tx1">
                    <a:lumMod val="85000"/>
                    <a:lumOff val="15000"/>
                  </a:schemeClr>
                </a:solidFill>
              </a:rPr>
              <a:t>6.4.3 </a:t>
            </a:r>
            <a:r>
              <a:rPr lang="ko-KR" altLang="en-US" dirty="0">
                <a:solidFill>
                  <a:schemeClr val="tx1">
                    <a:lumMod val="85000"/>
                    <a:lumOff val="15000"/>
                  </a:schemeClr>
                </a:solidFill>
              </a:rPr>
              <a:t>패션 인식</a:t>
            </a:r>
          </a:p>
        </p:txBody>
      </p:sp>
      <p:sp>
        <p:nvSpPr>
          <p:cNvPr id="3" name="내용 개체 틀 2"/>
          <p:cNvSpPr>
            <a:spLocks noGrp="1"/>
          </p:cNvSpPr>
          <p:nvPr>
            <p:ph idx="10"/>
          </p:nvPr>
        </p:nvSpPr>
        <p:spPr/>
        <p:txBody>
          <a:bodyPr/>
          <a:lstStyle/>
          <a:p>
            <a:r>
              <a:rPr lang="en-US" altLang="ko-KR" dirty="0"/>
              <a:t>[</a:t>
            </a:r>
            <a:r>
              <a:rPr lang="ko-KR" altLang="en-US" dirty="0"/>
              <a:t>프로그램 </a:t>
            </a:r>
            <a:r>
              <a:rPr lang="en-US" altLang="ko-KR" dirty="0"/>
              <a:t>6-3]</a:t>
            </a:r>
            <a:r>
              <a:rPr lang="ko-KR" altLang="en-US" dirty="0"/>
              <a:t>은 </a:t>
            </a:r>
            <a:r>
              <a:rPr lang="en-US" altLang="ko-KR" dirty="0"/>
              <a:t>fashion MNIST </a:t>
            </a:r>
            <a:r>
              <a:rPr lang="ko-KR" altLang="en-US" dirty="0"/>
              <a:t>인식하는 </a:t>
            </a:r>
            <a:r>
              <a:rPr lang="ko-KR" altLang="en-US" dirty="0" err="1"/>
              <a:t>컨볼루션</a:t>
            </a:r>
            <a:r>
              <a:rPr lang="ko-KR" altLang="en-US" dirty="0"/>
              <a:t> 신경망</a:t>
            </a:r>
            <a:endParaRPr lang="en-US" altLang="ko-KR" dirty="0"/>
          </a:p>
          <a:p>
            <a:pPr lvl="1">
              <a:lnSpc>
                <a:spcPct val="150000"/>
              </a:lnSpc>
            </a:pPr>
            <a:r>
              <a:rPr lang="en-US" altLang="ko-KR" dirty="0"/>
              <a:t>[</a:t>
            </a:r>
            <a:r>
              <a:rPr lang="ko-KR" altLang="en-US" dirty="0"/>
              <a:t>프로그램 </a:t>
            </a:r>
            <a:r>
              <a:rPr lang="en-US" altLang="ko-KR" dirty="0"/>
              <a:t>6-2]</a:t>
            </a:r>
            <a:r>
              <a:rPr lang="ko-KR" altLang="en-US" dirty="0"/>
              <a:t>에서 달라지는 부분은 데이터를 </a:t>
            </a:r>
            <a:r>
              <a:rPr lang="ko-KR" altLang="en-US" dirty="0" err="1"/>
              <a:t>읽어들이는</a:t>
            </a:r>
            <a:r>
              <a:rPr lang="ko-KR" altLang="en-US" dirty="0"/>
              <a:t> 부분 뿐</a:t>
            </a:r>
            <a:endParaRPr lang="en-US" altLang="ko-KR" dirty="0"/>
          </a:p>
          <a:p>
            <a:pPr lvl="2">
              <a:lnSpc>
                <a:spcPct val="150000"/>
              </a:lnSpc>
            </a:pPr>
            <a:endParaRPr lang="en-US" altLang="ko-KR" dirty="0"/>
          </a:p>
        </p:txBody>
      </p:sp>
      <p:pic>
        <p:nvPicPr>
          <p:cNvPr id="5" name="그림 4"/>
          <p:cNvPicPr>
            <a:picLocks noChangeAspect="1"/>
          </p:cNvPicPr>
          <p:nvPr/>
        </p:nvPicPr>
        <p:blipFill>
          <a:blip r:embed="rId2"/>
          <a:stretch>
            <a:fillRect/>
          </a:stretch>
        </p:blipFill>
        <p:spPr>
          <a:xfrm>
            <a:off x="1991545" y="2204865"/>
            <a:ext cx="8093669" cy="2382681"/>
          </a:xfrm>
          <a:prstGeom prst="rect">
            <a:avLst/>
          </a:prstGeom>
        </p:spPr>
      </p:pic>
      <p:pic>
        <p:nvPicPr>
          <p:cNvPr id="6" name="그림 5"/>
          <p:cNvPicPr>
            <a:picLocks noChangeAspect="1"/>
          </p:cNvPicPr>
          <p:nvPr/>
        </p:nvPicPr>
        <p:blipFill>
          <a:blip r:embed="rId3"/>
          <a:stretch>
            <a:fillRect/>
          </a:stretch>
        </p:blipFill>
        <p:spPr>
          <a:xfrm>
            <a:off x="2009132" y="4803570"/>
            <a:ext cx="7687268" cy="338379"/>
          </a:xfrm>
          <a:prstGeom prst="rect">
            <a:avLst/>
          </a:prstGeom>
        </p:spPr>
      </p:pic>
    </p:spTree>
    <p:extLst>
      <p:ext uri="{BB962C8B-B14F-4D97-AF65-F5344CB8AC3E}">
        <p14:creationId xmlns:p14="http://schemas.microsoft.com/office/powerpoint/2010/main" val="3546701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p:cNvPicPr>
            <a:picLocks noChangeAspect="1"/>
          </p:cNvPicPr>
          <p:nvPr/>
        </p:nvPicPr>
        <p:blipFill>
          <a:blip r:embed="rId2"/>
          <a:stretch>
            <a:fillRect/>
          </a:stretch>
        </p:blipFill>
        <p:spPr>
          <a:xfrm>
            <a:off x="2351584" y="1052736"/>
            <a:ext cx="7115700" cy="5472608"/>
          </a:xfrm>
          <a:prstGeom prst="rect">
            <a:avLst/>
          </a:prstGeom>
        </p:spPr>
      </p:pic>
      <p:sp>
        <p:nvSpPr>
          <p:cNvPr id="2" name="제목 1"/>
          <p:cNvSpPr>
            <a:spLocks noGrp="1"/>
          </p:cNvSpPr>
          <p:nvPr>
            <p:ph type="title"/>
          </p:nvPr>
        </p:nvSpPr>
        <p:spPr/>
        <p:txBody>
          <a:bodyPr/>
          <a:lstStyle/>
          <a:p>
            <a:r>
              <a:rPr lang="en-US" altLang="ko-KR" dirty="0">
                <a:solidFill>
                  <a:schemeClr val="tx1">
                    <a:lumMod val="85000"/>
                    <a:lumOff val="15000"/>
                  </a:schemeClr>
                </a:solidFill>
              </a:rPr>
              <a:t>6.4.3 </a:t>
            </a:r>
            <a:r>
              <a:rPr lang="ko-KR" altLang="en-US" dirty="0">
                <a:solidFill>
                  <a:schemeClr val="tx1">
                    <a:lumMod val="85000"/>
                    <a:lumOff val="15000"/>
                  </a:schemeClr>
                </a:solidFill>
              </a:rPr>
              <a:t>패션 인식</a:t>
            </a:r>
          </a:p>
        </p:txBody>
      </p:sp>
      <p:sp>
        <p:nvSpPr>
          <p:cNvPr id="7" name="TextBox 6"/>
          <p:cNvSpPr txBox="1"/>
          <p:nvPr/>
        </p:nvSpPr>
        <p:spPr>
          <a:xfrm>
            <a:off x="5375920" y="3573016"/>
            <a:ext cx="3024336" cy="626368"/>
          </a:xfrm>
          <a:prstGeom prst="rect">
            <a:avLst/>
          </a:prstGeom>
        </p:spPr>
        <p:txBody>
          <a:bodyPr vert="horz" wrap="none" lIns="91440" tIns="45720" rIns="91440" bIns="45720" rtlCol="0" anchor="ctr">
            <a:normAutofit/>
          </a:bodyPr>
          <a:lstStyle/>
          <a:p>
            <a:r>
              <a:rPr lang="en-US" sz="1400" dirty="0">
                <a:solidFill>
                  <a:srgbClr val="0000FF"/>
                </a:solidFill>
              </a:rPr>
              <a:t>92.71% </a:t>
            </a:r>
            <a:r>
              <a:rPr lang="ko-KR" altLang="en-US" sz="1400" dirty="0" err="1">
                <a:solidFill>
                  <a:srgbClr val="0000FF"/>
                </a:solidFill>
              </a:rPr>
              <a:t>정확률을</a:t>
            </a:r>
            <a:r>
              <a:rPr lang="ko-KR" altLang="en-US" sz="1400" dirty="0">
                <a:solidFill>
                  <a:srgbClr val="0000FF"/>
                </a:solidFill>
              </a:rPr>
              <a:t> 얻어 </a:t>
            </a:r>
            <a:r>
              <a:rPr lang="en-US" altLang="ko-KR" sz="1400" dirty="0">
                <a:solidFill>
                  <a:srgbClr val="0000FF"/>
                </a:solidFill>
              </a:rPr>
              <a:t>89.67%</a:t>
            </a:r>
            <a:r>
              <a:rPr lang="ko-KR" altLang="en-US" sz="1400" dirty="0">
                <a:solidFill>
                  <a:srgbClr val="0000FF"/>
                </a:solidFill>
              </a:rPr>
              <a:t>의 </a:t>
            </a:r>
            <a:endParaRPr lang="en-US" altLang="ko-KR" sz="1400" dirty="0">
              <a:solidFill>
                <a:srgbClr val="0000FF"/>
              </a:solidFill>
            </a:endParaRPr>
          </a:p>
          <a:p>
            <a:r>
              <a:rPr lang="en-US" altLang="ko-KR" sz="1400" dirty="0">
                <a:solidFill>
                  <a:srgbClr val="0000FF"/>
                </a:solidFill>
              </a:rPr>
              <a:t>[</a:t>
            </a:r>
            <a:r>
              <a:rPr lang="ko-KR" altLang="en-US" sz="1400" dirty="0">
                <a:solidFill>
                  <a:srgbClr val="0000FF"/>
                </a:solidFill>
              </a:rPr>
              <a:t>프로그램 </a:t>
            </a:r>
            <a:r>
              <a:rPr lang="en-US" altLang="ko-KR" sz="1400" dirty="0">
                <a:solidFill>
                  <a:srgbClr val="0000FF"/>
                </a:solidFill>
              </a:rPr>
              <a:t>5-12]</a:t>
            </a:r>
            <a:r>
              <a:rPr lang="ko-KR" altLang="en-US" sz="1400" dirty="0">
                <a:solidFill>
                  <a:srgbClr val="0000FF"/>
                </a:solidFill>
              </a:rPr>
              <a:t>에 비해 </a:t>
            </a:r>
            <a:r>
              <a:rPr lang="en-US" altLang="ko-KR" sz="1400" dirty="0">
                <a:solidFill>
                  <a:srgbClr val="0000FF"/>
                </a:solidFill>
              </a:rPr>
              <a:t>3.04% </a:t>
            </a:r>
            <a:r>
              <a:rPr lang="ko-KR" altLang="en-US" sz="1400" dirty="0">
                <a:solidFill>
                  <a:srgbClr val="0000FF"/>
                </a:solidFill>
              </a:rPr>
              <a:t>우수 </a:t>
            </a:r>
            <a:endParaRPr lang="en-US" sz="1400" dirty="0">
              <a:solidFill>
                <a:srgbClr val="0000FF"/>
              </a:solidFill>
            </a:endParaRPr>
          </a:p>
        </p:txBody>
      </p:sp>
      <p:cxnSp>
        <p:nvCxnSpPr>
          <p:cNvPr id="8" name="직선 화살표 연결선 7"/>
          <p:cNvCxnSpPr/>
          <p:nvPr/>
        </p:nvCxnSpPr>
        <p:spPr>
          <a:xfrm flipH="1">
            <a:off x="4655840" y="3933056"/>
            <a:ext cx="648073" cy="0"/>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6761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838200" y="365126"/>
            <a:ext cx="10515600" cy="535828"/>
          </a:xfrm>
        </p:spPr>
        <p:txBody>
          <a:bodyPr>
            <a:normAutofit/>
          </a:bodyPr>
          <a:lstStyle/>
          <a:p>
            <a:r>
              <a:rPr lang="en-US" altLang="ko-KR" sz="3200" b="1" dirty="0"/>
              <a:t>9.3. Convolutional Neural Network(CNN)</a:t>
            </a:r>
            <a:endParaRPr lang="ko-KR" altLang="en-US" sz="3200" dirty="0"/>
          </a:p>
        </p:txBody>
      </p:sp>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838199" y="984346"/>
            <a:ext cx="11255478" cy="5568854"/>
          </a:xfrm>
        </p:spPr>
        <p:txBody>
          <a:bodyPr>
            <a:normAutofit/>
          </a:bodyPr>
          <a:lstStyle/>
          <a:p>
            <a:r>
              <a:rPr lang="en-US" altLang="ko-KR" dirty="0"/>
              <a:t>CNN </a:t>
            </a:r>
          </a:p>
          <a:p>
            <a:pPr lvl="1"/>
            <a:r>
              <a:rPr lang="en-US" altLang="ko-KR" dirty="0"/>
              <a:t>consists of Convolution layer, Pooling Layer, and Fully-Connected Layer </a:t>
            </a:r>
          </a:p>
          <a:p>
            <a:pPr marL="457200" lvl="1" indent="0">
              <a:buNone/>
            </a:pPr>
            <a:endParaRPr lang="en-US" altLang="ko-KR" dirty="0"/>
          </a:p>
          <a:p>
            <a:r>
              <a:rPr lang="en-US" altLang="ko-KR" dirty="0"/>
              <a:t>Convolution Layer</a:t>
            </a:r>
          </a:p>
          <a:p>
            <a:pPr lvl="1"/>
            <a:r>
              <a:rPr lang="en-US" altLang="ko-KR" dirty="0"/>
              <a:t>1-D convolution</a:t>
            </a:r>
          </a:p>
          <a:p>
            <a:pPr lvl="1"/>
            <a:endParaRPr lang="en-US" altLang="ko-KR" dirty="0"/>
          </a:p>
          <a:p>
            <a:pPr lvl="1"/>
            <a:endParaRPr lang="en-US" altLang="ko-KR" dirty="0"/>
          </a:p>
          <a:p>
            <a:pPr lvl="1"/>
            <a:endParaRPr lang="en-US" altLang="ko-KR" dirty="0"/>
          </a:p>
          <a:p>
            <a:pPr lvl="1"/>
            <a:r>
              <a:rPr lang="en-US" altLang="ko-KR" i="1" dirty="0"/>
              <a:t>H</a:t>
            </a:r>
            <a:r>
              <a:rPr lang="en-US" altLang="ko-KR" dirty="0"/>
              <a:t> convolution nodes : depth </a:t>
            </a:r>
            <a:r>
              <a:rPr lang="en-US" altLang="ko-KR" i="1" dirty="0"/>
              <a:t>H</a:t>
            </a:r>
          </a:p>
          <a:p>
            <a:pPr lvl="1"/>
            <a:endParaRPr lang="en-US" altLang="ko-KR" dirty="0"/>
          </a:p>
          <a:p>
            <a:pPr lvl="1"/>
            <a:r>
              <a:rPr lang="en-US" altLang="ko-KR" dirty="0"/>
              <a:t>Feature Map (2-D)</a:t>
            </a:r>
          </a:p>
          <a:p>
            <a:pPr lvl="2"/>
            <a:r>
              <a:rPr lang="en-US" altLang="ko-KR" i="1" dirty="0"/>
              <a:t>H</a:t>
            </a:r>
            <a:r>
              <a:rPr lang="en-US" altLang="ko-KR" dirty="0"/>
              <a:t> vectors</a:t>
            </a:r>
          </a:p>
          <a:p>
            <a:pPr lvl="2"/>
            <a:r>
              <a:rPr lang="en-US" altLang="ko-KR" i="1" dirty="0"/>
              <a:t>I</a:t>
            </a:r>
            <a:r>
              <a:rPr lang="en-US" altLang="ko-KR" dirty="0"/>
              <a:t> elements</a:t>
            </a:r>
          </a:p>
          <a:p>
            <a:endParaRPr lang="en-US" altLang="ko-KR" dirty="0"/>
          </a:p>
        </p:txBody>
      </p:sp>
      <p:grpSp>
        <p:nvGrpSpPr>
          <p:cNvPr id="10" name="그룹 9">
            <a:extLst>
              <a:ext uri="{FF2B5EF4-FFF2-40B4-BE49-F238E27FC236}">
                <a16:creationId xmlns:a16="http://schemas.microsoft.com/office/drawing/2014/main" id="{3B2A636A-99A7-433F-AE37-5442E9EC0C89}"/>
              </a:ext>
            </a:extLst>
          </p:cNvPr>
          <p:cNvGrpSpPr/>
          <p:nvPr/>
        </p:nvGrpSpPr>
        <p:grpSpPr>
          <a:xfrm>
            <a:off x="5968177" y="2357535"/>
            <a:ext cx="5385623" cy="3798606"/>
            <a:chOff x="6314505" y="814762"/>
            <a:chExt cx="5385623" cy="3798606"/>
          </a:xfrm>
        </p:grpSpPr>
        <p:sp>
          <p:nvSpPr>
            <p:cNvPr id="11" name="타원 10">
              <a:extLst>
                <a:ext uri="{FF2B5EF4-FFF2-40B4-BE49-F238E27FC236}">
                  <a16:creationId xmlns:a16="http://schemas.microsoft.com/office/drawing/2014/main" id="{2E7A6172-9F3D-4B36-860C-24BD30C67524}"/>
                </a:ext>
              </a:extLst>
            </p:cNvPr>
            <p:cNvSpPr/>
            <p:nvPr/>
          </p:nvSpPr>
          <p:spPr>
            <a:xfrm>
              <a:off x="6314505" y="3885569"/>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타원 11">
              <a:extLst>
                <a:ext uri="{FF2B5EF4-FFF2-40B4-BE49-F238E27FC236}">
                  <a16:creationId xmlns:a16="http://schemas.microsoft.com/office/drawing/2014/main" id="{E1F3DEDB-F758-4B81-83C1-7AC0DC32CAEB}"/>
                </a:ext>
              </a:extLst>
            </p:cNvPr>
            <p:cNvSpPr/>
            <p:nvPr/>
          </p:nvSpPr>
          <p:spPr>
            <a:xfrm>
              <a:off x="6935700" y="3885569"/>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타원 12">
              <a:extLst>
                <a:ext uri="{FF2B5EF4-FFF2-40B4-BE49-F238E27FC236}">
                  <a16:creationId xmlns:a16="http://schemas.microsoft.com/office/drawing/2014/main" id="{7350F494-431E-4962-B4A2-ECABA083BB8D}"/>
                </a:ext>
              </a:extLst>
            </p:cNvPr>
            <p:cNvSpPr/>
            <p:nvPr/>
          </p:nvSpPr>
          <p:spPr>
            <a:xfrm>
              <a:off x="11209529" y="3892076"/>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타원 13">
              <a:extLst>
                <a:ext uri="{FF2B5EF4-FFF2-40B4-BE49-F238E27FC236}">
                  <a16:creationId xmlns:a16="http://schemas.microsoft.com/office/drawing/2014/main" id="{E4502E63-F9E9-4D85-84B4-E5B7E48353F5}"/>
                </a:ext>
              </a:extLst>
            </p:cNvPr>
            <p:cNvSpPr/>
            <p:nvPr/>
          </p:nvSpPr>
          <p:spPr>
            <a:xfrm>
              <a:off x="7556895" y="3885569"/>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5" name="직선 연결선 14">
              <a:extLst>
                <a:ext uri="{FF2B5EF4-FFF2-40B4-BE49-F238E27FC236}">
                  <a16:creationId xmlns:a16="http://schemas.microsoft.com/office/drawing/2014/main" id="{673B122F-18F0-4743-8D3C-A0509F2F75FC}"/>
                </a:ext>
              </a:extLst>
            </p:cNvPr>
            <p:cNvCxnSpPr>
              <a:cxnSpLocks/>
            </p:cNvCxnSpPr>
            <p:nvPr/>
          </p:nvCxnSpPr>
          <p:spPr>
            <a:xfrm>
              <a:off x="9335846" y="4029727"/>
              <a:ext cx="731016" cy="0"/>
            </a:xfrm>
            <a:prstGeom prst="line">
              <a:avLst/>
            </a:prstGeom>
            <a:ln>
              <a:prstDash val="sysDot"/>
            </a:ln>
          </p:spPr>
          <p:style>
            <a:lnRef idx="3">
              <a:schemeClr val="dk1"/>
            </a:lnRef>
            <a:fillRef idx="0">
              <a:schemeClr val="dk1"/>
            </a:fillRef>
            <a:effectRef idx="2">
              <a:schemeClr val="dk1"/>
            </a:effectRef>
            <a:fontRef idx="minor">
              <a:schemeClr val="tx1"/>
            </a:fontRef>
          </p:style>
        </p:cxnSp>
        <p:cxnSp>
          <p:nvCxnSpPr>
            <p:cNvPr id="16" name="직선 화살표 연결선 15">
              <a:extLst>
                <a:ext uri="{FF2B5EF4-FFF2-40B4-BE49-F238E27FC236}">
                  <a16:creationId xmlns:a16="http://schemas.microsoft.com/office/drawing/2014/main" id="{8D133D16-C817-4F0D-A571-84106EAA3B81}"/>
                </a:ext>
              </a:extLst>
            </p:cNvPr>
            <p:cNvCxnSpPr>
              <a:cxnSpLocks/>
              <a:stCxn id="12" idx="0"/>
              <a:endCxn id="23" idx="4"/>
            </p:cNvCxnSpPr>
            <p:nvPr/>
          </p:nvCxnSpPr>
          <p:spPr>
            <a:xfrm flipV="1">
              <a:off x="7099696" y="1535880"/>
              <a:ext cx="389349" cy="2349689"/>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직선 화살표 연결선 16">
              <a:extLst>
                <a:ext uri="{FF2B5EF4-FFF2-40B4-BE49-F238E27FC236}">
                  <a16:creationId xmlns:a16="http://schemas.microsoft.com/office/drawing/2014/main" id="{BEB65143-D75C-4836-AE10-525FA03B8E22}"/>
                </a:ext>
              </a:extLst>
            </p:cNvPr>
            <p:cNvCxnSpPr>
              <a:cxnSpLocks/>
              <a:stCxn id="14" idx="0"/>
              <a:endCxn id="24" idx="4"/>
            </p:cNvCxnSpPr>
            <p:nvPr/>
          </p:nvCxnSpPr>
          <p:spPr>
            <a:xfrm flipV="1">
              <a:off x="7720891" y="1542498"/>
              <a:ext cx="942693" cy="2343071"/>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직선 화살표 연결선 17">
              <a:extLst>
                <a:ext uri="{FF2B5EF4-FFF2-40B4-BE49-F238E27FC236}">
                  <a16:creationId xmlns:a16="http://schemas.microsoft.com/office/drawing/2014/main" id="{D88B7828-9C77-4D2D-94DF-4110121C69CF}"/>
                </a:ext>
              </a:extLst>
            </p:cNvPr>
            <p:cNvCxnSpPr>
              <a:stCxn id="14" idx="0"/>
              <a:endCxn id="23" idx="4"/>
            </p:cNvCxnSpPr>
            <p:nvPr/>
          </p:nvCxnSpPr>
          <p:spPr>
            <a:xfrm flipH="1" flipV="1">
              <a:off x="7489045" y="1535880"/>
              <a:ext cx="231846" cy="234968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1D746441-4591-430F-8071-878B7CB8C28E}"/>
                    </a:ext>
                  </a:extLst>
                </p:cNvPr>
                <p:cNvSpPr txBox="1"/>
                <p:nvPr/>
              </p:nvSpPr>
              <p:spPr>
                <a:xfrm>
                  <a:off x="6326022" y="4336369"/>
                  <a:ext cx="30495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𝑥</m:t>
                            </m:r>
                          </m:e>
                          <m:sub>
                            <m:r>
                              <a:rPr lang="en-US" altLang="ko-KR" b="0" i="1" smtClean="0">
                                <a:latin typeface="Cambria Math" panose="02040503050406030204" pitchFamily="18" charset="0"/>
                              </a:rPr>
                              <m:t>1</m:t>
                            </m:r>
                          </m:sub>
                        </m:sSub>
                      </m:oMath>
                    </m:oMathPara>
                  </a14:m>
                  <a:endParaRPr lang="ko-KR" altLang="en-US" dirty="0"/>
                </a:p>
              </p:txBody>
            </p:sp>
          </mc:Choice>
          <mc:Fallback xmlns="">
            <p:sp>
              <p:nvSpPr>
                <p:cNvPr id="84" name="TextBox 83">
                  <a:extLst>
                    <a:ext uri="{FF2B5EF4-FFF2-40B4-BE49-F238E27FC236}">
                      <a16:creationId xmlns:a16="http://schemas.microsoft.com/office/drawing/2014/main" id="{2D5D78A1-53C3-451B-9DA9-C9AD751D86A7}"/>
                    </a:ext>
                  </a:extLst>
                </p:cNvPr>
                <p:cNvSpPr txBox="1">
                  <a:spLocks noRot="1" noChangeAspect="1" noMove="1" noResize="1" noEditPoints="1" noAdjustHandles="1" noChangeArrowheads="1" noChangeShapeType="1" noTextEdit="1"/>
                </p:cNvSpPr>
                <p:nvPr/>
              </p:nvSpPr>
              <p:spPr>
                <a:xfrm>
                  <a:off x="6326022" y="4336369"/>
                  <a:ext cx="304955" cy="276999"/>
                </a:xfrm>
                <a:prstGeom prst="rect">
                  <a:avLst/>
                </a:prstGeom>
                <a:blipFill>
                  <a:blip r:embed="rId14"/>
                  <a:stretch>
                    <a:fillRect l="-6000" r="-2000" b="-19565"/>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89608F90-C825-433A-8284-5C3B89C70639}"/>
                    </a:ext>
                  </a:extLst>
                </p:cNvPr>
                <p:cNvSpPr txBox="1"/>
                <p:nvPr/>
              </p:nvSpPr>
              <p:spPr>
                <a:xfrm>
                  <a:off x="7012404" y="4318365"/>
                  <a:ext cx="31027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𝑥</m:t>
                            </m:r>
                          </m:e>
                          <m:sub>
                            <m:r>
                              <a:rPr lang="en-US" altLang="ko-KR" b="0" i="1" smtClean="0">
                                <a:latin typeface="Cambria Math" panose="02040503050406030204" pitchFamily="18" charset="0"/>
                              </a:rPr>
                              <m:t>2</m:t>
                            </m:r>
                          </m:sub>
                        </m:sSub>
                      </m:oMath>
                    </m:oMathPara>
                  </a14:m>
                  <a:endParaRPr lang="ko-KR" altLang="en-US" dirty="0"/>
                </a:p>
              </p:txBody>
            </p:sp>
          </mc:Choice>
          <mc:Fallback xmlns="">
            <p:sp>
              <p:nvSpPr>
                <p:cNvPr id="85" name="TextBox 84">
                  <a:extLst>
                    <a:ext uri="{FF2B5EF4-FFF2-40B4-BE49-F238E27FC236}">
                      <a16:creationId xmlns:a16="http://schemas.microsoft.com/office/drawing/2014/main" id="{A3CBF07D-69F9-46E2-9DE5-3512299B7BE6}"/>
                    </a:ext>
                  </a:extLst>
                </p:cNvPr>
                <p:cNvSpPr txBox="1">
                  <a:spLocks noRot="1" noChangeAspect="1" noMove="1" noResize="1" noEditPoints="1" noAdjustHandles="1" noChangeArrowheads="1" noChangeShapeType="1" noTextEdit="1"/>
                </p:cNvSpPr>
                <p:nvPr/>
              </p:nvSpPr>
              <p:spPr>
                <a:xfrm>
                  <a:off x="7012404" y="4318365"/>
                  <a:ext cx="310278" cy="276999"/>
                </a:xfrm>
                <a:prstGeom prst="rect">
                  <a:avLst/>
                </a:prstGeom>
                <a:blipFill>
                  <a:blip r:embed="rId15"/>
                  <a:stretch>
                    <a:fillRect l="-5882" r="-3922" b="-19565"/>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EE94A5B7-E55B-47A1-B443-9D4CD48F7153}"/>
                    </a:ext>
                  </a:extLst>
                </p:cNvPr>
                <p:cNvSpPr txBox="1"/>
                <p:nvPr/>
              </p:nvSpPr>
              <p:spPr>
                <a:xfrm>
                  <a:off x="11374911" y="4328066"/>
                  <a:ext cx="32521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𝑥</m:t>
                            </m:r>
                          </m:e>
                          <m:sub>
                            <m:r>
                              <a:rPr lang="en-US" altLang="ko-KR" b="0" i="1" smtClean="0">
                                <a:latin typeface="Cambria Math" panose="02040503050406030204" pitchFamily="18" charset="0"/>
                              </a:rPr>
                              <m:t>𝑑</m:t>
                            </m:r>
                          </m:sub>
                        </m:sSub>
                      </m:oMath>
                    </m:oMathPara>
                  </a14:m>
                  <a:endParaRPr lang="ko-KR" altLang="en-US" dirty="0"/>
                </a:p>
              </p:txBody>
            </p:sp>
          </mc:Choice>
          <mc:Fallback xmlns="">
            <p:sp>
              <p:nvSpPr>
                <p:cNvPr id="86" name="TextBox 85">
                  <a:extLst>
                    <a:ext uri="{FF2B5EF4-FFF2-40B4-BE49-F238E27FC236}">
                      <a16:creationId xmlns:a16="http://schemas.microsoft.com/office/drawing/2014/main" id="{24BB1217-5B6A-49E2-A88E-AE7FF47CD57E}"/>
                    </a:ext>
                  </a:extLst>
                </p:cNvPr>
                <p:cNvSpPr txBox="1">
                  <a:spLocks noRot="1" noChangeAspect="1" noMove="1" noResize="1" noEditPoints="1" noAdjustHandles="1" noChangeArrowheads="1" noChangeShapeType="1" noTextEdit="1"/>
                </p:cNvSpPr>
                <p:nvPr/>
              </p:nvSpPr>
              <p:spPr>
                <a:xfrm>
                  <a:off x="11374911" y="4328066"/>
                  <a:ext cx="325217" cy="276999"/>
                </a:xfrm>
                <a:prstGeom prst="rect">
                  <a:avLst/>
                </a:prstGeom>
                <a:blipFill>
                  <a:blip r:embed="rId16"/>
                  <a:stretch>
                    <a:fillRect l="-5660" r="-3774" b="-22222"/>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54A5FE71-A816-4633-9340-D1979FB95D79}"/>
                    </a:ext>
                  </a:extLst>
                </p:cNvPr>
                <p:cNvSpPr txBox="1"/>
                <p:nvPr/>
              </p:nvSpPr>
              <p:spPr>
                <a:xfrm>
                  <a:off x="6956201" y="1753163"/>
                  <a:ext cx="338169" cy="3032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1" i="1" smtClean="0">
                                <a:latin typeface="Cambria Math" panose="02040503050406030204" pitchFamily="18" charset="0"/>
                              </a:rPr>
                              <m:t>𝒘</m:t>
                            </m:r>
                          </m:e>
                          <m:sub>
                            <m:r>
                              <a:rPr lang="en-US" altLang="ko-KR" b="1" i="1" smtClean="0">
                                <a:latin typeface="Cambria Math" panose="02040503050406030204" pitchFamily="18" charset="0"/>
                              </a:rPr>
                              <m:t>𝒋</m:t>
                            </m:r>
                          </m:sub>
                        </m:sSub>
                      </m:oMath>
                    </m:oMathPara>
                  </a14:m>
                  <a:endParaRPr lang="ko-KR" altLang="en-US" dirty="0"/>
                </a:p>
              </p:txBody>
            </p:sp>
          </mc:Choice>
          <mc:Fallback xmlns="">
            <p:sp>
              <p:nvSpPr>
                <p:cNvPr id="88" name="TextBox 87">
                  <a:extLst>
                    <a:ext uri="{FF2B5EF4-FFF2-40B4-BE49-F238E27FC236}">
                      <a16:creationId xmlns:a16="http://schemas.microsoft.com/office/drawing/2014/main" id="{6F8FD1D1-2B3E-46F8-8930-4CC93B9B5D2B}"/>
                    </a:ext>
                  </a:extLst>
                </p:cNvPr>
                <p:cNvSpPr txBox="1">
                  <a:spLocks noRot="1" noChangeAspect="1" noMove="1" noResize="1" noEditPoints="1" noAdjustHandles="1" noChangeArrowheads="1" noChangeShapeType="1" noTextEdit="1"/>
                </p:cNvSpPr>
                <p:nvPr/>
              </p:nvSpPr>
              <p:spPr>
                <a:xfrm>
                  <a:off x="6956201" y="1753163"/>
                  <a:ext cx="338169" cy="303288"/>
                </a:xfrm>
                <a:prstGeom prst="rect">
                  <a:avLst/>
                </a:prstGeom>
                <a:blipFill>
                  <a:blip r:embed="rId17"/>
                  <a:stretch>
                    <a:fillRect l="-5357" r="-8929" b="-28571"/>
                  </a:stretch>
                </a:blipFill>
              </p:spPr>
              <p:txBody>
                <a:bodyPr/>
                <a:lstStyle/>
                <a:p>
                  <a:r>
                    <a:rPr lang="ko-KR" altLang="en-US">
                      <a:noFill/>
                    </a:rPr>
                    <a:t> </a:t>
                  </a:r>
                </a:p>
              </p:txBody>
            </p:sp>
          </mc:Fallback>
        </mc:AlternateContent>
        <p:sp>
          <p:nvSpPr>
            <p:cNvPr id="23" name="타원 22">
              <a:extLst>
                <a:ext uri="{FF2B5EF4-FFF2-40B4-BE49-F238E27FC236}">
                  <a16:creationId xmlns:a16="http://schemas.microsoft.com/office/drawing/2014/main" id="{539E7720-E90A-421D-B6F8-8F5E68B5A35E}"/>
                </a:ext>
              </a:extLst>
            </p:cNvPr>
            <p:cNvSpPr/>
            <p:nvPr/>
          </p:nvSpPr>
          <p:spPr>
            <a:xfrm>
              <a:off x="7325049" y="1207889"/>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타원 23">
              <a:extLst>
                <a:ext uri="{FF2B5EF4-FFF2-40B4-BE49-F238E27FC236}">
                  <a16:creationId xmlns:a16="http://schemas.microsoft.com/office/drawing/2014/main" id="{EE5BDE22-1AA7-4037-8795-335709C35CFD}"/>
                </a:ext>
              </a:extLst>
            </p:cNvPr>
            <p:cNvSpPr/>
            <p:nvPr/>
          </p:nvSpPr>
          <p:spPr>
            <a:xfrm>
              <a:off x="8499588" y="1214507"/>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 name="타원 24">
              <a:extLst>
                <a:ext uri="{FF2B5EF4-FFF2-40B4-BE49-F238E27FC236}">
                  <a16:creationId xmlns:a16="http://schemas.microsoft.com/office/drawing/2014/main" id="{A3A4B199-32A4-45FF-84F1-977B2093EC03}"/>
                </a:ext>
              </a:extLst>
            </p:cNvPr>
            <p:cNvSpPr/>
            <p:nvPr/>
          </p:nvSpPr>
          <p:spPr>
            <a:xfrm>
              <a:off x="7936591" y="1214507"/>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 name="타원 25">
              <a:extLst>
                <a:ext uri="{FF2B5EF4-FFF2-40B4-BE49-F238E27FC236}">
                  <a16:creationId xmlns:a16="http://schemas.microsoft.com/office/drawing/2014/main" id="{A57F0BAC-CBBB-4F01-B057-3D6C50724296}"/>
                </a:ext>
              </a:extLst>
            </p:cNvPr>
            <p:cNvSpPr/>
            <p:nvPr/>
          </p:nvSpPr>
          <p:spPr>
            <a:xfrm>
              <a:off x="9725576" y="1209537"/>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7" name="직선 연결선 26">
              <a:extLst>
                <a:ext uri="{FF2B5EF4-FFF2-40B4-BE49-F238E27FC236}">
                  <a16:creationId xmlns:a16="http://schemas.microsoft.com/office/drawing/2014/main" id="{C970BB6E-73B7-4728-ABA5-11103A1C89FD}"/>
                </a:ext>
              </a:extLst>
            </p:cNvPr>
            <p:cNvCxnSpPr/>
            <p:nvPr/>
          </p:nvCxnSpPr>
          <p:spPr>
            <a:xfrm>
              <a:off x="8964267" y="1364471"/>
              <a:ext cx="641527" cy="9061"/>
            </a:xfrm>
            <a:prstGeom prst="line">
              <a:avLst/>
            </a:prstGeom>
            <a:ln>
              <a:prstDash val="sysDot"/>
            </a:ln>
          </p:spPr>
          <p:style>
            <a:lnRef idx="3">
              <a:schemeClr val="dk1"/>
            </a:lnRef>
            <a:fillRef idx="0">
              <a:schemeClr val="dk1"/>
            </a:fillRef>
            <a:effectRef idx="2">
              <a:schemeClr val="dk1"/>
            </a:effectRef>
            <a:fontRef idx="minor">
              <a:schemeClr val="tx1"/>
            </a:fontRef>
          </p:style>
        </p:cxnSp>
        <p:cxnSp>
          <p:nvCxnSpPr>
            <p:cNvPr id="28" name="직선 화살표 연결선 27">
              <a:extLst>
                <a:ext uri="{FF2B5EF4-FFF2-40B4-BE49-F238E27FC236}">
                  <a16:creationId xmlns:a16="http://schemas.microsoft.com/office/drawing/2014/main" id="{DADDF135-442F-472E-806D-1F166DD61AD3}"/>
                </a:ext>
              </a:extLst>
            </p:cNvPr>
            <p:cNvCxnSpPr>
              <a:cxnSpLocks/>
              <a:stCxn id="40" idx="0"/>
              <a:endCxn id="25" idx="4"/>
            </p:cNvCxnSpPr>
            <p:nvPr/>
          </p:nvCxnSpPr>
          <p:spPr>
            <a:xfrm flipH="1" flipV="1">
              <a:off x="8100587" y="1542498"/>
              <a:ext cx="224145" cy="232323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직선 화살표 연결선 28">
              <a:extLst>
                <a:ext uri="{FF2B5EF4-FFF2-40B4-BE49-F238E27FC236}">
                  <a16:creationId xmlns:a16="http://schemas.microsoft.com/office/drawing/2014/main" id="{FD4DB517-BD4C-446E-8B44-4FD9E4C551FA}"/>
                </a:ext>
              </a:extLst>
            </p:cNvPr>
            <p:cNvCxnSpPr>
              <a:cxnSpLocks/>
              <a:stCxn id="14" idx="0"/>
              <a:endCxn id="25" idx="4"/>
            </p:cNvCxnSpPr>
            <p:nvPr/>
          </p:nvCxnSpPr>
          <p:spPr>
            <a:xfrm flipV="1">
              <a:off x="7720891" y="1542498"/>
              <a:ext cx="379696" cy="2343071"/>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직선 화살표 연결선 29">
              <a:extLst>
                <a:ext uri="{FF2B5EF4-FFF2-40B4-BE49-F238E27FC236}">
                  <a16:creationId xmlns:a16="http://schemas.microsoft.com/office/drawing/2014/main" id="{752939AC-7183-4C18-B107-77D238FF72E0}"/>
                </a:ext>
              </a:extLst>
            </p:cNvPr>
            <p:cNvCxnSpPr>
              <a:cxnSpLocks/>
              <a:stCxn id="41" idx="0"/>
              <a:endCxn id="26" idx="4"/>
            </p:cNvCxnSpPr>
            <p:nvPr/>
          </p:nvCxnSpPr>
          <p:spPr>
            <a:xfrm flipH="1" flipV="1">
              <a:off x="9889572" y="1537528"/>
              <a:ext cx="470313" cy="2354548"/>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직선 화살표 연결선 30">
              <a:extLst>
                <a:ext uri="{FF2B5EF4-FFF2-40B4-BE49-F238E27FC236}">
                  <a16:creationId xmlns:a16="http://schemas.microsoft.com/office/drawing/2014/main" id="{50046FBD-D035-4E07-A72C-79B727DD07A8}"/>
                </a:ext>
              </a:extLst>
            </p:cNvPr>
            <p:cNvCxnSpPr>
              <a:cxnSpLocks/>
              <a:stCxn id="11" idx="0"/>
              <a:endCxn id="23" idx="4"/>
            </p:cNvCxnSpPr>
            <p:nvPr/>
          </p:nvCxnSpPr>
          <p:spPr>
            <a:xfrm flipV="1">
              <a:off x="6478501" y="1535880"/>
              <a:ext cx="1010544" cy="2349689"/>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직선 화살표 연결선 31">
              <a:extLst>
                <a:ext uri="{FF2B5EF4-FFF2-40B4-BE49-F238E27FC236}">
                  <a16:creationId xmlns:a16="http://schemas.microsoft.com/office/drawing/2014/main" id="{2F6A6663-DB4F-4494-90ED-9EBC9A0B7C44}"/>
                </a:ext>
              </a:extLst>
            </p:cNvPr>
            <p:cNvCxnSpPr>
              <a:cxnSpLocks/>
              <a:stCxn id="38" idx="0"/>
              <a:endCxn id="24" idx="4"/>
            </p:cNvCxnSpPr>
            <p:nvPr/>
          </p:nvCxnSpPr>
          <p:spPr>
            <a:xfrm flipH="1" flipV="1">
              <a:off x="8663584" y="1542498"/>
              <a:ext cx="317130" cy="232323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직선 화살표 연결선 32">
              <a:extLst>
                <a:ext uri="{FF2B5EF4-FFF2-40B4-BE49-F238E27FC236}">
                  <a16:creationId xmlns:a16="http://schemas.microsoft.com/office/drawing/2014/main" id="{3BA21C25-C35F-4CCC-AB18-62455DD33853}"/>
                </a:ext>
              </a:extLst>
            </p:cNvPr>
            <p:cNvCxnSpPr>
              <a:cxnSpLocks/>
              <a:stCxn id="39" idx="0"/>
              <a:endCxn id="26" idx="4"/>
            </p:cNvCxnSpPr>
            <p:nvPr/>
          </p:nvCxnSpPr>
          <p:spPr>
            <a:xfrm flipH="1" flipV="1">
              <a:off x="9889572" y="1537528"/>
              <a:ext cx="977133" cy="2354548"/>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직선 화살표 연결선 33">
              <a:extLst>
                <a:ext uri="{FF2B5EF4-FFF2-40B4-BE49-F238E27FC236}">
                  <a16:creationId xmlns:a16="http://schemas.microsoft.com/office/drawing/2014/main" id="{B0CBCD37-978D-4FC7-A1D1-36232164DC4A}"/>
                </a:ext>
              </a:extLst>
            </p:cNvPr>
            <p:cNvCxnSpPr>
              <a:cxnSpLocks/>
              <a:stCxn id="40" idx="0"/>
              <a:endCxn id="24" idx="4"/>
            </p:cNvCxnSpPr>
            <p:nvPr/>
          </p:nvCxnSpPr>
          <p:spPr>
            <a:xfrm flipV="1">
              <a:off x="8324732" y="1542498"/>
              <a:ext cx="338852" cy="2323235"/>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직선 화살표 연결선 34">
              <a:extLst>
                <a:ext uri="{FF2B5EF4-FFF2-40B4-BE49-F238E27FC236}">
                  <a16:creationId xmlns:a16="http://schemas.microsoft.com/office/drawing/2014/main" id="{6C160367-FDE0-44A2-8C31-B3E4FA97BBB0}"/>
                </a:ext>
              </a:extLst>
            </p:cNvPr>
            <p:cNvCxnSpPr>
              <a:cxnSpLocks/>
              <a:stCxn id="13" idx="0"/>
              <a:endCxn id="26" idx="4"/>
            </p:cNvCxnSpPr>
            <p:nvPr/>
          </p:nvCxnSpPr>
          <p:spPr>
            <a:xfrm flipH="1" flipV="1">
              <a:off x="9889572" y="1537528"/>
              <a:ext cx="1483953" cy="235454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직선 화살표 연결선 35">
              <a:extLst>
                <a:ext uri="{FF2B5EF4-FFF2-40B4-BE49-F238E27FC236}">
                  <a16:creationId xmlns:a16="http://schemas.microsoft.com/office/drawing/2014/main" id="{3340ED28-7502-4455-845F-312328855FAE}"/>
                </a:ext>
              </a:extLst>
            </p:cNvPr>
            <p:cNvCxnSpPr>
              <a:cxnSpLocks/>
              <a:stCxn id="12" idx="0"/>
              <a:endCxn id="25" idx="4"/>
            </p:cNvCxnSpPr>
            <p:nvPr/>
          </p:nvCxnSpPr>
          <p:spPr>
            <a:xfrm flipV="1">
              <a:off x="7099696" y="1542498"/>
              <a:ext cx="1000891" cy="2343071"/>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722FFFA2-FCC5-4672-86F4-E18A0837A4B5}"/>
                    </a:ext>
                  </a:extLst>
                </p:cNvPr>
                <p:cNvSpPr txBox="1"/>
                <p:nvPr/>
              </p:nvSpPr>
              <p:spPr>
                <a:xfrm>
                  <a:off x="7087108" y="826085"/>
                  <a:ext cx="603947"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h</m:t>
                            </m:r>
                          </m:e>
                          <m:sub>
                            <m:r>
                              <a:rPr lang="en-US" altLang="ko-KR" b="0" i="1" smtClean="0">
                                <a:latin typeface="Cambria Math" panose="02040503050406030204" pitchFamily="18" charset="0"/>
                              </a:rPr>
                              <m:t>𝑗</m:t>
                            </m:r>
                          </m:sub>
                        </m:sSub>
                        <m:r>
                          <a:rPr lang="en-US" altLang="ko-KR" b="0" i="1" smtClean="0">
                            <a:latin typeface="Cambria Math" panose="02040503050406030204" pitchFamily="18" charset="0"/>
                          </a:rPr>
                          <m:t>(1)</m:t>
                        </m:r>
                      </m:oMath>
                    </m:oMathPara>
                  </a14:m>
                  <a:endParaRPr lang="ko-KR" altLang="en-US" dirty="0"/>
                </a:p>
              </p:txBody>
            </p:sp>
          </mc:Choice>
          <mc:Fallback xmlns="">
            <p:sp>
              <p:nvSpPr>
                <p:cNvPr id="112" name="TextBox 111">
                  <a:extLst>
                    <a:ext uri="{FF2B5EF4-FFF2-40B4-BE49-F238E27FC236}">
                      <a16:creationId xmlns:a16="http://schemas.microsoft.com/office/drawing/2014/main" id="{62EF5CCA-3C18-4113-8CE8-931D9A891F22}"/>
                    </a:ext>
                  </a:extLst>
                </p:cNvPr>
                <p:cNvSpPr txBox="1">
                  <a:spLocks noRot="1" noChangeAspect="1" noMove="1" noResize="1" noEditPoints="1" noAdjustHandles="1" noChangeArrowheads="1" noChangeShapeType="1" noTextEdit="1"/>
                </p:cNvSpPr>
                <p:nvPr/>
              </p:nvSpPr>
              <p:spPr>
                <a:xfrm>
                  <a:off x="7087108" y="826085"/>
                  <a:ext cx="603947" cy="299313"/>
                </a:xfrm>
                <a:prstGeom prst="rect">
                  <a:avLst/>
                </a:prstGeom>
                <a:blipFill>
                  <a:blip r:embed="rId18"/>
                  <a:stretch>
                    <a:fillRect l="-7071" t="-2041" r="-12121" b="-26531"/>
                  </a:stretch>
                </a:blipFill>
              </p:spPr>
              <p:txBody>
                <a:bodyPr/>
                <a:lstStyle/>
                <a:p>
                  <a:r>
                    <a:rPr lang="ko-KR" altLang="en-US">
                      <a:noFill/>
                    </a:rPr>
                    <a:t> </a:t>
                  </a:r>
                </a:p>
              </p:txBody>
            </p:sp>
          </mc:Fallback>
        </mc:AlternateContent>
        <p:sp>
          <p:nvSpPr>
            <p:cNvPr id="38" name="타원 37">
              <a:extLst>
                <a:ext uri="{FF2B5EF4-FFF2-40B4-BE49-F238E27FC236}">
                  <a16:creationId xmlns:a16="http://schemas.microsoft.com/office/drawing/2014/main" id="{9B456DC1-7939-43AC-AB87-D2606F01E51C}"/>
                </a:ext>
              </a:extLst>
            </p:cNvPr>
            <p:cNvSpPr/>
            <p:nvPr/>
          </p:nvSpPr>
          <p:spPr>
            <a:xfrm>
              <a:off x="8816718" y="3865732"/>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 name="타원 38">
              <a:extLst>
                <a:ext uri="{FF2B5EF4-FFF2-40B4-BE49-F238E27FC236}">
                  <a16:creationId xmlns:a16="http://schemas.microsoft.com/office/drawing/2014/main" id="{090534BD-6196-4962-9873-6A0E044A41E5}"/>
                </a:ext>
              </a:extLst>
            </p:cNvPr>
            <p:cNvSpPr/>
            <p:nvPr/>
          </p:nvSpPr>
          <p:spPr>
            <a:xfrm>
              <a:off x="10702709" y="3892076"/>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 name="타원 39">
              <a:extLst>
                <a:ext uri="{FF2B5EF4-FFF2-40B4-BE49-F238E27FC236}">
                  <a16:creationId xmlns:a16="http://schemas.microsoft.com/office/drawing/2014/main" id="{15BAFBF6-609A-4907-AD63-9B1F8784CEEA}"/>
                </a:ext>
              </a:extLst>
            </p:cNvPr>
            <p:cNvSpPr/>
            <p:nvPr/>
          </p:nvSpPr>
          <p:spPr>
            <a:xfrm>
              <a:off x="8160736" y="3865733"/>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타원 40">
              <a:extLst>
                <a:ext uri="{FF2B5EF4-FFF2-40B4-BE49-F238E27FC236}">
                  <a16:creationId xmlns:a16="http://schemas.microsoft.com/office/drawing/2014/main" id="{FBE0BB6F-2A5B-4378-B5F0-BF8BBA7318DE}"/>
                </a:ext>
              </a:extLst>
            </p:cNvPr>
            <p:cNvSpPr/>
            <p:nvPr/>
          </p:nvSpPr>
          <p:spPr>
            <a:xfrm>
              <a:off x="10195889" y="3892076"/>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E5C1B63A-BFB3-4778-A9B2-727AA55DFA64}"/>
                    </a:ext>
                  </a:extLst>
                </p:cNvPr>
                <p:cNvSpPr txBox="1"/>
                <p:nvPr/>
              </p:nvSpPr>
              <p:spPr>
                <a:xfrm>
                  <a:off x="7797971" y="826084"/>
                  <a:ext cx="603947"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h</m:t>
                            </m:r>
                          </m:e>
                          <m:sub>
                            <m:r>
                              <a:rPr lang="en-US" altLang="ko-KR" b="0" i="1" smtClean="0">
                                <a:latin typeface="Cambria Math" panose="02040503050406030204" pitchFamily="18" charset="0"/>
                              </a:rPr>
                              <m:t>𝑗</m:t>
                            </m:r>
                          </m:sub>
                        </m:sSub>
                        <m:r>
                          <a:rPr lang="en-US" altLang="ko-KR" b="0" i="1" smtClean="0">
                            <a:latin typeface="Cambria Math" panose="02040503050406030204" pitchFamily="18" charset="0"/>
                          </a:rPr>
                          <m:t>(2)</m:t>
                        </m:r>
                      </m:oMath>
                    </m:oMathPara>
                  </a14:m>
                  <a:endParaRPr lang="ko-KR" altLang="en-US" dirty="0"/>
                </a:p>
              </p:txBody>
            </p:sp>
          </mc:Choice>
          <mc:Fallback xmlns="">
            <p:sp>
              <p:nvSpPr>
                <p:cNvPr id="120" name="TextBox 119">
                  <a:extLst>
                    <a:ext uri="{FF2B5EF4-FFF2-40B4-BE49-F238E27FC236}">
                      <a16:creationId xmlns:a16="http://schemas.microsoft.com/office/drawing/2014/main" id="{576A9481-F28F-4252-BEA7-5D1BFD3C2958}"/>
                    </a:ext>
                  </a:extLst>
                </p:cNvPr>
                <p:cNvSpPr txBox="1">
                  <a:spLocks noRot="1" noChangeAspect="1" noMove="1" noResize="1" noEditPoints="1" noAdjustHandles="1" noChangeArrowheads="1" noChangeShapeType="1" noTextEdit="1"/>
                </p:cNvSpPr>
                <p:nvPr/>
              </p:nvSpPr>
              <p:spPr>
                <a:xfrm>
                  <a:off x="7797971" y="826084"/>
                  <a:ext cx="603947" cy="299313"/>
                </a:xfrm>
                <a:prstGeom prst="rect">
                  <a:avLst/>
                </a:prstGeom>
                <a:blipFill>
                  <a:blip r:embed="rId19"/>
                  <a:stretch>
                    <a:fillRect l="-7071" t="-2041" r="-12121" b="-2653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2D16B276-A61C-496F-98EC-957F24F45E4A}"/>
                    </a:ext>
                  </a:extLst>
                </p:cNvPr>
                <p:cNvSpPr txBox="1"/>
                <p:nvPr/>
              </p:nvSpPr>
              <p:spPr>
                <a:xfrm>
                  <a:off x="8432194" y="821656"/>
                  <a:ext cx="603947"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h</m:t>
                            </m:r>
                          </m:e>
                          <m:sub>
                            <m:r>
                              <a:rPr lang="en-US" altLang="ko-KR" b="0" i="1" smtClean="0">
                                <a:latin typeface="Cambria Math" panose="02040503050406030204" pitchFamily="18" charset="0"/>
                              </a:rPr>
                              <m:t>𝑗</m:t>
                            </m:r>
                          </m:sub>
                        </m:sSub>
                        <m:r>
                          <a:rPr lang="en-US" altLang="ko-KR" b="0" i="1" smtClean="0">
                            <a:latin typeface="Cambria Math" panose="02040503050406030204" pitchFamily="18" charset="0"/>
                          </a:rPr>
                          <m:t>(3)</m:t>
                        </m:r>
                      </m:oMath>
                    </m:oMathPara>
                  </a14:m>
                  <a:endParaRPr lang="ko-KR" altLang="en-US" dirty="0"/>
                </a:p>
              </p:txBody>
            </p:sp>
          </mc:Choice>
          <mc:Fallback xmlns="">
            <p:sp>
              <p:nvSpPr>
                <p:cNvPr id="121" name="TextBox 120">
                  <a:extLst>
                    <a:ext uri="{FF2B5EF4-FFF2-40B4-BE49-F238E27FC236}">
                      <a16:creationId xmlns:a16="http://schemas.microsoft.com/office/drawing/2014/main" id="{9120BB16-603D-4C1B-95BC-4C052CB7D0E1}"/>
                    </a:ext>
                  </a:extLst>
                </p:cNvPr>
                <p:cNvSpPr txBox="1">
                  <a:spLocks noRot="1" noChangeAspect="1" noMove="1" noResize="1" noEditPoints="1" noAdjustHandles="1" noChangeArrowheads="1" noChangeShapeType="1" noTextEdit="1"/>
                </p:cNvSpPr>
                <p:nvPr/>
              </p:nvSpPr>
              <p:spPr>
                <a:xfrm>
                  <a:off x="8432194" y="821656"/>
                  <a:ext cx="603947" cy="299313"/>
                </a:xfrm>
                <a:prstGeom prst="rect">
                  <a:avLst/>
                </a:prstGeom>
                <a:blipFill>
                  <a:blip r:embed="rId20"/>
                  <a:stretch>
                    <a:fillRect l="-7071" r="-12121" b="-2653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58B4FFBB-7300-4196-A661-868A992E46D6}"/>
                    </a:ext>
                  </a:extLst>
                </p:cNvPr>
                <p:cNvSpPr txBox="1"/>
                <p:nvPr/>
              </p:nvSpPr>
              <p:spPr>
                <a:xfrm>
                  <a:off x="9777280" y="814762"/>
                  <a:ext cx="571182"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h</m:t>
                            </m:r>
                          </m:e>
                          <m:sub>
                            <m:r>
                              <a:rPr lang="en-US" altLang="ko-KR" b="0" i="1" smtClean="0">
                                <a:latin typeface="Cambria Math" panose="02040503050406030204" pitchFamily="18" charset="0"/>
                              </a:rPr>
                              <m:t>𝑗</m:t>
                            </m:r>
                          </m:sub>
                        </m:sSub>
                        <m:r>
                          <a:rPr lang="en-US" altLang="ko-KR" b="0" i="1" smtClean="0">
                            <a:latin typeface="Cambria Math" panose="02040503050406030204" pitchFamily="18" charset="0"/>
                          </a:rPr>
                          <m:t>(</m:t>
                        </m:r>
                        <m:r>
                          <a:rPr lang="en-US" altLang="ko-KR" b="0" i="1" smtClean="0">
                            <a:latin typeface="Cambria Math" panose="02040503050406030204" pitchFamily="18" charset="0"/>
                          </a:rPr>
                          <m:t>𝐼</m:t>
                        </m:r>
                        <m:r>
                          <a:rPr lang="en-US" altLang="ko-KR" b="0" i="1" smtClean="0">
                            <a:latin typeface="Cambria Math" panose="02040503050406030204" pitchFamily="18" charset="0"/>
                          </a:rPr>
                          <m:t>)</m:t>
                        </m:r>
                      </m:oMath>
                    </m:oMathPara>
                  </a14:m>
                  <a:endParaRPr lang="ko-KR" altLang="en-US" dirty="0"/>
                </a:p>
              </p:txBody>
            </p:sp>
          </mc:Choice>
          <mc:Fallback xmlns="">
            <p:sp>
              <p:nvSpPr>
                <p:cNvPr id="122" name="TextBox 121">
                  <a:extLst>
                    <a:ext uri="{FF2B5EF4-FFF2-40B4-BE49-F238E27FC236}">
                      <a16:creationId xmlns:a16="http://schemas.microsoft.com/office/drawing/2014/main" id="{F2022641-7258-4BB4-A349-2B27F3F6C704}"/>
                    </a:ext>
                  </a:extLst>
                </p:cNvPr>
                <p:cNvSpPr txBox="1">
                  <a:spLocks noRot="1" noChangeAspect="1" noMove="1" noResize="1" noEditPoints="1" noAdjustHandles="1" noChangeArrowheads="1" noChangeShapeType="1" noTextEdit="1"/>
                </p:cNvSpPr>
                <p:nvPr/>
              </p:nvSpPr>
              <p:spPr>
                <a:xfrm>
                  <a:off x="9777280" y="814762"/>
                  <a:ext cx="571182" cy="299313"/>
                </a:xfrm>
                <a:prstGeom prst="rect">
                  <a:avLst/>
                </a:prstGeom>
                <a:blipFill>
                  <a:blip r:embed="rId21"/>
                  <a:stretch>
                    <a:fillRect l="-7447" t="-2041" r="-11702" b="-26531"/>
                  </a:stretch>
                </a:blipFill>
              </p:spPr>
              <p:txBody>
                <a:bodyPr/>
                <a:lstStyle/>
                <a:p>
                  <a:r>
                    <a:rPr lang="ko-KR" altLang="en-US">
                      <a:noFill/>
                    </a:rPr>
                    <a:t> </a:t>
                  </a:r>
                </a:p>
              </p:txBody>
            </p:sp>
          </mc:Fallback>
        </mc:AlternateContent>
      </p:grpSp>
      <p:pic>
        <p:nvPicPr>
          <p:cNvPr id="3" name="그림 2">
            <a:extLst>
              <a:ext uri="{FF2B5EF4-FFF2-40B4-BE49-F238E27FC236}">
                <a16:creationId xmlns:a16="http://schemas.microsoft.com/office/drawing/2014/main" id="{09BA1829-BF22-4ADA-BE17-E25E3C1A77F0}"/>
              </a:ext>
            </a:extLst>
          </p:cNvPr>
          <p:cNvPicPr>
            <a:picLocks noChangeAspect="1"/>
          </p:cNvPicPr>
          <p:nvPr/>
        </p:nvPicPr>
        <p:blipFill>
          <a:blip r:embed="rId22"/>
          <a:stretch>
            <a:fillRect/>
          </a:stretch>
        </p:blipFill>
        <p:spPr>
          <a:xfrm>
            <a:off x="1271618" y="3295936"/>
            <a:ext cx="4543425" cy="847725"/>
          </a:xfrm>
          <a:prstGeom prst="rect">
            <a:avLst/>
          </a:prstGeom>
        </p:spPr>
      </p:pic>
    </p:spTree>
    <p:extLst>
      <p:ext uri="{BB962C8B-B14F-4D97-AF65-F5344CB8AC3E}">
        <p14:creationId xmlns:p14="http://schemas.microsoft.com/office/powerpoint/2010/main" val="2750963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656910" y="275210"/>
            <a:ext cx="11255478" cy="5568854"/>
          </a:xfrm>
        </p:spPr>
        <p:txBody>
          <a:bodyPr>
            <a:normAutofit fontScale="92500" lnSpcReduction="10000"/>
          </a:bodyPr>
          <a:lstStyle/>
          <a:p>
            <a:pPr marL="457200" lvl="1" indent="0">
              <a:buNone/>
            </a:pPr>
            <a:endParaRPr lang="en-US" altLang="ko-KR" dirty="0"/>
          </a:p>
          <a:p>
            <a:r>
              <a:rPr lang="en-US" altLang="ko-KR" dirty="0"/>
              <a:t>Convolution Layer</a:t>
            </a:r>
          </a:p>
          <a:p>
            <a:pPr lvl="1"/>
            <a:r>
              <a:rPr lang="en-US" altLang="ko-KR" dirty="0"/>
              <a:t>2-D convolution</a:t>
            </a:r>
          </a:p>
          <a:p>
            <a:pPr lvl="1"/>
            <a:endParaRPr lang="en-US" altLang="ko-KR" dirty="0"/>
          </a:p>
          <a:p>
            <a:pPr lvl="1"/>
            <a:endParaRPr lang="en-US" altLang="ko-KR" dirty="0"/>
          </a:p>
          <a:p>
            <a:pPr lvl="1"/>
            <a:endParaRPr lang="en-US" altLang="ko-KR" dirty="0"/>
          </a:p>
          <a:p>
            <a:pPr marL="457200" lvl="1" indent="0">
              <a:buNone/>
            </a:pPr>
            <a:endParaRPr lang="en-US" altLang="ko-KR" dirty="0"/>
          </a:p>
          <a:p>
            <a:pPr lvl="1"/>
            <a:r>
              <a:rPr lang="en-US" altLang="ko-KR" dirty="0"/>
              <a:t>Feature Map (3-D)</a:t>
            </a:r>
          </a:p>
          <a:p>
            <a:pPr lvl="1"/>
            <a:endParaRPr lang="en-US" altLang="ko-KR" dirty="0"/>
          </a:p>
          <a:p>
            <a:pPr lvl="1"/>
            <a:r>
              <a:rPr lang="en-US" altLang="ko-KR" dirty="0"/>
              <a:t>Padding</a:t>
            </a:r>
          </a:p>
          <a:p>
            <a:pPr lvl="1"/>
            <a:endParaRPr lang="en-US" altLang="ko-KR" dirty="0"/>
          </a:p>
          <a:p>
            <a:pPr lvl="1"/>
            <a:r>
              <a:rPr lang="en-US" altLang="ko-KR" dirty="0"/>
              <a:t>Stride</a:t>
            </a:r>
          </a:p>
          <a:p>
            <a:pPr lvl="1"/>
            <a:endParaRPr lang="en-US" altLang="ko-KR" dirty="0"/>
          </a:p>
          <a:p>
            <a:pPr lvl="1"/>
            <a:r>
              <a:rPr lang="en-US" altLang="ko-KR" dirty="0"/>
              <a:t>Local Connectivity (receptive field of neuron)</a:t>
            </a:r>
          </a:p>
          <a:p>
            <a:pPr lvl="1"/>
            <a:endParaRPr lang="en-US" altLang="ko-KR" dirty="0"/>
          </a:p>
          <a:p>
            <a:pPr lvl="1"/>
            <a:r>
              <a:rPr lang="en-US" altLang="ko-KR" dirty="0"/>
              <a:t>Parameter Sharing (filter or kernel)</a:t>
            </a:r>
          </a:p>
          <a:p>
            <a:pPr lvl="1"/>
            <a:endParaRPr lang="en-US" altLang="ko-KR" dirty="0"/>
          </a:p>
          <a:p>
            <a:pPr lvl="1"/>
            <a:endParaRPr lang="en-US" altLang="ko-KR" dirty="0"/>
          </a:p>
          <a:p>
            <a:pPr lvl="1"/>
            <a:endParaRPr lang="en-US" altLang="ko-KR" dirty="0"/>
          </a:p>
          <a:p>
            <a:endParaRPr lang="en-US" altLang="ko-KR" dirty="0"/>
          </a:p>
        </p:txBody>
      </p:sp>
      <p:grpSp>
        <p:nvGrpSpPr>
          <p:cNvPr id="45" name="그룹 44">
            <a:extLst>
              <a:ext uri="{FF2B5EF4-FFF2-40B4-BE49-F238E27FC236}">
                <a16:creationId xmlns:a16="http://schemas.microsoft.com/office/drawing/2014/main" id="{B5CED8AD-77CB-4AF7-80A7-4A96B1DFE20C}"/>
              </a:ext>
            </a:extLst>
          </p:cNvPr>
          <p:cNvGrpSpPr/>
          <p:nvPr/>
        </p:nvGrpSpPr>
        <p:grpSpPr>
          <a:xfrm>
            <a:off x="8663377" y="1176425"/>
            <a:ext cx="2556769" cy="4958180"/>
            <a:chOff x="2858610" y="652507"/>
            <a:chExt cx="2556769" cy="4958180"/>
          </a:xfrm>
        </p:grpSpPr>
        <p:sp>
          <p:nvSpPr>
            <p:cNvPr id="46" name="직사각형 45">
              <a:extLst>
                <a:ext uri="{FF2B5EF4-FFF2-40B4-BE49-F238E27FC236}">
                  <a16:creationId xmlns:a16="http://schemas.microsoft.com/office/drawing/2014/main" id="{5BA0FBF7-B693-466D-8247-9664D1010E83}"/>
                </a:ext>
              </a:extLst>
            </p:cNvPr>
            <p:cNvSpPr/>
            <p:nvPr/>
          </p:nvSpPr>
          <p:spPr>
            <a:xfrm>
              <a:off x="2858610" y="3542190"/>
              <a:ext cx="2556769" cy="2068497"/>
            </a:xfrm>
            <a:prstGeom prst="rect">
              <a:avLst/>
            </a:prstGeom>
            <a:solidFill>
              <a:srgbClr val="99FF99"/>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 name="직사각형 46">
              <a:extLst>
                <a:ext uri="{FF2B5EF4-FFF2-40B4-BE49-F238E27FC236}">
                  <a16:creationId xmlns:a16="http://schemas.microsoft.com/office/drawing/2014/main" id="{96C9CF67-B023-4883-B977-4554A8D2C3BF}"/>
                </a:ext>
              </a:extLst>
            </p:cNvPr>
            <p:cNvSpPr/>
            <p:nvPr/>
          </p:nvSpPr>
          <p:spPr>
            <a:xfrm>
              <a:off x="3786326" y="2166151"/>
              <a:ext cx="701336" cy="621437"/>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 name="직사각형 47">
              <a:extLst>
                <a:ext uri="{FF2B5EF4-FFF2-40B4-BE49-F238E27FC236}">
                  <a16:creationId xmlns:a16="http://schemas.microsoft.com/office/drawing/2014/main" id="{3991D86E-328B-4E63-AA22-E4334AF47341}"/>
                </a:ext>
              </a:extLst>
            </p:cNvPr>
            <p:cNvSpPr/>
            <p:nvPr/>
          </p:nvSpPr>
          <p:spPr>
            <a:xfrm>
              <a:off x="2858610" y="3542190"/>
              <a:ext cx="701336" cy="621437"/>
            </a:xfrm>
            <a:prstGeom prst="rect">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 name="직사각형 48">
              <a:extLst>
                <a:ext uri="{FF2B5EF4-FFF2-40B4-BE49-F238E27FC236}">
                  <a16:creationId xmlns:a16="http://schemas.microsoft.com/office/drawing/2014/main" id="{4A35B4A2-5FF3-4E34-8BB0-994B716D858D}"/>
                </a:ext>
              </a:extLst>
            </p:cNvPr>
            <p:cNvSpPr/>
            <p:nvPr/>
          </p:nvSpPr>
          <p:spPr>
            <a:xfrm>
              <a:off x="4714043" y="4989250"/>
              <a:ext cx="701336" cy="621437"/>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 name="직사각형 49">
              <a:extLst>
                <a:ext uri="{FF2B5EF4-FFF2-40B4-BE49-F238E27FC236}">
                  <a16:creationId xmlns:a16="http://schemas.microsoft.com/office/drawing/2014/main" id="{CEDADFA4-042F-4263-9BCF-1027CC7C8B00}"/>
                </a:ext>
              </a:extLst>
            </p:cNvPr>
            <p:cNvSpPr/>
            <p:nvPr/>
          </p:nvSpPr>
          <p:spPr>
            <a:xfrm>
              <a:off x="3080552" y="3542189"/>
              <a:ext cx="701336" cy="62143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1" name="직선 연결선 50">
              <a:extLst>
                <a:ext uri="{FF2B5EF4-FFF2-40B4-BE49-F238E27FC236}">
                  <a16:creationId xmlns:a16="http://schemas.microsoft.com/office/drawing/2014/main" id="{C80B4F9D-9FFD-413A-A1E1-F3DEFB6A5EEE}"/>
                </a:ext>
              </a:extLst>
            </p:cNvPr>
            <p:cNvCxnSpPr/>
            <p:nvPr/>
          </p:nvCxnSpPr>
          <p:spPr>
            <a:xfrm flipH="1">
              <a:off x="2858610" y="2166151"/>
              <a:ext cx="923278" cy="1376038"/>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2" name="직선 연결선 51">
              <a:extLst>
                <a:ext uri="{FF2B5EF4-FFF2-40B4-BE49-F238E27FC236}">
                  <a16:creationId xmlns:a16="http://schemas.microsoft.com/office/drawing/2014/main" id="{EE2797D4-1B4A-4DFC-9C22-2C20BE2E7EF5}"/>
                </a:ext>
              </a:extLst>
            </p:cNvPr>
            <p:cNvCxnSpPr>
              <a:cxnSpLocks/>
            </p:cNvCxnSpPr>
            <p:nvPr/>
          </p:nvCxnSpPr>
          <p:spPr>
            <a:xfrm flipH="1">
              <a:off x="3559946" y="2787588"/>
              <a:ext cx="927716" cy="1376038"/>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3" name="직선 연결선 52">
              <a:extLst>
                <a:ext uri="{FF2B5EF4-FFF2-40B4-BE49-F238E27FC236}">
                  <a16:creationId xmlns:a16="http://schemas.microsoft.com/office/drawing/2014/main" id="{71057197-751F-4950-AC1F-615BB9583CBA}"/>
                </a:ext>
              </a:extLst>
            </p:cNvPr>
            <p:cNvCxnSpPr/>
            <p:nvPr/>
          </p:nvCxnSpPr>
          <p:spPr>
            <a:xfrm flipH="1">
              <a:off x="3080552" y="2166151"/>
              <a:ext cx="701336" cy="137603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직선 연결선 53">
              <a:extLst>
                <a:ext uri="{FF2B5EF4-FFF2-40B4-BE49-F238E27FC236}">
                  <a16:creationId xmlns:a16="http://schemas.microsoft.com/office/drawing/2014/main" id="{1DB6D69E-6C5D-4D42-88BE-4BDDF6DB1CBA}"/>
                </a:ext>
              </a:extLst>
            </p:cNvPr>
            <p:cNvCxnSpPr/>
            <p:nvPr/>
          </p:nvCxnSpPr>
          <p:spPr>
            <a:xfrm flipH="1">
              <a:off x="3781888" y="2787588"/>
              <a:ext cx="701336" cy="137603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직선 연결선 54">
              <a:extLst>
                <a:ext uri="{FF2B5EF4-FFF2-40B4-BE49-F238E27FC236}">
                  <a16:creationId xmlns:a16="http://schemas.microsoft.com/office/drawing/2014/main" id="{71C731F6-3567-445F-A992-959440B7CE0B}"/>
                </a:ext>
              </a:extLst>
            </p:cNvPr>
            <p:cNvCxnSpPr/>
            <p:nvPr/>
          </p:nvCxnSpPr>
          <p:spPr>
            <a:xfrm>
              <a:off x="3781888" y="2166151"/>
              <a:ext cx="932155" cy="2823099"/>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 name="직선 연결선 55">
              <a:extLst>
                <a:ext uri="{FF2B5EF4-FFF2-40B4-BE49-F238E27FC236}">
                  <a16:creationId xmlns:a16="http://schemas.microsoft.com/office/drawing/2014/main" id="{0F8B282A-BDEE-4C0C-9D54-59ED0BD33E92}"/>
                </a:ext>
              </a:extLst>
            </p:cNvPr>
            <p:cNvCxnSpPr/>
            <p:nvPr/>
          </p:nvCxnSpPr>
          <p:spPr>
            <a:xfrm>
              <a:off x="4483224" y="2787588"/>
              <a:ext cx="929936" cy="2823099"/>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
          <p:nvSpPr>
            <p:cNvPr id="57" name="직사각형 56">
              <a:extLst>
                <a:ext uri="{FF2B5EF4-FFF2-40B4-BE49-F238E27FC236}">
                  <a16:creationId xmlns:a16="http://schemas.microsoft.com/office/drawing/2014/main" id="{E35F971D-A8CA-41F2-8744-6FDC8AD9EAFA}"/>
                </a:ext>
              </a:extLst>
            </p:cNvPr>
            <p:cNvSpPr/>
            <p:nvPr/>
          </p:nvSpPr>
          <p:spPr>
            <a:xfrm>
              <a:off x="3626529" y="652508"/>
              <a:ext cx="159798" cy="1420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8" name="직사각형 57">
              <a:extLst>
                <a:ext uri="{FF2B5EF4-FFF2-40B4-BE49-F238E27FC236}">
                  <a16:creationId xmlns:a16="http://schemas.microsoft.com/office/drawing/2014/main" id="{4E5EBE32-D1C7-40F4-87EE-54B718B8FF89}"/>
                </a:ext>
              </a:extLst>
            </p:cNvPr>
            <p:cNvSpPr/>
            <p:nvPr/>
          </p:nvSpPr>
          <p:spPr>
            <a:xfrm>
              <a:off x="3786327" y="652507"/>
              <a:ext cx="159798" cy="14204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9" name="직사각형 58">
              <a:extLst>
                <a:ext uri="{FF2B5EF4-FFF2-40B4-BE49-F238E27FC236}">
                  <a16:creationId xmlns:a16="http://schemas.microsoft.com/office/drawing/2014/main" id="{044D7132-D402-4B84-892E-C753CF6B1E80}"/>
                </a:ext>
              </a:extLst>
            </p:cNvPr>
            <p:cNvSpPr/>
            <p:nvPr/>
          </p:nvSpPr>
          <p:spPr>
            <a:xfrm>
              <a:off x="4323426" y="1402671"/>
              <a:ext cx="159798" cy="142043"/>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0" name="직사각형 59">
              <a:extLst>
                <a:ext uri="{FF2B5EF4-FFF2-40B4-BE49-F238E27FC236}">
                  <a16:creationId xmlns:a16="http://schemas.microsoft.com/office/drawing/2014/main" id="{A8702DC8-8FDF-4C33-9A76-99547012F5BD}"/>
                </a:ext>
              </a:extLst>
            </p:cNvPr>
            <p:cNvSpPr/>
            <p:nvPr/>
          </p:nvSpPr>
          <p:spPr>
            <a:xfrm>
              <a:off x="3946125" y="652507"/>
              <a:ext cx="159798" cy="1420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 name="직사각형 60">
              <a:extLst>
                <a:ext uri="{FF2B5EF4-FFF2-40B4-BE49-F238E27FC236}">
                  <a16:creationId xmlns:a16="http://schemas.microsoft.com/office/drawing/2014/main" id="{E3438EA7-D369-4B5F-AA94-A63537D75E9D}"/>
                </a:ext>
              </a:extLst>
            </p:cNvPr>
            <p:cNvSpPr/>
            <p:nvPr/>
          </p:nvSpPr>
          <p:spPr>
            <a:xfrm>
              <a:off x="4320486" y="1252248"/>
              <a:ext cx="159798" cy="1420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2" name="직사각형 61">
              <a:extLst>
                <a:ext uri="{FF2B5EF4-FFF2-40B4-BE49-F238E27FC236}">
                  <a16:creationId xmlns:a16="http://schemas.microsoft.com/office/drawing/2014/main" id="{E826FB55-5A50-4CBD-A191-3289319F76D4}"/>
                </a:ext>
              </a:extLst>
            </p:cNvPr>
            <p:cNvSpPr/>
            <p:nvPr/>
          </p:nvSpPr>
          <p:spPr>
            <a:xfrm>
              <a:off x="4159744" y="1394291"/>
              <a:ext cx="159798" cy="1420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3" name="직사각형 62">
              <a:extLst>
                <a:ext uri="{FF2B5EF4-FFF2-40B4-BE49-F238E27FC236}">
                  <a16:creationId xmlns:a16="http://schemas.microsoft.com/office/drawing/2014/main" id="{E6871E08-D7CB-4014-9574-3F59A2CB3477}"/>
                </a:ext>
              </a:extLst>
            </p:cNvPr>
            <p:cNvSpPr/>
            <p:nvPr/>
          </p:nvSpPr>
          <p:spPr>
            <a:xfrm>
              <a:off x="3626529" y="790110"/>
              <a:ext cx="159798" cy="1420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4" name="직선 화살표 연결선 63">
              <a:extLst>
                <a:ext uri="{FF2B5EF4-FFF2-40B4-BE49-F238E27FC236}">
                  <a16:creationId xmlns:a16="http://schemas.microsoft.com/office/drawing/2014/main" id="{7F08FA3D-B5BA-4868-B769-2815409B24E2}"/>
                </a:ext>
              </a:extLst>
            </p:cNvPr>
            <p:cNvCxnSpPr>
              <a:cxnSpLocks/>
              <a:endCxn id="57" idx="2"/>
            </p:cNvCxnSpPr>
            <p:nvPr/>
          </p:nvCxnSpPr>
          <p:spPr>
            <a:xfrm flipV="1">
              <a:off x="2975870" y="794551"/>
              <a:ext cx="730558" cy="2915574"/>
            </a:xfrm>
            <a:prstGeom prst="straightConnector1">
              <a:avLst/>
            </a:prstGeom>
            <a:ln w="12700">
              <a:solidFill>
                <a:srgbClr val="0070C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5" name="직선 화살표 연결선 64">
              <a:extLst>
                <a:ext uri="{FF2B5EF4-FFF2-40B4-BE49-F238E27FC236}">
                  <a16:creationId xmlns:a16="http://schemas.microsoft.com/office/drawing/2014/main" id="{6397EDD6-B3C6-4EE7-BF18-B9A2FB49A942}"/>
                </a:ext>
              </a:extLst>
            </p:cNvPr>
            <p:cNvCxnSpPr>
              <a:cxnSpLocks/>
              <a:endCxn id="58" idx="2"/>
            </p:cNvCxnSpPr>
            <p:nvPr/>
          </p:nvCxnSpPr>
          <p:spPr>
            <a:xfrm flipV="1">
              <a:off x="3269388" y="794550"/>
              <a:ext cx="596838" cy="2915575"/>
            </a:xfrm>
            <a:prstGeom prst="straightConnector1">
              <a:avLst/>
            </a:prstGeom>
            <a:ln w="127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6" name="직선 화살표 연결선 65">
              <a:extLst>
                <a:ext uri="{FF2B5EF4-FFF2-40B4-BE49-F238E27FC236}">
                  <a16:creationId xmlns:a16="http://schemas.microsoft.com/office/drawing/2014/main" id="{69751582-1688-43B3-B718-E0DE41B84332}"/>
                </a:ext>
              </a:extLst>
            </p:cNvPr>
            <p:cNvCxnSpPr>
              <a:cxnSpLocks/>
            </p:cNvCxnSpPr>
            <p:nvPr/>
          </p:nvCxnSpPr>
          <p:spPr>
            <a:xfrm flipH="1" flipV="1">
              <a:off x="4403325" y="1624614"/>
              <a:ext cx="727968" cy="3595456"/>
            </a:xfrm>
            <a:prstGeom prst="straightConnector1">
              <a:avLst/>
            </a:prstGeom>
            <a:ln w="12700">
              <a:solidFill>
                <a:srgbClr val="7030A0"/>
              </a:solidFill>
              <a:prstDash val="dash"/>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6EF74928-77C9-4942-AF38-5FC0C1618EBF}"/>
                    </a:ext>
                  </a:extLst>
                </p:cNvPr>
                <p:cNvSpPr txBox="1"/>
                <p:nvPr/>
              </p:nvSpPr>
              <p:spPr>
                <a:xfrm>
                  <a:off x="3990125" y="4508064"/>
                  <a:ext cx="21217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𝑥</m:t>
                        </m:r>
                      </m:oMath>
                    </m:oMathPara>
                  </a14:m>
                  <a:endParaRPr lang="ko-KR" altLang="en-US" dirty="0"/>
                </a:p>
              </p:txBody>
            </p:sp>
          </mc:Choice>
          <mc:Fallback xmlns="">
            <p:sp>
              <p:nvSpPr>
                <p:cNvPr id="61" name="TextBox 60">
                  <a:extLst>
                    <a:ext uri="{FF2B5EF4-FFF2-40B4-BE49-F238E27FC236}">
                      <a16:creationId xmlns:a16="http://schemas.microsoft.com/office/drawing/2014/main" id="{98021CD8-B350-44DD-9ECD-C42C8541AB2C}"/>
                    </a:ext>
                  </a:extLst>
                </p:cNvPr>
                <p:cNvSpPr txBox="1">
                  <a:spLocks noRot="1" noChangeAspect="1" noMove="1" noResize="1" noEditPoints="1" noAdjustHandles="1" noChangeArrowheads="1" noChangeShapeType="1" noTextEdit="1"/>
                </p:cNvSpPr>
                <p:nvPr/>
              </p:nvSpPr>
              <p:spPr>
                <a:xfrm>
                  <a:off x="3990125" y="4508064"/>
                  <a:ext cx="212173" cy="276999"/>
                </a:xfrm>
                <a:prstGeom prst="rect">
                  <a:avLst/>
                </a:prstGeom>
                <a:blipFill>
                  <a:blip r:embed="rId2"/>
                  <a:stretch>
                    <a:fillRect l="-8824" r="-8824" b="-4444"/>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11D02358-9347-440C-9B1E-D644D1BDE808}"/>
                    </a:ext>
                  </a:extLst>
                </p:cNvPr>
                <p:cNvSpPr txBox="1"/>
                <p:nvPr/>
              </p:nvSpPr>
              <p:spPr>
                <a:xfrm>
                  <a:off x="3745470" y="2307546"/>
                  <a:ext cx="778611"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b="0" i="1" smtClean="0">
                                <a:latin typeface="Cambria Math" panose="02040503050406030204" pitchFamily="18" charset="0"/>
                              </a:rPr>
                            </m:ctrlPr>
                          </m:sSubPr>
                          <m:e>
                            <m:r>
                              <a:rPr lang="en-US" altLang="ko-KR" b="0" i="1" smtClean="0">
                                <a:latin typeface="Cambria Math" panose="02040503050406030204" pitchFamily="18" charset="0"/>
                              </a:rPr>
                              <m:t>𝑤</m:t>
                            </m:r>
                          </m:e>
                          <m:sub>
                            <m:r>
                              <a:rPr lang="en-US" altLang="ko-KR" b="0" i="1" smtClean="0">
                                <a:latin typeface="Cambria Math" panose="02040503050406030204" pitchFamily="18" charset="0"/>
                              </a:rPr>
                              <m:t>𝑗</m:t>
                            </m:r>
                          </m:sub>
                        </m:sSub>
                        <m:r>
                          <a:rPr lang="en-US" altLang="ko-KR" b="0" i="1" smtClean="0">
                            <a:latin typeface="Cambria Math" panose="02040503050406030204" pitchFamily="18" charset="0"/>
                          </a:rPr>
                          <m:t>[</m:t>
                        </m:r>
                        <m:r>
                          <a:rPr lang="en-US" altLang="ko-KR" b="0" i="1" smtClean="0">
                            <a:latin typeface="Cambria Math" panose="02040503050406030204" pitchFamily="18" charset="0"/>
                          </a:rPr>
                          <m:t>𝑖</m:t>
                        </m:r>
                        <m:r>
                          <a:rPr lang="en-US" altLang="ko-KR" b="0" i="1" smtClean="0">
                            <a:latin typeface="Cambria Math" panose="02040503050406030204" pitchFamily="18" charset="0"/>
                          </a:rPr>
                          <m:t>,</m:t>
                        </m:r>
                        <m:r>
                          <a:rPr lang="en-US" altLang="ko-KR" b="0" i="1" smtClean="0">
                            <a:latin typeface="Cambria Math" panose="02040503050406030204" pitchFamily="18" charset="0"/>
                          </a:rPr>
                          <m:t>𝑘</m:t>
                        </m:r>
                        <m:r>
                          <a:rPr lang="en-US" altLang="ko-KR" b="0" i="1" smtClean="0">
                            <a:latin typeface="Cambria Math" panose="02040503050406030204" pitchFamily="18" charset="0"/>
                          </a:rPr>
                          <m:t>]</m:t>
                        </m:r>
                      </m:oMath>
                    </m:oMathPara>
                  </a14:m>
                  <a:endParaRPr lang="ko-KR" altLang="en-US" dirty="0"/>
                </a:p>
              </p:txBody>
            </p:sp>
          </mc:Choice>
          <mc:Fallback xmlns="">
            <p:sp>
              <p:nvSpPr>
                <p:cNvPr id="123" name="TextBox 122">
                  <a:extLst>
                    <a:ext uri="{FF2B5EF4-FFF2-40B4-BE49-F238E27FC236}">
                      <a16:creationId xmlns:a16="http://schemas.microsoft.com/office/drawing/2014/main" id="{B6678418-9FEA-4704-9CDB-8A2A835D6EBC}"/>
                    </a:ext>
                  </a:extLst>
                </p:cNvPr>
                <p:cNvSpPr txBox="1">
                  <a:spLocks noRot="1" noChangeAspect="1" noMove="1" noResize="1" noEditPoints="1" noAdjustHandles="1" noChangeArrowheads="1" noChangeShapeType="1" noTextEdit="1"/>
                </p:cNvSpPr>
                <p:nvPr/>
              </p:nvSpPr>
              <p:spPr>
                <a:xfrm>
                  <a:off x="3745470" y="2307546"/>
                  <a:ext cx="778611" cy="299313"/>
                </a:xfrm>
                <a:prstGeom prst="rect">
                  <a:avLst/>
                </a:prstGeom>
                <a:blipFill>
                  <a:blip r:embed="rId3"/>
                  <a:stretch>
                    <a:fillRect l="-2344" t="-2041" r="-8594" b="-2857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575A9493-5A03-4677-81D0-E442FD743DD6}"/>
                    </a:ext>
                  </a:extLst>
                </p:cNvPr>
                <p:cNvSpPr txBox="1"/>
                <p:nvPr/>
              </p:nvSpPr>
              <p:spPr>
                <a:xfrm>
                  <a:off x="3964249" y="958139"/>
                  <a:ext cx="283347"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b="0" i="1" smtClean="0">
                                <a:latin typeface="Cambria Math" panose="02040503050406030204" pitchFamily="18" charset="0"/>
                              </a:rPr>
                            </m:ctrlPr>
                          </m:sSubPr>
                          <m:e>
                            <m:r>
                              <a:rPr lang="en-US" altLang="ko-KR" b="0" i="1" smtClean="0">
                                <a:latin typeface="Cambria Math" panose="02040503050406030204" pitchFamily="18" charset="0"/>
                              </a:rPr>
                              <m:t>h</m:t>
                            </m:r>
                          </m:e>
                          <m:sub>
                            <m:r>
                              <a:rPr lang="en-US" altLang="ko-KR" b="0" i="1" smtClean="0">
                                <a:latin typeface="Cambria Math" panose="02040503050406030204" pitchFamily="18" charset="0"/>
                              </a:rPr>
                              <m:t>𝑗</m:t>
                            </m:r>
                          </m:sub>
                        </m:sSub>
                      </m:oMath>
                    </m:oMathPara>
                  </a14:m>
                  <a:endParaRPr lang="ko-KR" altLang="en-US" dirty="0"/>
                </a:p>
              </p:txBody>
            </p:sp>
          </mc:Choice>
          <mc:Fallback xmlns="">
            <p:sp>
              <p:nvSpPr>
                <p:cNvPr id="124" name="TextBox 123">
                  <a:extLst>
                    <a:ext uri="{FF2B5EF4-FFF2-40B4-BE49-F238E27FC236}">
                      <a16:creationId xmlns:a16="http://schemas.microsoft.com/office/drawing/2014/main" id="{9DC78B5D-9CF9-48C9-BD7E-75AB3689C394}"/>
                    </a:ext>
                  </a:extLst>
                </p:cNvPr>
                <p:cNvSpPr txBox="1">
                  <a:spLocks noRot="1" noChangeAspect="1" noMove="1" noResize="1" noEditPoints="1" noAdjustHandles="1" noChangeArrowheads="1" noChangeShapeType="1" noTextEdit="1"/>
                </p:cNvSpPr>
                <p:nvPr/>
              </p:nvSpPr>
              <p:spPr>
                <a:xfrm>
                  <a:off x="3964249" y="958139"/>
                  <a:ext cx="283347" cy="299313"/>
                </a:xfrm>
                <a:prstGeom prst="rect">
                  <a:avLst/>
                </a:prstGeom>
                <a:blipFill>
                  <a:blip r:embed="rId4"/>
                  <a:stretch>
                    <a:fillRect l="-14894" r="-8511" b="-26531"/>
                  </a:stretch>
                </a:blipFill>
              </p:spPr>
              <p:txBody>
                <a:bodyPr/>
                <a:lstStyle/>
                <a:p>
                  <a:r>
                    <a:rPr lang="ko-KR" altLang="en-US">
                      <a:noFill/>
                    </a:rPr>
                    <a:t> </a:t>
                  </a:r>
                </a:p>
              </p:txBody>
            </p:sp>
          </mc:Fallback>
        </mc:AlternateContent>
        <p:sp>
          <p:nvSpPr>
            <p:cNvPr id="70" name="직사각형 69">
              <a:extLst>
                <a:ext uri="{FF2B5EF4-FFF2-40B4-BE49-F238E27FC236}">
                  <a16:creationId xmlns:a16="http://schemas.microsoft.com/office/drawing/2014/main" id="{1E0A3CD9-669A-4FCE-A5B6-D3E01AE383F0}"/>
                </a:ext>
              </a:extLst>
            </p:cNvPr>
            <p:cNvSpPr/>
            <p:nvPr/>
          </p:nvSpPr>
          <p:spPr>
            <a:xfrm>
              <a:off x="3626529" y="652507"/>
              <a:ext cx="856695" cy="89220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pic>
        <p:nvPicPr>
          <p:cNvPr id="71" name="그림 70">
            <a:extLst>
              <a:ext uri="{FF2B5EF4-FFF2-40B4-BE49-F238E27FC236}">
                <a16:creationId xmlns:a16="http://schemas.microsoft.com/office/drawing/2014/main" id="{00F4C6E6-F7E0-4AB6-AE63-C9570EA2FAB2}"/>
              </a:ext>
            </a:extLst>
          </p:cNvPr>
          <p:cNvPicPr>
            <a:picLocks noChangeAspect="1"/>
          </p:cNvPicPr>
          <p:nvPr/>
        </p:nvPicPr>
        <p:blipFill>
          <a:blip r:embed="rId5"/>
          <a:stretch>
            <a:fillRect/>
          </a:stretch>
        </p:blipFill>
        <p:spPr>
          <a:xfrm>
            <a:off x="1255940" y="1534890"/>
            <a:ext cx="6791325" cy="895350"/>
          </a:xfrm>
          <a:prstGeom prst="rect">
            <a:avLst/>
          </a:prstGeom>
        </p:spPr>
      </p:pic>
    </p:spTree>
    <p:extLst>
      <p:ext uri="{BB962C8B-B14F-4D97-AF65-F5344CB8AC3E}">
        <p14:creationId xmlns:p14="http://schemas.microsoft.com/office/powerpoint/2010/main" val="3627527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656910" y="275210"/>
            <a:ext cx="11255478" cy="5568854"/>
          </a:xfrm>
        </p:spPr>
        <p:txBody>
          <a:bodyPr>
            <a:normAutofit/>
          </a:bodyPr>
          <a:lstStyle/>
          <a:p>
            <a:pPr marL="457200" lvl="1" indent="0">
              <a:buNone/>
            </a:pPr>
            <a:endParaRPr lang="en-US" altLang="ko-KR" dirty="0"/>
          </a:p>
          <a:p>
            <a:r>
              <a:rPr lang="en-US" altLang="ko-KR" dirty="0"/>
              <a:t>Pooling Layer</a:t>
            </a:r>
          </a:p>
          <a:p>
            <a:pPr lvl="1"/>
            <a:r>
              <a:rPr lang="en-US" altLang="ko-KR" dirty="0"/>
              <a:t>A form of nonlinear down sampling</a:t>
            </a:r>
          </a:p>
          <a:p>
            <a:pPr lvl="2" algn="just"/>
            <a:r>
              <a:rPr lang="en-US" altLang="ko-KR" dirty="0"/>
              <a:t>The exact location of a feature is less important than its rough location relative to other features. The pooling layer serves to progressively reduce the spatial size of the representation, to reduce the number of parameters, and amount of computation in the network, and hence to also control </a:t>
            </a:r>
            <a:r>
              <a:rPr lang="en-US" altLang="ko-KR" dirty="0">
                <a:hlinkClick r:id="rId2" tooltip="Overfitting"/>
              </a:rPr>
              <a:t>overfitting</a:t>
            </a:r>
            <a:r>
              <a:rPr lang="en-US" altLang="ko-KR" dirty="0"/>
              <a:t>. It is common to periodically insert a pooling layer between successive convolutional layers in a CNN architecture. The pooling operation provides another form of translation invariance.</a:t>
            </a:r>
          </a:p>
          <a:p>
            <a:pPr lvl="1"/>
            <a:r>
              <a:rPr lang="en-US" altLang="ko-KR" dirty="0"/>
              <a:t>Max pooling is the most common</a:t>
            </a:r>
          </a:p>
          <a:p>
            <a:pPr lvl="2"/>
            <a:r>
              <a:rPr lang="en-US" altLang="ko-KR" dirty="0"/>
              <a:t>It </a:t>
            </a:r>
            <a:r>
              <a:rPr lang="en-US" altLang="ko-KR" dirty="0">
                <a:hlinkClick r:id="rId3" tooltip="Partition of a set"/>
              </a:rPr>
              <a:t>partitions</a:t>
            </a:r>
            <a:r>
              <a:rPr lang="en-US" altLang="ko-KR" dirty="0"/>
              <a:t> the input image into a set of non-overlapping rectangles and, for each such sub-region, outputs the maximum. </a:t>
            </a:r>
          </a:p>
          <a:p>
            <a:pPr lvl="1"/>
            <a:r>
              <a:rPr lang="en-US" altLang="ko-KR" dirty="0"/>
              <a:t>Average Pooling, L2-norm Pooling</a:t>
            </a:r>
          </a:p>
          <a:p>
            <a:pPr lvl="1"/>
            <a:endParaRPr lang="en-US" altLang="ko-KR" dirty="0"/>
          </a:p>
          <a:p>
            <a:pPr lvl="1"/>
            <a:endParaRPr lang="en-US" altLang="ko-KR" dirty="0"/>
          </a:p>
          <a:p>
            <a:pPr lvl="1"/>
            <a:endParaRPr lang="en-US" altLang="ko-KR" dirty="0"/>
          </a:p>
          <a:p>
            <a:pPr lvl="1"/>
            <a:endParaRPr lang="en-US" altLang="ko-KR" dirty="0"/>
          </a:p>
          <a:p>
            <a:pPr marL="457200" lvl="1" indent="0">
              <a:buNone/>
            </a:pPr>
            <a:endParaRPr lang="en-US" altLang="ko-KR" dirty="0"/>
          </a:p>
          <a:p>
            <a:pPr lvl="1"/>
            <a:endParaRPr lang="en-US" altLang="ko-KR" dirty="0"/>
          </a:p>
          <a:p>
            <a:endParaRPr lang="en-US" altLang="ko-KR" dirty="0"/>
          </a:p>
        </p:txBody>
      </p:sp>
    </p:spTree>
    <p:extLst>
      <p:ext uri="{BB962C8B-B14F-4D97-AF65-F5344CB8AC3E}">
        <p14:creationId xmlns:p14="http://schemas.microsoft.com/office/powerpoint/2010/main" val="3674361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656910" y="275210"/>
            <a:ext cx="11255478" cy="5568854"/>
          </a:xfrm>
        </p:spPr>
        <p:txBody>
          <a:bodyPr>
            <a:normAutofit/>
          </a:bodyPr>
          <a:lstStyle/>
          <a:p>
            <a:pPr marL="457200" lvl="1" indent="0">
              <a:buNone/>
            </a:pPr>
            <a:endParaRPr lang="en-US" altLang="ko-KR" dirty="0"/>
          </a:p>
          <a:p>
            <a:r>
              <a:rPr lang="en-US" altLang="ko-KR" dirty="0"/>
              <a:t>Pooling Layer</a:t>
            </a:r>
          </a:p>
          <a:p>
            <a:pPr lvl="1"/>
            <a:endParaRPr lang="en-US" altLang="ko-KR" dirty="0"/>
          </a:p>
          <a:p>
            <a:pPr lvl="1"/>
            <a:endParaRPr lang="en-US" altLang="ko-KR" dirty="0"/>
          </a:p>
          <a:p>
            <a:pPr lvl="1"/>
            <a:endParaRPr lang="en-US" altLang="ko-KR" dirty="0"/>
          </a:p>
          <a:p>
            <a:pPr lvl="1"/>
            <a:endParaRPr lang="en-US" altLang="ko-KR" dirty="0"/>
          </a:p>
          <a:p>
            <a:pPr marL="457200" lvl="1" indent="0">
              <a:buNone/>
            </a:pPr>
            <a:endParaRPr lang="en-US" altLang="ko-KR" dirty="0"/>
          </a:p>
          <a:p>
            <a:pPr lvl="1"/>
            <a:endParaRPr lang="en-US" altLang="ko-KR" dirty="0"/>
          </a:p>
          <a:p>
            <a:endParaRPr lang="en-US" altLang="ko-KR" dirty="0"/>
          </a:p>
        </p:txBody>
      </p:sp>
      <p:grpSp>
        <p:nvGrpSpPr>
          <p:cNvPr id="6" name="그룹 5">
            <a:extLst>
              <a:ext uri="{FF2B5EF4-FFF2-40B4-BE49-F238E27FC236}">
                <a16:creationId xmlns:a16="http://schemas.microsoft.com/office/drawing/2014/main" id="{5C246AE3-E3E7-4AC1-8F1B-BFD6C006A297}"/>
              </a:ext>
            </a:extLst>
          </p:cNvPr>
          <p:cNvGrpSpPr/>
          <p:nvPr/>
        </p:nvGrpSpPr>
        <p:grpSpPr>
          <a:xfrm>
            <a:off x="730556" y="2006350"/>
            <a:ext cx="5517844" cy="2106574"/>
            <a:chOff x="3337078" y="2067887"/>
            <a:chExt cx="5517844" cy="2106574"/>
          </a:xfrm>
        </p:grpSpPr>
        <p:sp>
          <p:nvSpPr>
            <p:cNvPr id="10" name="타원 9">
              <a:extLst>
                <a:ext uri="{FF2B5EF4-FFF2-40B4-BE49-F238E27FC236}">
                  <a16:creationId xmlns:a16="http://schemas.microsoft.com/office/drawing/2014/main" id="{902EE2E3-76B4-4CB8-BD59-CC1BBF604917}"/>
                </a:ext>
              </a:extLst>
            </p:cNvPr>
            <p:cNvSpPr/>
            <p:nvPr/>
          </p:nvSpPr>
          <p:spPr>
            <a:xfrm>
              <a:off x="3575019" y="3833064"/>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타원 10">
              <a:extLst>
                <a:ext uri="{FF2B5EF4-FFF2-40B4-BE49-F238E27FC236}">
                  <a16:creationId xmlns:a16="http://schemas.microsoft.com/office/drawing/2014/main" id="{64065F34-C83D-4A28-BBE4-5401F71E4AB3}"/>
                </a:ext>
              </a:extLst>
            </p:cNvPr>
            <p:cNvSpPr/>
            <p:nvPr/>
          </p:nvSpPr>
          <p:spPr>
            <a:xfrm>
              <a:off x="4749558" y="3839682"/>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타원 11">
              <a:extLst>
                <a:ext uri="{FF2B5EF4-FFF2-40B4-BE49-F238E27FC236}">
                  <a16:creationId xmlns:a16="http://schemas.microsoft.com/office/drawing/2014/main" id="{BC71169C-141E-4F40-8657-0030E7E96E66}"/>
                </a:ext>
              </a:extLst>
            </p:cNvPr>
            <p:cNvSpPr/>
            <p:nvPr/>
          </p:nvSpPr>
          <p:spPr>
            <a:xfrm>
              <a:off x="4186561" y="3839682"/>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타원 12">
              <a:extLst>
                <a:ext uri="{FF2B5EF4-FFF2-40B4-BE49-F238E27FC236}">
                  <a16:creationId xmlns:a16="http://schemas.microsoft.com/office/drawing/2014/main" id="{26899CAD-3CBF-4590-AAEE-1A5F4C26B3FE}"/>
                </a:ext>
              </a:extLst>
            </p:cNvPr>
            <p:cNvSpPr/>
            <p:nvPr/>
          </p:nvSpPr>
          <p:spPr>
            <a:xfrm>
              <a:off x="8283740" y="3846470"/>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4" name="직선 연결선 13">
              <a:extLst>
                <a:ext uri="{FF2B5EF4-FFF2-40B4-BE49-F238E27FC236}">
                  <a16:creationId xmlns:a16="http://schemas.microsoft.com/office/drawing/2014/main" id="{863178DE-EF09-4990-8C1F-24601F965CF8}"/>
                </a:ext>
              </a:extLst>
            </p:cNvPr>
            <p:cNvCxnSpPr>
              <a:cxnSpLocks/>
            </p:cNvCxnSpPr>
            <p:nvPr/>
          </p:nvCxnSpPr>
          <p:spPr>
            <a:xfrm>
              <a:off x="7315130" y="4021450"/>
              <a:ext cx="804284" cy="0"/>
            </a:xfrm>
            <a:prstGeom prst="line">
              <a:avLst/>
            </a:prstGeom>
            <a:ln>
              <a:prstDash val="sysDot"/>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B809AE41-6712-4C0F-8FFC-A530AEF005CD}"/>
                    </a:ext>
                  </a:extLst>
                </p:cNvPr>
                <p:cNvSpPr txBox="1"/>
                <p:nvPr/>
              </p:nvSpPr>
              <p:spPr>
                <a:xfrm>
                  <a:off x="3337078" y="3451260"/>
                  <a:ext cx="603947"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h</m:t>
                            </m:r>
                          </m:e>
                          <m:sub>
                            <m:r>
                              <a:rPr lang="en-US" altLang="ko-KR" b="0" i="1" smtClean="0">
                                <a:latin typeface="Cambria Math" panose="02040503050406030204" pitchFamily="18" charset="0"/>
                              </a:rPr>
                              <m:t>𝑗</m:t>
                            </m:r>
                          </m:sub>
                        </m:sSub>
                        <m:r>
                          <a:rPr lang="en-US" altLang="ko-KR" b="0" i="1" smtClean="0">
                            <a:latin typeface="Cambria Math" panose="02040503050406030204" pitchFamily="18" charset="0"/>
                          </a:rPr>
                          <m:t>(1)</m:t>
                        </m:r>
                      </m:oMath>
                    </m:oMathPara>
                  </a14:m>
                  <a:endParaRPr lang="ko-KR" altLang="en-US" dirty="0"/>
                </a:p>
              </p:txBody>
            </p:sp>
          </mc:Choice>
          <mc:Fallback xmlns="">
            <p:sp>
              <p:nvSpPr>
                <p:cNvPr id="112" name="TextBox 111">
                  <a:extLst>
                    <a:ext uri="{FF2B5EF4-FFF2-40B4-BE49-F238E27FC236}">
                      <a16:creationId xmlns:a16="http://schemas.microsoft.com/office/drawing/2014/main" id="{62EF5CCA-3C18-4113-8CE8-931D9A891F22}"/>
                    </a:ext>
                  </a:extLst>
                </p:cNvPr>
                <p:cNvSpPr txBox="1">
                  <a:spLocks noRot="1" noChangeAspect="1" noMove="1" noResize="1" noEditPoints="1" noAdjustHandles="1" noChangeArrowheads="1" noChangeShapeType="1" noTextEdit="1"/>
                </p:cNvSpPr>
                <p:nvPr/>
              </p:nvSpPr>
              <p:spPr>
                <a:xfrm>
                  <a:off x="3337078" y="3451260"/>
                  <a:ext cx="603947" cy="299313"/>
                </a:xfrm>
                <a:prstGeom prst="rect">
                  <a:avLst/>
                </a:prstGeom>
                <a:blipFill>
                  <a:blip r:embed="rId2"/>
                  <a:stretch>
                    <a:fillRect l="-7071" r="-12121" b="-2653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9BAA786-1ED5-4875-A1A0-D2F311910A83}"/>
                    </a:ext>
                  </a:extLst>
                </p:cNvPr>
                <p:cNvSpPr txBox="1"/>
                <p:nvPr/>
              </p:nvSpPr>
              <p:spPr>
                <a:xfrm>
                  <a:off x="4047941" y="3451259"/>
                  <a:ext cx="603947"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h</m:t>
                            </m:r>
                          </m:e>
                          <m:sub>
                            <m:r>
                              <a:rPr lang="en-US" altLang="ko-KR" b="0" i="1" smtClean="0">
                                <a:latin typeface="Cambria Math" panose="02040503050406030204" pitchFamily="18" charset="0"/>
                              </a:rPr>
                              <m:t>𝑗</m:t>
                            </m:r>
                          </m:sub>
                        </m:sSub>
                        <m:r>
                          <a:rPr lang="en-US" altLang="ko-KR" b="0" i="1" smtClean="0">
                            <a:latin typeface="Cambria Math" panose="02040503050406030204" pitchFamily="18" charset="0"/>
                          </a:rPr>
                          <m:t>(2)</m:t>
                        </m:r>
                      </m:oMath>
                    </m:oMathPara>
                  </a14:m>
                  <a:endParaRPr lang="ko-KR" altLang="en-US" dirty="0"/>
                </a:p>
              </p:txBody>
            </p:sp>
          </mc:Choice>
          <mc:Fallback xmlns="">
            <p:sp>
              <p:nvSpPr>
                <p:cNvPr id="120" name="TextBox 119">
                  <a:extLst>
                    <a:ext uri="{FF2B5EF4-FFF2-40B4-BE49-F238E27FC236}">
                      <a16:creationId xmlns:a16="http://schemas.microsoft.com/office/drawing/2014/main" id="{576A9481-F28F-4252-BEA7-5D1BFD3C2958}"/>
                    </a:ext>
                  </a:extLst>
                </p:cNvPr>
                <p:cNvSpPr txBox="1">
                  <a:spLocks noRot="1" noChangeAspect="1" noMove="1" noResize="1" noEditPoints="1" noAdjustHandles="1" noChangeArrowheads="1" noChangeShapeType="1" noTextEdit="1"/>
                </p:cNvSpPr>
                <p:nvPr/>
              </p:nvSpPr>
              <p:spPr>
                <a:xfrm>
                  <a:off x="4047941" y="3451259"/>
                  <a:ext cx="603947" cy="299313"/>
                </a:xfrm>
                <a:prstGeom prst="rect">
                  <a:avLst/>
                </a:prstGeom>
                <a:blipFill>
                  <a:blip r:embed="rId3"/>
                  <a:stretch>
                    <a:fillRect l="-7071" r="-12121" b="-2653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A2D8C60-4920-49F6-AA26-081E5CF36764}"/>
                    </a:ext>
                  </a:extLst>
                </p:cNvPr>
                <p:cNvSpPr txBox="1"/>
                <p:nvPr/>
              </p:nvSpPr>
              <p:spPr>
                <a:xfrm>
                  <a:off x="4682164" y="3446831"/>
                  <a:ext cx="603947"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h</m:t>
                            </m:r>
                          </m:e>
                          <m:sub>
                            <m:r>
                              <a:rPr lang="en-US" altLang="ko-KR" b="0" i="1" smtClean="0">
                                <a:latin typeface="Cambria Math" panose="02040503050406030204" pitchFamily="18" charset="0"/>
                              </a:rPr>
                              <m:t>𝑗</m:t>
                            </m:r>
                          </m:sub>
                        </m:sSub>
                        <m:r>
                          <a:rPr lang="en-US" altLang="ko-KR" b="0" i="1" smtClean="0">
                            <a:latin typeface="Cambria Math" panose="02040503050406030204" pitchFamily="18" charset="0"/>
                          </a:rPr>
                          <m:t>(3)</m:t>
                        </m:r>
                      </m:oMath>
                    </m:oMathPara>
                  </a14:m>
                  <a:endParaRPr lang="ko-KR" altLang="en-US" dirty="0"/>
                </a:p>
              </p:txBody>
            </p:sp>
          </mc:Choice>
          <mc:Fallback xmlns="">
            <p:sp>
              <p:nvSpPr>
                <p:cNvPr id="121" name="TextBox 120">
                  <a:extLst>
                    <a:ext uri="{FF2B5EF4-FFF2-40B4-BE49-F238E27FC236}">
                      <a16:creationId xmlns:a16="http://schemas.microsoft.com/office/drawing/2014/main" id="{9120BB16-603D-4C1B-95BC-4C052CB7D0E1}"/>
                    </a:ext>
                  </a:extLst>
                </p:cNvPr>
                <p:cNvSpPr txBox="1">
                  <a:spLocks noRot="1" noChangeAspect="1" noMove="1" noResize="1" noEditPoints="1" noAdjustHandles="1" noChangeArrowheads="1" noChangeShapeType="1" noTextEdit="1"/>
                </p:cNvSpPr>
                <p:nvPr/>
              </p:nvSpPr>
              <p:spPr>
                <a:xfrm>
                  <a:off x="4682164" y="3446831"/>
                  <a:ext cx="603947" cy="299313"/>
                </a:xfrm>
                <a:prstGeom prst="rect">
                  <a:avLst/>
                </a:prstGeom>
                <a:blipFill>
                  <a:blip r:embed="rId4"/>
                  <a:stretch>
                    <a:fillRect l="-7071" r="-12121" b="-240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4314A4A4-38D9-4CF6-85E2-C6D2B206ABBD}"/>
                    </a:ext>
                  </a:extLst>
                </p:cNvPr>
                <p:cNvSpPr txBox="1"/>
                <p:nvPr/>
              </p:nvSpPr>
              <p:spPr>
                <a:xfrm>
                  <a:off x="8283740" y="3368916"/>
                  <a:ext cx="571182"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h</m:t>
                            </m:r>
                          </m:e>
                          <m:sub>
                            <m:r>
                              <a:rPr lang="en-US" altLang="ko-KR" b="0" i="1" smtClean="0">
                                <a:latin typeface="Cambria Math" panose="02040503050406030204" pitchFamily="18" charset="0"/>
                              </a:rPr>
                              <m:t>𝑗</m:t>
                            </m:r>
                          </m:sub>
                        </m:sSub>
                        <m:r>
                          <a:rPr lang="en-US" altLang="ko-KR" b="0" i="1" smtClean="0">
                            <a:latin typeface="Cambria Math" panose="02040503050406030204" pitchFamily="18" charset="0"/>
                          </a:rPr>
                          <m:t>(</m:t>
                        </m:r>
                        <m:r>
                          <a:rPr lang="en-US" altLang="ko-KR" b="0" i="1" smtClean="0">
                            <a:latin typeface="Cambria Math" panose="02040503050406030204" pitchFamily="18" charset="0"/>
                          </a:rPr>
                          <m:t>𝐼</m:t>
                        </m:r>
                        <m:r>
                          <a:rPr lang="en-US" altLang="ko-KR" b="0" i="1" smtClean="0">
                            <a:latin typeface="Cambria Math" panose="02040503050406030204" pitchFamily="18" charset="0"/>
                          </a:rPr>
                          <m:t>)</m:t>
                        </m:r>
                      </m:oMath>
                    </m:oMathPara>
                  </a14:m>
                  <a:endParaRPr lang="ko-KR" altLang="en-US" dirty="0"/>
                </a:p>
              </p:txBody>
            </p:sp>
          </mc:Choice>
          <mc:Fallback xmlns="">
            <p:sp>
              <p:nvSpPr>
                <p:cNvPr id="122" name="TextBox 121">
                  <a:extLst>
                    <a:ext uri="{FF2B5EF4-FFF2-40B4-BE49-F238E27FC236}">
                      <a16:creationId xmlns:a16="http://schemas.microsoft.com/office/drawing/2014/main" id="{F2022641-7258-4BB4-A349-2B27F3F6C704}"/>
                    </a:ext>
                  </a:extLst>
                </p:cNvPr>
                <p:cNvSpPr txBox="1">
                  <a:spLocks noRot="1" noChangeAspect="1" noMove="1" noResize="1" noEditPoints="1" noAdjustHandles="1" noChangeArrowheads="1" noChangeShapeType="1" noTextEdit="1"/>
                </p:cNvSpPr>
                <p:nvPr/>
              </p:nvSpPr>
              <p:spPr>
                <a:xfrm>
                  <a:off x="8283740" y="3368916"/>
                  <a:ext cx="571182" cy="299313"/>
                </a:xfrm>
                <a:prstGeom prst="rect">
                  <a:avLst/>
                </a:prstGeom>
                <a:blipFill>
                  <a:blip r:embed="rId5"/>
                  <a:stretch>
                    <a:fillRect l="-7447" t="-2041" r="-11702" b="-26531"/>
                  </a:stretch>
                </a:blipFill>
              </p:spPr>
              <p:txBody>
                <a:bodyPr/>
                <a:lstStyle/>
                <a:p>
                  <a:r>
                    <a:rPr lang="ko-KR" altLang="en-US">
                      <a:noFill/>
                    </a:rPr>
                    <a:t> </a:t>
                  </a:r>
                </a:p>
              </p:txBody>
            </p:sp>
          </mc:Fallback>
        </mc:AlternateContent>
        <p:sp>
          <p:nvSpPr>
            <p:cNvPr id="19" name="타원 18">
              <a:extLst>
                <a:ext uri="{FF2B5EF4-FFF2-40B4-BE49-F238E27FC236}">
                  <a16:creationId xmlns:a16="http://schemas.microsoft.com/office/drawing/2014/main" id="{F0862078-2584-49A6-8BFC-E80B6031AF86}"/>
                </a:ext>
              </a:extLst>
            </p:cNvPr>
            <p:cNvSpPr/>
            <p:nvPr/>
          </p:nvSpPr>
          <p:spPr>
            <a:xfrm>
              <a:off x="5506641" y="3826446"/>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타원 19">
              <a:extLst>
                <a:ext uri="{FF2B5EF4-FFF2-40B4-BE49-F238E27FC236}">
                  <a16:creationId xmlns:a16="http://schemas.microsoft.com/office/drawing/2014/main" id="{6A8D32D3-86B7-4A9F-A15B-FF88DFD66C43}"/>
                </a:ext>
              </a:extLst>
            </p:cNvPr>
            <p:cNvSpPr/>
            <p:nvPr/>
          </p:nvSpPr>
          <p:spPr>
            <a:xfrm>
              <a:off x="6681180" y="3833064"/>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 name="타원 20">
              <a:extLst>
                <a:ext uri="{FF2B5EF4-FFF2-40B4-BE49-F238E27FC236}">
                  <a16:creationId xmlns:a16="http://schemas.microsoft.com/office/drawing/2014/main" id="{31E475F8-BAAB-4BCD-A0C4-1D712A99EB61}"/>
                </a:ext>
              </a:extLst>
            </p:cNvPr>
            <p:cNvSpPr/>
            <p:nvPr/>
          </p:nvSpPr>
          <p:spPr>
            <a:xfrm>
              <a:off x="6118183" y="3833064"/>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B2D4C60A-E807-4083-8337-E5433F53E6D3}"/>
                    </a:ext>
                  </a:extLst>
                </p:cNvPr>
                <p:cNvSpPr txBox="1"/>
                <p:nvPr/>
              </p:nvSpPr>
              <p:spPr>
                <a:xfrm>
                  <a:off x="5268700" y="3444642"/>
                  <a:ext cx="603948"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h</m:t>
                            </m:r>
                          </m:e>
                          <m:sub>
                            <m:r>
                              <a:rPr lang="en-US" altLang="ko-KR" b="0" i="1" smtClean="0">
                                <a:latin typeface="Cambria Math" panose="02040503050406030204" pitchFamily="18" charset="0"/>
                              </a:rPr>
                              <m:t>𝑗</m:t>
                            </m:r>
                          </m:sub>
                        </m:sSub>
                        <m:r>
                          <a:rPr lang="en-US" altLang="ko-KR" b="0" i="1" smtClean="0">
                            <a:latin typeface="Cambria Math" panose="02040503050406030204" pitchFamily="18" charset="0"/>
                          </a:rPr>
                          <m:t>(4)</m:t>
                        </m:r>
                      </m:oMath>
                    </m:oMathPara>
                  </a14:m>
                  <a:endParaRPr lang="ko-KR" altLang="en-US" dirty="0"/>
                </a:p>
              </p:txBody>
            </p:sp>
          </mc:Choice>
          <mc:Fallback xmlns="">
            <p:sp>
              <p:nvSpPr>
                <p:cNvPr id="123" name="TextBox 122">
                  <a:extLst>
                    <a:ext uri="{FF2B5EF4-FFF2-40B4-BE49-F238E27FC236}">
                      <a16:creationId xmlns:a16="http://schemas.microsoft.com/office/drawing/2014/main" id="{B9F14773-256D-406C-857C-10EF919EA75B}"/>
                    </a:ext>
                  </a:extLst>
                </p:cNvPr>
                <p:cNvSpPr txBox="1">
                  <a:spLocks noRot="1" noChangeAspect="1" noMove="1" noResize="1" noEditPoints="1" noAdjustHandles="1" noChangeArrowheads="1" noChangeShapeType="1" noTextEdit="1"/>
                </p:cNvSpPr>
                <p:nvPr/>
              </p:nvSpPr>
              <p:spPr>
                <a:xfrm>
                  <a:off x="5268700" y="3444642"/>
                  <a:ext cx="603948" cy="299313"/>
                </a:xfrm>
                <a:prstGeom prst="rect">
                  <a:avLst/>
                </a:prstGeom>
                <a:blipFill>
                  <a:blip r:embed="rId6"/>
                  <a:stretch>
                    <a:fillRect l="-7071" r="-12121" b="-2653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5A6A85E9-3DA7-44F5-BC52-1CE3472B5576}"/>
                    </a:ext>
                  </a:extLst>
                </p:cNvPr>
                <p:cNvSpPr txBox="1"/>
                <p:nvPr/>
              </p:nvSpPr>
              <p:spPr>
                <a:xfrm>
                  <a:off x="5979563" y="3444641"/>
                  <a:ext cx="603948"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h</m:t>
                            </m:r>
                          </m:e>
                          <m:sub>
                            <m:r>
                              <a:rPr lang="en-US" altLang="ko-KR" b="0" i="1" smtClean="0">
                                <a:latin typeface="Cambria Math" panose="02040503050406030204" pitchFamily="18" charset="0"/>
                              </a:rPr>
                              <m:t>𝑗</m:t>
                            </m:r>
                          </m:sub>
                        </m:sSub>
                        <m:r>
                          <a:rPr lang="en-US" altLang="ko-KR" b="0" i="1" smtClean="0">
                            <a:latin typeface="Cambria Math" panose="02040503050406030204" pitchFamily="18" charset="0"/>
                          </a:rPr>
                          <m:t>(5)</m:t>
                        </m:r>
                      </m:oMath>
                    </m:oMathPara>
                  </a14:m>
                  <a:endParaRPr lang="ko-KR" altLang="en-US" dirty="0"/>
                </a:p>
              </p:txBody>
            </p:sp>
          </mc:Choice>
          <mc:Fallback xmlns="">
            <p:sp>
              <p:nvSpPr>
                <p:cNvPr id="124" name="TextBox 123">
                  <a:extLst>
                    <a:ext uri="{FF2B5EF4-FFF2-40B4-BE49-F238E27FC236}">
                      <a16:creationId xmlns:a16="http://schemas.microsoft.com/office/drawing/2014/main" id="{B32385DC-A571-4014-AEF2-F6FAF0189477}"/>
                    </a:ext>
                  </a:extLst>
                </p:cNvPr>
                <p:cNvSpPr txBox="1">
                  <a:spLocks noRot="1" noChangeAspect="1" noMove="1" noResize="1" noEditPoints="1" noAdjustHandles="1" noChangeArrowheads="1" noChangeShapeType="1" noTextEdit="1"/>
                </p:cNvSpPr>
                <p:nvPr/>
              </p:nvSpPr>
              <p:spPr>
                <a:xfrm>
                  <a:off x="5979563" y="3444641"/>
                  <a:ext cx="603948" cy="299313"/>
                </a:xfrm>
                <a:prstGeom prst="rect">
                  <a:avLst/>
                </a:prstGeom>
                <a:blipFill>
                  <a:blip r:embed="rId7"/>
                  <a:stretch>
                    <a:fillRect l="-7071" r="-12121" b="-2653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8F52BF6D-AD49-4A4A-954F-1CD9E729B8F0}"/>
                    </a:ext>
                  </a:extLst>
                </p:cNvPr>
                <p:cNvSpPr txBox="1"/>
                <p:nvPr/>
              </p:nvSpPr>
              <p:spPr>
                <a:xfrm>
                  <a:off x="6613786" y="3440213"/>
                  <a:ext cx="603948"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altLang="ko-KR" i="1" smtClean="0">
                                <a:latin typeface="Cambria Math" panose="02040503050406030204" pitchFamily="18" charset="0"/>
                              </a:rPr>
                            </m:ctrlPr>
                          </m:sSubPr>
                          <m:e>
                            <m:r>
                              <a:rPr lang="en-US" altLang="ko-KR" b="0" i="1" smtClean="0">
                                <a:latin typeface="Cambria Math" panose="02040503050406030204" pitchFamily="18" charset="0"/>
                              </a:rPr>
                              <m:t>h</m:t>
                            </m:r>
                          </m:e>
                          <m:sub>
                            <m:r>
                              <a:rPr lang="en-US" altLang="ko-KR" b="0" i="1" smtClean="0">
                                <a:latin typeface="Cambria Math" panose="02040503050406030204" pitchFamily="18" charset="0"/>
                              </a:rPr>
                              <m:t>𝑗</m:t>
                            </m:r>
                          </m:sub>
                        </m:sSub>
                        <m:r>
                          <a:rPr lang="en-US" altLang="ko-KR" b="0" i="1" smtClean="0">
                            <a:latin typeface="Cambria Math" panose="02040503050406030204" pitchFamily="18" charset="0"/>
                          </a:rPr>
                          <m:t>(6)</m:t>
                        </m:r>
                      </m:oMath>
                    </m:oMathPara>
                  </a14:m>
                  <a:endParaRPr lang="ko-KR" altLang="en-US" dirty="0"/>
                </a:p>
              </p:txBody>
            </p:sp>
          </mc:Choice>
          <mc:Fallback xmlns="">
            <p:sp>
              <p:nvSpPr>
                <p:cNvPr id="125" name="TextBox 124">
                  <a:extLst>
                    <a:ext uri="{FF2B5EF4-FFF2-40B4-BE49-F238E27FC236}">
                      <a16:creationId xmlns:a16="http://schemas.microsoft.com/office/drawing/2014/main" id="{9A8F9D41-857B-4A55-BF66-7091DF019B4B}"/>
                    </a:ext>
                  </a:extLst>
                </p:cNvPr>
                <p:cNvSpPr txBox="1">
                  <a:spLocks noRot="1" noChangeAspect="1" noMove="1" noResize="1" noEditPoints="1" noAdjustHandles="1" noChangeArrowheads="1" noChangeShapeType="1" noTextEdit="1"/>
                </p:cNvSpPr>
                <p:nvPr/>
              </p:nvSpPr>
              <p:spPr>
                <a:xfrm>
                  <a:off x="6613786" y="3440213"/>
                  <a:ext cx="603948" cy="299313"/>
                </a:xfrm>
                <a:prstGeom prst="rect">
                  <a:avLst/>
                </a:prstGeom>
                <a:blipFill>
                  <a:blip r:embed="rId8"/>
                  <a:stretch>
                    <a:fillRect l="-7071" r="-12121" b="-26531"/>
                  </a:stretch>
                </a:blipFill>
              </p:spPr>
              <p:txBody>
                <a:bodyPr/>
                <a:lstStyle/>
                <a:p>
                  <a:r>
                    <a:rPr lang="ko-KR" altLang="en-US">
                      <a:noFill/>
                    </a:rPr>
                    <a:t> </a:t>
                  </a:r>
                </a:p>
              </p:txBody>
            </p:sp>
          </mc:Fallback>
        </mc:AlternateContent>
        <p:sp>
          <p:nvSpPr>
            <p:cNvPr id="25" name="타원 24">
              <a:extLst>
                <a:ext uri="{FF2B5EF4-FFF2-40B4-BE49-F238E27FC236}">
                  <a16:creationId xmlns:a16="http://schemas.microsoft.com/office/drawing/2014/main" id="{C7172AC3-5551-46C1-8456-B73C907E38D1}"/>
                </a:ext>
              </a:extLst>
            </p:cNvPr>
            <p:cNvSpPr/>
            <p:nvPr/>
          </p:nvSpPr>
          <p:spPr>
            <a:xfrm>
              <a:off x="5124210" y="2067887"/>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 name="타원 25">
              <a:extLst>
                <a:ext uri="{FF2B5EF4-FFF2-40B4-BE49-F238E27FC236}">
                  <a16:creationId xmlns:a16="http://schemas.microsoft.com/office/drawing/2014/main" id="{FC7E0A6B-6142-4843-A547-1F5AD75D4429}"/>
                </a:ext>
              </a:extLst>
            </p:cNvPr>
            <p:cNvSpPr/>
            <p:nvPr/>
          </p:nvSpPr>
          <p:spPr>
            <a:xfrm>
              <a:off x="7553276" y="2074505"/>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 name="타원 26">
              <a:extLst>
                <a:ext uri="{FF2B5EF4-FFF2-40B4-BE49-F238E27FC236}">
                  <a16:creationId xmlns:a16="http://schemas.microsoft.com/office/drawing/2014/main" id="{B55FD6DD-B111-455F-A6D6-8C3978DBF412}"/>
                </a:ext>
              </a:extLst>
            </p:cNvPr>
            <p:cNvSpPr/>
            <p:nvPr/>
          </p:nvSpPr>
          <p:spPr>
            <a:xfrm>
              <a:off x="5735752" y="2074505"/>
              <a:ext cx="327991" cy="3279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8" name="직선 연결선 27">
              <a:extLst>
                <a:ext uri="{FF2B5EF4-FFF2-40B4-BE49-F238E27FC236}">
                  <a16:creationId xmlns:a16="http://schemas.microsoft.com/office/drawing/2014/main" id="{DE493AA2-1A9F-439E-969B-77743A2D384F}"/>
                </a:ext>
              </a:extLst>
            </p:cNvPr>
            <p:cNvCxnSpPr>
              <a:cxnSpLocks/>
              <a:stCxn id="15" idx="0"/>
              <a:endCxn id="25" idx="4"/>
            </p:cNvCxnSpPr>
            <p:nvPr/>
          </p:nvCxnSpPr>
          <p:spPr>
            <a:xfrm flipV="1">
              <a:off x="3639052" y="2395878"/>
              <a:ext cx="1649154" cy="1055382"/>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직선 연결선 28">
              <a:extLst>
                <a:ext uri="{FF2B5EF4-FFF2-40B4-BE49-F238E27FC236}">
                  <a16:creationId xmlns:a16="http://schemas.microsoft.com/office/drawing/2014/main" id="{A10C9062-0198-48D6-A9A4-134242C575F7}"/>
                </a:ext>
              </a:extLst>
            </p:cNvPr>
            <p:cNvCxnSpPr>
              <a:stCxn id="17" idx="0"/>
              <a:endCxn id="25" idx="4"/>
            </p:cNvCxnSpPr>
            <p:nvPr/>
          </p:nvCxnSpPr>
          <p:spPr>
            <a:xfrm flipV="1">
              <a:off x="4984138" y="2395878"/>
              <a:ext cx="304068" cy="1050953"/>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직선 연결선 29">
              <a:extLst>
                <a:ext uri="{FF2B5EF4-FFF2-40B4-BE49-F238E27FC236}">
                  <a16:creationId xmlns:a16="http://schemas.microsoft.com/office/drawing/2014/main" id="{328AC949-A68E-4A7F-AE64-27C95D695C90}"/>
                </a:ext>
              </a:extLst>
            </p:cNvPr>
            <p:cNvCxnSpPr>
              <a:stCxn id="22" idx="0"/>
              <a:endCxn id="27" idx="4"/>
            </p:cNvCxnSpPr>
            <p:nvPr/>
          </p:nvCxnSpPr>
          <p:spPr>
            <a:xfrm flipV="1">
              <a:off x="5570674" y="2402496"/>
              <a:ext cx="329074" cy="1042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직선 연결선 30">
              <a:extLst>
                <a:ext uri="{FF2B5EF4-FFF2-40B4-BE49-F238E27FC236}">
                  <a16:creationId xmlns:a16="http://schemas.microsoft.com/office/drawing/2014/main" id="{13D57799-AB5A-41CB-AEA9-8B41A1A7179B}"/>
                </a:ext>
              </a:extLst>
            </p:cNvPr>
            <p:cNvCxnSpPr>
              <a:stCxn id="24" idx="0"/>
              <a:endCxn id="27" idx="4"/>
            </p:cNvCxnSpPr>
            <p:nvPr/>
          </p:nvCxnSpPr>
          <p:spPr>
            <a:xfrm flipH="1" flipV="1">
              <a:off x="5899748" y="2402496"/>
              <a:ext cx="1016012" cy="1037717"/>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직선 연결선 31">
              <a:extLst>
                <a:ext uri="{FF2B5EF4-FFF2-40B4-BE49-F238E27FC236}">
                  <a16:creationId xmlns:a16="http://schemas.microsoft.com/office/drawing/2014/main" id="{8596A155-6938-473C-B981-4B584A276ECB}"/>
                </a:ext>
              </a:extLst>
            </p:cNvPr>
            <p:cNvCxnSpPr>
              <a:cxnSpLocks/>
            </p:cNvCxnSpPr>
            <p:nvPr/>
          </p:nvCxnSpPr>
          <p:spPr>
            <a:xfrm>
              <a:off x="6443033" y="2257600"/>
              <a:ext cx="804284" cy="0"/>
            </a:xfrm>
            <a:prstGeom prst="line">
              <a:avLst/>
            </a:prstGeom>
            <a:ln>
              <a:prstDash val="sysDot"/>
            </a:ln>
          </p:spPr>
          <p:style>
            <a:lnRef idx="3">
              <a:schemeClr val="dk1"/>
            </a:lnRef>
            <a:fillRef idx="0">
              <a:schemeClr val="dk1"/>
            </a:fillRef>
            <a:effectRef idx="2">
              <a:schemeClr val="dk1"/>
            </a:effectRef>
            <a:fontRef idx="minor">
              <a:schemeClr val="tx1"/>
            </a:fontRef>
          </p:style>
        </p:cxnSp>
        <p:cxnSp>
          <p:nvCxnSpPr>
            <p:cNvPr id="33" name="직선 연결선 32">
              <a:extLst>
                <a:ext uri="{FF2B5EF4-FFF2-40B4-BE49-F238E27FC236}">
                  <a16:creationId xmlns:a16="http://schemas.microsoft.com/office/drawing/2014/main" id="{9DF51BAC-6445-4441-9ADF-ED9E32F753B7}"/>
                </a:ext>
              </a:extLst>
            </p:cNvPr>
            <p:cNvCxnSpPr>
              <a:stCxn id="18" idx="0"/>
              <a:endCxn id="26" idx="4"/>
            </p:cNvCxnSpPr>
            <p:nvPr/>
          </p:nvCxnSpPr>
          <p:spPr>
            <a:xfrm flipH="1" flipV="1">
              <a:off x="7717272" y="2402496"/>
              <a:ext cx="852059" cy="9664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직선 연결선 33">
              <a:extLst>
                <a:ext uri="{FF2B5EF4-FFF2-40B4-BE49-F238E27FC236}">
                  <a16:creationId xmlns:a16="http://schemas.microsoft.com/office/drawing/2014/main" id="{8EFC1647-E0C7-429E-A1F9-6D9B77C02BF4}"/>
                </a:ext>
              </a:extLst>
            </p:cNvPr>
            <p:cNvCxnSpPr>
              <a:endCxn id="26" idx="4"/>
            </p:cNvCxnSpPr>
            <p:nvPr/>
          </p:nvCxnSpPr>
          <p:spPr>
            <a:xfrm flipV="1">
              <a:off x="7717271" y="2402496"/>
              <a:ext cx="1" cy="1044335"/>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AE5085AD-8112-492F-82BF-EA5599505230}"/>
                </a:ext>
              </a:extLst>
            </p:cNvPr>
            <p:cNvSpPr txBox="1"/>
            <p:nvPr/>
          </p:nvSpPr>
          <p:spPr>
            <a:xfrm>
              <a:off x="3941025" y="2695951"/>
              <a:ext cx="996205" cy="369332"/>
            </a:xfrm>
            <a:prstGeom prst="rect">
              <a:avLst/>
            </a:prstGeom>
            <a:noFill/>
          </p:spPr>
          <p:txBody>
            <a:bodyPr wrap="square" rtlCol="0">
              <a:spAutoFit/>
            </a:bodyPr>
            <a:lstStyle/>
            <a:p>
              <a:r>
                <a:rPr lang="en-US" altLang="ko-KR" dirty="0"/>
                <a:t>Pooling</a:t>
              </a:r>
              <a:endParaRPr lang="ko-KR" altLang="en-US" dirty="0"/>
            </a:p>
          </p:txBody>
        </p:sp>
        <p:sp>
          <p:nvSpPr>
            <p:cNvPr id="36" name="TextBox 35">
              <a:extLst>
                <a:ext uri="{FF2B5EF4-FFF2-40B4-BE49-F238E27FC236}">
                  <a16:creationId xmlns:a16="http://schemas.microsoft.com/office/drawing/2014/main" id="{BAC32C77-B030-41ED-9BFC-B0803EAAFE54}"/>
                </a:ext>
              </a:extLst>
            </p:cNvPr>
            <p:cNvSpPr txBox="1"/>
            <p:nvPr/>
          </p:nvSpPr>
          <p:spPr>
            <a:xfrm>
              <a:off x="5591614" y="2688860"/>
              <a:ext cx="996205" cy="369332"/>
            </a:xfrm>
            <a:prstGeom prst="rect">
              <a:avLst/>
            </a:prstGeom>
            <a:noFill/>
          </p:spPr>
          <p:txBody>
            <a:bodyPr wrap="square" rtlCol="0">
              <a:spAutoFit/>
            </a:bodyPr>
            <a:lstStyle/>
            <a:p>
              <a:r>
                <a:rPr lang="en-US" altLang="ko-KR" dirty="0"/>
                <a:t>Pooling</a:t>
              </a:r>
              <a:endParaRPr lang="ko-KR" altLang="en-US" dirty="0"/>
            </a:p>
          </p:txBody>
        </p:sp>
        <p:sp>
          <p:nvSpPr>
            <p:cNvPr id="37" name="TextBox 36">
              <a:extLst>
                <a:ext uri="{FF2B5EF4-FFF2-40B4-BE49-F238E27FC236}">
                  <a16:creationId xmlns:a16="http://schemas.microsoft.com/office/drawing/2014/main" id="{C3EC909A-E959-4AB0-A0CB-E337A1B41F56}"/>
                </a:ext>
              </a:extLst>
            </p:cNvPr>
            <p:cNvSpPr txBox="1"/>
            <p:nvPr/>
          </p:nvSpPr>
          <p:spPr>
            <a:xfrm>
              <a:off x="7573126" y="2657975"/>
              <a:ext cx="996205" cy="369332"/>
            </a:xfrm>
            <a:prstGeom prst="rect">
              <a:avLst/>
            </a:prstGeom>
            <a:noFill/>
          </p:spPr>
          <p:txBody>
            <a:bodyPr wrap="square" rtlCol="0">
              <a:spAutoFit/>
            </a:bodyPr>
            <a:lstStyle/>
            <a:p>
              <a:r>
                <a:rPr lang="en-US" altLang="ko-KR" dirty="0"/>
                <a:t>Pooling</a:t>
              </a:r>
              <a:endParaRPr lang="ko-KR" altLang="en-US" dirty="0"/>
            </a:p>
          </p:txBody>
        </p:sp>
      </p:grpSp>
      <p:grpSp>
        <p:nvGrpSpPr>
          <p:cNvPr id="38" name="그룹 37">
            <a:extLst>
              <a:ext uri="{FF2B5EF4-FFF2-40B4-BE49-F238E27FC236}">
                <a16:creationId xmlns:a16="http://schemas.microsoft.com/office/drawing/2014/main" id="{BE3548F4-FC1D-49EA-B34A-1C75321A0618}"/>
              </a:ext>
            </a:extLst>
          </p:cNvPr>
          <p:cNvGrpSpPr/>
          <p:nvPr/>
        </p:nvGrpSpPr>
        <p:grpSpPr>
          <a:xfrm>
            <a:off x="7237378" y="844709"/>
            <a:ext cx="3521376" cy="4757100"/>
            <a:chOff x="4184869" y="1874519"/>
            <a:chExt cx="3521376" cy="4757100"/>
          </a:xfrm>
        </p:grpSpPr>
        <p:sp>
          <p:nvSpPr>
            <p:cNvPr id="39" name="직사각형 38">
              <a:extLst>
                <a:ext uri="{FF2B5EF4-FFF2-40B4-BE49-F238E27FC236}">
                  <a16:creationId xmlns:a16="http://schemas.microsoft.com/office/drawing/2014/main" id="{17A34605-9B0F-4D6B-A2B3-557B6DFB903A}"/>
                </a:ext>
              </a:extLst>
            </p:cNvPr>
            <p:cNvSpPr/>
            <p:nvPr/>
          </p:nvSpPr>
          <p:spPr>
            <a:xfrm>
              <a:off x="4682972" y="4336741"/>
              <a:ext cx="159798" cy="1420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 name="직사각형 39">
              <a:extLst>
                <a:ext uri="{FF2B5EF4-FFF2-40B4-BE49-F238E27FC236}">
                  <a16:creationId xmlns:a16="http://schemas.microsoft.com/office/drawing/2014/main" id="{3BA43E51-4B5D-44DD-86F4-1A606DBD0E87}"/>
                </a:ext>
              </a:extLst>
            </p:cNvPr>
            <p:cNvSpPr/>
            <p:nvPr/>
          </p:nvSpPr>
          <p:spPr>
            <a:xfrm>
              <a:off x="4842770" y="4336740"/>
              <a:ext cx="159798" cy="14204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직사각형 40">
              <a:extLst>
                <a:ext uri="{FF2B5EF4-FFF2-40B4-BE49-F238E27FC236}">
                  <a16:creationId xmlns:a16="http://schemas.microsoft.com/office/drawing/2014/main" id="{A1FA0FA6-DC5A-4E5A-AD29-869D027404AC}"/>
                </a:ext>
              </a:extLst>
            </p:cNvPr>
            <p:cNvSpPr/>
            <p:nvPr/>
          </p:nvSpPr>
          <p:spPr>
            <a:xfrm>
              <a:off x="5002568" y="4336740"/>
              <a:ext cx="159798" cy="1420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 name="직사각형 41">
              <a:extLst>
                <a:ext uri="{FF2B5EF4-FFF2-40B4-BE49-F238E27FC236}">
                  <a16:creationId xmlns:a16="http://schemas.microsoft.com/office/drawing/2014/main" id="{D476382D-FC39-4B38-BD14-74DA11EEAF07}"/>
                </a:ext>
              </a:extLst>
            </p:cNvPr>
            <p:cNvSpPr/>
            <p:nvPr/>
          </p:nvSpPr>
          <p:spPr>
            <a:xfrm>
              <a:off x="7189434" y="6488024"/>
              <a:ext cx="159798" cy="13472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3" name="직사각형 42">
              <a:extLst>
                <a:ext uri="{FF2B5EF4-FFF2-40B4-BE49-F238E27FC236}">
                  <a16:creationId xmlns:a16="http://schemas.microsoft.com/office/drawing/2014/main" id="{C7FF8A50-FF80-4E07-8C55-C6786234B7E2}"/>
                </a:ext>
              </a:extLst>
            </p:cNvPr>
            <p:cNvSpPr/>
            <p:nvPr/>
          </p:nvSpPr>
          <p:spPr>
            <a:xfrm>
              <a:off x="7189434" y="6338657"/>
              <a:ext cx="159798" cy="1493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 name="직사각형 43">
              <a:extLst>
                <a:ext uri="{FF2B5EF4-FFF2-40B4-BE49-F238E27FC236}">
                  <a16:creationId xmlns:a16="http://schemas.microsoft.com/office/drawing/2014/main" id="{FAEFB644-4CF8-479D-ACC3-25F09DCDCABC}"/>
                </a:ext>
              </a:extLst>
            </p:cNvPr>
            <p:cNvSpPr/>
            <p:nvPr/>
          </p:nvSpPr>
          <p:spPr>
            <a:xfrm>
              <a:off x="7029636" y="6486842"/>
              <a:ext cx="159798" cy="1420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5" name="직사각형 44">
              <a:extLst>
                <a:ext uri="{FF2B5EF4-FFF2-40B4-BE49-F238E27FC236}">
                  <a16:creationId xmlns:a16="http://schemas.microsoft.com/office/drawing/2014/main" id="{C40177E5-47A5-4EE9-BC70-749A1C756F51}"/>
                </a:ext>
              </a:extLst>
            </p:cNvPr>
            <p:cNvSpPr/>
            <p:nvPr/>
          </p:nvSpPr>
          <p:spPr>
            <a:xfrm>
              <a:off x="4682972" y="4474343"/>
              <a:ext cx="159798" cy="1420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0C06AEC9-4838-46E0-841F-FF87C94504F7}"/>
                    </a:ext>
                  </a:extLst>
                </p:cNvPr>
                <p:cNvSpPr txBox="1"/>
                <p:nvPr/>
              </p:nvSpPr>
              <p:spPr>
                <a:xfrm>
                  <a:off x="5825601" y="5484179"/>
                  <a:ext cx="283347"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b="0" i="1" smtClean="0">
                                <a:latin typeface="Cambria Math" panose="02040503050406030204" pitchFamily="18" charset="0"/>
                              </a:rPr>
                            </m:ctrlPr>
                          </m:sSubPr>
                          <m:e>
                            <m:r>
                              <a:rPr lang="en-US" altLang="ko-KR" b="0" i="1" smtClean="0">
                                <a:latin typeface="Cambria Math" panose="02040503050406030204" pitchFamily="18" charset="0"/>
                              </a:rPr>
                              <m:t>h</m:t>
                            </m:r>
                          </m:e>
                          <m:sub>
                            <m:r>
                              <a:rPr lang="en-US" altLang="ko-KR" b="0" i="1" smtClean="0">
                                <a:latin typeface="Cambria Math" panose="02040503050406030204" pitchFamily="18" charset="0"/>
                              </a:rPr>
                              <m:t>𝑗</m:t>
                            </m:r>
                          </m:sub>
                        </m:sSub>
                      </m:oMath>
                    </m:oMathPara>
                  </a14:m>
                  <a:endParaRPr lang="ko-KR" altLang="en-US" dirty="0"/>
                </a:p>
              </p:txBody>
            </p:sp>
          </mc:Choice>
          <mc:Fallback xmlns="">
            <p:sp>
              <p:nvSpPr>
                <p:cNvPr id="124" name="TextBox 123">
                  <a:extLst>
                    <a:ext uri="{FF2B5EF4-FFF2-40B4-BE49-F238E27FC236}">
                      <a16:creationId xmlns:a16="http://schemas.microsoft.com/office/drawing/2014/main" id="{9DC78B5D-9CF9-48C9-BD7E-75AB3689C394}"/>
                    </a:ext>
                  </a:extLst>
                </p:cNvPr>
                <p:cNvSpPr txBox="1">
                  <a:spLocks noRot="1" noChangeAspect="1" noMove="1" noResize="1" noEditPoints="1" noAdjustHandles="1" noChangeArrowheads="1" noChangeShapeType="1" noTextEdit="1"/>
                </p:cNvSpPr>
                <p:nvPr/>
              </p:nvSpPr>
              <p:spPr>
                <a:xfrm>
                  <a:off x="5825601" y="5484179"/>
                  <a:ext cx="283347" cy="299313"/>
                </a:xfrm>
                <a:prstGeom prst="rect">
                  <a:avLst/>
                </a:prstGeom>
                <a:blipFill>
                  <a:blip r:embed="rId9"/>
                  <a:stretch>
                    <a:fillRect l="-15217" r="-10870" b="-26531"/>
                  </a:stretch>
                </a:blipFill>
              </p:spPr>
              <p:txBody>
                <a:bodyPr/>
                <a:lstStyle/>
                <a:p>
                  <a:r>
                    <a:rPr lang="ko-KR" altLang="en-US">
                      <a:noFill/>
                    </a:rPr>
                    <a:t> </a:t>
                  </a:r>
                </a:p>
              </p:txBody>
            </p:sp>
          </mc:Fallback>
        </mc:AlternateContent>
        <p:sp>
          <p:nvSpPr>
            <p:cNvPr id="47" name="직사각형 46">
              <a:extLst>
                <a:ext uri="{FF2B5EF4-FFF2-40B4-BE49-F238E27FC236}">
                  <a16:creationId xmlns:a16="http://schemas.microsoft.com/office/drawing/2014/main" id="{BC07DA93-3682-4F67-921C-3E590CDD580E}"/>
                </a:ext>
              </a:extLst>
            </p:cNvPr>
            <p:cNvSpPr/>
            <p:nvPr/>
          </p:nvSpPr>
          <p:spPr>
            <a:xfrm>
              <a:off x="4842770" y="4475745"/>
              <a:ext cx="159798" cy="1420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 name="직사각형 47">
              <a:extLst>
                <a:ext uri="{FF2B5EF4-FFF2-40B4-BE49-F238E27FC236}">
                  <a16:creationId xmlns:a16="http://schemas.microsoft.com/office/drawing/2014/main" id="{78FCC32B-E3BB-4581-B784-B3BD243C2F9F}"/>
                </a:ext>
              </a:extLst>
            </p:cNvPr>
            <p:cNvSpPr/>
            <p:nvPr/>
          </p:nvSpPr>
          <p:spPr>
            <a:xfrm>
              <a:off x="5162366" y="4336739"/>
              <a:ext cx="159798" cy="1420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 name="직사각형 48">
              <a:extLst>
                <a:ext uri="{FF2B5EF4-FFF2-40B4-BE49-F238E27FC236}">
                  <a16:creationId xmlns:a16="http://schemas.microsoft.com/office/drawing/2014/main" id="{159E4F94-2B1E-4972-93EE-E46ED7FA59F7}"/>
                </a:ext>
              </a:extLst>
            </p:cNvPr>
            <p:cNvSpPr/>
            <p:nvPr/>
          </p:nvSpPr>
          <p:spPr>
            <a:xfrm>
              <a:off x="7029636" y="6337474"/>
              <a:ext cx="159798" cy="1493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 name="직사각형 49">
              <a:extLst>
                <a:ext uri="{FF2B5EF4-FFF2-40B4-BE49-F238E27FC236}">
                  <a16:creationId xmlns:a16="http://schemas.microsoft.com/office/drawing/2014/main" id="{DAB3D632-6B14-483A-962D-F89EECE0AB00}"/>
                </a:ext>
              </a:extLst>
            </p:cNvPr>
            <p:cNvSpPr/>
            <p:nvPr/>
          </p:nvSpPr>
          <p:spPr>
            <a:xfrm>
              <a:off x="5002568" y="4474342"/>
              <a:ext cx="159798" cy="1420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1" name="직사각형 50">
              <a:extLst>
                <a:ext uri="{FF2B5EF4-FFF2-40B4-BE49-F238E27FC236}">
                  <a16:creationId xmlns:a16="http://schemas.microsoft.com/office/drawing/2014/main" id="{5AE1DB99-D16D-4BBE-946C-B7570F7C173D}"/>
                </a:ext>
              </a:extLst>
            </p:cNvPr>
            <p:cNvSpPr/>
            <p:nvPr/>
          </p:nvSpPr>
          <p:spPr>
            <a:xfrm>
              <a:off x="5162366" y="4474341"/>
              <a:ext cx="159798" cy="1420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2" name="직사각형 51">
              <a:extLst>
                <a:ext uri="{FF2B5EF4-FFF2-40B4-BE49-F238E27FC236}">
                  <a16:creationId xmlns:a16="http://schemas.microsoft.com/office/drawing/2014/main" id="{B220313F-A10C-470C-857E-E6BB89B7ED33}"/>
                </a:ext>
              </a:extLst>
            </p:cNvPr>
            <p:cNvSpPr/>
            <p:nvPr/>
          </p:nvSpPr>
          <p:spPr>
            <a:xfrm>
              <a:off x="4682972" y="4336739"/>
              <a:ext cx="319596" cy="27964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3" name="직사각형 52">
              <a:extLst>
                <a:ext uri="{FF2B5EF4-FFF2-40B4-BE49-F238E27FC236}">
                  <a16:creationId xmlns:a16="http://schemas.microsoft.com/office/drawing/2014/main" id="{A59F47D5-E79D-4D03-9D08-E3C3D4FBFBAC}"/>
                </a:ext>
              </a:extLst>
            </p:cNvPr>
            <p:cNvSpPr/>
            <p:nvPr/>
          </p:nvSpPr>
          <p:spPr>
            <a:xfrm>
              <a:off x="5002568" y="4336739"/>
              <a:ext cx="319596" cy="279645"/>
            </a:xfrm>
            <a:prstGeom prst="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4" name="직사각형 53">
              <a:extLst>
                <a:ext uri="{FF2B5EF4-FFF2-40B4-BE49-F238E27FC236}">
                  <a16:creationId xmlns:a16="http://schemas.microsoft.com/office/drawing/2014/main" id="{8DCF3262-BBB7-4A94-9CB9-5F44F6912AD8}"/>
                </a:ext>
              </a:extLst>
            </p:cNvPr>
            <p:cNvSpPr/>
            <p:nvPr/>
          </p:nvSpPr>
          <p:spPr>
            <a:xfrm>
              <a:off x="5162366" y="1874520"/>
              <a:ext cx="1802314" cy="13487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 name="직사각형 54">
              <a:extLst>
                <a:ext uri="{FF2B5EF4-FFF2-40B4-BE49-F238E27FC236}">
                  <a16:creationId xmlns:a16="http://schemas.microsoft.com/office/drawing/2014/main" id="{5303526E-2A85-436B-BB05-BD2CA4ADC461}"/>
                </a:ext>
              </a:extLst>
            </p:cNvPr>
            <p:cNvSpPr/>
            <p:nvPr/>
          </p:nvSpPr>
          <p:spPr>
            <a:xfrm>
              <a:off x="5162366" y="1874520"/>
              <a:ext cx="159798" cy="14478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6" name="직선 연결선 55">
              <a:extLst>
                <a:ext uri="{FF2B5EF4-FFF2-40B4-BE49-F238E27FC236}">
                  <a16:creationId xmlns:a16="http://schemas.microsoft.com/office/drawing/2014/main" id="{7144FDBF-7C26-4630-AB7E-5908E152016B}"/>
                </a:ext>
              </a:extLst>
            </p:cNvPr>
            <p:cNvCxnSpPr>
              <a:endCxn id="55" idx="1"/>
            </p:cNvCxnSpPr>
            <p:nvPr/>
          </p:nvCxnSpPr>
          <p:spPr>
            <a:xfrm flipV="1">
              <a:off x="4682972" y="1946910"/>
              <a:ext cx="479394" cy="2389829"/>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직선 연결선 56">
              <a:extLst>
                <a:ext uri="{FF2B5EF4-FFF2-40B4-BE49-F238E27FC236}">
                  <a16:creationId xmlns:a16="http://schemas.microsoft.com/office/drawing/2014/main" id="{4A801067-4DF8-47A9-84C3-B40FE925371A}"/>
                </a:ext>
              </a:extLst>
            </p:cNvPr>
            <p:cNvCxnSpPr>
              <a:endCxn id="55" idx="3"/>
            </p:cNvCxnSpPr>
            <p:nvPr/>
          </p:nvCxnSpPr>
          <p:spPr>
            <a:xfrm flipV="1">
              <a:off x="5002568" y="1946910"/>
              <a:ext cx="319596" cy="2669474"/>
            </a:xfrm>
            <a:prstGeom prst="line">
              <a:avLst/>
            </a:prstGeom>
          </p:spPr>
          <p:style>
            <a:lnRef idx="1">
              <a:schemeClr val="accent1"/>
            </a:lnRef>
            <a:fillRef idx="0">
              <a:schemeClr val="accent1"/>
            </a:fillRef>
            <a:effectRef idx="0">
              <a:schemeClr val="accent1"/>
            </a:effectRef>
            <a:fontRef idx="minor">
              <a:schemeClr val="tx1"/>
            </a:fontRef>
          </p:style>
        </p:cxnSp>
        <p:sp>
          <p:nvSpPr>
            <p:cNvPr id="58" name="직사각형 57">
              <a:extLst>
                <a:ext uri="{FF2B5EF4-FFF2-40B4-BE49-F238E27FC236}">
                  <a16:creationId xmlns:a16="http://schemas.microsoft.com/office/drawing/2014/main" id="{151B8CF1-2A3C-4105-8191-363D0D9C7F21}"/>
                </a:ext>
              </a:extLst>
            </p:cNvPr>
            <p:cNvSpPr/>
            <p:nvPr/>
          </p:nvSpPr>
          <p:spPr>
            <a:xfrm>
              <a:off x="5322164" y="1874519"/>
              <a:ext cx="159798" cy="14478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9" name="직선 연결선 58">
              <a:extLst>
                <a:ext uri="{FF2B5EF4-FFF2-40B4-BE49-F238E27FC236}">
                  <a16:creationId xmlns:a16="http://schemas.microsoft.com/office/drawing/2014/main" id="{58960A88-1AA3-4C7D-8D9A-08623A8150BD}"/>
                </a:ext>
              </a:extLst>
            </p:cNvPr>
            <p:cNvCxnSpPr>
              <a:endCxn id="58" idx="3"/>
            </p:cNvCxnSpPr>
            <p:nvPr/>
          </p:nvCxnSpPr>
          <p:spPr>
            <a:xfrm flipV="1">
              <a:off x="5322164" y="1946909"/>
              <a:ext cx="159798" cy="2669475"/>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60" name="직사각형 59">
              <a:extLst>
                <a:ext uri="{FF2B5EF4-FFF2-40B4-BE49-F238E27FC236}">
                  <a16:creationId xmlns:a16="http://schemas.microsoft.com/office/drawing/2014/main" id="{D6749ADA-28DC-4373-A891-A258C35EB7C1}"/>
                </a:ext>
              </a:extLst>
            </p:cNvPr>
            <p:cNvSpPr/>
            <p:nvPr/>
          </p:nvSpPr>
          <p:spPr>
            <a:xfrm>
              <a:off x="6816090" y="3086100"/>
              <a:ext cx="148590" cy="137160"/>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1" name="직선 연결선 60">
              <a:extLst>
                <a:ext uri="{FF2B5EF4-FFF2-40B4-BE49-F238E27FC236}">
                  <a16:creationId xmlns:a16="http://schemas.microsoft.com/office/drawing/2014/main" id="{CD257EDF-9621-4F71-95FC-12E7FB7A5A5E}"/>
                </a:ext>
              </a:extLst>
            </p:cNvPr>
            <p:cNvCxnSpPr>
              <a:cxnSpLocks/>
              <a:stCxn id="49" idx="1"/>
              <a:endCxn id="60" idx="1"/>
            </p:cNvCxnSpPr>
            <p:nvPr/>
          </p:nvCxnSpPr>
          <p:spPr>
            <a:xfrm flipH="1" flipV="1">
              <a:off x="6816090" y="3154680"/>
              <a:ext cx="213546" cy="325747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2" name="직선 연결선 61">
              <a:extLst>
                <a:ext uri="{FF2B5EF4-FFF2-40B4-BE49-F238E27FC236}">
                  <a16:creationId xmlns:a16="http://schemas.microsoft.com/office/drawing/2014/main" id="{21C7CA74-CA56-49A9-AB62-C00E1FC4883A}"/>
                </a:ext>
              </a:extLst>
            </p:cNvPr>
            <p:cNvCxnSpPr>
              <a:endCxn id="60" idx="3"/>
            </p:cNvCxnSpPr>
            <p:nvPr/>
          </p:nvCxnSpPr>
          <p:spPr>
            <a:xfrm flipH="1" flipV="1">
              <a:off x="6964680" y="3154680"/>
              <a:ext cx="384552" cy="347693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970279BE-3ED6-410E-9629-6D2E8CCB8186}"/>
                </a:ext>
              </a:extLst>
            </p:cNvPr>
            <p:cNvSpPr txBox="1"/>
            <p:nvPr/>
          </p:nvSpPr>
          <p:spPr>
            <a:xfrm>
              <a:off x="6710040" y="3779080"/>
              <a:ext cx="996205" cy="369332"/>
            </a:xfrm>
            <a:prstGeom prst="rect">
              <a:avLst/>
            </a:prstGeom>
            <a:noFill/>
          </p:spPr>
          <p:txBody>
            <a:bodyPr wrap="square" rtlCol="0">
              <a:spAutoFit/>
            </a:bodyPr>
            <a:lstStyle/>
            <a:p>
              <a:r>
                <a:rPr lang="en-US" altLang="ko-KR" dirty="0">
                  <a:solidFill>
                    <a:srgbClr val="00B050"/>
                  </a:solidFill>
                </a:rPr>
                <a:t>Pooling</a:t>
              </a:r>
              <a:endParaRPr lang="ko-KR" altLang="en-US" dirty="0">
                <a:solidFill>
                  <a:srgbClr val="00B050"/>
                </a:solidFill>
              </a:endParaRPr>
            </a:p>
          </p:txBody>
        </p:sp>
        <p:sp>
          <p:nvSpPr>
            <p:cNvPr id="64" name="TextBox 63">
              <a:extLst>
                <a:ext uri="{FF2B5EF4-FFF2-40B4-BE49-F238E27FC236}">
                  <a16:creationId xmlns:a16="http://schemas.microsoft.com/office/drawing/2014/main" id="{AB35024F-EDDF-4F3E-8116-144A721605D3}"/>
                </a:ext>
              </a:extLst>
            </p:cNvPr>
            <p:cNvSpPr txBox="1"/>
            <p:nvPr/>
          </p:nvSpPr>
          <p:spPr>
            <a:xfrm>
              <a:off x="4184869" y="3316504"/>
              <a:ext cx="996205" cy="369332"/>
            </a:xfrm>
            <a:prstGeom prst="rect">
              <a:avLst/>
            </a:prstGeom>
            <a:noFill/>
          </p:spPr>
          <p:txBody>
            <a:bodyPr wrap="square" rtlCol="0">
              <a:spAutoFit/>
            </a:bodyPr>
            <a:lstStyle/>
            <a:p>
              <a:r>
                <a:rPr lang="en-US" altLang="ko-KR" dirty="0">
                  <a:solidFill>
                    <a:srgbClr val="00B0F0"/>
                  </a:solidFill>
                </a:rPr>
                <a:t>Pooling</a:t>
              </a:r>
              <a:endParaRPr lang="ko-KR" altLang="en-US" dirty="0">
                <a:solidFill>
                  <a:srgbClr val="00B0F0"/>
                </a:solidFill>
              </a:endParaRPr>
            </a:p>
          </p:txBody>
        </p:sp>
        <p:sp>
          <p:nvSpPr>
            <p:cNvPr id="65" name="TextBox 64">
              <a:extLst>
                <a:ext uri="{FF2B5EF4-FFF2-40B4-BE49-F238E27FC236}">
                  <a16:creationId xmlns:a16="http://schemas.microsoft.com/office/drawing/2014/main" id="{8301FE2B-E7B0-4CA7-BBFD-688BD7FC37EF}"/>
                </a:ext>
              </a:extLst>
            </p:cNvPr>
            <p:cNvSpPr txBox="1"/>
            <p:nvPr/>
          </p:nvSpPr>
          <p:spPr>
            <a:xfrm>
              <a:off x="5099795" y="3454105"/>
              <a:ext cx="996205" cy="369332"/>
            </a:xfrm>
            <a:prstGeom prst="rect">
              <a:avLst/>
            </a:prstGeom>
            <a:noFill/>
          </p:spPr>
          <p:txBody>
            <a:bodyPr wrap="square" rtlCol="0">
              <a:spAutoFit/>
            </a:bodyPr>
            <a:lstStyle/>
            <a:p>
              <a:r>
                <a:rPr lang="en-US" altLang="ko-KR" dirty="0">
                  <a:solidFill>
                    <a:schemeClr val="accent2">
                      <a:lumMod val="75000"/>
                    </a:schemeClr>
                  </a:solidFill>
                </a:rPr>
                <a:t>Pooling</a:t>
              </a:r>
              <a:endParaRPr lang="ko-KR" altLang="en-US" dirty="0">
                <a:solidFill>
                  <a:schemeClr val="accent2">
                    <a:lumMod val="75000"/>
                  </a:schemeClr>
                </a:solidFill>
              </a:endParaRPr>
            </a:p>
          </p:txBody>
        </p:sp>
        <p:sp>
          <p:nvSpPr>
            <p:cNvPr id="66" name="직사각형 65">
              <a:extLst>
                <a:ext uri="{FF2B5EF4-FFF2-40B4-BE49-F238E27FC236}">
                  <a16:creationId xmlns:a16="http://schemas.microsoft.com/office/drawing/2014/main" id="{E5C98D1D-DE63-453E-B085-A9F78063C8E9}"/>
                </a:ext>
              </a:extLst>
            </p:cNvPr>
            <p:cNvSpPr/>
            <p:nvPr/>
          </p:nvSpPr>
          <p:spPr>
            <a:xfrm>
              <a:off x="4682972" y="4336740"/>
              <a:ext cx="2666260" cy="229487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3483606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a:ln>
                <a:noFill/>
              </a:ln>
              <a:solidFill>
                <a:schemeClr val="tx1"/>
              </a:solidFill>
              <a:effectLst/>
              <a:latin typeface="Arial" panose="020B0604020202020204" pitchFamily="34" charset="0"/>
            </a:endParaRPr>
          </a:p>
        </p:txBody>
      </p:sp>
      <p:sp>
        <p:nvSpPr>
          <p:cNvPr id="5" name="내용 개체 틀 4"/>
          <p:cNvSpPr>
            <a:spLocks noGrp="1"/>
          </p:cNvSpPr>
          <p:nvPr>
            <p:ph idx="1"/>
          </p:nvPr>
        </p:nvSpPr>
        <p:spPr>
          <a:xfrm>
            <a:off x="656910" y="275210"/>
            <a:ext cx="11255478" cy="5568854"/>
          </a:xfrm>
        </p:spPr>
        <p:txBody>
          <a:bodyPr>
            <a:normAutofit/>
          </a:bodyPr>
          <a:lstStyle/>
          <a:p>
            <a:pPr marL="457200" lvl="1" indent="0">
              <a:buNone/>
            </a:pPr>
            <a:endParaRPr lang="en-US" altLang="ko-KR" dirty="0"/>
          </a:p>
          <a:p>
            <a:r>
              <a:rPr lang="en-US" altLang="ko-KR" dirty="0" err="1"/>
              <a:t>ReLU</a:t>
            </a:r>
            <a:r>
              <a:rPr lang="en-US" altLang="ko-KR" dirty="0"/>
              <a:t> Layer</a:t>
            </a:r>
          </a:p>
          <a:p>
            <a:pPr lvl="1"/>
            <a:r>
              <a:rPr lang="en-US" altLang="ko-KR" dirty="0" err="1"/>
              <a:t>ReLU</a:t>
            </a:r>
            <a:r>
              <a:rPr lang="en-US" altLang="ko-KR" dirty="0"/>
              <a:t>(Rectified Linear Unit) for feature maps (before pooling)</a:t>
            </a:r>
          </a:p>
          <a:p>
            <a:pPr lvl="1"/>
            <a:endParaRPr lang="en-US" altLang="ko-KR" dirty="0"/>
          </a:p>
          <a:p>
            <a:pPr marL="457200" lvl="1" indent="0">
              <a:buNone/>
            </a:pPr>
            <a:endParaRPr lang="en-US" altLang="ko-KR" dirty="0"/>
          </a:p>
          <a:p>
            <a:pPr lvl="1"/>
            <a:r>
              <a:rPr lang="en-US" altLang="ko-KR" dirty="0"/>
              <a:t>Other functions are also used to increase nonlinearity</a:t>
            </a:r>
          </a:p>
          <a:p>
            <a:pPr lvl="1"/>
            <a:endParaRPr lang="en-US" altLang="ko-KR" dirty="0"/>
          </a:p>
          <a:p>
            <a:pPr marL="457200" lvl="1" indent="0">
              <a:buNone/>
            </a:pPr>
            <a:endParaRPr lang="en-US" altLang="ko-KR" dirty="0"/>
          </a:p>
          <a:p>
            <a:pPr lvl="1"/>
            <a:endParaRPr lang="en-US" altLang="ko-KR" dirty="0"/>
          </a:p>
          <a:p>
            <a:endParaRPr lang="en-US" altLang="ko-KR" dirty="0"/>
          </a:p>
        </p:txBody>
      </p:sp>
      <p:pic>
        <p:nvPicPr>
          <p:cNvPr id="13" name="그림 12">
            <a:extLst>
              <a:ext uri="{FF2B5EF4-FFF2-40B4-BE49-F238E27FC236}">
                <a16:creationId xmlns:a16="http://schemas.microsoft.com/office/drawing/2014/main" id="{EEAD3E20-3FA0-4772-8211-BDDBA8EB0244}"/>
              </a:ext>
            </a:extLst>
          </p:cNvPr>
          <p:cNvPicPr>
            <a:picLocks noChangeAspect="1"/>
          </p:cNvPicPr>
          <p:nvPr/>
        </p:nvPicPr>
        <p:blipFill>
          <a:blip r:embed="rId2"/>
          <a:stretch>
            <a:fillRect/>
          </a:stretch>
        </p:blipFill>
        <p:spPr>
          <a:xfrm>
            <a:off x="4593131" y="1633781"/>
            <a:ext cx="2143125" cy="504825"/>
          </a:xfrm>
          <a:prstGeom prst="rect">
            <a:avLst/>
          </a:prstGeom>
        </p:spPr>
      </p:pic>
      <p:pic>
        <p:nvPicPr>
          <p:cNvPr id="14" name="그림 13">
            <a:extLst>
              <a:ext uri="{FF2B5EF4-FFF2-40B4-BE49-F238E27FC236}">
                <a16:creationId xmlns:a16="http://schemas.microsoft.com/office/drawing/2014/main" id="{873BF7D9-B72D-4772-B630-A66AC8B8823F}"/>
              </a:ext>
            </a:extLst>
          </p:cNvPr>
          <p:cNvPicPr>
            <a:picLocks noChangeAspect="1"/>
          </p:cNvPicPr>
          <p:nvPr/>
        </p:nvPicPr>
        <p:blipFill>
          <a:blip r:embed="rId3"/>
          <a:stretch>
            <a:fillRect/>
          </a:stretch>
        </p:blipFill>
        <p:spPr>
          <a:xfrm>
            <a:off x="4688564" y="2758403"/>
            <a:ext cx="1819275" cy="457200"/>
          </a:xfrm>
          <a:prstGeom prst="rect">
            <a:avLst/>
          </a:prstGeom>
        </p:spPr>
      </p:pic>
      <p:pic>
        <p:nvPicPr>
          <p:cNvPr id="15" name="그림 14">
            <a:extLst>
              <a:ext uri="{FF2B5EF4-FFF2-40B4-BE49-F238E27FC236}">
                <a16:creationId xmlns:a16="http://schemas.microsoft.com/office/drawing/2014/main" id="{8C9F8D41-FCA1-4A21-B228-D65ED3C1CAF4}"/>
              </a:ext>
            </a:extLst>
          </p:cNvPr>
          <p:cNvPicPr>
            <a:picLocks noChangeAspect="1"/>
          </p:cNvPicPr>
          <p:nvPr/>
        </p:nvPicPr>
        <p:blipFill>
          <a:blip r:embed="rId4"/>
          <a:stretch>
            <a:fillRect/>
          </a:stretch>
        </p:blipFill>
        <p:spPr>
          <a:xfrm>
            <a:off x="4536165" y="3286326"/>
            <a:ext cx="2124075" cy="428625"/>
          </a:xfrm>
          <a:prstGeom prst="rect">
            <a:avLst/>
          </a:prstGeom>
        </p:spPr>
      </p:pic>
      <p:grpSp>
        <p:nvGrpSpPr>
          <p:cNvPr id="16" name="그룹 15">
            <a:extLst>
              <a:ext uri="{FF2B5EF4-FFF2-40B4-BE49-F238E27FC236}">
                <a16:creationId xmlns:a16="http://schemas.microsoft.com/office/drawing/2014/main" id="{2CEF6357-E530-47EC-A22D-178D498883E7}"/>
              </a:ext>
            </a:extLst>
          </p:cNvPr>
          <p:cNvGrpSpPr/>
          <p:nvPr/>
        </p:nvGrpSpPr>
        <p:grpSpPr>
          <a:xfrm>
            <a:off x="2110666" y="3754191"/>
            <a:ext cx="7158361" cy="2893674"/>
            <a:chOff x="122068" y="1837011"/>
            <a:chExt cx="7158361" cy="2893674"/>
          </a:xfrm>
        </p:grpSpPr>
        <p:sp>
          <p:nvSpPr>
            <p:cNvPr id="17" name="직사각형 16">
              <a:extLst>
                <a:ext uri="{FF2B5EF4-FFF2-40B4-BE49-F238E27FC236}">
                  <a16:creationId xmlns:a16="http://schemas.microsoft.com/office/drawing/2014/main" id="{6C8F8EEA-5682-4167-9F24-762F1FB7C569}"/>
                </a:ext>
              </a:extLst>
            </p:cNvPr>
            <p:cNvSpPr/>
            <p:nvPr/>
          </p:nvSpPr>
          <p:spPr>
            <a:xfrm>
              <a:off x="122068" y="2383466"/>
              <a:ext cx="763479" cy="223051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직사각형 17">
              <a:extLst>
                <a:ext uri="{FF2B5EF4-FFF2-40B4-BE49-F238E27FC236}">
                  <a16:creationId xmlns:a16="http://schemas.microsoft.com/office/drawing/2014/main" id="{DE7A7D21-36F6-4039-A1E8-E0F75413EB06}"/>
                </a:ext>
              </a:extLst>
            </p:cNvPr>
            <p:cNvSpPr/>
            <p:nvPr/>
          </p:nvSpPr>
          <p:spPr>
            <a:xfrm>
              <a:off x="1578746" y="2413798"/>
              <a:ext cx="288524" cy="134163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직사각형 18">
              <a:extLst>
                <a:ext uri="{FF2B5EF4-FFF2-40B4-BE49-F238E27FC236}">
                  <a16:creationId xmlns:a16="http://schemas.microsoft.com/office/drawing/2014/main" id="{8A32E554-4984-4A7D-BDA2-B43C22B46F71}"/>
                </a:ext>
              </a:extLst>
            </p:cNvPr>
            <p:cNvSpPr/>
            <p:nvPr/>
          </p:nvSpPr>
          <p:spPr>
            <a:xfrm>
              <a:off x="2002654" y="2758180"/>
              <a:ext cx="288524" cy="134163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직사각형 19">
              <a:extLst>
                <a:ext uri="{FF2B5EF4-FFF2-40B4-BE49-F238E27FC236}">
                  <a16:creationId xmlns:a16="http://schemas.microsoft.com/office/drawing/2014/main" id="{6AC68434-AC38-4EE2-89D9-536F44A7086B}"/>
                </a:ext>
              </a:extLst>
            </p:cNvPr>
            <p:cNvSpPr/>
            <p:nvPr/>
          </p:nvSpPr>
          <p:spPr>
            <a:xfrm>
              <a:off x="2732102" y="3365188"/>
              <a:ext cx="288524" cy="134163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1" name="직선 연결선 20">
              <a:extLst>
                <a:ext uri="{FF2B5EF4-FFF2-40B4-BE49-F238E27FC236}">
                  <a16:creationId xmlns:a16="http://schemas.microsoft.com/office/drawing/2014/main" id="{AFD9121B-A2A8-4922-9BEA-3AF80C8B9874}"/>
                </a:ext>
              </a:extLst>
            </p:cNvPr>
            <p:cNvCxnSpPr/>
            <p:nvPr/>
          </p:nvCxnSpPr>
          <p:spPr>
            <a:xfrm>
              <a:off x="2396971" y="3542190"/>
              <a:ext cx="221942" cy="493817"/>
            </a:xfrm>
            <a:prstGeom prst="line">
              <a:avLst/>
            </a:prstGeom>
            <a:ln w="19050">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22" name="직사각형 21">
              <a:extLst>
                <a:ext uri="{FF2B5EF4-FFF2-40B4-BE49-F238E27FC236}">
                  <a16:creationId xmlns:a16="http://schemas.microsoft.com/office/drawing/2014/main" id="{985D0934-9A47-4B1F-AA21-7E4FDFE3A8A6}"/>
                </a:ext>
              </a:extLst>
            </p:cNvPr>
            <p:cNvSpPr/>
            <p:nvPr/>
          </p:nvSpPr>
          <p:spPr>
            <a:xfrm>
              <a:off x="3761914" y="2437656"/>
              <a:ext cx="288524" cy="1341639"/>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직사각형 22">
              <a:extLst>
                <a:ext uri="{FF2B5EF4-FFF2-40B4-BE49-F238E27FC236}">
                  <a16:creationId xmlns:a16="http://schemas.microsoft.com/office/drawing/2014/main" id="{C2C44F83-A714-4C2D-96C2-9F5A481A32C5}"/>
                </a:ext>
              </a:extLst>
            </p:cNvPr>
            <p:cNvSpPr/>
            <p:nvPr/>
          </p:nvSpPr>
          <p:spPr>
            <a:xfrm>
              <a:off x="4185822" y="2782038"/>
              <a:ext cx="288524" cy="1341639"/>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직사각형 23">
              <a:extLst>
                <a:ext uri="{FF2B5EF4-FFF2-40B4-BE49-F238E27FC236}">
                  <a16:creationId xmlns:a16="http://schemas.microsoft.com/office/drawing/2014/main" id="{CD396135-6BCC-4537-9105-4960BB14F29B}"/>
                </a:ext>
              </a:extLst>
            </p:cNvPr>
            <p:cNvSpPr/>
            <p:nvPr/>
          </p:nvSpPr>
          <p:spPr>
            <a:xfrm>
              <a:off x="4915270" y="3389046"/>
              <a:ext cx="288524" cy="1341639"/>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5" name="직선 연결선 24">
              <a:extLst>
                <a:ext uri="{FF2B5EF4-FFF2-40B4-BE49-F238E27FC236}">
                  <a16:creationId xmlns:a16="http://schemas.microsoft.com/office/drawing/2014/main" id="{53ECEDC7-190A-467F-80A8-AE82886FF6E1}"/>
                </a:ext>
              </a:extLst>
            </p:cNvPr>
            <p:cNvCxnSpPr/>
            <p:nvPr/>
          </p:nvCxnSpPr>
          <p:spPr>
            <a:xfrm>
              <a:off x="4580139" y="3566048"/>
              <a:ext cx="221942" cy="493817"/>
            </a:xfrm>
            <a:prstGeom prst="line">
              <a:avLst/>
            </a:prstGeom>
            <a:ln w="19050">
              <a:solidFill>
                <a:srgbClr val="002060"/>
              </a:solidFill>
              <a:prstDash val="sysDash"/>
            </a:ln>
          </p:spPr>
          <p:style>
            <a:lnRef idx="1">
              <a:schemeClr val="accent1"/>
            </a:lnRef>
            <a:fillRef idx="0">
              <a:schemeClr val="accent1"/>
            </a:fillRef>
            <a:effectRef idx="0">
              <a:schemeClr val="accent1"/>
            </a:effectRef>
            <a:fontRef idx="minor">
              <a:schemeClr val="tx1"/>
            </a:fontRef>
          </p:style>
        </p:cxnSp>
        <p:sp>
          <p:nvSpPr>
            <p:cNvPr id="26" name="직사각형 25">
              <a:extLst>
                <a:ext uri="{FF2B5EF4-FFF2-40B4-BE49-F238E27FC236}">
                  <a16:creationId xmlns:a16="http://schemas.microsoft.com/office/drawing/2014/main" id="{CECAF503-8BE4-4068-A74F-79A66BA298E1}"/>
                </a:ext>
              </a:extLst>
            </p:cNvPr>
            <p:cNvSpPr/>
            <p:nvPr/>
          </p:nvSpPr>
          <p:spPr>
            <a:xfrm>
              <a:off x="5807476" y="2702689"/>
              <a:ext cx="288524" cy="811572"/>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7" name="직선 연결선 26">
              <a:extLst>
                <a:ext uri="{FF2B5EF4-FFF2-40B4-BE49-F238E27FC236}">
                  <a16:creationId xmlns:a16="http://schemas.microsoft.com/office/drawing/2014/main" id="{D2556134-2D5D-4478-A222-90D46E1C59AC}"/>
                </a:ext>
              </a:extLst>
            </p:cNvPr>
            <p:cNvCxnSpPr/>
            <p:nvPr/>
          </p:nvCxnSpPr>
          <p:spPr>
            <a:xfrm>
              <a:off x="6625701" y="3601558"/>
              <a:ext cx="221942" cy="493817"/>
            </a:xfrm>
            <a:prstGeom prst="line">
              <a:avLst/>
            </a:prstGeom>
            <a:ln w="19050">
              <a:solidFill>
                <a:srgbClr val="002060"/>
              </a:solidFill>
              <a:prstDash val="sysDash"/>
            </a:ln>
          </p:spPr>
          <p:style>
            <a:lnRef idx="1">
              <a:schemeClr val="accent1"/>
            </a:lnRef>
            <a:fillRef idx="0">
              <a:schemeClr val="accent1"/>
            </a:fillRef>
            <a:effectRef idx="0">
              <a:schemeClr val="accent1"/>
            </a:effectRef>
            <a:fontRef idx="minor">
              <a:schemeClr val="tx1"/>
            </a:fontRef>
          </p:style>
        </p:cxnSp>
        <p:sp>
          <p:nvSpPr>
            <p:cNvPr id="28" name="직사각형 27">
              <a:extLst>
                <a:ext uri="{FF2B5EF4-FFF2-40B4-BE49-F238E27FC236}">
                  <a16:creationId xmlns:a16="http://schemas.microsoft.com/office/drawing/2014/main" id="{71D262BA-A24A-45E3-B3CA-DCBE4E543166}"/>
                </a:ext>
              </a:extLst>
            </p:cNvPr>
            <p:cNvSpPr/>
            <p:nvPr/>
          </p:nvSpPr>
          <p:spPr>
            <a:xfrm>
              <a:off x="6223247" y="2943865"/>
              <a:ext cx="288524" cy="811572"/>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직사각형 28">
              <a:extLst>
                <a:ext uri="{FF2B5EF4-FFF2-40B4-BE49-F238E27FC236}">
                  <a16:creationId xmlns:a16="http://schemas.microsoft.com/office/drawing/2014/main" id="{7F6FF1D5-F35E-4608-8CD9-F9024E00074B}"/>
                </a:ext>
              </a:extLst>
            </p:cNvPr>
            <p:cNvSpPr/>
            <p:nvPr/>
          </p:nvSpPr>
          <p:spPr>
            <a:xfrm>
              <a:off x="6991905" y="3666661"/>
              <a:ext cx="288524" cy="811572"/>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화살표: 오른쪽 29">
              <a:extLst>
                <a:ext uri="{FF2B5EF4-FFF2-40B4-BE49-F238E27FC236}">
                  <a16:creationId xmlns:a16="http://schemas.microsoft.com/office/drawing/2014/main" id="{9F2FC256-3BD6-498D-AB13-02E3075533E0}"/>
                </a:ext>
              </a:extLst>
            </p:cNvPr>
            <p:cNvSpPr/>
            <p:nvPr/>
          </p:nvSpPr>
          <p:spPr>
            <a:xfrm>
              <a:off x="1021672" y="3340218"/>
              <a:ext cx="468298" cy="317010"/>
            </a:xfrm>
            <a:prstGeom prst="rightArrow">
              <a:avLst/>
            </a:prstGeom>
            <a:no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TextBox 30">
              <a:extLst>
                <a:ext uri="{FF2B5EF4-FFF2-40B4-BE49-F238E27FC236}">
                  <a16:creationId xmlns:a16="http://schemas.microsoft.com/office/drawing/2014/main" id="{F28CB09C-05C5-481B-B594-1F4CA82BE82B}"/>
                </a:ext>
              </a:extLst>
            </p:cNvPr>
            <p:cNvSpPr txBox="1"/>
            <p:nvPr/>
          </p:nvSpPr>
          <p:spPr>
            <a:xfrm>
              <a:off x="280384" y="2884910"/>
              <a:ext cx="461665" cy="1135893"/>
            </a:xfrm>
            <a:prstGeom prst="rect">
              <a:avLst/>
            </a:prstGeom>
            <a:noFill/>
          </p:spPr>
          <p:txBody>
            <a:bodyPr vert="eaVert" wrap="square" rtlCol="0">
              <a:spAutoFit/>
            </a:bodyPr>
            <a:lstStyle/>
            <a:p>
              <a:pPr algn="ctr"/>
              <a:r>
                <a:rPr lang="en-US" altLang="ko-KR" dirty="0"/>
                <a:t>INPUT</a:t>
              </a:r>
              <a:endParaRPr lang="ko-KR" altLang="en-US" dirty="0"/>
            </a:p>
          </p:txBody>
        </p:sp>
        <p:sp>
          <p:nvSpPr>
            <p:cNvPr id="32" name="TextBox 31">
              <a:extLst>
                <a:ext uri="{FF2B5EF4-FFF2-40B4-BE49-F238E27FC236}">
                  <a16:creationId xmlns:a16="http://schemas.microsoft.com/office/drawing/2014/main" id="{146D9D36-803C-4A9D-A444-85D99DC70A35}"/>
                </a:ext>
              </a:extLst>
            </p:cNvPr>
            <p:cNvSpPr txBox="1"/>
            <p:nvPr/>
          </p:nvSpPr>
          <p:spPr>
            <a:xfrm>
              <a:off x="1045333" y="1837011"/>
              <a:ext cx="461665" cy="1615845"/>
            </a:xfrm>
            <a:prstGeom prst="rect">
              <a:avLst/>
            </a:prstGeom>
            <a:noFill/>
          </p:spPr>
          <p:txBody>
            <a:bodyPr vert="eaVert" wrap="square" rtlCol="0">
              <a:spAutoFit/>
            </a:bodyPr>
            <a:lstStyle/>
            <a:p>
              <a:pPr algn="ctr"/>
              <a:r>
                <a:rPr lang="en-US" altLang="ko-KR" dirty="0"/>
                <a:t>Convolution</a:t>
              </a:r>
              <a:endParaRPr lang="ko-KR" altLang="en-US" dirty="0"/>
            </a:p>
          </p:txBody>
        </p:sp>
        <p:sp>
          <p:nvSpPr>
            <p:cNvPr id="33" name="화살표: 오른쪽 32">
              <a:extLst>
                <a:ext uri="{FF2B5EF4-FFF2-40B4-BE49-F238E27FC236}">
                  <a16:creationId xmlns:a16="http://schemas.microsoft.com/office/drawing/2014/main" id="{3C066D7C-6C6F-487B-8E6D-4A1B50FF5CB3}"/>
                </a:ext>
              </a:extLst>
            </p:cNvPr>
            <p:cNvSpPr/>
            <p:nvPr/>
          </p:nvSpPr>
          <p:spPr>
            <a:xfrm>
              <a:off x="5282213" y="3375911"/>
              <a:ext cx="468298" cy="317010"/>
            </a:xfrm>
            <a:prstGeom prst="rightArrow">
              <a:avLst/>
            </a:prstGeom>
            <a:no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 name="화살표: 오른쪽 33">
              <a:extLst>
                <a:ext uri="{FF2B5EF4-FFF2-40B4-BE49-F238E27FC236}">
                  <a16:creationId xmlns:a16="http://schemas.microsoft.com/office/drawing/2014/main" id="{D3E4AEA1-A08A-4E31-BBA6-63E3EE069305}"/>
                </a:ext>
              </a:extLst>
            </p:cNvPr>
            <p:cNvSpPr/>
            <p:nvPr/>
          </p:nvSpPr>
          <p:spPr>
            <a:xfrm>
              <a:off x="3207798" y="3340218"/>
              <a:ext cx="468298" cy="317010"/>
            </a:xfrm>
            <a:prstGeom prst="rightArrow">
              <a:avLst/>
            </a:prstGeom>
            <a:no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 name="TextBox 34">
              <a:extLst>
                <a:ext uri="{FF2B5EF4-FFF2-40B4-BE49-F238E27FC236}">
                  <a16:creationId xmlns:a16="http://schemas.microsoft.com/office/drawing/2014/main" id="{F8BB8597-72ED-4976-BA31-9BB5B504F6EE}"/>
                </a:ext>
              </a:extLst>
            </p:cNvPr>
            <p:cNvSpPr txBox="1"/>
            <p:nvPr/>
          </p:nvSpPr>
          <p:spPr>
            <a:xfrm>
              <a:off x="3072615" y="1849766"/>
              <a:ext cx="738664" cy="1615845"/>
            </a:xfrm>
            <a:prstGeom prst="rect">
              <a:avLst/>
            </a:prstGeom>
            <a:noFill/>
          </p:spPr>
          <p:txBody>
            <a:bodyPr vert="eaVert" wrap="square" rtlCol="0">
              <a:spAutoFit/>
            </a:bodyPr>
            <a:lstStyle/>
            <a:p>
              <a:pPr algn="ctr"/>
              <a:r>
                <a:rPr lang="en-US" altLang="ko-KR" dirty="0"/>
                <a:t>Activation Function</a:t>
              </a:r>
              <a:endParaRPr lang="ko-KR" altLang="en-US" dirty="0"/>
            </a:p>
          </p:txBody>
        </p:sp>
        <p:sp>
          <p:nvSpPr>
            <p:cNvPr id="36" name="TextBox 35">
              <a:extLst>
                <a:ext uri="{FF2B5EF4-FFF2-40B4-BE49-F238E27FC236}">
                  <a16:creationId xmlns:a16="http://schemas.microsoft.com/office/drawing/2014/main" id="{859711DD-A605-4086-81D4-A92AC18EE436}"/>
                </a:ext>
              </a:extLst>
            </p:cNvPr>
            <p:cNvSpPr txBox="1"/>
            <p:nvPr/>
          </p:nvSpPr>
          <p:spPr>
            <a:xfrm>
              <a:off x="5316983" y="2135942"/>
              <a:ext cx="461665" cy="1615845"/>
            </a:xfrm>
            <a:prstGeom prst="rect">
              <a:avLst/>
            </a:prstGeom>
            <a:noFill/>
          </p:spPr>
          <p:txBody>
            <a:bodyPr vert="eaVert" wrap="square" rtlCol="0">
              <a:spAutoFit/>
            </a:bodyPr>
            <a:lstStyle/>
            <a:p>
              <a:pPr algn="ctr"/>
              <a:r>
                <a:rPr lang="en-US" altLang="ko-KR" dirty="0"/>
                <a:t>Pooling</a:t>
              </a:r>
              <a:endParaRPr lang="ko-KR" altLang="en-US" dirty="0"/>
            </a:p>
          </p:txBody>
        </p:sp>
      </p:grpSp>
    </p:spTree>
    <p:extLst>
      <p:ext uri="{BB962C8B-B14F-4D97-AF65-F5344CB8AC3E}">
        <p14:creationId xmlns:p14="http://schemas.microsoft.com/office/powerpoint/2010/main" val="1944280964"/>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1143</TotalTime>
  <Words>2271</Words>
  <Application>Microsoft Office PowerPoint</Application>
  <PresentationFormat>와이드스크린</PresentationFormat>
  <Paragraphs>336</Paragraphs>
  <Slides>44</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44</vt:i4>
      </vt:variant>
    </vt:vector>
  </HeadingPairs>
  <TitlesOfParts>
    <vt:vector size="49" baseType="lpstr">
      <vt:lpstr>Arial</vt:lpstr>
      <vt:lpstr>Cambria Math</vt:lpstr>
      <vt:lpstr>Wingdings</vt:lpstr>
      <vt:lpstr>맑은 고딕</vt:lpstr>
      <vt:lpstr>Office 테마</vt:lpstr>
      <vt:lpstr>Contents</vt:lpstr>
      <vt:lpstr>9.1. Historical Background of CNN</vt:lpstr>
      <vt:lpstr>PowerPoint 프레젠테이션</vt:lpstr>
      <vt:lpstr>PowerPoint 프레젠테이션</vt:lpstr>
      <vt:lpstr>9.3. Convolutional Neural Network(CNN)</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9.4. Hyperparameters and Regularization</vt:lpstr>
      <vt:lpstr>PowerPoint 프레젠테이션</vt:lpstr>
      <vt:lpstr>9.6. Applications </vt:lpstr>
      <vt:lpstr>PowerPoint 프레젠테이션</vt:lpstr>
      <vt:lpstr>PowerPoint 프레젠테이션</vt:lpstr>
      <vt:lpstr>PowerPoint 프레젠테이션</vt:lpstr>
      <vt:lpstr>PowerPoint 프레젠테이션</vt:lpstr>
      <vt:lpstr>PowerPoint 프레젠테이션</vt:lpstr>
      <vt:lpstr>PowerPoint 프레젠테이션</vt:lpstr>
      <vt:lpstr>6.2.3 빌딩 블록을 쌓아 만드는 컨볼루션 신경망</vt:lpstr>
      <vt:lpstr>6.2.3 빌딩 블록을 쌓아 만드는 컨볼루션 신경망</vt:lpstr>
      <vt:lpstr>6.3 컨볼루션 신경망의 학습</vt:lpstr>
      <vt:lpstr>6.3.1 손실 함수와 옵티마이저</vt:lpstr>
      <vt:lpstr>6.3.2 통째 학습</vt:lpstr>
      <vt:lpstr>6.3.2 통째 학습</vt:lpstr>
      <vt:lpstr>6.3.3 컨볼루션 신경망의 성능이 월등한 이유</vt:lpstr>
      <vt:lpstr>6.4 컨볼루션 신경망 프로그래밍</vt:lpstr>
      <vt:lpstr>6.4.1 필기 숫자 인식</vt:lpstr>
      <vt:lpstr>6.4.1 필기 숫자 인식</vt:lpstr>
      <vt:lpstr>6.4.1 필기 숫자 인식</vt:lpstr>
      <vt:lpstr>6.4.1 필기 숫자 인식</vt:lpstr>
      <vt:lpstr>6.4.1 필기 숫자 인식</vt:lpstr>
      <vt:lpstr>6.4.1 필기 숫자 인식</vt:lpstr>
      <vt:lpstr>6.4.1 필기 숫자 인식</vt:lpstr>
      <vt:lpstr>6.4.1 필기 숫자 인식</vt:lpstr>
      <vt:lpstr>6.4.2 텐서플로 프로그래밍</vt:lpstr>
      <vt:lpstr>6.4.2 텐서플로 프로그래밍</vt:lpstr>
      <vt:lpstr>6.4.2 텐서플로 프로그래밍</vt:lpstr>
      <vt:lpstr>6.4.2 텐서플로 프로그래밍</vt:lpstr>
      <vt:lpstr>6.4.3 패션 인식</vt:lpstr>
      <vt:lpstr>6.4.3 패션 인식</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Computer Interaction (인간 컴퓨터 상호작용)</dc:title>
  <dc:creator>shoh</dc:creator>
  <cp:lastModifiedBy>오상훈</cp:lastModifiedBy>
  <cp:revision>163</cp:revision>
  <cp:lastPrinted>2016-07-20T07:30:15Z</cp:lastPrinted>
  <dcterms:created xsi:type="dcterms:W3CDTF">2015-08-10T05:26:43Z</dcterms:created>
  <dcterms:modified xsi:type="dcterms:W3CDTF">2021-07-05T04:49:44Z</dcterms:modified>
</cp:coreProperties>
</file>