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5"/>
  </p:handoutMasterIdLst>
  <p:sldIdLst>
    <p:sldId id="257" r:id="rId2"/>
    <p:sldId id="294" r:id="rId3"/>
    <p:sldId id="295" r:id="rId4"/>
    <p:sldId id="308" r:id="rId5"/>
    <p:sldId id="272" r:id="rId6"/>
    <p:sldId id="298" r:id="rId7"/>
    <p:sldId id="299" r:id="rId8"/>
    <p:sldId id="281" r:id="rId9"/>
    <p:sldId id="273" r:id="rId10"/>
    <p:sldId id="301" r:id="rId11"/>
    <p:sldId id="282" r:id="rId12"/>
    <p:sldId id="260" r:id="rId13"/>
    <p:sldId id="303" r:id="rId14"/>
    <p:sldId id="285" r:id="rId15"/>
    <p:sldId id="304" r:id="rId16"/>
    <p:sldId id="305" r:id="rId17"/>
    <p:sldId id="306" r:id="rId18"/>
    <p:sldId id="286" r:id="rId19"/>
    <p:sldId id="362" r:id="rId20"/>
    <p:sldId id="363" r:id="rId21"/>
    <p:sldId id="274" r:id="rId22"/>
    <p:sldId id="350" r:id="rId23"/>
    <p:sldId id="351" r:id="rId24"/>
    <p:sldId id="352" r:id="rId25"/>
    <p:sldId id="354" r:id="rId26"/>
    <p:sldId id="353" r:id="rId27"/>
    <p:sldId id="359" r:id="rId28"/>
    <p:sldId id="355" r:id="rId29"/>
    <p:sldId id="358" r:id="rId30"/>
    <p:sldId id="356" r:id="rId31"/>
    <p:sldId id="357" r:id="rId32"/>
    <p:sldId id="360" r:id="rId33"/>
    <p:sldId id="361" r:id="rId34"/>
  </p:sldIdLst>
  <p:sldSz cx="12192000" cy="6858000"/>
  <p:notesSz cx="6735763" cy="9869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904C3-569C-43B8-A989-E6B23C823FFE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F6C9B-A158-4E05-A5CD-CB7F57669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714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418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913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756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12;p2">
            <a:extLst>
              <a:ext uri="{FF2B5EF4-FFF2-40B4-BE49-F238E27FC236}">
                <a16:creationId xmlns:a16="http://schemas.microsoft.com/office/drawing/2014/main" id="{3DCB54EF-6F8F-C14C-AEAB-339A6ADFE958}"/>
              </a:ext>
            </a:extLst>
          </p:cNvPr>
          <p:cNvSpPr/>
          <p:nvPr userDrawn="1"/>
        </p:nvSpPr>
        <p:spPr>
          <a:xfrm>
            <a:off x="-9939" y="-19878"/>
            <a:ext cx="1402629" cy="671349"/>
          </a:xfrm>
          <a:custGeom>
            <a:avLst/>
            <a:gdLst/>
            <a:ahLst/>
            <a:cxnLst/>
            <a:rect l="l" t="t" r="r" b="b"/>
            <a:pathLst>
              <a:path w="106741" h="62325" extrusionOk="0">
                <a:moveTo>
                  <a:pt x="106740" y="0"/>
                </a:moveTo>
                <a:lnTo>
                  <a:pt x="1" y="83"/>
                </a:lnTo>
                <a:lnTo>
                  <a:pt x="1" y="61346"/>
                </a:lnTo>
                <a:cubicBezTo>
                  <a:pt x="1" y="61346"/>
                  <a:pt x="3546" y="62324"/>
                  <a:pt x="8431" y="62324"/>
                </a:cubicBezTo>
                <a:cubicBezTo>
                  <a:pt x="17345" y="62324"/>
                  <a:pt x="30721" y="59067"/>
                  <a:pt x="35169" y="40668"/>
                </a:cubicBezTo>
                <a:cubicBezTo>
                  <a:pt x="39815" y="21454"/>
                  <a:pt x="48059" y="15875"/>
                  <a:pt x="55684" y="15875"/>
                </a:cubicBezTo>
                <a:cubicBezTo>
                  <a:pt x="59361" y="15875"/>
                  <a:pt x="62895" y="17173"/>
                  <a:pt x="65811" y="18864"/>
                </a:cubicBezTo>
                <a:cubicBezTo>
                  <a:pt x="71333" y="22067"/>
                  <a:pt x="77411" y="23685"/>
                  <a:pt x="83155" y="23685"/>
                </a:cubicBezTo>
                <a:cubicBezTo>
                  <a:pt x="95750" y="23685"/>
                  <a:pt x="106740" y="15906"/>
                  <a:pt x="106740" y="0"/>
                </a:cubicBezTo>
                <a:close/>
              </a:path>
            </a:pathLst>
          </a:custGeom>
          <a:gradFill>
            <a:gsLst>
              <a:gs pos="0">
                <a:srgbClr val="4BB0A0"/>
              </a:gs>
              <a:gs pos="100000">
                <a:srgbClr val="52AEE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632325" y="3242853"/>
            <a:ext cx="7559675" cy="70326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ko-KR" altLang="en-US" dirty="0"/>
              <a:t>목차 내용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1" name="텍스트 개체 틀 2"/>
          <p:cNvSpPr>
            <a:spLocks noGrp="1"/>
          </p:cNvSpPr>
          <p:nvPr>
            <p:ph type="body" sz="quarter" idx="11" hasCustomPrompt="1"/>
          </p:nvPr>
        </p:nvSpPr>
        <p:spPr>
          <a:xfrm>
            <a:off x="4632324" y="4074122"/>
            <a:ext cx="7559675" cy="70326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ko-KR" altLang="en-US"/>
              <a:t>목차 내용 입력하세요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2" name="텍스트 개체 틀 2"/>
          <p:cNvSpPr>
            <a:spLocks noGrp="1"/>
          </p:cNvSpPr>
          <p:nvPr>
            <p:ph type="body" sz="quarter" idx="12" hasCustomPrompt="1"/>
          </p:nvPr>
        </p:nvSpPr>
        <p:spPr>
          <a:xfrm>
            <a:off x="4632323" y="4910800"/>
            <a:ext cx="7559675" cy="70326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ko-KR" altLang="en-US" dirty="0"/>
              <a:t>목차 내용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3" name="Google Shape;10;p2">
            <a:extLst>
              <a:ext uri="{FF2B5EF4-FFF2-40B4-BE49-F238E27FC236}">
                <a16:creationId xmlns:a16="http://schemas.microsoft.com/office/drawing/2014/main" id="{9C20880E-B3DE-A94F-9214-F288AB8F2288}"/>
              </a:ext>
            </a:extLst>
          </p:cNvPr>
          <p:cNvSpPr/>
          <p:nvPr userDrawn="1"/>
        </p:nvSpPr>
        <p:spPr>
          <a:xfrm>
            <a:off x="10555357" y="5655364"/>
            <a:ext cx="1648441" cy="1209683"/>
          </a:xfrm>
          <a:custGeom>
            <a:avLst/>
            <a:gdLst/>
            <a:ahLst/>
            <a:cxnLst/>
            <a:rect l="l" t="t" r="r" b="b"/>
            <a:pathLst>
              <a:path w="113764" h="66545" extrusionOk="0">
                <a:moveTo>
                  <a:pt x="113763" y="1"/>
                </a:moveTo>
                <a:cubicBezTo>
                  <a:pt x="113763" y="1"/>
                  <a:pt x="94363" y="5103"/>
                  <a:pt x="77775" y="33272"/>
                </a:cubicBezTo>
                <a:cubicBezTo>
                  <a:pt x="67864" y="50104"/>
                  <a:pt x="57286" y="53491"/>
                  <a:pt x="45819" y="53491"/>
                </a:cubicBezTo>
                <a:cubicBezTo>
                  <a:pt x="38095" y="53491"/>
                  <a:pt x="29967" y="51954"/>
                  <a:pt x="21367" y="51954"/>
                </a:cubicBezTo>
                <a:cubicBezTo>
                  <a:pt x="0" y="51954"/>
                  <a:pt x="792" y="66545"/>
                  <a:pt x="792" y="66545"/>
                </a:cubicBezTo>
                <a:lnTo>
                  <a:pt x="113763" y="66545"/>
                </a:lnTo>
                <a:lnTo>
                  <a:pt x="113763" y="1"/>
                </a:lnTo>
                <a:close/>
              </a:path>
            </a:pathLst>
          </a:custGeom>
          <a:gradFill>
            <a:gsLst>
              <a:gs pos="0">
                <a:srgbClr val="4BB0A0"/>
              </a:gs>
              <a:gs pos="100000">
                <a:srgbClr val="4BB0A0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oogle Shape;11530;p73">
            <a:extLst>
              <a:ext uri="{FF2B5EF4-FFF2-40B4-BE49-F238E27FC236}">
                <a16:creationId xmlns:a16="http://schemas.microsoft.com/office/drawing/2014/main" id="{C53AD8B5-FE39-6A42-9005-EC4F1FB81112}"/>
              </a:ext>
            </a:extLst>
          </p:cNvPr>
          <p:cNvGrpSpPr/>
          <p:nvPr userDrawn="1"/>
        </p:nvGrpSpPr>
        <p:grpSpPr>
          <a:xfrm>
            <a:off x="11568567" y="267121"/>
            <a:ext cx="320022" cy="359778"/>
            <a:chOff x="3567553" y="1499912"/>
            <a:chExt cx="320022" cy="359778"/>
          </a:xfrm>
          <a:solidFill>
            <a:srgbClr val="4BB0A0"/>
          </a:solidFill>
        </p:grpSpPr>
        <p:sp>
          <p:nvSpPr>
            <p:cNvPr id="45" name="Google Shape;11531;p73">
              <a:extLst>
                <a:ext uri="{FF2B5EF4-FFF2-40B4-BE49-F238E27FC236}">
                  <a16:creationId xmlns:a16="http://schemas.microsoft.com/office/drawing/2014/main" id="{0F0D93FF-7196-E64A-BC21-F016A3016471}"/>
                </a:ext>
              </a:extLst>
            </p:cNvPr>
            <p:cNvSpPr/>
            <p:nvPr/>
          </p:nvSpPr>
          <p:spPr>
            <a:xfrm>
              <a:off x="3567553" y="1502933"/>
              <a:ext cx="263218" cy="356757"/>
            </a:xfrm>
            <a:custGeom>
              <a:avLst/>
              <a:gdLst/>
              <a:ahLst/>
              <a:cxnLst/>
              <a:rect l="l" t="t" r="r" b="b"/>
              <a:pathLst>
                <a:path w="8276" h="11217" extrusionOk="0">
                  <a:moveTo>
                    <a:pt x="1738" y="0"/>
                  </a:moveTo>
                  <a:cubicBezTo>
                    <a:pt x="1718" y="0"/>
                    <a:pt x="1698" y="4"/>
                    <a:pt x="1679" y="12"/>
                  </a:cubicBezTo>
                  <a:cubicBezTo>
                    <a:pt x="1227" y="179"/>
                    <a:pt x="905" y="632"/>
                    <a:pt x="905" y="1120"/>
                  </a:cubicBezTo>
                  <a:lnTo>
                    <a:pt x="905" y="8275"/>
                  </a:lnTo>
                  <a:lnTo>
                    <a:pt x="167" y="8275"/>
                  </a:lnTo>
                  <a:cubicBezTo>
                    <a:pt x="72" y="8275"/>
                    <a:pt x="1" y="8359"/>
                    <a:pt x="1" y="8442"/>
                  </a:cubicBezTo>
                  <a:lnTo>
                    <a:pt x="1" y="10145"/>
                  </a:lnTo>
                  <a:cubicBezTo>
                    <a:pt x="1" y="10716"/>
                    <a:pt x="477" y="11216"/>
                    <a:pt x="1072" y="11216"/>
                  </a:cubicBezTo>
                  <a:lnTo>
                    <a:pt x="7156" y="11216"/>
                  </a:lnTo>
                  <a:cubicBezTo>
                    <a:pt x="7775" y="11216"/>
                    <a:pt x="8275" y="10716"/>
                    <a:pt x="8275" y="10097"/>
                  </a:cubicBezTo>
                  <a:lnTo>
                    <a:pt x="8275" y="4930"/>
                  </a:lnTo>
                  <a:cubicBezTo>
                    <a:pt x="8252" y="4835"/>
                    <a:pt x="8168" y="4751"/>
                    <a:pt x="8073" y="4751"/>
                  </a:cubicBezTo>
                  <a:cubicBezTo>
                    <a:pt x="7978" y="4751"/>
                    <a:pt x="7906" y="4835"/>
                    <a:pt x="7906" y="4918"/>
                  </a:cubicBezTo>
                  <a:lnTo>
                    <a:pt x="7906" y="10085"/>
                  </a:lnTo>
                  <a:cubicBezTo>
                    <a:pt x="7906" y="10514"/>
                    <a:pt x="7561" y="10859"/>
                    <a:pt x="7132" y="10859"/>
                  </a:cubicBezTo>
                  <a:lnTo>
                    <a:pt x="7061" y="10859"/>
                  </a:lnTo>
                  <a:cubicBezTo>
                    <a:pt x="6680" y="10811"/>
                    <a:pt x="6406" y="10502"/>
                    <a:pt x="6406" y="10133"/>
                  </a:cubicBezTo>
                  <a:lnTo>
                    <a:pt x="6406" y="9609"/>
                  </a:lnTo>
                  <a:cubicBezTo>
                    <a:pt x="6406" y="9514"/>
                    <a:pt x="6323" y="9442"/>
                    <a:pt x="6239" y="9442"/>
                  </a:cubicBezTo>
                  <a:cubicBezTo>
                    <a:pt x="6144" y="9442"/>
                    <a:pt x="6073" y="9514"/>
                    <a:pt x="6073" y="9609"/>
                  </a:cubicBezTo>
                  <a:lnTo>
                    <a:pt x="6073" y="10133"/>
                  </a:lnTo>
                  <a:cubicBezTo>
                    <a:pt x="6073" y="10407"/>
                    <a:pt x="6180" y="10680"/>
                    <a:pt x="6370" y="10871"/>
                  </a:cubicBezTo>
                  <a:cubicBezTo>
                    <a:pt x="3459" y="10871"/>
                    <a:pt x="2120" y="10874"/>
                    <a:pt x="1492" y="10874"/>
                  </a:cubicBezTo>
                  <a:cubicBezTo>
                    <a:pt x="864" y="10874"/>
                    <a:pt x="947" y="10871"/>
                    <a:pt x="882" y="10859"/>
                  </a:cubicBezTo>
                  <a:cubicBezTo>
                    <a:pt x="548" y="10788"/>
                    <a:pt x="298" y="10490"/>
                    <a:pt x="298" y="10145"/>
                  </a:cubicBezTo>
                  <a:lnTo>
                    <a:pt x="298" y="8609"/>
                  </a:lnTo>
                  <a:lnTo>
                    <a:pt x="6073" y="8609"/>
                  </a:lnTo>
                  <a:lnTo>
                    <a:pt x="6073" y="8954"/>
                  </a:lnTo>
                  <a:cubicBezTo>
                    <a:pt x="6073" y="9037"/>
                    <a:pt x="6144" y="9121"/>
                    <a:pt x="6239" y="9121"/>
                  </a:cubicBezTo>
                  <a:cubicBezTo>
                    <a:pt x="6323" y="9121"/>
                    <a:pt x="6406" y="9037"/>
                    <a:pt x="6406" y="8954"/>
                  </a:cubicBezTo>
                  <a:lnTo>
                    <a:pt x="6406" y="8442"/>
                  </a:lnTo>
                  <a:cubicBezTo>
                    <a:pt x="6406" y="8359"/>
                    <a:pt x="6323" y="8275"/>
                    <a:pt x="6239" y="8275"/>
                  </a:cubicBezTo>
                  <a:lnTo>
                    <a:pt x="1227" y="8275"/>
                  </a:lnTo>
                  <a:lnTo>
                    <a:pt x="1227" y="1120"/>
                  </a:lnTo>
                  <a:cubicBezTo>
                    <a:pt x="1227" y="763"/>
                    <a:pt x="1441" y="441"/>
                    <a:pt x="1786" y="322"/>
                  </a:cubicBezTo>
                  <a:cubicBezTo>
                    <a:pt x="1882" y="286"/>
                    <a:pt x="1917" y="179"/>
                    <a:pt x="1894" y="108"/>
                  </a:cubicBezTo>
                  <a:cubicBezTo>
                    <a:pt x="1866" y="44"/>
                    <a:pt x="1803" y="0"/>
                    <a:pt x="1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532;p73">
              <a:extLst>
                <a:ext uri="{FF2B5EF4-FFF2-40B4-BE49-F238E27FC236}">
                  <a16:creationId xmlns:a16="http://schemas.microsoft.com/office/drawing/2014/main" id="{10A6EBD0-21AA-BE4F-B25E-B9EBF7C939C3}"/>
                </a:ext>
              </a:extLst>
            </p:cNvPr>
            <p:cNvSpPr/>
            <p:nvPr/>
          </p:nvSpPr>
          <p:spPr>
            <a:xfrm>
              <a:off x="3638001" y="1499912"/>
              <a:ext cx="249574" cy="142773"/>
            </a:xfrm>
            <a:custGeom>
              <a:avLst/>
              <a:gdLst/>
              <a:ahLst/>
              <a:cxnLst/>
              <a:rect l="l" t="t" r="r" b="b"/>
              <a:pathLst>
                <a:path w="7847" h="4489" extrusionOk="0">
                  <a:moveTo>
                    <a:pt x="6787" y="322"/>
                  </a:moveTo>
                  <a:cubicBezTo>
                    <a:pt x="7191" y="322"/>
                    <a:pt x="7537" y="655"/>
                    <a:pt x="7537" y="1072"/>
                  </a:cubicBezTo>
                  <a:lnTo>
                    <a:pt x="7525" y="2608"/>
                  </a:lnTo>
                  <a:lnTo>
                    <a:pt x="6037" y="2608"/>
                  </a:lnTo>
                  <a:lnTo>
                    <a:pt x="6037" y="1417"/>
                  </a:lnTo>
                  <a:lnTo>
                    <a:pt x="6037" y="1072"/>
                  </a:lnTo>
                  <a:cubicBezTo>
                    <a:pt x="6037" y="643"/>
                    <a:pt x="6370" y="322"/>
                    <a:pt x="6775" y="322"/>
                  </a:cubicBezTo>
                  <a:close/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83" y="322"/>
                    <a:pt x="167" y="322"/>
                  </a:cubicBezTo>
                  <a:lnTo>
                    <a:pt x="5989" y="322"/>
                  </a:lnTo>
                  <a:cubicBezTo>
                    <a:pt x="5894" y="417"/>
                    <a:pt x="5810" y="548"/>
                    <a:pt x="5763" y="667"/>
                  </a:cubicBezTo>
                  <a:cubicBezTo>
                    <a:pt x="5715" y="798"/>
                    <a:pt x="5691" y="917"/>
                    <a:pt x="5691" y="1060"/>
                  </a:cubicBezTo>
                  <a:lnTo>
                    <a:pt x="5691" y="1393"/>
                  </a:lnTo>
                  <a:lnTo>
                    <a:pt x="5691" y="4334"/>
                  </a:lnTo>
                  <a:cubicBezTo>
                    <a:pt x="5691" y="4418"/>
                    <a:pt x="5763" y="4489"/>
                    <a:pt x="5858" y="4489"/>
                  </a:cubicBezTo>
                  <a:cubicBezTo>
                    <a:pt x="5941" y="4489"/>
                    <a:pt x="6013" y="4418"/>
                    <a:pt x="6013" y="4334"/>
                  </a:cubicBezTo>
                  <a:lnTo>
                    <a:pt x="6013" y="2929"/>
                  </a:lnTo>
                  <a:lnTo>
                    <a:pt x="7668" y="2929"/>
                  </a:lnTo>
                  <a:cubicBezTo>
                    <a:pt x="7763" y="2929"/>
                    <a:pt x="7834" y="2858"/>
                    <a:pt x="7834" y="2763"/>
                  </a:cubicBezTo>
                  <a:lnTo>
                    <a:pt x="7834" y="1072"/>
                  </a:lnTo>
                  <a:cubicBezTo>
                    <a:pt x="7846" y="488"/>
                    <a:pt x="7370" y="0"/>
                    <a:pt x="67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533;p73">
              <a:extLst>
                <a:ext uri="{FF2B5EF4-FFF2-40B4-BE49-F238E27FC236}">
                  <a16:creationId xmlns:a16="http://schemas.microsoft.com/office/drawing/2014/main" id="{E593C3FB-9816-9C4E-A8CE-F5E3D23AAB7D}"/>
                </a:ext>
              </a:extLst>
            </p:cNvPr>
            <p:cNvSpPr/>
            <p:nvPr/>
          </p:nvSpPr>
          <p:spPr>
            <a:xfrm>
              <a:off x="3641786" y="1594563"/>
              <a:ext cx="141659" cy="10273"/>
            </a:xfrm>
            <a:custGeom>
              <a:avLst/>
              <a:gdLst/>
              <a:ahLst/>
              <a:cxnLst/>
              <a:rect l="l" t="t" r="r" b="b"/>
              <a:pathLst>
                <a:path w="4454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1"/>
                    <a:pt x="4453" y="168"/>
                  </a:cubicBezTo>
                  <a:cubicBezTo>
                    <a:pt x="4453" y="72"/>
                    <a:pt x="4382" y="1"/>
                    <a:pt x="42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534;p73">
              <a:extLst>
                <a:ext uri="{FF2B5EF4-FFF2-40B4-BE49-F238E27FC236}">
                  <a16:creationId xmlns:a16="http://schemas.microsoft.com/office/drawing/2014/main" id="{751E997F-17D4-3240-BBFB-AD0DA992726B}"/>
                </a:ext>
              </a:extLst>
            </p:cNvPr>
            <p:cNvSpPr/>
            <p:nvPr/>
          </p:nvSpPr>
          <p:spPr>
            <a:xfrm>
              <a:off x="3641786" y="1638136"/>
              <a:ext cx="141659" cy="10241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535;p73">
              <a:extLst>
                <a:ext uri="{FF2B5EF4-FFF2-40B4-BE49-F238E27FC236}">
                  <a16:creationId xmlns:a16="http://schemas.microsoft.com/office/drawing/2014/main" id="{70D7634B-5347-1147-9507-F00A80D6AF28}"/>
                </a:ext>
              </a:extLst>
            </p:cNvPr>
            <p:cNvSpPr/>
            <p:nvPr/>
          </p:nvSpPr>
          <p:spPr>
            <a:xfrm>
              <a:off x="3641786" y="1682059"/>
              <a:ext cx="141659" cy="10623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536;p73">
              <a:extLst>
                <a:ext uri="{FF2B5EF4-FFF2-40B4-BE49-F238E27FC236}">
                  <a16:creationId xmlns:a16="http://schemas.microsoft.com/office/drawing/2014/main" id="{C9854E3F-9BBE-614D-B3B5-7F73F17A13CD}"/>
                </a:ext>
              </a:extLst>
            </p:cNvPr>
            <p:cNvSpPr/>
            <p:nvPr/>
          </p:nvSpPr>
          <p:spPr>
            <a:xfrm>
              <a:off x="3641786" y="1725600"/>
              <a:ext cx="141659" cy="10623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제목 24">
            <a:extLst>
              <a:ext uri="{FF2B5EF4-FFF2-40B4-BE49-F238E27FC236}">
                <a16:creationId xmlns:a16="http://schemas.microsoft.com/office/drawing/2014/main" id="{3A2259E1-D3D4-A445-8D39-5015AB031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015" y="107957"/>
            <a:ext cx="11281052" cy="671349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F06436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x-none" dirty="0"/>
          </a:p>
        </p:txBody>
      </p:sp>
      <p:sp>
        <p:nvSpPr>
          <p:cNvPr id="52" name="슬라이드 번호 개체 틀 20">
            <a:extLst>
              <a:ext uri="{FF2B5EF4-FFF2-40B4-BE49-F238E27FC236}">
                <a16:creationId xmlns:a16="http://schemas.microsoft.com/office/drawing/2014/main" id="{5D8DE216-E2D2-0946-B519-359B6A0D0A9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91731" y="6472308"/>
            <a:ext cx="40087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53835A-5E09-4503-B599-6DF340CA398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3" name="바닥글 개체 틀 36">
            <a:extLst>
              <a:ext uri="{FF2B5EF4-FFF2-40B4-BE49-F238E27FC236}">
                <a16:creationId xmlns:a16="http://schemas.microsoft.com/office/drawing/2014/main" id="{55CC57BC-A88F-F246-9E0B-72F85C1B17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84180" y="6616867"/>
            <a:ext cx="4114800" cy="141497"/>
          </a:xfr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/>
              <a:t>〉 〉 </a:t>
            </a:r>
            <a:r>
              <a:rPr lang="ko-KR" altLang="en-US"/>
              <a:t>밑바닥부터 시작하는 딥러닝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849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00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94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216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363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19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432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6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79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689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11.png"/><Relationship Id="rId3" Type="http://schemas.openxmlformats.org/officeDocument/2006/relationships/image" Target="../media/image20.png"/><Relationship Id="rId7" Type="http://schemas.openxmlformats.org/officeDocument/2006/relationships/image" Target="../media/image2510.png"/><Relationship Id="rId12" Type="http://schemas.openxmlformats.org/officeDocument/2006/relationships/image" Target="../media/image30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0.png"/><Relationship Id="rId11" Type="http://schemas.openxmlformats.org/officeDocument/2006/relationships/image" Target="../media/image290.png"/><Relationship Id="rId5" Type="http://schemas.openxmlformats.org/officeDocument/2006/relationships/image" Target="../media/image2310.png"/><Relationship Id="rId10" Type="http://schemas.openxmlformats.org/officeDocument/2006/relationships/image" Target="../media/image280.png"/><Relationship Id="rId4" Type="http://schemas.openxmlformats.org/officeDocument/2006/relationships/image" Target="../media/image21.emf"/><Relationship Id="rId9" Type="http://schemas.openxmlformats.org/officeDocument/2006/relationships/image" Target="../media/image2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13" Type="http://schemas.openxmlformats.org/officeDocument/2006/relationships/image" Target="../media/image22.png"/><Relationship Id="rId3" Type="http://schemas.openxmlformats.org/officeDocument/2006/relationships/image" Target="../media/image400.png"/><Relationship Id="rId7" Type="http://schemas.openxmlformats.org/officeDocument/2006/relationships/image" Target="../media/image440.png"/><Relationship Id="rId12" Type="http://schemas.openxmlformats.org/officeDocument/2006/relationships/image" Target="../media/image49.png"/><Relationship Id="rId2" Type="http://schemas.openxmlformats.org/officeDocument/2006/relationships/image" Target="../media/image390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11" Type="http://schemas.openxmlformats.org/officeDocument/2006/relationships/image" Target="../media/image48.png"/><Relationship Id="rId5" Type="http://schemas.openxmlformats.org/officeDocument/2006/relationships/image" Target="../media/image420.png"/><Relationship Id="rId15" Type="http://schemas.openxmlformats.org/officeDocument/2006/relationships/image" Target="../media/image24.png"/><Relationship Id="rId10" Type="http://schemas.openxmlformats.org/officeDocument/2006/relationships/image" Target="../media/image470.png"/><Relationship Id="rId4" Type="http://schemas.openxmlformats.org/officeDocument/2006/relationships/image" Target="../media/image411.png"/><Relationship Id="rId9" Type="http://schemas.openxmlformats.org/officeDocument/2006/relationships/image" Target="../media/image460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11" Type="http://schemas.openxmlformats.org/officeDocument/2006/relationships/image" Target="../media/image59.png"/><Relationship Id="rId5" Type="http://schemas.openxmlformats.org/officeDocument/2006/relationships/image" Target="../media/image530.png"/><Relationship Id="rId15" Type="http://schemas.openxmlformats.org/officeDocument/2006/relationships/image" Target="../media/image28.png"/><Relationship Id="rId10" Type="http://schemas.openxmlformats.org/officeDocument/2006/relationships/image" Target="../media/image58.png"/><Relationship Id="rId4" Type="http://schemas.openxmlformats.org/officeDocument/2006/relationships/image" Target="../media/image520.png"/><Relationship Id="rId9" Type="http://schemas.openxmlformats.org/officeDocument/2006/relationships/image" Target="../media/image57.png"/><Relationship Id="rId1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7" Type="http://schemas.openxmlformats.org/officeDocument/2006/relationships/image" Target="../media/image6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7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77.png"/><Relationship Id="rId5" Type="http://schemas.openxmlformats.org/officeDocument/2006/relationships/image" Target="../media/image32.png"/><Relationship Id="rId10" Type="http://schemas.openxmlformats.org/officeDocument/2006/relationships/image" Target="../media/image76.png"/><Relationship Id="rId4" Type="http://schemas.openxmlformats.org/officeDocument/2006/relationships/image" Target="../media/image670.png"/><Relationship Id="rId9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670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1.png"/><Relationship Id="rId7" Type="http://schemas.openxmlformats.org/officeDocument/2006/relationships/image" Target="../media/image5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310.png"/><Relationship Id="rId4" Type="http://schemas.openxmlformats.org/officeDocument/2006/relationships/image" Target="../media/image2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10.png"/><Relationship Id="rId7" Type="http://schemas.openxmlformats.org/officeDocument/2006/relationships/image" Target="../media/image15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10" Type="http://schemas.openxmlformats.org/officeDocument/2006/relationships/image" Target="../media/image18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b="1" dirty="0"/>
              <a:t>Perceptron &amp; SVM(Support Vector Machine)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Feed-Forward Neural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CNN(Convolutional Neural Network)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PCA(Principal Component Analysis)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5F6BA6B-87B7-4319-BF8B-74B876CF5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574" y="3182470"/>
            <a:ext cx="1875671" cy="248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34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Multiple Classes (One-vs-All)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2673" y="1745686"/>
            <a:ext cx="3430446" cy="35511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804" y="2531740"/>
            <a:ext cx="3776184" cy="40922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002" y="3046591"/>
            <a:ext cx="3776185" cy="234950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311C63DE-AFF8-4C53-AEA3-B3955E525E9A}"/>
              </a:ext>
            </a:extLst>
          </p:cNvPr>
          <p:cNvGrpSpPr/>
          <p:nvPr/>
        </p:nvGrpSpPr>
        <p:grpSpPr>
          <a:xfrm>
            <a:off x="1406012" y="1456204"/>
            <a:ext cx="4237459" cy="3945591"/>
            <a:chOff x="1510748" y="837804"/>
            <a:chExt cx="4237459" cy="3945591"/>
          </a:xfrm>
        </p:grpSpPr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FD7DDC7E-44FA-4E8E-A5F4-6D07D5BC30A6}"/>
                </a:ext>
              </a:extLst>
            </p:cNvPr>
            <p:cNvSpPr/>
            <p:nvPr/>
          </p:nvSpPr>
          <p:spPr>
            <a:xfrm>
              <a:off x="2236304" y="212697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9D15AC57-E335-4927-9419-AAA81A5D45B8}"/>
                </a:ext>
              </a:extLst>
            </p:cNvPr>
            <p:cNvSpPr/>
            <p:nvPr/>
          </p:nvSpPr>
          <p:spPr>
            <a:xfrm>
              <a:off x="2493063" y="242514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F80BA268-CF37-421B-A579-F97C92267E9C}"/>
                </a:ext>
              </a:extLst>
            </p:cNvPr>
            <p:cNvSpPr/>
            <p:nvPr/>
          </p:nvSpPr>
          <p:spPr>
            <a:xfrm>
              <a:off x="2312503" y="254110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611CCB4-9899-49E3-9D24-8F157BE5E29C}"/>
                </a:ext>
              </a:extLst>
            </p:cNvPr>
            <p:cNvSpPr/>
            <p:nvPr/>
          </p:nvSpPr>
          <p:spPr>
            <a:xfrm>
              <a:off x="2693504" y="258417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D7FF5A9F-C629-4218-AA94-9B193EB07BEB}"/>
                </a:ext>
              </a:extLst>
            </p:cNvPr>
            <p:cNvSpPr/>
            <p:nvPr/>
          </p:nvSpPr>
          <p:spPr>
            <a:xfrm>
              <a:off x="2845903" y="2524538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54C6E4C1-7F12-4BFD-8C91-F610FAC02E45}"/>
                </a:ext>
              </a:extLst>
            </p:cNvPr>
            <p:cNvSpPr/>
            <p:nvPr/>
          </p:nvSpPr>
          <p:spPr>
            <a:xfrm>
              <a:off x="2900569" y="232575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31BA5DAE-C2A0-4560-B4B3-DFEEB481A2F9}"/>
                </a:ext>
              </a:extLst>
            </p:cNvPr>
            <p:cNvSpPr/>
            <p:nvPr/>
          </p:nvSpPr>
          <p:spPr>
            <a:xfrm>
              <a:off x="2638838" y="2226365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4227BED5-32F9-4B44-893F-A6A48CB9BD7E}"/>
                </a:ext>
              </a:extLst>
            </p:cNvPr>
            <p:cNvSpPr/>
            <p:nvPr/>
          </p:nvSpPr>
          <p:spPr>
            <a:xfrm>
              <a:off x="2845904" y="202758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557A004C-F017-465E-ABF6-79FC4DAD1B8D}"/>
                </a:ext>
              </a:extLst>
            </p:cNvPr>
            <p:cNvSpPr/>
            <p:nvPr/>
          </p:nvSpPr>
          <p:spPr>
            <a:xfrm>
              <a:off x="2388703" y="202758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C2F3CA4B-6717-4CC2-851E-5FC3AA654A16}"/>
                </a:ext>
              </a:extLst>
            </p:cNvPr>
            <p:cNvSpPr/>
            <p:nvPr/>
          </p:nvSpPr>
          <p:spPr>
            <a:xfrm>
              <a:off x="3568148" y="2234647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4393C13A-29C7-4C4A-97BB-059661B59EEB}"/>
                </a:ext>
              </a:extLst>
            </p:cNvPr>
            <p:cNvSpPr/>
            <p:nvPr/>
          </p:nvSpPr>
          <p:spPr>
            <a:xfrm>
              <a:off x="3978964" y="22445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6FCC25E3-3213-4B3A-B2AF-36D10AE99DCD}"/>
                </a:ext>
              </a:extLst>
            </p:cNvPr>
            <p:cNvSpPr/>
            <p:nvPr/>
          </p:nvSpPr>
          <p:spPr>
            <a:xfrm>
              <a:off x="3778522" y="239201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72273320-BA8D-4150-A7EA-1CE6D848B116}"/>
                </a:ext>
              </a:extLst>
            </p:cNvPr>
            <p:cNvSpPr/>
            <p:nvPr/>
          </p:nvSpPr>
          <p:spPr>
            <a:xfrm>
              <a:off x="4210048" y="204414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8CCD6D25-32A4-436E-BD3D-D63617506A1A}"/>
                </a:ext>
              </a:extLst>
            </p:cNvPr>
            <p:cNvSpPr/>
            <p:nvPr/>
          </p:nvSpPr>
          <p:spPr>
            <a:xfrm>
              <a:off x="3091069" y="3568147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이등변 삼각형 26">
              <a:extLst>
                <a:ext uri="{FF2B5EF4-FFF2-40B4-BE49-F238E27FC236}">
                  <a16:creationId xmlns:a16="http://schemas.microsoft.com/office/drawing/2014/main" id="{4409BA82-1C4D-4610-82A0-1A2B06C5339A}"/>
                </a:ext>
              </a:extLst>
            </p:cNvPr>
            <p:cNvSpPr/>
            <p:nvPr/>
          </p:nvSpPr>
          <p:spPr>
            <a:xfrm>
              <a:off x="3228560" y="3352800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A60B82B3-2C17-4861-8542-844358B4F1DB}"/>
                </a:ext>
              </a:extLst>
            </p:cNvPr>
            <p:cNvSpPr/>
            <p:nvPr/>
          </p:nvSpPr>
          <p:spPr>
            <a:xfrm>
              <a:off x="3329607" y="363109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0A32533F-C6E4-4AF7-AAC0-885644CCF87D}"/>
                </a:ext>
              </a:extLst>
            </p:cNvPr>
            <p:cNvSpPr/>
            <p:nvPr/>
          </p:nvSpPr>
          <p:spPr>
            <a:xfrm>
              <a:off x="3163955" y="376360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B07B22DD-B933-4560-9DC6-399358545F5D}"/>
                </a:ext>
              </a:extLst>
            </p:cNvPr>
            <p:cNvSpPr/>
            <p:nvPr/>
          </p:nvSpPr>
          <p:spPr>
            <a:xfrm>
              <a:off x="3506855" y="382158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7DABB6A9-D19F-42C1-8DDC-D457AE4FB98D}"/>
                </a:ext>
              </a:extLst>
            </p:cNvPr>
            <p:cNvSpPr/>
            <p:nvPr/>
          </p:nvSpPr>
          <p:spPr>
            <a:xfrm>
              <a:off x="3602934" y="351016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B55D78DB-7730-4853-83C1-A30BBB36A3F5}"/>
                </a:ext>
              </a:extLst>
            </p:cNvPr>
            <p:cNvSpPr/>
            <p:nvPr/>
          </p:nvSpPr>
          <p:spPr>
            <a:xfrm>
              <a:off x="2849215" y="370563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D2FDCBB1-5799-44FD-8386-47E4F7B993BA}"/>
                </a:ext>
              </a:extLst>
            </p:cNvPr>
            <p:cNvSpPr/>
            <p:nvPr/>
          </p:nvSpPr>
          <p:spPr>
            <a:xfrm>
              <a:off x="2418519" y="382158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이등변 삼각형 33">
              <a:extLst>
                <a:ext uri="{FF2B5EF4-FFF2-40B4-BE49-F238E27FC236}">
                  <a16:creationId xmlns:a16="http://schemas.microsoft.com/office/drawing/2014/main" id="{A7529B88-3FBC-4106-9DF6-E2890356682E}"/>
                </a:ext>
              </a:extLst>
            </p:cNvPr>
            <p:cNvSpPr/>
            <p:nvPr/>
          </p:nvSpPr>
          <p:spPr>
            <a:xfrm>
              <a:off x="2390357" y="345219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884BE1AE-2DEA-49DF-A242-16E7102CDD6A}"/>
                </a:ext>
              </a:extLst>
            </p:cNvPr>
            <p:cNvSpPr/>
            <p:nvPr/>
          </p:nvSpPr>
          <p:spPr>
            <a:xfrm>
              <a:off x="2716694" y="3394213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D3AB8167-E80B-4368-A394-247F557D1F2C}"/>
                </a:ext>
              </a:extLst>
            </p:cNvPr>
            <p:cNvSpPr/>
            <p:nvPr/>
          </p:nvSpPr>
          <p:spPr>
            <a:xfrm>
              <a:off x="2703441" y="3950804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58AFD690-44C5-4591-A8A9-FF71339BBBC2}"/>
                </a:ext>
              </a:extLst>
            </p:cNvPr>
            <p:cNvSpPr/>
            <p:nvPr/>
          </p:nvSpPr>
          <p:spPr>
            <a:xfrm>
              <a:off x="4131364" y="23969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A9E86CFC-D5B4-42CE-8CD0-EFB6953704A1}"/>
                </a:ext>
              </a:extLst>
            </p:cNvPr>
            <p:cNvSpPr/>
            <p:nvPr/>
          </p:nvSpPr>
          <p:spPr>
            <a:xfrm>
              <a:off x="4018718" y="2599081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DE894560-E096-42A3-AC6A-BB73D3A9066A}"/>
                </a:ext>
              </a:extLst>
            </p:cNvPr>
            <p:cNvSpPr/>
            <p:nvPr/>
          </p:nvSpPr>
          <p:spPr>
            <a:xfrm>
              <a:off x="4309439" y="2276057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5A01492E-B798-4D30-BA67-98860B49DFAD}"/>
                </a:ext>
              </a:extLst>
            </p:cNvPr>
            <p:cNvSpPr/>
            <p:nvPr/>
          </p:nvSpPr>
          <p:spPr>
            <a:xfrm>
              <a:off x="3783490" y="2178323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1789D72C-C1AF-4AAD-9447-CEF1EA2421EA}"/>
                </a:ext>
              </a:extLst>
            </p:cNvPr>
            <p:cNvSpPr/>
            <p:nvPr/>
          </p:nvSpPr>
          <p:spPr>
            <a:xfrm>
              <a:off x="4038594" y="2073962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914B1A39-A2D8-452D-A359-D4CDE3CBBE22}"/>
                </a:ext>
              </a:extLst>
            </p:cNvPr>
            <p:cNvSpPr/>
            <p:nvPr/>
          </p:nvSpPr>
          <p:spPr>
            <a:xfrm>
              <a:off x="3828217" y="286081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49E886E5-38AB-4D54-A34C-1833EDA3366D}"/>
                </a:ext>
              </a:extLst>
            </p:cNvPr>
            <p:cNvSpPr/>
            <p:nvPr/>
          </p:nvSpPr>
          <p:spPr>
            <a:xfrm>
              <a:off x="4259743" y="27779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BA29A0C6-E211-4190-89FF-6D61B4955DA0}"/>
                </a:ext>
              </a:extLst>
            </p:cNvPr>
            <p:cNvCxnSpPr/>
            <p:nvPr/>
          </p:nvCxnSpPr>
          <p:spPr>
            <a:xfrm flipV="1">
              <a:off x="1510748" y="4422913"/>
              <a:ext cx="4084982" cy="198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33F1262E-EE0E-41B3-86EE-57552131AD27}"/>
                </a:ext>
              </a:extLst>
            </p:cNvPr>
            <p:cNvCxnSpPr/>
            <p:nvPr/>
          </p:nvCxnSpPr>
          <p:spPr>
            <a:xfrm flipH="1" flipV="1">
              <a:off x="1898374" y="1461052"/>
              <a:ext cx="29817" cy="32699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F1DCE21-A294-4DA4-9BA3-24E788ACF6B0}"/>
                    </a:ext>
                  </a:extLst>
                </p:cNvPr>
                <p:cNvSpPr txBox="1"/>
                <p:nvPr/>
              </p:nvSpPr>
              <p:spPr>
                <a:xfrm>
                  <a:off x="5443252" y="4506396"/>
                  <a:ext cx="3049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3252" y="4506396"/>
                  <a:ext cx="304955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000" r="-2000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90C32F1-9079-4959-A3B9-14CA89BCB00B}"/>
                    </a:ext>
                  </a:extLst>
                </p:cNvPr>
                <p:cNvSpPr txBox="1"/>
                <p:nvPr/>
              </p:nvSpPr>
              <p:spPr>
                <a:xfrm>
                  <a:off x="1572792" y="1184053"/>
                  <a:ext cx="3102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2792" y="1184053"/>
                  <a:ext cx="310278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5882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A9805BC-59E0-4E58-BE79-95B632098884}"/>
                    </a:ext>
                  </a:extLst>
                </p:cNvPr>
                <p:cNvSpPr txBox="1"/>
                <p:nvPr/>
              </p:nvSpPr>
              <p:spPr>
                <a:xfrm>
                  <a:off x="4631631" y="2452298"/>
                  <a:ext cx="3134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1631" y="2452298"/>
                  <a:ext cx="313419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3725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6735291-686D-474D-86D3-7EC8B3E45D28}"/>
                    </a:ext>
                  </a:extLst>
                </p:cNvPr>
                <p:cNvSpPr txBox="1"/>
                <p:nvPr/>
              </p:nvSpPr>
              <p:spPr>
                <a:xfrm>
                  <a:off x="3041177" y="4031982"/>
                  <a:ext cx="3134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1177" y="4031982"/>
                  <a:ext cx="313419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3725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515EFAA-0076-4A61-B60B-7AC082661710}"/>
                    </a:ext>
                  </a:extLst>
                </p:cNvPr>
                <p:cNvSpPr txBox="1"/>
                <p:nvPr/>
              </p:nvSpPr>
              <p:spPr>
                <a:xfrm>
                  <a:off x="1996214" y="2661010"/>
                  <a:ext cx="3080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6214" y="2661010"/>
                  <a:ext cx="308097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1765" r="-3922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C9EC8525-4835-4CC6-A29B-102B0283C47E}"/>
                </a:ext>
              </a:extLst>
            </p:cNvPr>
            <p:cNvCxnSpPr/>
            <p:nvPr/>
          </p:nvCxnSpPr>
          <p:spPr>
            <a:xfrm flipH="1">
              <a:off x="1862561" y="1322552"/>
              <a:ext cx="2116403" cy="2812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화살표 연결선 51">
              <a:extLst>
                <a:ext uri="{FF2B5EF4-FFF2-40B4-BE49-F238E27FC236}">
                  <a16:creationId xmlns:a16="http://schemas.microsoft.com/office/drawing/2014/main" id="{CA914C1D-8174-4E08-BCE1-9A670CEEC395}"/>
                </a:ext>
              </a:extLst>
            </p:cNvPr>
            <p:cNvCxnSpPr/>
            <p:nvPr/>
          </p:nvCxnSpPr>
          <p:spPr>
            <a:xfrm flipH="1" flipV="1">
              <a:off x="2887731" y="1878493"/>
              <a:ext cx="415787" cy="3064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4EE3E51-2D51-41E6-951B-4F487F3849CC}"/>
                    </a:ext>
                  </a:extLst>
                </p:cNvPr>
                <p:cNvSpPr txBox="1"/>
                <p:nvPr/>
              </p:nvSpPr>
              <p:spPr>
                <a:xfrm>
                  <a:off x="2789334" y="1532244"/>
                  <a:ext cx="33855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9334" y="1532244"/>
                  <a:ext cx="338554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2727" r="-3636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3C3A03B5-6B06-4651-A3C6-361796E42FD2}"/>
                </a:ext>
              </a:extLst>
            </p:cNvPr>
            <p:cNvCxnSpPr/>
            <p:nvPr/>
          </p:nvCxnSpPr>
          <p:spPr>
            <a:xfrm flipV="1">
              <a:off x="1572792" y="3210339"/>
              <a:ext cx="3870460" cy="596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076AE96B-B7E2-4C1E-9AA0-278D57F0FFBF}"/>
                </a:ext>
              </a:extLst>
            </p:cNvPr>
            <p:cNvCxnSpPr/>
            <p:nvPr/>
          </p:nvCxnSpPr>
          <p:spPr>
            <a:xfrm>
              <a:off x="4118109" y="3273293"/>
              <a:ext cx="0" cy="5748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B4E83AE-6026-42E5-8285-97F77626D65A}"/>
                    </a:ext>
                  </a:extLst>
                </p:cNvPr>
                <p:cNvSpPr txBox="1"/>
                <p:nvPr/>
              </p:nvSpPr>
              <p:spPr>
                <a:xfrm>
                  <a:off x="4192342" y="3632749"/>
                  <a:ext cx="34387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2342" y="3632749"/>
                  <a:ext cx="343877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12500" r="-3571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C312EFC1-7EDF-4D97-924F-849071BDB1C9}"/>
                </a:ext>
              </a:extLst>
            </p:cNvPr>
            <p:cNvCxnSpPr/>
            <p:nvPr/>
          </p:nvCxnSpPr>
          <p:spPr>
            <a:xfrm>
              <a:off x="3103495" y="1034317"/>
              <a:ext cx="824113" cy="3032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>
              <a:extLst>
                <a:ext uri="{FF2B5EF4-FFF2-40B4-BE49-F238E27FC236}">
                  <a16:creationId xmlns:a16="http://schemas.microsoft.com/office/drawing/2014/main" id="{BC912441-C831-4828-86AB-E0D6F625DCC5}"/>
                </a:ext>
              </a:extLst>
            </p:cNvPr>
            <p:cNvCxnSpPr/>
            <p:nvPr/>
          </p:nvCxnSpPr>
          <p:spPr>
            <a:xfrm flipV="1">
              <a:off x="3228559" y="1184053"/>
              <a:ext cx="599658" cy="2587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B63E4AB-C255-477D-8E59-D6AF6CA711C5}"/>
                    </a:ext>
                  </a:extLst>
                </p:cNvPr>
                <p:cNvSpPr txBox="1"/>
                <p:nvPr/>
              </p:nvSpPr>
              <p:spPr>
                <a:xfrm>
                  <a:off x="3667538" y="837804"/>
                  <a:ext cx="34387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7538" y="837804"/>
                  <a:ext cx="343877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12500" r="-3571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82958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4.6. Single Layer Perceptron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5E65FF51-1AA6-4792-816E-30C2C6896529}"/>
              </a:ext>
            </a:extLst>
          </p:cNvPr>
          <p:cNvGrpSpPr/>
          <p:nvPr/>
        </p:nvGrpSpPr>
        <p:grpSpPr>
          <a:xfrm>
            <a:off x="1134620" y="1245074"/>
            <a:ext cx="3618913" cy="5120792"/>
            <a:chOff x="731497" y="832119"/>
            <a:chExt cx="3618913" cy="5120792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BBC3B95D-B3F6-4AB4-B295-99BB08A6AE8B}"/>
                </a:ext>
              </a:extLst>
            </p:cNvPr>
            <p:cNvSpPr/>
            <p:nvPr/>
          </p:nvSpPr>
          <p:spPr>
            <a:xfrm>
              <a:off x="1003852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658D9F83-552B-4DF2-9C47-36E630756A4A}"/>
                </a:ext>
              </a:extLst>
            </p:cNvPr>
            <p:cNvSpPr/>
            <p:nvPr/>
          </p:nvSpPr>
          <p:spPr>
            <a:xfrm>
              <a:off x="1625047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460A73BE-A051-4B30-9C75-4D4A8450EE15}"/>
                </a:ext>
              </a:extLst>
            </p:cNvPr>
            <p:cNvSpPr/>
            <p:nvPr/>
          </p:nvSpPr>
          <p:spPr>
            <a:xfrm>
              <a:off x="4002157" y="509380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ED3F004F-24AA-4CEC-8AC3-73E3086E101C}"/>
                </a:ext>
              </a:extLst>
            </p:cNvPr>
            <p:cNvSpPr/>
            <p:nvPr/>
          </p:nvSpPr>
          <p:spPr>
            <a:xfrm>
              <a:off x="2246242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97DB7815-B152-420E-9283-5E3CB17F0854}"/>
                </a:ext>
              </a:extLst>
            </p:cNvPr>
            <p:cNvCxnSpPr/>
            <p:nvPr/>
          </p:nvCxnSpPr>
          <p:spPr>
            <a:xfrm>
              <a:off x="2882348" y="5257799"/>
              <a:ext cx="844826" cy="0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18FCF47-0772-4BA3-992E-7EA536C0D8DF}"/>
                </a:ext>
              </a:extLst>
            </p:cNvPr>
            <p:cNvSpPr/>
            <p:nvPr/>
          </p:nvSpPr>
          <p:spPr>
            <a:xfrm>
              <a:off x="1654864" y="1356089"/>
              <a:ext cx="2087219" cy="17815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D5CA29E2-C4B6-4AE8-95E0-7D77496BBBCA}"/>
                </a:ext>
              </a:extLst>
            </p:cNvPr>
            <p:cNvCxnSpPr/>
            <p:nvPr/>
          </p:nvCxnSpPr>
          <p:spPr>
            <a:xfrm>
              <a:off x="1679934" y="2234687"/>
              <a:ext cx="20872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4C2B5C25-8BBE-4D81-9452-DFD5396A4AC9}"/>
                </a:ext>
              </a:extLst>
            </p:cNvPr>
            <p:cNvCxnSpPr/>
            <p:nvPr/>
          </p:nvCxnSpPr>
          <p:spPr>
            <a:xfrm flipV="1">
              <a:off x="1177544" y="3134081"/>
              <a:ext cx="1088819" cy="19682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E6858FA0-DF2D-4361-8344-2AD1E9AB0D24}"/>
                </a:ext>
              </a:extLst>
            </p:cNvPr>
            <p:cNvCxnSpPr>
              <a:stCxn id="12" idx="0"/>
            </p:cNvCxnSpPr>
            <p:nvPr/>
          </p:nvCxnSpPr>
          <p:spPr>
            <a:xfrm flipV="1">
              <a:off x="1789043" y="3150592"/>
              <a:ext cx="598680" cy="19481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27BE6D6C-43E4-4479-9525-5A469B37AB34}"/>
                </a:ext>
              </a:extLst>
            </p:cNvPr>
            <p:cNvCxnSpPr>
              <a:stCxn id="14" idx="0"/>
            </p:cNvCxnSpPr>
            <p:nvPr/>
          </p:nvCxnSpPr>
          <p:spPr>
            <a:xfrm flipV="1">
              <a:off x="2410238" y="3177912"/>
              <a:ext cx="118078" cy="19208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1554FBAF-6317-46E6-9784-610611537933}"/>
                </a:ext>
              </a:extLst>
            </p:cNvPr>
            <p:cNvCxnSpPr/>
            <p:nvPr/>
          </p:nvCxnSpPr>
          <p:spPr>
            <a:xfrm flipH="1" flipV="1">
              <a:off x="3262486" y="3121655"/>
              <a:ext cx="961789" cy="19627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7AC68AD-3D59-4A6E-A1E8-BD553A09EC56}"/>
                    </a:ext>
                  </a:extLst>
                </p:cNvPr>
                <p:cNvSpPr txBox="1"/>
                <p:nvPr/>
              </p:nvSpPr>
              <p:spPr>
                <a:xfrm>
                  <a:off x="731497" y="5652516"/>
                  <a:ext cx="7398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22" name="TextBox 1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497" y="5652516"/>
                  <a:ext cx="739883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479" r="-4959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B1C2214-9DFB-4D68-AD01-1C2E7E6FC0CE}"/>
                    </a:ext>
                  </a:extLst>
                </p:cNvPr>
                <p:cNvSpPr txBox="1"/>
                <p:nvPr/>
              </p:nvSpPr>
              <p:spPr>
                <a:xfrm>
                  <a:off x="1625047" y="5652517"/>
                  <a:ext cx="3049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23" name="TextBox 1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5047" y="5652517"/>
                  <a:ext cx="304955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6000" r="-2000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83C2CAD-7894-4BB4-B1A2-AAA9A32E3682}"/>
                    </a:ext>
                  </a:extLst>
                </p:cNvPr>
                <p:cNvSpPr txBox="1"/>
                <p:nvPr/>
              </p:nvSpPr>
              <p:spPr>
                <a:xfrm>
                  <a:off x="2223206" y="5670069"/>
                  <a:ext cx="3102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3206" y="5670069"/>
                  <a:ext cx="310278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882" r="-1961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87FAAE5-6251-4928-B7D8-733EEF50FF92}"/>
                    </a:ext>
                  </a:extLst>
                </p:cNvPr>
                <p:cNvSpPr txBox="1"/>
                <p:nvPr/>
              </p:nvSpPr>
              <p:spPr>
                <a:xfrm>
                  <a:off x="4025193" y="5675912"/>
                  <a:ext cx="32521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25" name="TextBox 1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5193" y="5675912"/>
                  <a:ext cx="325217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5556" r="-185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50804DB-D2D1-42AC-A48A-C648F9CEE66E}"/>
                    </a:ext>
                  </a:extLst>
                </p:cNvPr>
                <p:cNvSpPr txBox="1"/>
                <p:nvPr/>
              </p:nvSpPr>
              <p:spPr>
                <a:xfrm>
                  <a:off x="1279782" y="3961844"/>
                  <a:ext cx="3513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34" name="TextBox 1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9782" y="3961844"/>
                  <a:ext cx="351314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5172" r="-1724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6D27EED-E36A-4EB1-8352-9CC802932AAE}"/>
                    </a:ext>
                  </a:extLst>
                </p:cNvPr>
                <p:cNvSpPr txBox="1"/>
                <p:nvPr/>
              </p:nvSpPr>
              <p:spPr>
                <a:xfrm>
                  <a:off x="1679934" y="4193236"/>
                  <a:ext cx="3459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35" name="TextBox 1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9934" y="4193236"/>
                  <a:ext cx="345992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357" r="-3571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A8604AD-AFA8-4341-8132-41749EA7BB8C}"/>
                    </a:ext>
                  </a:extLst>
                </p:cNvPr>
                <p:cNvSpPr txBox="1"/>
                <p:nvPr/>
              </p:nvSpPr>
              <p:spPr>
                <a:xfrm>
                  <a:off x="2129049" y="4276365"/>
                  <a:ext cx="3513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36" name="TextBox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9049" y="4276365"/>
                  <a:ext cx="351314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172" r="-3448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797A830-0643-4C18-BEE9-3488EA89C8F0}"/>
                    </a:ext>
                  </a:extLst>
                </p:cNvPr>
                <p:cNvSpPr txBox="1"/>
                <p:nvPr/>
              </p:nvSpPr>
              <p:spPr>
                <a:xfrm>
                  <a:off x="3780961" y="3790482"/>
                  <a:ext cx="36625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37" name="TextBox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0961" y="3790482"/>
                  <a:ext cx="36625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5000" r="-3333" b="-2222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75B0D1F-AC61-4BA3-8035-E4BF88A301B4}"/>
                    </a:ext>
                  </a:extLst>
                </p:cNvPr>
                <p:cNvSpPr txBox="1"/>
                <p:nvPr/>
              </p:nvSpPr>
              <p:spPr>
                <a:xfrm>
                  <a:off x="2322661" y="2258139"/>
                  <a:ext cx="964944" cy="7845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  <m:e>
                            <m:sSub>
                              <m:sSubPr>
                                <m:ctrlPr>
                                  <a:rPr lang="pt-BR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pt-BR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39" name="TextBox 1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2661" y="2258139"/>
                  <a:ext cx="964944" cy="7845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89334DE-74C9-4584-9F2D-D19D580E67A6}"/>
                    </a:ext>
                  </a:extLst>
                </p:cNvPr>
                <p:cNvSpPr txBox="1"/>
                <p:nvPr/>
              </p:nvSpPr>
              <p:spPr>
                <a:xfrm>
                  <a:off x="2507332" y="1732736"/>
                  <a:ext cx="4940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(.)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40" name="TextBox 1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7332" y="1732736"/>
                  <a:ext cx="494046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13580" r="-13580" b="-3695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5BBFC0D5-B69F-422F-AAC8-FCAFF6A78093}"/>
                </a:ext>
              </a:extLst>
            </p:cNvPr>
            <p:cNvCxnSpPr>
              <a:stCxn id="16" idx="0"/>
            </p:cNvCxnSpPr>
            <p:nvPr/>
          </p:nvCxnSpPr>
          <p:spPr>
            <a:xfrm flipV="1">
              <a:off x="2698474" y="832119"/>
              <a:ext cx="0" cy="5239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9D2C5C2C-8ACA-4B17-8CDC-D8D65684D7CA}"/>
                </a:ext>
              </a:extLst>
            </p:cNvPr>
            <p:cNvCxnSpPr/>
            <p:nvPr/>
          </p:nvCxnSpPr>
          <p:spPr>
            <a:xfrm flipV="1">
              <a:off x="2840073" y="4178132"/>
              <a:ext cx="618984" cy="121423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4712185-CF42-4A38-95C9-1AF5E785894E}"/>
                    </a:ext>
                  </a:extLst>
                </p:cNvPr>
                <p:cNvSpPr txBox="1"/>
                <p:nvPr/>
              </p:nvSpPr>
              <p:spPr>
                <a:xfrm>
                  <a:off x="2760927" y="928865"/>
                  <a:ext cx="2155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0927" y="928865"/>
                  <a:ext cx="215572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20000" r="-20000" b="-2826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5" name="그림 34">
            <a:extLst>
              <a:ext uri="{FF2B5EF4-FFF2-40B4-BE49-F238E27FC236}">
                <a16:creationId xmlns:a16="http://schemas.microsoft.com/office/drawing/2014/main" id="{273541CE-6D16-4CE1-B722-E4BAD94B56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88816" y="1030425"/>
            <a:ext cx="6191250" cy="733425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0C0D456A-7E69-4D10-B2F9-BECFB0D201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93616" y="2490761"/>
            <a:ext cx="5886450" cy="3228975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BDFFE0F6-5923-43C1-A16B-4100A1BA1D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36541" y="1807553"/>
            <a:ext cx="5343525" cy="676275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413D15D3-7EB4-4391-B569-6DA85BDB857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94858" y="5869098"/>
            <a:ext cx="51720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03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AAFC6F85-ADF9-414D-BC7D-29FFCDA4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35" y="0"/>
            <a:ext cx="10989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16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Single-Layer Perceptron with K Outputs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C4ED7DE2-CC24-43CC-837A-4C88D0897469}"/>
              </a:ext>
            </a:extLst>
          </p:cNvPr>
          <p:cNvGrpSpPr/>
          <p:nvPr/>
        </p:nvGrpSpPr>
        <p:grpSpPr>
          <a:xfrm>
            <a:off x="1498413" y="1425841"/>
            <a:ext cx="3618913" cy="3968800"/>
            <a:chOff x="731497" y="1984111"/>
            <a:chExt cx="3618913" cy="3968800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A994420C-D982-4234-A711-3B13DFDC8A14}"/>
                </a:ext>
              </a:extLst>
            </p:cNvPr>
            <p:cNvSpPr/>
            <p:nvPr/>
          </p:nvSpPr>
          <p:spPr>
            <a:xfrm>
              <a:off x="1003852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415D119D-FA8F-4BD1-B524-A215E95041C1}"/>
                </a:ext>
              </a:extLst>
            </p:cNvPr>
            <p:cNvSpPr/>
            <p:nvPr/>
          </p:nvSpPr>
          <p:spPr>
            <a:xfrm>
              <a:off x="1625047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45BC735D-9C2B-464C-A695-52FE55DCCE93}"/>
                </a:ext>
              </a:extLst>
            </p:cNvPr>
            <p:cNvSpPr/>
            <p:nvPr/>
          </p:nvSpPr>
          <p:spPr>
            <a:xfrm>
              <a:off x="4002157" y="509380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00A6BB74-925D-4455-BC4D-A44838CE00A1}"/>
                </a:ext>
              </a:extLst>
            </p:cNvPr>
            <p:cNvSpPr/>
            <p:nvPr/>
          </p:nvSpPr>
          <p:spPr>
            <a:xfrm>
              <a:off x="2246242" y="5098774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4B40F0CF-7F99-4BD8-9950-325C68DCA3B7}"/>
                </a:ext>
              </a:extLst>
            </p:cNvPr>
            <p:cNvCxnSpPr/>
            <p:nvPr/>
          </p:nvCxnSpPr>
          <p:spPr>
            <a:xfrm>
              <a:off x="2882348" y="5257799"/>
              <a:ext cx="844826" cy="0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947D48C8-511E-45F9-A8DE-6296365BF331}"/>
                </a:ext>
              </a:extLst>
            </p:cNvPr>
            <p:cNvCxnSpPr>
              <a:endCxn id="29" idx="4"/>
            </p:cNvCxnSpPr>
            <p:nvPr/>
          </p:nvCxnSpPr>
          <p:spPr>
            <a:xfrm flipV="1">
              <a:off x="1177544" y="2747919"/>
              <a:ext cx="432670" cy="23544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507A8C2F-1B2E-4C95-AE2B-28808284F827}"/>
                </a:ext>
              </a:extLst>
            </p:cNvPr>
            <p:cNvCxnSpPr>
              <a:endCxn id="29" idx="4"/>
            </p:cNvCxnSpPr>
            <p:nvPr/>
          </p:nvCxnSpPr>
          <p:spPr>
            <a:xfrm flipH="1" flipV="1">
              <a:off x="1610214" y="2747919"/>
              <a:ext cx="188927" cy="23573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948F8F20-3D8B-4FD5-9350-9637BAB94C1B}"/>
                </a:ext>
              </a:extLst>
            </p:cNvPr>
            <p:cNvCxnSpPr>
              <a:stCxn id="15" idx="0"/>
              <a:endCxn id="29" idx="4"/>
            </p:cNvCxnSpPr>
            <p:nvPr/>
          </p:nvCxnSpPr>
          <p:spPr>
            <a:xfrm flipH="1" flipV="1">
              <a:off x="1610214" y="2747919"/>
              <a:ext cx="800024" cy="235085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DE9B977E-456E-4F8F-A997-B73BEB76E165}"/>
                </a:ext>
              </a:extLst>
            </p:cNvPr>
            <p:cNvCxnSpPr>
              <a:stCxn id="14" idx="0"/>
              <a:endCxn id="29" idx="4"/>
            </p:cNvCxnSpPr>
            <p:nvPr/>
          </p:nvCxnSpPr>
          <p:spPr>
            <a:xfrm flipH="1" flipV="1">
              <a:off x="1610214" y="2747919"/>
              <a:ext cx="2555939" cy="23458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025C0BB-5CAB-4F2B-9E3C-8268C246ED98}"/>
                    </a:ext>
                  </a:extLst>
                </p:cNvPr>
                <p:cNvSpPr txBox="1"/>
                <p:nvPr/>
              </p:nvSpPr>
              <p:spPr>
                <a:xfrm>
                  <a:off x="731497" y="5652516"/>
                  <a:ext cx="7398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497" y="5652516"/>
                  <a:ext cx="739883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479" r="-4959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5AD2242-1D3E-4922-8915-37ACBE9DFAFF}"/>
                    </a:ext>
                  </a:extLst>
                </p:cNvPr>
                <p:cNvSpPr txBox="1"/>
                <p:nvPr/>
              </p:nvSpPr>
              <p:spPr>
                <a:xfrm>
                  <a:off x="1625047" y="5652517"/>
                  <a:ext cx="3049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5047" y="5652517"/>
                  <a:ext cx="304955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6000" r="-2000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10D2199-5132-4973-A104-58CA3731789D}"/>
                    </a:ext>
                  </a:extLst>
                </p:cNvPr>
                <p:cNvSpPr txBox="1"/>
                <p:nvPr/>
              </p:nvSpPr>
              <p:spPr>
                <a:xfrm>
                  <a:off x="2223206" y="5670069"/>
                  <a:ext cx="3102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3206" y="5670069"/>
                  <a:ext cx="310278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882" r="-1961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281FE24-9594-4D63-9382-17B15EDFF948}"/>
                    </a:ext>
                  </a:extLst>
                </p:cNvPr>
                <p:cNvSpPr txBox="1"/>
                <p:nvPr/>
              </p:nvSpPr>
              <p:spPr>
                <a:xfrm>
                  <a:off x="4025193" y="5675912"/>
                  <a:ext cx="32521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5193" y="5675912"/>
                  <a:ext cx="325217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5556" r="-185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8DCFB55-63CE-430D-9C4D-E52C45DB0D1A}"/>
                    </a:ext>
                  </a:extLst>
                </p:cNvPr>
                <p:cNvSpPr txBox="1"/>
                <p:nvPr/>
              </p:nvSpPr>
              <p:spPr>
                <a:xfrm>
                  <a:off x="2014480" y="2840516"/>
                  <a:ext cx="3702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4480" y="2840516"/>
                  <a:ext cx="370230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4918" r="-3279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B61E4A3-4DFA-467C-8CE7-8F132CA0B124}"/>
                    </a:ext>
                  </a:extLst>
                </p:cNvPr>
                <p:cNvSpPr txBox="1"/>
                <p:nvPr/>
              </p:nvSpPr>
              <p:spPr>
                <a:xfrm>
                  <a:off x="1152267" y="2835170"/>
                  <a:ext cx="3649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2267" y="2835170"/>
                  <a:ext cx="364908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000" r="-3333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AEEA4DC-DF8F-4A45-852A-8B0CAA33A8D3}"/>
                    </a:ext>
                  </a:extLst>
                </p:cNvPr>
                <p:cNvSpPr txBox="1"/>
                <p:nvPr/>
              </p:nvSpPr>
              <p:spPr>
                <a:xfrm>
                  <a:off x="2797414" y="2848047"/>
                  <a:ext cx="3702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7414" y="2848047"/>
                  <a:ext cx="370230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4918" r="-1639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DE1CA87-B8BA-40FC-B941-389357B3BFF8}"/>
                    </a:ext>
                  </a:extLst>
                </p:cNvPr>
                <p:cNvSpPr txBox="1"/>
                <p:nvPr/>
              </p:nvSpPr>
              <p:spPr>
                <a:xfrm>
                  <a:off x="3913786" y="2835170"/>
                  <a:ext cx="3799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3786" y="2835170"/>
                  <a:ext cx="379976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4839" r="-3226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3A5ECFA1-6AD0-4489-940B-EAB06A3FD9B4}"/>
                </a:ext>
              </a:extLst>
            </p:cNvPr>
            <p:cNvSpPr/>
            <p:nvPr/>
          </p:nvSpPr>
          <p:spPr>
            <a:xfrm>
              <a:off x="1446218" y="2419928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0555AAAF-EA20-4C1C-A6B0-A7F1AB1EAAE7}"/>
                </a:ext>
              </a:extLst>
            </p:cNvPr>
            <p:cNvSpPr/>
            <p:nvPr/>
          </p:nvSpPr>
          <p:spPr>
            <a:xfrm>
              <a:off x="2410237" y="2391866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DE9086F7-0298-4B27-9ABD-4E670F378F02}"/>
                </a:ext>
              </a:extLst>
            </p:cNvPr>
            <p:cNvSpPr/>
            <p:nvPr/>
          </p:nvSpPr>
          <p:spPr>
            <a:xfrm>
              <a:off x="1918251" y="2391866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90F37E3B-1B27-4108-9278-E7139B0FF439}"/>
                </a:ext>
              </a:extLst>
            </p:cNvPr>
            <p:cNvSpPr/>
            <p:nvPr/>
          </p:nvSpPr>
          <p:spPr>
            <a:xfrm>
              <a:off x="3618356" y="2386896"/>
              <a:ext cx="327991" cy="32799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F2408192-EFEF-4AF5-A152-9D764D4A56DA}"/>
                </a:ext>
              </a:extLst>
            </p:cNvPr>
            <p:cNvCxnSpPr/>
            <p:nvPr/>
          </p:nvCxnSpPr>
          <p:spPr>
            <a:xfrm>
              <a:off x="2857047" y="2541830"/>
              <a:ext cx="641527" cy="9061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0330CCC7-6AA9-44E0-9A33-2FE0BE2B170A}"/>
                </a:ext>
              </a:extLst>
            </p:cNvPr>
            <p:cNvCxnSpPr>
              <a:stCxn id="11" idx="0"/>
              <a:endCxn id="31" idx="4"/>
            </p:cNvCxnSpPr>
            <p:nvPr/>
          </p:nvCxnSpPr>
          <p:spPr>
            <a:xfrm flipV="1">
              <a:off x="1167848" y="2719857"/>
              <a:ext cx="914399" cy="23789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>
              <a:extLst>
                <a:ext uri="{FF2B5EF4-FFF2-40B4-BE49-F238E27FC236}">
                  <a16:creationId xmlns:a16="http://schemas.microsoft.com/office/drawing/2014/main" id="{CF0E4980-69B3-4B8D-889B-EE8B01275C6E}"/>
                </a:ext>
              </a:extLst>
            </p:cNvPr>
            <p:cNvCxnSpPr>
              <a:stCxn id="11" idx="0"/>
            </p:cNvCxnSpPr>
            <p:nvPr/>
          </p:nvCxnSpPr>
          <p:spPr>
            <a:xfrm flipV="1">
              <a:off x="1167848" y="2723111"/>
              <a:ext cx="1403864" cy="2375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id="{A6D02286-47CE-42D5-B081-DDC742B5F5A7}"/>
                </a:ext>
              </a:extLst>
            </p:cNvPr>
            <p:cNvCxnSpPr>
              <a:stCxn id="11" idx="0"/>
              <a:endCxn id="32" idx="4"/>
            </p:cNvCxnSpPr>
            <p:nvPr/>
          </p:nvCxnSpPr>
          <p:spPr>
            <a:xfrm flipV="1">
              <a:off x="1167848" y="2714887"/>
              <a:ext cx="2614504" cy="23838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>
              <a:extLst>
                <a:ext uri="{FF2B5EF4-FFF2-40B4-BE49-F238E27FC236}">
                  <a16:creationId xmlns:a16="http://schemas.microsoft.com/office/drawing/2014/main" id="{CD69941F-A3B5-49D4-A589-E62313A0A1C3}"/>
                </a:ext>
              </a:extLst>
            </p:cNvPr>
            <p:cNvCxnSpPr>
              <a:stCxn id="13" idx="0"/>
            </p:cNvCxnSpPr>
            <p:nvPr/>
          </p:nvCxnSpPr>
          <p:spPr>
            <a:xfrm flipV="1">
              <a:off x="1789043" y="2719758"/>
              <a:ext cx="299773" cy="23790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E03A3694-140D-4E42-9BEA-7144FA351985}"/>
                </a:ext>
              </a:extLst>
            </p:cNvPr>
            <p:cNvCxnSpPr>
              <a:stCxn id="13" idx="0"/>
              <a:endCxn id="30" idx="4"/>
            </p:cNvCxnSpPr>
            <p:nvPr/>
          </p:nvCxnSpPr>
          <p:spPr>
            <a:xfrm flipV="1">
              <a:off x="1789043" y="2719857"/>
              <a:ext cx="785190" cy="23789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>
              <a:extLst>
                <a:ext uri="{FF2B5EF4-FFF2-40B4-BE49-F238E27FC236}">
                  <a16:creationId xmlns:a16="http://schemas.microsoft.com/office/drawing/2014/main" id="{DDAE2310-C529-4DBB-863F-B6003D34F7A7}"/>
                </a:ext>
              </a:extLst>
            </p:cNvPr>
            <p:cNvCxnSpPr>
              <a:stCxn id="13" idx="0"/>
              <a:endCxn id="32" idx="4"/>
            </p:cNvCxnSpPr>
            <p:nvPr/>
          </p:nvCxnSpPr>
          <p:spPr>
            <a:xfrm flipV="1">
              <a:off x="1789043" y="2714887"/>
              <a:ext cx="1993309" cy="23838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>
              <a:extLst>
                <a:ext uri="{FF2B5EF4-FFF2-40B4-BE49-F238E27FC236}">
                  <a16:creationId xmlns:a16="http://schemas.microsoft.com/office/drawing/2014/main" id="{A6FFD92A-9B62-40C3-9F16-C85C75D8AF72}"/>
                </a:ext>
              </a:extLst>
            </p:cNvPr>
            <p:cNvCxnSpPr>
              <a:stCxn id="15" idx="0"/>
              <a:endCxn id="30" idx="4"/>
            </p:cNvCxnSpPr>
            <p:nvPr/>
          </p:nvCxnSpPr>
          <p:spPr>
            <a:xfrm flipV="1">
              <a:off x="2410238" y="2719857"/>
              <a:ext cx="163995" cy="23789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>
              <a:extLst>
                <a:ext uri="{FF2B5EF4-FFF2-40B4-BE49-F238E27FC236}">
                  <a16:creationId xmlns:a16="http://schemas.microsoft.com/office/drawing/2014/main" id="{D8BCB593-2731-47F0-AFCF-CC17C62781A7}"/>
                </a:ext>
              </a:extLst>
            </p:cNvPr>
            <p:cNvCxnSpPr>
              <a:stCxn id="15" idx="0"/>
              <a:endCxn id="32" idx="4"/>
            </p:cNvCxnSpPr>
            <p:nvPr/>
          </p:nvCxnSpPr>
          <p:spPr>
            <a:xfrm flipV="1">
              <a:off x="2410238" y="2714887"/>
              <a:ext cx="1372114" cy="23838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화살표 연결선 41">
              <a:extLst>
                <a:ext uri="{FF2B5EF4-FFF2-40B4-BE49-F238E27FC236}">
                  <a16:creationId xmlns:a16="http://schemas.microsoft.com/office/drawing/2014/main" id="{56B6AF94-67EB-4166-ADF3-AE7A21D6F899}"/>
                </a:ext>
              </a:extLst>
            </p:cNvPr>
            <p:cNvCxnSpPr>
              <a:stCxn id="15" idx="0"/>
            </p:cNvCxnSpPr>
            <p:nvPr/>
          </p:nvCxnSpPr>
          <p:spPr>
            <a:xfrm flipH="1" flipV="1">
              <a:off x="2073371" y="2719759"/>
              <a:ext cx="336867" cy="23790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9C25F9F1-6D86-41E2-93E2-5A50583145FB}"/>
                </a:ext>
              </a:extLst>
            </p:cNvPr>
            <p:cNvCxnSpPr>
              <a:stCxn id="14" idx="0"/>
              <a:endCxn id="31" idx="4"/>
            </p:cNvCxnSpPr>
            <p:nvPr/>
          </p:nvCxnSpPr>
          <p:spPr>
            <a:xfrm flipH="1" flipV="1">
              <a:off x="2082247" y="2719857"/>
              <a:ext cx="2083906" cy="23739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E87B4D67-507A-4414-A1F6-D853A7A25B06}"/>
                </a:ext>
              </a:extLst>
            </p:cNvPr>
            <p:cNvCxnSpPr>
              <a:stCxn id="14" idx="0"/>
              <a:endCxn id="30" idx="4"/>
            </p:cNvCxnSpPr>
            <p:nvPr/>
          </p:nvCxnSpPr>
          <p:spPr>
            <a:xfrm flipH="1" flipV="1">
              <a:off x="2574233" y="2719857"/>
              <a:ext cx="1591920" cy="23739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BC29E2A8-FEDF-42EF-8425-6BFEEB05C976}"/>
                </a:ext>
              </a:extLst>
            </p:cNvPr>
            <p:cNvCxnSpPr>
              <a:stCxn id="14" idx="0"/>
              <a:endCxn id="32" idx="4"/>
            </p:cNvCxnSpPr>
            <p:nvPr/>
          </p:nvCxnSpPr>
          <p:spPr>
            <a:xfrm flipH="1" flipV="1">
              <a:off x="3782352" y="2714887"/>
              <a:ext cx="383801" cy="23789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39B461E-A648-4563-8C5F-1E3CA3405882}"/>
                    </a:ext>
                  </a:extLst>
                </p:cNvPr>
                <p:cNvSpPr txBox="1"/>
                <p:nvPr/>
              </p:nvSpPr>
              <p:spPr>
                <a:xfrm>
                  <a:off x="1451931" y="1984111"/>
                  <a:ext cx="30662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1931" y="1984111"/>
                  <a:ext cx="306622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4000" r="-4000" b="-2826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23EF4C8-3ECF-4FFC-92D9-7CDC7482CBC4}"/>
                    </a:ext>
                  </a:extLst>
                </p:cNvPr>
                <p:cNvSpPr txBox="1"/>
                <p:nvPr/>
              </p:nvSpPr>
              <p:spPr>
                <a:xfrm>
                  <a:off x="1920060" y="1993215"/>
                  <a:ext cx="3119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0060" y="1993215"/>
                  <a:ext cx="311945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13725" r="-1961" b="-3111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86D44AC-B1B5-4F59-8F30-AE0684A16B7D}"/>
                    </a:ext>
                  </a:extLst>
                </p:cNvPr>
                <p:cNvSpPr txBox="1"/>
                <p:nvPr/>
              </p:nvSpPr>
              <p:spPr>
                <a:xfrm>
                  <a:off x="2431606" y="1994502"/>
                  <a:ext cx="3119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1606" y="1994502"/>
                  <a:ext cx="311945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13725" r="-1961" b="-2826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F81BCB7-7F38-4184-9E65-6E22A5D7EDF4}"/>
                    </a:ext>
                  </a:extLst>
                </p:cNvPr>
                <p:cNvSpPr txBox="1"/>
                <p:nvPr/>
              </p:nvSpPr>
              <p:spPr>
                <a:xfrm>
                  <a:off x="3618356" y="2027899"/>
                  <a:ext cx="3410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8356" y="2027899"/>
                  <a:ext cx="341055" cy="27699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l="-12500" b="-3111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E555C1D4-B7CC-4D0C-B803-6DE6CC775B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57387" y="1835992"/>
            <a:ext cx="5686425" cy="92392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ACE2B290-EAFA-4DB1-AFE3-58384659866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30183" y="2952750"/>
            <a:ext cx="28575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36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4065" y="98370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Gradient Descent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65" y="1671934"/>
            <a:ext cx="6685533" cy="4361024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C76CF6BF-57B7-49EE-B018-4A38AA7C61E2}"/>
              </a:ext>
            </a:extLst>
          </p:cNvPr>
          <p:cNvSpPr txBox="1">
            <a:spLocks/>
          </p:cNvSpPr>
          <p:nvPr/>
        </p:nvSpPr>
        <p:spPr>
          <a:xfrm>
            <a:off x="934065" y="300139"/>
            <a:ext cx="10515600" cy="535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200" b="1" dirty="0"/>
              <a:t>2.7. Training Perceptron</a:t>
            </a:r>
            <a:endParaRPr lang="ko-KR" altLang="en-US" sz="3200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E055B782-2742-4536-980B-61EC30B014C1}"/>
              </a:ext>
            </a:extLst>
          </p:cNvPr>
          <p:cNvGrpSpPr/>
          <p:nvPr/>
        </p:nvGrpSpPr>
        <p:grpSpPr>
          <a:xfrm>
            <a:off x="6773925" y="2203326"/>
            <a:ext cx="5043948" cy="3298239"/>
            <a:chOff x="5372326" y="1371600"/>
            <a:chExt cx="5809798" cy="4280916"/>
          </a:xfrm>
        </p:grpSpPr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DF7D661D-2D0D-446D-BC5B-D4D7B23DA6F3}"/>
                </a:ext>
              </a:extLst>
            </p:cNvPr>
            <p:cNvCxnSpPr/>
            <p:nvPr/>
          </p:nvCxnSpPr>
          <p:spPr>
            <a:xfrm>
              <a:off x="5895975" y="4972050"/>
              <a:ext cx="47625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8A391BE0-6E5C-429E-B2E9-A45E1DC2EDE4}"/>
                </a:ext>
              </a:extLst>
            </p:cNvPr>
            <p:cNvCxnSpPr/>
            <p:nvPr/>
          </p:nvCxnSpPr>
          <p:spPr>
            <a:xfrm flipV="1">
              <a:off x="6324600" y="1371600"/>
              <a:ext cx="0" cy="42809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자유형: 도형 13">
              <a:extLst>
                <a:ext uri="{FF2B5EF4-FFF2-40B4-BE49-F238E27FC236}">
                  <a16:creationId xmlns:a16="http://schemas.microsoft.com/office/drawing/2014/main" id="{9D04E79D-9257-4929-8304-787292776E1A}"/>
                </a:ext>
              </a:extLst>
            </p:cNvPr>
            <p:cNvSpPr/>
            <p:nvPr/>
          </p:nvSpPr>
          <p:spPr>
            <a:xfrm flipH="1">
              <a:off x="5372326" y="1757327"/>
              <a:ext cx="5809798" cy="2735438"/>
            </a:xfrm>
            <a:custGeom>
              <a:avLst/>
              <a:gdLst>
                <a:gd name="connsiteX0" fmla="*/ 0 w 5809798"/>
                <a:gd name="connsiteY0" fmla="*/ 0 h 2735438"/>
                <a:gd name="connsiteX1" fmla="*/ 1628775 w 5809798"/>
                <a:gd name="connsiteY1" fmla="*/ 1990725 h 2735438"/>
                <a:gd name="connsiteX2" fmla="*/ 2981325 w 5809798"/>
                <a:gd name="connsiteY2" fmla="*/ 1390650 h 2735438"/>
                <a:gd name="connsiteX3" fmla="*/ 4295775 w 5809798"/>
                <a:gd name="connsiteY3" fmla="*/ 2733675 h 2735438"/>
                <a:gd name="connsiteX4" fmla="*/ 5676900 w 5809798"/>
                <a:gd name="connsiteY4" fmla="*/ 1057275 h 2735438"/>
                <a:gd name="connsiteX5" fmla="*/ 5676900 w 5809798"/>
                <a:gd name="connsiteY5" fmla="*/ 1047750 h 273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09798" h="2735438">
                  <a:moveTo>
                    <a:pt x="0" y="0"/>
                  </a:moveTo>
                  <a:cubicBezTo>
                    <a:pt x="565944" y="879475"/>
                    <a:pt x="1131888" y="1758950"/>
                    <a:pt x="1628775" y="1990725"/>
                  </a:cubicBezTo>
                  <a:cubicBezTo>
                    <a:pt x="2125662" y="2222500"/>
                    <a:pt x="2536825" y="1266825"/>
                    <a:pt x="2981325" y="1390650"/>
                  </a:cubicBezTo>
                  <a:cubicBezTo>
                    <a:pt x="3425825" y="1514475"/>
                    <a:pt x="3846513" y="2789237"/>
                    <a:pt x="4295775" y="2733675"/>
                  </a:cubicBezTo>
                  <a:cubicBezTo>
                    <a:pt x="4745037" y="2678113"/>
                    <a:pt x="5676900" y="1057275"/>
                    <a:pt x="5676900" y="1057275"/>
                  </a:cubicBezTo>
                  <a:cubicBezTo>
                    <a:pt x="5907087" y="776288"/>
                    <a:pt x="5791993" y="912019"/>
                    <a:pt x="5676900" y="104775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4FBBFE8E-E1FB-49B6-9087-D0AD374C81BF}"/>
                </a:ext>
              </a:extLst>
            </p:cNvPr>
            <p:cNvGrpSpPr/>
            <p:nvPr/>
          </p:nvGrpSpPr>
          <p:grpSpPr>
            <a:xfrm>
              <a:off x="7774306" y="3512058"/>
              <a:ext cx="45719" cy="1459992"/>
              <a:chOff x="7774306" y="3512058"/>
              <a:chExt cx="45719" cy="1459992"/>
            </a:xfrm>
          </p:grpSpPr>
          <p:cxnSp>
            <p:nvCxnSpPr>
              <p:cNvPr id="25" name="직선 연결선 24">
                <a:extLst>
                  <a:ext uri="{FF2B5EF4-FFF2-40B4-BE49-F238E27FC236}">
                    <a16:creationId xmlns:a16="http://schemas.microsoft.com/office/drawing/2014/main" id="{D110283C-CDB9-4603-BCBA-C8BA7C4E3434}"/>
                  </a:ext>
                </a:extLst>
              </p:cNvPr>
              <p:cNvCxnSpPr/>
              <p:nvPr/>
            </p:nvCxnSpPr>
            <p:spPr>
              <a:xfrm>
                <a:off x="7791450" y="3512058"/>
                <a:ext cx="0" cy="14599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AAC0EDC6-8D0A-431B-BC93-35D973F6C455}"/>
                  </a:ext>
                </a:extLst>
              </p:cNvPr>
              <p:cNvSpPr/>
              <p:nvPr/>
            </p:nvSpPr>
            <p:spPr>
              <a:xfrm>
                <a:off x="7774306" y="3512058"/>
                <a:ext cx="45719" cy="45719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7EBBEB5-6BA3-410C-8A0C-1ECD1595D57B}"/>
                    </a:ext>
                  </a:extLst>
                </p:cNvPr>
                <p:cNvSpPr txBox="1"/>
                <p:nvPr/>
              </p:nvSpPr>
              <p:spPr>
                <a:xfrm>
                  <a:off x="7774306" y="5059934"/>
                  <a:ext cx="4035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C15D2FF-2FCC-4A76-9820-1F8E4137E5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4306" y="5059934"/>
                  <a:ext cx="403572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9298" r="-7018" b="-4571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A67351E-F1AF-4751-9F78-C8A62BB2EB6D}"/>
                    </a:ext>
                  </a:extLst>
                </p:cNvPr>
                <p:cNvSpPr txBox="1"/>
                <p:nvPr/>
              </p:nvSpPr>
              <p:spPr>
                <a:xfrm>
                  <a:off x="7134626" y="5059933"/>
                  <a:ext cx="6167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D5D8C75-608A-4EFF-959F-2FB4BBD879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4626" y="5059933"/>
                  <a:ext cx="61677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5909" r="-7955" b="-4571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B863C81E-65B1-4769-90F0-F7EB6CA10246}"/>
                </a:ext>
              </a:extLst>
            </p:cNvPr>
            <p:cNvCxnSpPr>
              <a:cxnSpLocks/>
            </p:cNvCxnSpPr>
            <p:nvPr/>
          </p:nvCxnSpPr>
          <p:spPr>
            <a:xfrm>
              <a:off x="7343775" y="4171950"/>
              <a:ext cx="0" cy="800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2E822702-43D4-40D2-BA70-42B9DDCBA27F}"/>
                </a:ext>
              </a:extLst>
            </p:cNvPr>
            <p:cNvSpPr/>
            <p:nvPr/>
          </p:nvSpPr>
          <p:spPr>
            <a:xfrm>
              <a:off x="7315201" y="4147312"/>
              <a:ext cx="52348" cy="45719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B6BE931-C148-4CF5-A22D-32A8496166B5}"/>
                    </a:ext>
                  </a:extLst>
                </p:cNvPr>
                <p:cNvSpPr txBox="1"/>
                <p:nvPr/>
              </p:nvSpPr>
              <p:spPr>
                <a:xfrm>
                  <a:off x="7160672" y="3111514"/>
                  <a:ext cx="7402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B926B44-2FEE-4B1C-BA39-AF65909139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0672" y="3111514"/>
                  <a:ext cx="74020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2264" r="-18868" b="-8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AD4D071-115B-45D8-A8D5-46249AEA1450}"/>
                    </a:ext>
                  </a:extLst>
                </p:cNvPr>
                <p:cNvSpPr txBox="1"/>
                <p:nvPr/>
              </p:nvSpPr>
              <p:spPr>
                <a:xfrm>
                  <a:off x="6730032" y="3765845"/>
                  <a:ext cx="9598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028F961-E49B-491D-98D2-7DA7389ABD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0032" y="3765845"/>
                  <a:ext cx="959815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9489" r="-18248" b="-8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26A8B96F-4776-4038-809C-09786987F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41056" y="2157496"/>
              <a:ext cx="2343150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1051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411331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Gradient Descent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E6CA8B-C3C7-42A4-9790-5AB3FB9BAD9A}"/>
              </a:ext>
            </a:extLst>
          </p:cNvPr>
          <p:cNvSpPr txBox="1"/>
          <p:nvPr/>
        </p:nvSpPr>
        <p:spPr>
          <a:xfrm>
            <a:off x="838200" y="1248697"/>
            <a:ext cx="22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Training Sample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C3FF829-0A75-46FF-86EA-0B8670CD8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7" y="1227504"/>
            <a:ext cx="1762125" cy="390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31E038-C545-4338-B7B7-5B6A3069F44E}"/>
                  </a:ext>
                </a:extLst>
              </p:cNvPr>
              <p:cNvSpPr txBox="1"/>
              <p:nvPr/>
            </p:nvSpPr>
            <p:spPr>
              <a:xfrm>
                <a:off x="838199" y="1675640"/>
                <a:ext cx="6191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/>
                  <a:t>Perceptron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ko-KR" dirty="0"/>
                  <a:t>          Desired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ko-KR" dirty="0"/>
                  <a:t> 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31E038-C545-4338-B7B7-5B6A3069F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675640"/>
                <a:ext cx="6191866" cy="369332"/>
              </a:xfrm>
              <a:prstGeom prst="rect">
                <a:avLst/>
              </a:prstGeom>
              <a:blipFill>
                <a:blip r:embed="rId4"/>
                <a:stretch>
                  <a:fillRect l="-787" t="-10000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A67E418-F9F5-4A25-880B-F53888A4E9E9}"/>
              </a:ext>
            </a:extLst>
          </p:cNvPr>
          <p:cNvCxnSpPr/>
          <p:nvPr/>
        </p:nvCxnSpPr>
        <p:spPr>
          <a:xfrm>
            <a:off x="3333135" y="1877961"/>
            <a:ext cx="4227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4886205-2F03-4D17-B911-C34256643FC6}"/>
              </a:ext>
            </a:extLst>
          </p:cNvPr>
          <p:cNvSpPr txBox="1"/>
          <p:nvPr/>
        </p:nvSpPr>
        <p:spPr>
          <a:xfrm>
            <a:off x="838199" y="2161844"/>
            <a:ext cx="291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Regression (Linear Output) 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9F1F823-B873-4E0D-872B-5446049E8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1586" y="2627565"/>
            <a:ext cx="4695825" cy="65722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667155A6-ADB0-44D3-A679-23F40BE9A0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2804" y="3381179"/>
            <a:ext cx="4743450" cy="62865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EE688654-69E7-46C9-BE12-0947B76FB0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379" y="4104861"/>
            <a:ext cx="5476875" cy="733425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C30F5A8-8D9C-4C08-B0BB-5A47A63AC3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104" y="5020829"/>
            <a:ext cx="5391150" cy="647700"/>
          </a:xfrm>
          <a:prstGeom prst="rect">
            <a:avLst/>
          </a:prstGeom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727BD67B-B17B-4FB4-9ADD-262F44B8045A}"/>
              </a:ext>
            </a:extLst>
          </p:cNvPr>
          <p:cNvGrpSpPr/>
          <p:nvPr/>
        </p:nvGrpSpPr>
        <p:grpSpPr>
          <a:xfrm>
            <a:off x="6275748" y="1516099"/>
            <a:ext cx="5742039" cy="3730159"/>
            <a:chOff x="5372326" y="1371600"/>
            <a:chExt cx="5809798" cy="4280916"/>
          </a:xfrm>
        </p:grpSpPr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6F2B3A3F-BE3F-4DFC-A7E1-414EAB21AC7A}"/>
                </a:ext>
              </a:extLst>
            </p:cNvPr>
            <p:cNvCxnSpPr/>
            <p:nvPr/>
          </p:nvCxnSpPr>
          <p:spPr>
            <a:xfrm>
              <a:off x="5895975" y="4972050"/>
              <a:ext cx="47625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20086045-AE05-41B7-9027-2075B917BDEB}"/>
                </a:ext>
              </a:extLst>
            </p:cNvPr>
            <p:cNvCxnSpPr/>
            <p:nvPr/>
          </p:nvCxnSpPr>
          <p:spPr>
            <a:xfrm flipV="1">
              <a:off x="6324600" y="1371600"/>
              <a:ext cx="0" cy="42809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FF1B4BCA-DA64-48A9-BC74-9E0D67BB3300}"/>
                </a:ext>
              </a:extLst>
            </p:cNvPr>
            <p:cNvSpPr/>
            <p:nvPr/>
          </p:nvSpPr>
          <p:spPr>
            <a:xfrm flipH="1">
              <a:off x="5372326" y="1757327"/>
              <a:ext cx="5809798" cy="2735438"/>
            </a:xfrm>
            <a:custGeom>
              <a:avLst/>
              <a:gdLst>
                <a:gd name="connsiteX0" fmla="*/ 0 w 5809798"/>
                <a:gd name="connsiteY0" fmla="*/ 0 h 2735438"/>
                <a:gd name="connsiteX1" fmla="*/ 1628775 w 5809798"/>
                <a:gd name="connsiteY1" fmla="*/ 1990725 h 2735438"/>
                <a:gd name="connsiteX2" fmla="*/ 2981325 w 5809798"/>
                <a:gd name="connsiteY2" fmla="*/ 1390650 h 2735438"/>
                <a:gd name="connsiteX3" fmla="*/ 4295775 w 5809798"/>
                <a:gd name="connsiteY3" fmla="*/ 2733675 h 2735438"/>
                <a:gd name="connsiteX4" fmla="*/ 5676900 w 5809798"/>
                <a:gd name="connsiteY4" fmla="*/ 1057275 h 2735438"/>
                <a:gd name="connsiteX5" fmla="*/ 5676900 w 5809798"/>
                <a:gd name="connsiteY5" fmla="*/ 1047750 h 273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09798" h="2735438">
                  <a:moveTo>
                    <a:pt x="0" y="0"/>
                  </a:moveTo>
                  <a:cubicBezTo>
                    <a:pt x="565944" y="879475"/>
                    <a:pt x="1131888" y="1758950"/>
                    <a:pt x="1628775" y="1990725"/>
                  </a:cubicBezTo>
                  <a:cubicBezTo>
                    <a:pt x="2125662" y="2222500"/>
                    <a:pt x="2536825" y="1266825"/>
                    <a:pt x="2981325" y="1390650"/>
                  </a:cubicBezTo>
                  <a:cubicBezTo>
                    <a:pt x="3425825" y="1514475"/>
                    <a:pt x="3846513" y="2789237"/>
                    <a:pt x="4295775" y="2733675"/>
                  </a:cubicBezTo>
                  <a:cubicBezTo>
                    <a:pt x="4745037" y="2678113"/>
                    <a:pt x="5676900" y="1057275"/>
                    <a:pt x="5676900" y="1057275"/>
                  </a:cubicBezTo>
                  <a:cubicBezTo>
                    <a:pt x="5907087" y="776288"/>
                    <a:pt x="5791993" y="912019"/>
                    <a:pt x="5676900" y="104775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4E25149E-6BB2-4A19-A701-1688AB21E5F6}"/>
                </a:ext>
              </a:extLst>
            </p:cNvPr>
            <p:cNvGrpSpPr/>
            <p:nvPr/>
          </p:nvGrpSpPr>
          <p:grpSpPr>
            <a:xfrm>
              <a:off x="7774306" y="3512058"/>
              <a:ext cx="45719" cy="1459992"/>
              <a:chOff x="7774306" y="3512058"/>
              <a:chExt cx="45719" cy="1459992"/>
            </a:xfrm>
          </p:grpSpPr>
          <p:cxnSp>
            <p:nvCxnSpPr>
              <p:cNvPr id="30" name="직선 연결선 29">
                <a:extLst>
                  <a:ext uri="{FF2B5EF4-FFF2-40B4-BE49-F238E27FC236}">
                    <a16:creationId xmlns:a16="http://schemas.microsoft.com/office/drawing/2014/main" id="{C5429EFA-478A-4414-9901-78E2D40D2B2A}"/>
                  </a:ext>
                </a:extLst>
              </p:cNvPr>
              <p:cNvCxnSpPr/>
              <p:nvPr/>
            </p:nvCxnSpPr>
            <p:spPr>
              <a:xfrm>
                <a:off x="7791450" y="3512058"/>
                <a:ext cx="0" cy="14599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60F35B4A-8F6F-43CF-A3E9-EED53E8C2573}"/>
                  </a:ext>
                </a:extLst>
              </p:cNvPr>
              <p:cNvSpPr/>
              <p:nvPr/>
            </p:nvSpPr>
            <p:spPr>
              <a:xfrm>
                <a:off x="7774306" y="3512058"/>
                <a:ext cx="45719" cy="45719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60AF85B-A533-431D-98AD-BAA1D7E40730}"/>
                    </a:ext>
                  </a:extLst>
                </p:cNvPr>
                <p:cNvSpPr txBox="1"/>
                <p:nvPr/>
              </p:nvSpPr>
              <p:spPr>
                <a:xfrm>
                  <a:off x="7774306" y="5059934"/>
                  <a:ext cx="4035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52856F0-8DA5-4D03-A45A-27041F429B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4306" y="5059934"/>
                  <a:ext cx="403572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0769" b="-2820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22E135C-FCAC-4ECF-BD8C-6C81C8FCDED1}"/>
                    </a:ext>
                  </a:extLst>
                </p:cNvPr>
                <p:cNvSpPr txBox="1"/>
                <p:nvPr/>
              </p:nvSpPr>
              <p:spPr>
                <a:xfrm>
                  <a:off x="7134626" y="5059933"/>
                  <a:ext cx="6167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E00B9CD-0915-4043-B5BB-4A739A868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4626" y="5059933"/>
                  <a:ext cx="61677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8000" r="-1000" b="-2820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24FB8534-CC92-4E93-B929-940A3429E7ED}"/>
                </a:ext>
              </a:extLst>
            </p:cNvPr>
            <p:cNvCxnSpPr>
              <a:cxnSpLocks/>
            </p:cNvCxnSpPr>
            <p:nvPr/>
          </p:nvCxnSpPr>
          <p:spPr>
            <a:xfrm>
              <a:off x="7343775" y="4171950"/>
              <a:ext cx="0" cy="800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603EFB01-80E3-47E7-ADC4-196067FE6B61}"/>
                </a:ext>
              </a:extLst>
            </p:cNvPr>
            <p:cNvSpPr/>
            <p:nvPr/>
          </p:nvSpPr>
          <p:spPr>
            <a:xfrm>
              <a:off x="7315201" y="4147312"/>
              <a:ext cx="52348" cy="45719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80E3C7E-4CE6-45D7-9993-DABDFB50A73B}"/>
                    </a:ext>
                  </a:extLst>
                </p:cNvPr>
                <p:cNvSpPr txBox="1"/>
                <p:nvPr/>
              </p:nvSpPr>
              <p:spPr>
                <a:xfrm>
                  <a:off x="7160672" y="3111514"/>
                  <a:ext cx="7402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61CDB95-B1DF-4741-829E-FC11E7BB0B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0672" y="3111514"/>
                  <a:ext cx="74020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5833" r="-10000" b="-575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5133ECA-7FDD-488B-8CBB-6F10FD9BEE4E}"/>
                    </a:ext>
                  </a:extLst>
                </p:cNvPr>
                <p:cNvSpPr txBox="1"/>
                <p:nvPr/>
              </p:nvSpPr>
              <p:spPr>
                <a:xfrm>
                  <a:off x="6730032" y="3765845"/>
                  <a:ext cx="9598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56D9BC3-AB35-4ABC-9387-53E1DB8095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0032" y="3765845"/>
                  <a:ext cx="959815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4487" r="-7692" b="-6153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id="{7284FFB4-D123-4556-821B-3CF8071A1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641056" y="2157496"/>
              <a:ext cx="2343150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2775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411331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Gradient Descent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E6CA8B-C3C7-42A4-9790-5AB3FB9BAD9A}"/>
              </a:ext>
            </a:extLst>
          </p:cNvPr>
          <p:cNvSpPr txBox="1"/>
          <p:nvPr/>
        </p:nvSpPr>
        <p:spPr>
          <a:xfrm>
            <a:off x="838200" y="1248697"/>
            <a:ext cx="22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Training Sample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C3FF829-0A75-46FF-86EA-0B8670CD8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7" y="1227504"/>
            <a:ext cx="1762125" cy="390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31E038-C545-4338-B7B7-5B6A3069F44E}"/>
                  </a:ext>
                </a:extLst>
              </p:cNvPr>
              <p:cNvSpPr txBox="1"/>
              <p:nvPr/>
            </p:nvSpPr>
            <p:spPr>
              <a:xfrm>
                <a:off x="838199" y="1675640"/>
                <a:ext cx="6191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/>
                  <a:t>Perceptron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ko-KR" dirty="0"/>
                  <a:t>          Desired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ko-KR" dirty="0"/>
                  <a:t> 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31E038-C545-4338-B7B7-5B6A3069F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675640"/>
                <a:ext cx="6191866" cy="369332"/>
              </a:xfrm>
              <a:prstGeom prst="rect">
                <a:avLst/>
              </a:prstGeom>
              <a:blipFill>
                <a:blip r:embed="rId3"/>
                <a:stretch>
                  <a:fillRect l="-787" t="-10000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A67E418-F9F5-4A25-880B-F53888A4E9E9}"/>
              </a:ext>
            </a:extLst>
          </p:cNvPr>
          <p:cNvCxnSpPr/>
          <p:nvPr/>
        </p:nvCxnSpPr>
        <p:spPr>
          <a:xfrm>
            <a:off x="3333135" y="1877961"/>
            <a:ext cx="4227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4886205-2F03-4D17-B911-C34256643FC6}"/>
              </a:ext>
            </a:extLst>
          </p:cNvPr>
          <p:cNvSpPr txBox="1"/>
          <p:nvPr/>
        </p:nvSpPr>
        <p:spPr>
          <a:xfrm>
            <a:off x="838198" y="2161844"/>
            <a:ext cx="3517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Classification (Sigmoid Output)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E732681-E297-45D3-8349-4207EEA2B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174" y="2633948"/>
            <a:ext cx="5105400" cy="14859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8B30BE32-9798-43BC-82BD-F1230FF78B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49" y="4920377"/>
            <a:ext cx="5953125" cy="70485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B779B3B1-1967-449F-856C-CF121681F4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674" y="5905500"/>
            <a:ext cx="5676900" cy="64770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C7464EE5-FE89-4276-AA5F-84E69D10A9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4124" y="4160035"/>
            <a:ext cx="4743450" cy="628650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8D7212A6-F4F4-44E2-83CD-BC5C5C379A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8400" y="2787635"/>
            <a:ext cx="5781675" cy="466725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B9A03ECB-949E-45C3-B32B-3A1508685E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3347179"/>
            <a:ext cx="5943600" cy="752475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53A10396-4AFA-4DF1-A24D-8C9E712E4B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91300" y="4160035"/>
            <a:ext cx="54387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790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D6C917F7-5809-4D9C-ACA6-A9EDA2ABA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837" y="2014537"/>
            <a:ext cx="79343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267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Expressiveness of </a:t>
            </a:r>
            <a:r>
              <a:rPr lang="en-US" altLang="ko-KR" sz="3200" b="1" dirty="0" err="1"/>
              <a:t>Perceptrons</a:t>
            </a:r>
            <a:r>
              <a:rPr lang="en-US" altLang="ko-KR" sz="3200" b="1" dirty="0"/>
              <a:t> 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920938"/>
            <a:ext cx="10515600" cy="5305050"/>
          </a:xfrm>
        </p:spPr>
        <p:txBody>
          <a:bodyPr>
            <a:noAutofit/>
          </a:bodyPr>
          <a:lstStyle/>
          <a:p>
            <a:r>
              <a:rPr lang="en-US" altLang="ko-KR" sz="2400" dirty="0"/>
              <a:t>Consider perceptron with a = step function 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endParaRPr lang="en-US" altLang="ko-KR" sz="2400" dirty="0"/>
          </a:p>
          <a:p>
            <a:endParaRPr lang="en-US" altLang="ko-KR" sz="2400" dirty="0"/>
          </a:p>
          <a:p>
            <a:pPr lvl="1"/>
            <a:r>
              <a:rPr lang="en-US" altLang="ko-KR" dirty="0"/>
              <a:t>Can represent AND, OR, NOT, majority, etc., but not XOR 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Represents a linear separator in input space: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654" y="1453404"/>
            <a:ext cx="7143750" cy="16383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653" y="3624170"/>
            <a:ext cx="5907181" cy="208015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866" y="5808382"/>
            <a:ext cx="32670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06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53835A-5E09-4503-B599-6DF340CA3988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3" name="내용 개체 틀 5">
            <a:extLst>
              <a:ext uri="{FF2B5EF4-FFF2-40B4-BE49-F238E27FC236}">
                <a16:creationId xmlns:a16="http://schemas.microsoft.com/office/drawing/2014/main" id="{13F30B7C-D351-41CB-B413-D0F73ABF15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5788" y="974805"/>
            <a:ext cx="3168650" cy="3962239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sp>
        <p:nvSpPr>
          <p:cNvPr id="5" name="제목 1">
            <a:extLst>
              <a:ext uri="{FF2B5EF4-FFF2-40B4-BE49-F238E27FC236}">
                <a16:creationId xmlns:a16="http://schemas.microsoft.com/office/drawing/2014/main" id="{1B61BA67-8A1C-4AC3-975B-EB99F9EF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891" y="486530"/>
            <a:ext cx="3917734" cy="488275"/>
          </a:xfrm>
        </p:spPr>
        <p:txBody>
          <a:bodyPr>
            <a:normAutofit/>
          </a:bodyPr>
          <a:lstStyle/>
          <a:p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2.8 </a:t>
            </a: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퍼셉트론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프로그래밍</a:t>
            </a: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A481AD81-4979-4BDC-B814-83C165F6FDD5}"/>
              </a:ext>
            </a:extLst>
          </p:cNvPr>
          <p:cNvSpPr txBox="1">
            <a:spLocks/>
          </p:cNvSpPr>
          <p:nvPr/>
        </p:nvSpPr>
        <p:spPr>
          <a:xfrm>
            <a:off x="4289210" y="1061120"/>
            <a:ext cx="7453105" cy="7200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/>
              <a:t>Scikit-learn </a:t>
            </a:r>
            <a:r>
              <a:rPr lang="ko-KR" altLang="en-US" sz="2400" dirty="0"/>
              <a:t>라이브러리 활용</a:t>
            </a:r>
            <a:endParaRPr lang="en-US" altLang="ko-KR" sz="24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89C0C92-0E2C-407C-BF82-39F491FAB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947" y="1781175"/>
            <a:ext cx="7313265" cy="387292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F5ECABF9-5929-43A4-B197-E2D19729A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210" y="5654096"/>
            <a:ext cx="7313265" cy="110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22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2.1. Classification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921686"/>
            <a:ext cx="10515600" cy="3489326"/>
          </a:xfrm>
        </p:spPr>
        <p:txBody>
          <a:bodyPr>
            <a:noAutofit/>
          </a:bodyPr>
          <a:lstStyle/>
          <a:p>
            <a:r>
              <a:rPr lang="en-US" altLang="ko-KR" sz="2400" dirty="0"/>
              <a:t>Credit scoring example: </a:t>
            </a:r>
          </a:p>
          <a:p>
            <a:pPr lvl="1"/>
            <a:r>
              <a:rPr lang="en-US" altLang="ko-KR" sz="2000" dirty="0"/>
              <a:t>Inputs are income and savings</a:t>
            </a:r>
          </a:p>
          <a:p>
            <a:pPr lvl="1"/>
            <a:r>
              <a:rPr lang="en-US" altLang="ko-KR" sz="2000" dirty="0"/>
              <a:t>Output is low-risk vs. high-risk</a:t>
            </a:r>
          </a:p>
          <a:p>
            <a:r>
              <a:rPr lang="en-US" altLang="ko-KR" sz="2400" dirty="0"/>
              <a:t>Formally speaking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Decision rule: if we know </a:t>
            </a:r>
          </a:p>
          <a:p>
            <a:endParaRPr lang="ko-KR" altLang="en-US" sz="2400" dirty="0"/>
          </a:p>
          <a:p>
            <a:endParaRPr lang="en-US" altLang="ko-KR" sz="24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751" y="2530008"/>
            <a:ext cx="2486025" cy="69532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454772"/>
            <a:ext cx="1524000" cy="3714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390" y="3944750"/>
            <a:ext cx="6153150" cy="2733675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133A3D73-3500-4C55-85D8-9A774DB04217}"/>
              </a:ext>
            </a:extLst>
          </p:cNvPr>
          <p:cNvGrpSpPr/>
          <p:nvPr/>
        </p:nvGrpSpPr>
        <p:grpSpPr>
          <a:xfrm>
            <a:off x="6564041" y="1097696"/>
            <a:ext cx="5211192" cy="3559947"/>
            <a:chOff x="4672584" y="791683"/>
            <a:chExt cx="5605271" cy="4777013"/>
          </a:xfrm>
        </p:grpSpPr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9CA3F51E-1F15-4B74-A974-1833D9534F50}"/>
                </a:ext>
              </a:extLst>
            </p:cNvPr>
            <p:cNvSpPr/>
            <p:nvPr/>
          </p:nvSpPr>
          <p:spPr>
            <a:xfrm>
              <a:off x="6397356" y="310657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529A6E8F-2240-451B-ADC5-A3EF28373057}"/>
                </a:ext>
              </a:extLst>
            </p:cNvPr>
            <p:cNvSpPr/>
            <p:nvPr/>
          </p:nvSpPr>
          <p:spPr>
            <a:xfrm>
              <a:off x="6728129" y="4231347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4D1EC8EA-DB82-4A42-9A75-F37DD10ABF52}"/>
                </a:ext>
              </a:extLst>
            </p:cNvPr>
            <p:cNvSpPr/>
            <p:nvPr/>
          </p:nvSpPr>
          <p:spPr>
            <a:xfrm>
              <a:off x="5885454" y="3126552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BE4CEED5-2E85-4B71-9EDD-246075D8F97C}"/>
                </a:ext>
              </a:extLst>
            </p:cNvPr>
            <p:cNvSpPr/>
            <p:nvPr/>
          </p:nvSpPr>
          <p:spPr>
            <a:xfrm>
              <a:off x="6687227" y="357676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848A2965-78CB-47C4-8046-5B6BF1359E5B}"/>
                </a:ext>
              </a:extLst>
            </p:cNvPr>
            <p:cNvSpPr/>
            <p:nvPr/>
          </p:nvSpPr>
          <p:spPr>
            <a:xfrm>
              <a:off x="6290776" y="358888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4281BE15-9B18-4CB0-B7CE-56AF7BEB21AC}"/>
                </a:ext>
              </a:extLst>
            </p:cNvPr>
            <p:cNvSpPr/>
            <p:nvPr/>
          </p:nvSpPr>
          <p:spPr>
            <a:xfrm>
              <a:off x="7235699" y="395045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A125D23D-B7F2-4390-8582-3612BF54463A}"/>
                </a:ext>
              </a:extLst>
            </p:cNvPr>
            <p:cNvSpPr/>
            <p:nvPr/>
          </p:nvSpPr>
          <p:spPr>
            <a:xfrm>
              <a:off x="7142403" y="318905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FDB4A27D-E171-4441-9D2B-C71D67C0ADB9}"/>
                </a:ext>
              </a:extLst>
            </p:cNvPr>
            <p:cNvCxnSpPr/>
            <p:nvPr/>
          </p:nvCxnSpPr>
          <p:spPr>
            <a:xfrm>
              <a:off x="4672584" y="4873752"/>
              <a:ext cx="50292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97FBC1D6-A8C1-493D-AB1C-FBCC7864CE4F}"/>
                </a:ext>
              </a:extLst>
            </p:cNvPr>
            <p:cNvCxnSpPr/>
            <p:nvPr/>
          </p:nvCxnSpPr>
          <p:spPr>
            <a:xfrm flipV="1">
              <a:off x="5358384" y="1225296"/>
              <a:ext cx="0" cy="434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AF180E-9E1C-4008-BDC1-BE78E29B6C03}"/>
                </a:ext>
              </a:extLst>
            </p:cNvPr>
            <p:cNvSpPr txBox="1"/>
            <p:nvPr/>
          </p:nvSpPr>
          <p:spPr>
            <a:xfrm>
              <a:off x="9098280" y="5047488"/>
              <a:ext cx="1179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Income</a:t>
              </a:r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1E6F7F-5E4F-4B8C-96B7-9F7362BD73C8}"/>
                </a:ext>
              </a:extLst>
            </p:cNvPr>
            <p:cNvSpPr txBox="1"/>
            <p:nvPr/>
          </p:nvSpPr>
          <p:spPr>
            <a:xfrm>
              <a:off x="4790778" y="791683"/>
              <a:ext cx="1305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Savings</a:t>
              </a:r>
              <a:endParaRPr lang="ko-KR" altLang="en-US" dirty="0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7B7E32A0-A6A3-4CD6-AE36-80188C67D5BF}"/>
                </a:ext>
              </a:extLst>
            </p:cNvPr>
            <p:cNvSpPr/>
            <p:nvPr/>
          </p:nvSpPr>
          <p:spPr>
            <a:xfrm>
              <a:off x="7960015" y="1727752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C08444F3-74BF-4E4F-B3CA-67A64C67EE90}"/>
                </a:ext>
              </a:extLst>
            </p:cNvPr>
            <p:cNvSpPr/>
            <p:nvPr/>
          </p:nvSpPr>
          <p:spPr>
            <a:xfrm>
              <a:off x="8344063" y="252414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998AE186-EB2D-4781-99C5-F6EE3E726BD0}"/>
                </a:ext>
              </a:extLst>
            </p:cNvPr>
            <p:cNvSpPr/>
            <p:nvPr/>
          </p:nvSpPr>
          <p:spPr>
            <a:xfrm>
              <a:off x="8718040" y="298458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DB39C421-1FCB-4A66-A2D2-40AB3BB2EB8B}"/>
                </a:ext>
              </a:extLst>
            </p:cNvPr>
            <p:cNvSpPr/>
            <p:nvPr/>
          </p:nvSpPr>
          <p:spPr>
            <a:xfrm>
              <a:off x="8948061" y="2103646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30B310DB-7488-4CD5-BA72-FE5E200762EA}"/>
                </a:ext>
              </a:extLst>
            </p:cNvPr>
            <p:cNvSpPr/>
            <p:nvPr/>
          </p:nvSpPr>
          <p:spPr>
            <a:xfrm>
              <a:off x="9434748" y="279879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DB96F7F7-FA56-4B18-8539-408E5852A84F}"/>
                </a:ext>
              </a:extLst>
            </p:cNvPr>
            <p:cNvSpPr/>
            <p:nvPr/>
          </p:nvSpPr>
          <p:spPr>
            <a:xfrm>
              <a:off x="8393759" y="335133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58F5FB64-C27A-4AC8-8189-0F9898AE1C91}"/>
                </a:ext>
              </a:extLst>
            </p:cNvPr>
            <p:cNvSpPr/>
            <p:nvPr/>
          </p:nvSpPr>
          <p:spPr>
            <a:xfrm>
              <a:off x="7910320" y="2654409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17D92A66-2D08-4589-847B-F4F0A6997765}"/>
                </a:ext>
              </a:extLst>
            </p:cNvPr>
            <p:cNvSpPr/>
            <p:nvPr/>
          </p:nvSpPr>
          <p:spPr>
            <a:xfrm>
              <a:off x="8898366" y="146237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7F711CF5-357C-4DDF-AD35-81FD81FF1D20}"/>
                </a:ext>
              </a:extLst>
            </p:cNvPr>
            <p:cNvSpPr/>
            <p:nvPr/>
          </p:nvSpPr>
          <p:spPr>
            <a:xfrm>
              <a:off x="5994785" y="4079418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29FC219A-E0B9-47A6-AF10-25ADF2FD41BA}"/>
                </a:ext>
              </a:extLst>
            </p:cNvPr>
            <p:cNvSpPr/>
            <p:nvPr/>
          </p:nvSpPr>
          <p:spPr>
            <a:xfrm>
              <a:off x="7086600" y="1755648"/>
              <a:ext cx="2377440" cy="2240280"/>
            </a:xfrm>
            <a:custGeom>
              <a:avLst/>
              <a:gdLst>
                <a:gd name="connsiteX0" fmla="*/ 0 w 2377440"/>
                <a:gd name="connsiteY0" fmla="*/ 0 h 2240280"/>
                <a:gd name="connsiteX1" fmla="*/ 429768 w 2377440"/>
                <a:gd name="connsiteY1" fmla="*/ 1298448 h 2240280"/>
                <a:gd name="connsiteX2" fmla="*/ 1316736 w 2377440"/>
                <a:gd name="connsiteY2" fmla="*/ 2075688 h 2240280"/>
                <a:gd name="connsiteX3" fmla="*/ 2377440 w 2377440"/>
                <a:gd name="connsiteY3" fmla="*/ 2240280 h 2240280"/>
                <a:gd name="connsiteX4" fmla="*/ 2377440 w 2377440"/>
                <a:gd name="connsiteY4" fmla="*/ 2240280 h 224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7440" h="2240280">
                  <a:moveTo>
                    <a:pt x="0" y="0"/>
                  </a:moveTo>
                  <a:cubicBezTo>
                    <a:pt x="105156" y="476250"/>
                    <a:pt x="210312" y="952500"/>
                    <a:pt x="429768" y="1298448"/>
                  </a:cubicBezTo>
                  <a:cubicBezTo>
                    <a:pt x="649224" y="1644396"/>
                    <a:pt x="992124" y="1918716"/>
                    <a:pt x="1316736" y="2075688"/>
                  </a:cubicBezTo>
                  <a:cubicBezTo>
                    <a:pt x="1641348" y="2232660"/>
                    <a:pt x="2377440" y="2240280"/>
                    <a:pt x="2377440" y="2240280"/>
                  </a:cubicBezTo>
                  <a:lnTo>
                    <a:pt x="2377440" y="224028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41535AF-5FDE-47F3-8F42-BCA113D36CA2}"/>
                </a:ext>
              </a:extLst>
            </p:cNvPr>
            <p:cNvSpPr txBox="1"/>
            <p:nvPr/>
          </p:nvSpPr>
          <p:spPr>
            <a:xfrm>
              <a:off x="7671816" y="1088136"/>
              <a:ext cx="1226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Low-risk</a:t>
              </a:r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F7AF52-654A-4589-893F-CB8B6D290890}"/>
                </a:ext>
              </a:extLst>
            </p:cNvPr>
            <p:cNvSpPr txBox="1"/>
            <p:nvPr/>
          </p:nvSpPr>
          <p:spPr>
            <a:xfrm>
              <a:off x="5978032" y="2545778"/>
              <a:ext cx="1226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rgbClr val="0070C0"/>
                  </a:solidFill>
                </a:rPr>
                <a:t>High-risk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326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53835A-5E09-4503-B599-6DF340CA3988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A481AD81-4979-4BDC-B814-83C165F6FDD5}"/>
              </a:ext>
            </a:extLst>
          </p:cNvPr>
          <p:cNvSpPr txBox="1">
            <a:spLocks/>
          </p:cNvSpPr>
          <p:nvPr/>
        </p:nvSpPr>
        <p:spPr>
          <a:xfrm>
            <a:off x="831635" y="413420"/>
            <a:ext cx="7453105" cy="7200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/>
              <a:t>Scikit-learn </a:t>
            </a:r>
            <a:r>
              <a:rPr lang="ko-KR" altLang="en-US" sz="2400" dirty="0"/>
              <a:t>라이브러리 활용</a:t>
            </a:r>
            <a:endParaRPr lang="en-US" altLang="ko-KR" sz="24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FA1CBE0-47FF-469C-82EE-064C77A1B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35" y="1224276"/>
            <a:ext cx="6840760" cy="159954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4B2DC95-2074-4F53-A9B8-A8E8BF56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66" y="2823825"/>
            <a:ext cx="6841829" cy="247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9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53835A-5E09-4503-B599-6DF340CA3988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A481AD81-4979-4BDC-B814-83C165F6FDD5}"/>
              </a:ext>
            </a:extLst>
          </p:cNvPr>
          <p:cNvSpPr txBox="1">
            <a:spLocks/>
          </p:cNvSpPr>
          <p:nvPr/>
        </p:nvSpPr>
        <p:spPr>
          <a:xfrm>
            <a:off x="831635" y="413420"/>
            <a:ext cx="7453105" cy="7200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/>
              <a:t>Scikit-learn </a:t>
            </a:r>
            <a:r>
              <a:rPr lang="ko-KR" altLang="en-US" sz="2400" dirty="0"/>
              <a:t>라이브러리 활용</a:t>
            </a:r>
            <a:endParaRPr lang="en-US" altLang="ko-KR" sz="24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08CD10C-CE09-402D-BB20-BA0C8A9DF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52" y="1133475"/>
            <a:ext cx="5976664" cy="509439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650715C9-025C-4C4C-BDB4-793B22EB8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459" y="3166322"/>
            <a:ext cx="5010150" cy="10287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13D920F-AB5F-4714-AC78-08C160147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5615" y="4667251"/>
            <a:ext cx="1668072" cy="170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21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5C8BFF-D5BB-4B8F-BD6D-69D9D89D253D}"/>
              </a:ext>
            </a:extLst>
          </p:cNvPr>
          <p:cNvSpPr txBox="1"/>
          <p:nvPr/>
        </p:nvSpPr>
        <p:spPr>
          <a:xfrm>
            <a:off x="427989" y="308610"/>
            <a:ext cx="11468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2.9 Maximum margin classification with support vector machines (chapter 3)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Margin: the distance between the separating hyperplane (decision boundary)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0FF287-0701-477A-93B9-23A619392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855" y="1389529"/>
            <a:ext cx="2181115" cy="267148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64DCB54-0BE6-46E5-8041-C3391AE22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11" y="1787843"/>
            <a:ext cx="8713674" cy="353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4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5C8BFF-D5BB-4B8F-BD6D-69D9D89D253D}"/>
              </a:ext>
            </a:extLst>
          </p:cNvPr>
          <p:cNvSpPr txBox="1"/>
          <p:nvPr/>
        </p:nvSpPr>
        <p:spPr>
          <a:xfrm>
            <a:off x="427990" y="308610"/>
            <a:ext cx="10932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Solving nonlinear problems using a kernel SVM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Easily kernelized to solve nonlinear classification 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Create a simple dataset that has the form of an XOR gate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ko-KR" sz="2400" dirty="0"/>
              <a:t>Separate samples using a linear hyperplane(?)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5ED47F4-F7BF-4E3F-B5A7-5D721F3EF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081210"/>
            <a:ext cx="3905250" cy="444817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DAC158C-B944-4E88-9F64-39CEF3AFB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456" y="2838449"/>
            <a:ext cx="4459991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8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5D2256C-313C-4B2D-86AA-6FDEA12BD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09" y="209550"/>
            <a:ext cx="6543675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650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B71837F0-0053-42BC-9BE0-7C2C4B2E6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10" y="590372"/>
            <a:ext cx="6558976" cy="50103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D5B663-C8D1-474B-AED4-32D07B2A14DC}"/>
              </a:ext>
            </a:extLst>
          </p:cNvPr>
          <p:cNvSpPr txBox="1"/>
          <p:nvPr/>
        </p:nvSpPr>
        <p:spPr>
          <a:xfrm>
            <a:off x="802586" y="56007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/>
              <a:t>Solving nonlinear problems using a kernel SVM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78AFAE-B159-4543-80F6-6EFF797C9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0" y="1928812"/>
            <a:ext cx="455295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941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4995051-623D-40BE-A2F0-D7481AF37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1" y="2588286"/>
            <a:ext cx="5200650" cy="15240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27E953A-7B3D-4603-BFAF-6C48C1F71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20274"/>
            <a:ext cx="5227988" cy="39412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A2E5F9-9642-4A06-82FB-25280D30E102}"/>
              </a:ext>
            </a:extLst>
          </p:cNvPr>
          <p:cNvSpPr txBox="1"/>
          <p:nvPr/>
        </p:nvSpPr>
        <p:spPr>
          <a:xfrm>
            <a:off x="228600" y="509588"/>
            <a:ext cx="11796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One</a:t>
            </a:r>
            <a:r>
              <a:rPr lang="ko-KR" altLang="en-US" dirty="0"/>
              <a:t> </a:t>
            </a:r>
            <a:r>
              <a:rPr lang="en-US" altLang="ko-KR" dirty="0"/>
              <a:t>of</a:t>
            </a:r>
            <a:r>
              <a:rPr lang="ko-KR" altLang="en-US" dirty="0"/>
              <a:t> </a:t>
            </a:r>
            <a:r>
              <a:rPr lang="en-US" altLang="ko-KR" dirty="0"/>
              <a:t>the</a:t>
            </a:r>
            <a:r>
              <a:rPr lang="ko-KR" altLang="en-US" dirty="0"/>
              <a:t> </a:t>
            </a:r>
            <a:r>
              <a:rPr lang="en-US" altLang="ko-KR" dirty="0"/>
              <a:t>most</a:t>
            </a:r>
            <a:r>
              <a:rPr lang="ko-KR" altLang="en-US" dirty="0"/>
              <a:t> </a:t>
            </a:r>
            <a:r>
              <a:rPr lang="en-US" altLang="ko-KR" dirty="0"/>
              <a:t>widely</a:t>
            </a:r>
            <a:r>
              <a:rPr lang="ko-KR" altLang="en-US" dirty="0"/>
              <a:t> </a:t>
            </a:r>
            <a:r>
              <a:rPr lang="en-US" altLang="ko-KR" dirty="0"/>
              <a:t>used</a:t>
            </a:r>
            <a:r>
              <a:rPr lang="ko-KR" altLang="en-US" dirty="0"/>
              <a:t> </a:t>
            </a:r>
            <a:r>
              <a:rPr lang="en-US" altLang="ko-KR" dirty="0"/>
              <a:t>kernels</a:t>
            </a:r>
            <a:r>
              <a:rPr lang="ko-KR" altLang="en-US" dirty="0"/>
              <a:t> </a:t>
            </a:r>
            <a:r>
              <a:rPr lang="en-US" altLang="ko-KR" dirty="0"/>
              <a:t>is</a:t>
            </a:r>
            <a:r>
              <a:rPr lang="ko-KR" altLang="en-US" dirty="0"/>
              <a:t> </a:t>
            </a:r>
            <a:r>
              <a:rPr lang="en-US" altLang="ko-KR" dirty="0"/>
              <a:t>the</a:t>
            </a:r>
            <a:r>
              <a:rPr lang="ko-KR" altLang="en-US" dirty="0"/>
              <a:t> </a:t>
            </a:r>
            <a:r>
              <a:rPr lang="en-US" altLang="ko-KR" b="1" dirty="0"/>
              <a:t>Radial Basis Function (RBF)</a:t>
            </a:r>
            <a:r>
              <a:rPr lang="en-US" altLang="ko-KR" dirty="0"/>
              <a:t> or simply called the </a:t>
            </a:r>
            <a:r>
              <a:rPr lang="en-US" altLang="ko-KR" b="1" dirty="0"/>
              <a:t>Gaussian Kernel</a:t>
            </a:r>
          </a:p>
          <a:p>
            <a:r>
              <a:rPr lang="en-US" altLang="ko-KR" dirty="0"/>
              <a:t>The term kernel can be interpreted as a similarity function between a pair of samples</a:t>
            </a:r>
          </a:p>
          <a:p>
            <a:r>
              <a:rPr lang="en-US" altLang="ko-KR" dirty="0"/>
              <a:t>	</a:t>
            </a:r>
          </a:p>
          <a:p>
            <a:r>
              <a:rPr lang="en-US" altLang="ko-KR" dirty="0"/>
              <a:t>	kernel=‘linear’ vs kernel=‘</a:t>
            </a:r>
            <a:r>
              <a:rPr lang="en-US" altLang="ko-KR" dirty="0" err="1"/>
              <a:t>rbf</a:t>
            </a:r>
            <a:r>
              <a:rPr lang="ko-KR" altLang="en-US" dirty="0"/>
              <a:t> </a:t>
            </a:r>
            <a:r>
              <a:rPr lang="en-US" altLang="ko-KR" dirty="0"/>
              <a:t>‘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999CAAF-F9B1-4BC3-81CB-126F6F5AE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1" y="1797256"/>
            <a:ext cx="4963620" cy="56673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AAEFBD6-9325-4F25-9F93-457D9C2A1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84" y="4195716"/>
            <a:ext cx="3124201" cy="2355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3F433B-9EAA-4E27-A6AE-50D0FC567EB8}"/>
              </a:ext>
            </a:extLst>
          </p:cNvPr>
          <p:cNvSpPr txBox="1"/>
          <p:nvPr/>
        </p:nvSpPr>
        <p:spPr>
          <a:xfrm>
            <a:off x="4162425" y="5373362"/>
            <a:ext cx="8029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Gamma can be understood as  a cut-off parameter for the Gaussian sphere. If we increase the gamma value, we increase the influence or reach of the training samples, which leads to a tighter and bumpier decision boundary.</a:t>
            </a:r>
          </a:p>
        </p:txBody>
      </p:sp>
    </p:spTree>
    <p:extLst>
      <p:ext uri="{BB962C8B-B14F-4D97-AF65-F5344CB8AC3E}">
        <p14:creationId xmlns:p14="http://schemas.microsoft.com/office/powerpoint/2010/main" val="3178813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A2E5F9-9642-4A06-82FB-25280D30E102}"/>
              </a:ext>
            </a:extLst>
          </p:cNvPr>
          <p:cNvSpPr txBox="1"/>
          <p:nvPr/>
        </p:nvSpPr>
        <p:spPr>
          <a:xfrm>
            <a:off x="642937" y="445636"/>
            <a:ext cx="5734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Apply an RBF kernel SVM to Iris flower dataset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D5B7F174-0277-43EB-AE07-ADF54A343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427" y="1093723"/>
            <a:ext cx="6457950" cy="492442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BA4D636-A5B2-4A6F-ADCE-AB5198D97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2" y="1093723"/>
            <a:ext cx="3724275" cy="13716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1C0376F-F116-4D86-95B3-F027CD0C6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64" y="2600325"/>
            <a:ext cx="1990725" cy="165735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CCFB291-D7AB-4CBC-BC12-6ED7F9BF1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77" y="4764152"/>
            <a:ext cx="2095500" cy="2000250"/>
          </a:xfrm>
          <a:prstGeom prst="rect">
            <a:avLst/>
          </a:prstGeom>
        </p:spPr>
      </p:pic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17B7080F-3095-48F3-9EB7-9F60EF2363DD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1800227" y="4257675"/>
            <a:ext cx="0" cy="50647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834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A2E5F9-9642-4A06-82FB-25280D30E102}"/>
              </a:ext>
            </a:extLst>
          </p:cNvPr>
          <p:cNvSpPr txBox="1"/>
          <p:nvPr/>
        </p:nvSpPr>
        <p:spPr>
          <a:xfrm>
            <a:off x="314325" y="635180"/>
            <a:ext cx="294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Iris flower dataset</a:t>
            </a:r>
            <a:endParaRPr lang="ko-KR" altLang="en-US" dirty="0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AD751009-D51B-4929-9E0B-7879031D3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49981"/>
            <a:ext cx="6819900" cy="1733550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4AC25FED-69B1-4B73-B3E2-5FE2A1ACD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3429000"/>
            <a:ext cx="5648890" cy="1872204"/>
          </a:xfrm>
          <a:prstGeom prst="rect">
            <a:avLst/>
          </a:prstGeom>
        </p:spPr>
      </p:pic>
      <p:pic>
        <p:nvPicPr>
          <p:cNvPr id="6" name="내용 개체 틀 5">
            <a:extLst>
              <a:ext uri="{FF2B5EF4-FFF2-40B4-BE49-F238E27FC236}">
                <a16:creationId xmlns:a16="http://schemas.microsoft.com/office/drawing/2014/main" id="{1FD8AA69-CD25-4D07-A7B1-E1746763CF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2195" y="1004512"/>
            <a:ext cx="2012200" cy="2516156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46624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A2E5F9-9642-4A06-82FB-25280D30E102}"/>
              </a:ext>
            </a:extLst>
          </p:cNvPr>
          <p:cNvSpPr txBox="1"/>
          <p:nvPr/>
        </p:nvSpPr>
        <p:spPr>
          <a:xfrm>
            <a:off x="228600" y="236473"/>
            <a:ext cx="973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Apply an RBF kernel SVM to Iris flower dataset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9E297F2-3E97-4D11-AC0E-CFA895DD3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76312"/>
            <a:ext cx="4781550" cy="383857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F5A8855-8958-42F2-AF72-C399C0062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592" y="690282"/>
            <a:ext cx="2181115" cy="267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08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2.2. Bayes’ Optimal Classifier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169895"/>
            <a:ext cx="10515600" cy="3489326"/>
          </a:xfrm>
        </p:spPr>
        <p:txBody>
          <a:bodyPr>
            <a:noAutofit/>
          </a:bodyPr>
          <a:lstStyle/>
          <a:p>
            <a:r>
              <a:rPr lang="en-US" altLang="ko-KR" sz="2400" dirty="0"/>
              <a:t>Bayes rule for one concept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endParaRPr lang="ko-KR" altLang="en-US" sz="2400" dirty="0"/>
          </a:p>
          <a:p>
            <a:endParaRPr lang="en-US" altLang="ko-KR" sz="2400" dirty="0"/>
          </a:p>
          <a:p>
            <a:r>
              <a:rPr lang="en-US" altLang="ko-KR" sz="2400" dirty="0"/>
              <a:t>Bayes rule for K &gt; 1 concepts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pPr marL="0" indent="0">
              <a:buNone/>
            </a:pPr>
            <a:endParaRPr lang="en-US" altLang="ko-KR" sz="2400" dirty="0"/>
          </a:p>
          <a:p>
            <a:r>
              <a:rPr lang="en-US" altLang="ko-KR" sz="2400" dirty="0"/>
              <a:t>Decision rule using Bayes rule (</a:t>
            </a:r>
            <a:r>
              <a:rPr lang="en-US" altLang="ko-KR" sz="2400" b="1" dirty="0"/>
              <a:t>Bayes optimal classifier</a:t>
            </a:r>
            <a:r>
              <a:rPr lang="en-US" altLang="ko-KR" sz="2400" dirty="0"/>
              <a:t>):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820" y="1169895"/>
            <a:ext cx="4829175" cy="177165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820" y="3347012"/>
            <a:ext cx="3829050" cy="15811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334" y="5934075"/>
            <a:ext cx="3811583" cy="60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413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A2E5F9-9642-4A06-82FB-25280D30E102}"/>
              </a:ext>
            </a:extLst>
          </p:cNvPr>
          <p:cNvSpPr txBox="1"/>
          <p:nvPr/>
        </p:nvSpPr>
        <p:spPr>
          <a:xfrm>
            <a:off x="228600" y="236473"/>
            <a:ext cx="973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Apply an RBF kernel SVM to Iris flower dataset</a:t>
            </a:r>
          </a:p>
          <a:p>
            <a:endParaRPr lang="en-US" altLang="ko-KR" dirty="0"/>
          </a:p>
          <a:p>
            <a:r>
              <a:rPr lang="en-US" altLang="ko-KR" dirty="0"/>
              <a:t>Since we choose a relatively small value for gamma, the resulting decision boundary of the RBF kernel SVM model will be relatively soft.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6C3065B-2EF5-4D42-AABF-0707F474A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2133600"/>
            <a:ext cx="5572125" cy="21717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B95A805A-8709-482F-ABE4-D3FC2190F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0" y="2019299"/>
            <a:ext cx="5572125" cy="410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69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DB1B2F2-5A48-4AFB-A541-9558054DD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2181225"/>
            <a:ext cx="5572125" cy="184785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10582FD-0ED6-49BC-A1FB-321E2FE7F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221" y="1895475"/>
            <a:ext cx="5502099" cy="40878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39DCDC-741B-4ECE-AE3F-2CEFFEE7002F}"/>
              </a:ext>
            </a:extLst>
          </p:cNvPr>
          <p:cNvSpPr txBox="1"/>
          <p:nvPr/>
        </p:nvSpPr>
        <p:spPr>
          <a:xfrm>
            <a:off x="161925" y="236473"/>
            <a:ext cx="973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Apply an RBF kernel SVM to Iris flower dataset</a:t>
            </a:r>
          </a:p>
          <a:p>
            <a:endParaRPr lang="en-US" altLang="ko-KR" dirty="0"/>
          </a:p>
          <a:p>
            <a:r>
              <a:rPr lang="en-US" altLang="ko-KR" dirty="0"/>
              <a:t>The decision boundary around the classes 0 and 1 is much tighter using a relatively large value of gamma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4601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>
            <a:extLst>
              <a:ext uri="{FF2B5EF4-FFF2-40B4-BE49-F238E27FC236}">
                <a16:creationId xmlns:a16="http://schemas.microsoft.com/office/drawing/2014/main" id="{20387FB1-175D-4E1F-8E13-9E5AD1FD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〉 〉 </a:t>
            </a:r>
            <a:r>
              <a:rPr lang="ko-KR" altLang="en-US"/>
              <a:t>밑바닥부터 시작하는 딥러닝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9DCBC07D-4799-4EF8-8655-6945B6978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C8D0-5E95-4624-80D6-F357E8C36FA7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42ED0BEF-9910-451B-AC3C-4807992795C2}"/>
              </a:ext>
            </a:extLst>
          </p:cNvPr>
          <p:cNvSpPr txBox="1">
            <a:spLocks/>
          </p:cNvSpPr>
          <p:nvPr/>
        </p:nvSpPr>
        <p:spPr>
          <a:xfrm>
            <a:off x="522412" y="390524"/>
            <a:ext cx="8784976" cy="46885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>
                <a:solidFill>
                  <a:schemeClr val="tx1"/>
                </a:solidFill>
              </a:rPr>
              <a:t>두 가지 필기 숫자 데이터셋</a:t>
            </a:r>
            <a:r>
              <a:rPr lang="en-US" altLang="ko-KR" sz="2000" b="1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 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ko-KR" dirty="0" err="1"/>
              <a:t>sklearn</a:t>
            </a:r>
            <a:r>
              <a:rPr lang="en-US" altLang="ko-KR" dirty="0"/>
              <a:t> </a:t>
            </a:r>
            <a:r>
              <a:rPr lang="ko-KR" altLang="en-US" dirty="0"/>
              <a:t>데이터셋</a:t>
            </a:r>
            <a:r>
              <a:rPr lang="en-US" altLang="ko-KR" dirty="0"/>
              <a:t>: 8*8 </a:t>
            </a:r>
            <a:r>
              <a:rPr lang="ko-KR" altLang="en-US" dirty="0"/>
              <a:t>맵</a:t>
            </a:r>
            <a:r>
              <a:rPr lang="en-US" altLang="ko-KR" dirty="0"/>
              <a:t>(64</a:t>
            </a:r>
            <a:r>
              <a:rPr lang="ko-KR" altLang="en-US" dirty="0"/>
              <a:t>개 화소</a:t>
            </a:r>
            <a:r>
              <a:rPr lang="en-US" altLang="ko-KR" dirty="0"/>
              <a:t>), 1797</a:t>
            </a:r>
            <a:r>
              <a:rPr lang="ko-KR" altLang="en-US" dirty="0"/>
              <a:t>개 샘플</a:t>
            </a:r>
            <a:r>
              <a:rPr lang="en-US" altLang="ko-KR" dirty="0"/>
              <a:t>, [0,16] </a:t>
            </a:r>
            <a:r>
              <a:rPr lang="ko-KR" altLang="en-US" dirty="0" err="1"/>
              <a:t>명암값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dirty="0"/>
              <a:t>MNIST </a:t>
            </a:r>
            <a:r>
              <a:rPr lang="ko-KR" altLang="en-US" dirty="0"/>
              <a:t>데이터셋</a:t>
            </a:r>
            <a:r>
              <a:rPr lang="en-US" altLang="ko-KR" dirty="0"/>
              <a:t>: 28*28</a:t>
            </a:r>
            <a:r>
              <a:rPr lang="ko-KR" altLang="en-US" dirty="0"/>
              <a:t>맵</a:t>
            </a:r>
            <a:r>
              <a:rPr lang="en-US" altLang="ko-KR" dirty="0"/>
              <a:t>(784</a:t>
            </a:r>
            <a:r>
              <a:rPr lang="ko-KR" altLang="en-US" dirty="0"/>
              <a:t>개 화소</a:t>
            </a:r>
            <a:r>
              <a:rPr lang="en-US" altLang="ko-KR" dirty="0"/>
              <a:t>), 7</a:t>
            </a:r>
            <a:r>
              <a:rPr lang="ko-KR" altLang="en-US" dirty="0"/>
              <a:t>만개 샘플</a:t>
            </a:r>
            <a:r>
              <a:rPr lang="en-US" altLang="ko-KR" dirty="0"/>
              <a:t>, [0,255] </a:t>
            </a:r>
            <a:r>
              <a:rPr lang="ko-KR" altLang="en-US" dirty="0" err="1"/>
              <a:t>명암값</a:t>
            </a:r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endParaRPr lang="en-US" altLang="ko-KR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FF8B311-AB95-49F7-B1FA-F0938ACDF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23" y="2054746"/>
            <a:ext cx="7709727" cy="3816424"/>
          </a:xfrm>
          <a:prstGeom prst="rect">
            <a:avLst/>
          </a:prstGeom>
        </p:spPr>
      </p:pic>
      <p:pic>
        <p:nvPicPr>
          <p:cNvPr id="6" name="내용 개체 틀 5">
            <a:extLst>
              <a:ext uri="{FF2B5EF4-FFF2-40B4-BE49-F238E27FC236}">
                <a16:creationId xmlns:a16="http://schemas.microsoft.com/office/drawing/2014/main" id="{533047EA-E3A3-434B-A14C-7F080C1B2A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3578" y="3429000"/>
            <a:ext cx="1480222" cy="1850944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741389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>
            <a:extLst>
              <a:ext uri="{FF2B5EF4-FFF2-40B4-BE49-F238E27FC236}">
                <a16:creationId xmlns:a16="http://schemas.microsoft.com/office/drawing/2014/main" id="{20387FB1-175D-4E1F-8E13-9E5AD1FD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〉 〉 </a:t>
            </a:r>
            <a:r>
              <a:rPr lang="ko-KR" altLang="en-US"/>
              <a:t>밑바닥부터 시작하는 딥러닝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9DCBC07D-4799-4EF8-8655-6945B6978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C8D0-5E95-4624-80D6-F357E8C36FA7}" type="slidenum">
              <a:rPr lang="ko-KR" altLang="en-US" smtClean="0"/>
              <a:t>33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40554DD-4EC7-4538-8AA0-0637D257B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452437"/>
            <a:ext cx="7572375" cy="442912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D916828-AD6B-477D-B68F-B78F96FE3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190875"/>
            <a:ext cx="4667250" cy="1809750"/>
          </a:xfrm>
          <a:prstGeom prst="rect">
            <a:avLst/>
          </a:prstGeom>
        </p:spPr>
      </p:pic>
      <p:pic>
        <p:nvPicPr>
          <p:cNvPr id="10" name="내용 개체 틀 5">
            <a:extLst>
              <a:ext uri="{FF2B5EF4-FFF2-40B4-BE49-F238E27FC236}">
                <a16:creationId xmlns:a16="http://schemas.microsoft.com/office/drawing/2014/main" id="{76FBA6B4-7C46-48ED-8032-B69A5FD723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5" y="5191206"/>
            <a:ext cx="931780" cy="1165144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9F954D-5DB0-4EE1-B324-376B6B6E08C0}"/>
              </a:ext>
            </a:extLst>
          </p:cNvPr>
          <p:cNvSpPr txBox="1"/>
          <p:nvPr/>
        </p:nvSpPr>
        <p:spPr>
          <a:xfrm>
            <a:off x="8162925" y="2505075"/>
            <a:ext cx="1962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target</a:t>
            </a:r>
          </a:p>
          <a:p>
            <a:r>
              <a:rPr lang="en-US" altLang="ko-KR" sz="1400" dirty="0" err="1"/>
              <a:t>y_test</a:t>
            </a:r>
            <a:r>
              <a:rPr lang="en-US" altLang="ko-KR" sz="1400" dirty="0"/>
              <a:t>[</a:t>
            </a:r>
            <a:r>
              <a:rPr lang="en-US" altLang="ko-KR" sz="1400" dirty="0" err="1"/>
              <a:t>i</a:t>
            </a:r>
            <a:r>
              <a:rPr lang="en-US" altLang="ko-KR" sz="1400" dirty="0"/>
              <a:t>]</a:t>
            </a:r>
            <a:endParaRPr lang="ko-KR" alt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B5641-82DB-4E14-93E2-06CDDDD088F7}"/>
              </a:ext>
            </a:extLst>
          </p:cNvPr>
          <p:cNvSpPr txBox="1"/>
          <p:nvPr/>
        </p:nvSpPr>
        <p:spPr>
          <a:xfrm>
            <a:off x="5591175" y="3572530"/>
            <a:ext cx="80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predict</a:t>
            </a:r>
          </a:p>
          <a:p>
            <a:r>
              <a:rPr lang="en-US" altLang="ko-KR" sz="1400" dirty="0"/>
              <a:t>res[</a:t>
            </a:r>
            <a:r>
              <a:rPr lang="en-US" altLang="ko-KR" sz="1400" dirty="0" err="1"/>
              <a:t>i</a:t>
            </a:r>
            <a:r>
              <a:rPr lang="en-US" altLang="ko-KR" sz="1400" dirty="0"/>
              <a:t>]</a:t>
            </a:r>
            <a:endParaRPr lang="ko-KR" alt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A6C3B0-49D7-4690-95DA-D17703AD1B4A}"/>
              </a:ext>
            </a:extLst>
          </p:cNvPr>
          <p:cNvSpPr txBox="1"/>
          <p:nvPr/>
        </p:nvSpPr>
        <p:spPr>
          <a:xfrm>
            <a:off x="1838325" y="5570538"/>
            <a:ext cx="5095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프로그램</a:t>
            </a:r>
            <a:r>
              <a:rPr lang="en-US" altLang="ko-KR" sz="1400" dirty="0"/>
              <a:t>3-5: </a:t>
            </a:r>
            <a:r>
              <a:rPr lang="ko-KR" altLang="en-US" sz="1400" dirty="0" err="1"/>
              <a:t>퍼셉트론</a:t>
            </a:r>
            <a:r>
              <a:rPr lang="en-US" altLang="ko-KR" sz="1400" dirty="0"/>
              <a:t>(</a:t>
            </a:r>
            <a:r>
              <a:rPr lang="ko-KR" altLang="en-US" sz="1400" dirty="0"/>
              <a:t>프로그램 </a:t>
            </a:r>
            <a:r>
              <a:rPr lang="en-US" altLang="ko-KR" sz="1400" dirty="0"/>
              <a:t>4-2) </a:t>
            </a:r>
            <a:r>
              <a:rPr lang="ko-KR" altLang="en-US" sz="1400" dirty="0"/>
              <a:t>보다 우수한 성능</a:t>
            </a:r>
          </a:p>
        </p:txBody>
      </p:sp>
    </p:spTree>
    <p:extLst>
      <p:ext uri="{BB962C8B-B14F-4D97-AF65-F5344CB8AC3E}">
        <p14:creationId xmlns:p14="http://schemas.microsoft.com/office/powerpoint/2010/main" val="2424449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4.3. Losses and Risks</a:t>
            </a:r>
            <a:endParaRPr lang="ko-KR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68826" y="1236343"/>
                <a:ext cx="11963376" cy="3489326"/>
              </a:xfrm>
            </p:spPr>
            <p:txBody>
              <a:bodyPr>
                <a:noAutofit/>
              </a:bodyPr>
              <a:lstStyle/>
              <a:p>
                <a:r>
                  <a:rPr lang="en-US" altLang="ko-KR" sz="2400" dirty="0"/>
                  <a:t>Credit scoring problem</a:t>
                </a:r>
              </a:p>
              <a:p>
                <a:pPr lvl="1"/>
                <a:r>
                  <a:rPr lang="en-US" altLang="ko-KR" sz="2000" dirty="0"/>
                  <a:t>Accept low-risk applicant </a:t>
                </a:r>
                <a:r>
                  <a:rPr lang="en-US" altLang="ko-K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 </a:t>
                </a:r>
                <a:r>
                  <a:rPr lang="en-US" altLang="ko-KR" sz="2000" b="1" dirty="0"/>
                  <a:t>increasing profits</a:t>
                </a:r>
                <a:r>
                  <a:rPr lang="en-US" altLang="ko-KR" sz="2000" dirty="0"/>
                  <a:t> </a:t>
                </a:r>
              </a:p>
              <a:p>
                <a:pPr lvl="1"/>
                <a:r>
                  <a:rPr lang="en-US" altLang="ko-KR" sz="2000" dirty="0"/>
                  <a:t>Reject high-risk applicant </a:t>
                </a:r>
                <a:r>
                  <a:rPr lang="en-US" altLang="ko-K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 </a:t>
                </a:r>
                <a:r>
                  <a:rPr lang="en-US" altLang="ko-KR" sz="2000" b="1" dirty="0"/>
                  <a:t>decreasing losses</a:t>
                </a:r>
                <a:endParaRPr lang="en-US" altLang="ko-KR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altLang="ko-KR" sz="2000" dirty="0"/>
                  <a:t>increased loss by accepted high-risk applicant </a:t>
                </a:r>
                <a14:m>
                  <m:oMath xmlns:m="http://schemas.openxmlformats.org/officeDocument/2006/math">
                    <m:r>
                      <a:rPr lang="en-US" altLang="ko-K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altLang="ko-KR" sz="2000" dirty="0"/>
                  <a:t> decreased gains by rejected low-risk applicant</a:t>
                </a:r>
              </a:p>
              <a:p>
                <a:pPr lvl="1"/>
                <a:r>
                  <a:rPr lang="en-US" altLang="ko-KR" sz="2000" b="1" dirty="0"/>
                  <a:t>Errors are not symmetric! </a:t>
                </a:r>
                <a:r>
                  <a:rPr lang="en-US" altLang="ko-K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 Maximizing gains? Minimizing Losses?</a:t>
                </a:r>
                <a:endParaRPr lang="en-US" altLang="ko-KR" sz="2000" dirty="0"/>
              </a:p>
              <a:p>
                <a:r>
                  <a:rPr lang="en-US" altLang="ko-KR" sz="2400" dirty="0"/>
                  <a:t>Define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00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sz="2000" dirty="0"/>
                  <a:t>: Action assigning input to class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sz="2000" dirty="0"/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00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ko-KR" sz="2000" dirty="0"/>
                  <a:t>: Loss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000" dirty="0"/>
                  <a:t>although the real class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altLang="ko-KR" sz="2000" dirty="0"/>
              </a:p>
              <a:p>
                <a:endParaRPr lang="en-US" altLang="ko-KR" sz="2400" dirty="0"/>
              </a:p>
              <a:p>
                <a:r>
                  <a:rPr lang="en-US" altLang="ko-KR" sz="2400" dirty="0"/>
                  <a:t>Expected risk:</a:t>
                </a:r>
              </a:p>
              <a:p>
                <a:endParaRPr lang="en-US" altLang="ko-KR" sz="2400" dirty="0"/>
              </a:p>
              <a:p>
                <a:r>
                  <a:rPr lang="en-US" altLang="ko-KR" sz="2400" dirty="0"/>
                  <a:t>Decision rule (minimum risk classifier):</a:t>
                </a:r>
              </a:p>
              <a:p>
                <a:pPr marL="0" indent="0">
                  <a:buNone/>
                </a:pPr>
                <a:endParaRPr lang="en-US" altLang="ko-KR" sz="24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826" y="1236343"/>
                <a:ext cx="11963376" cy="3489326"/>
              </a:xfrm>
              <a:blipFill>
                <a:blip r:embed="rId2"/>
                <a:stretch>
                  <a:fillRect l="-662" t="-2448" r="-153" b="-3968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E661563-3E8C-4CF6-9156-F28F6BAF9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549" y="4429759"/>
            <a:ext cx="2752725" cy="8001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0998D0D-0B5F-4F4B-B071-9E9A9BD2E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861" y="5477133"/>
            <a:ext cx="309562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40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50B4807E-9427-4D89-83B1-C63022B16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590550"/>
            <a:ext cx="79248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76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2.4. Discriminant Functions </a:t>
            </a:r>
            <a:endParaRPr lang="ko-KR" altLang="en-US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9570AE5-B47B-4BA8-8CE1-0CE3FBC93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87" y="903062"/>
            <a:ext cx="7018337" cy="5494560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D6BC830A-8348-467B-B1B4-567304BE75C3}"/>
              </a:ext>
            </a:extLst>
          </p:cNvPr>
          <p:cNvGrpSpPr/>
          <p:nvPr/>
        </p:nvGrpSpPr>
        <p:grpSpPr>
          <a:xfrm>
            <a:off x="5437238" y="3711111"/>
            <a:ext cx="3447459" cy="3106191"/>
            <a:chOff x="1066989" y="1005270"/>
            <a:chExt cx="4681218" cy="4254186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940C1957-2CF7-44D1-B753-E33E0CBEA492}"/>
                </a:ext>
              </a:extLst>
            </p:cNvPr>
            <p:cNvSpPr/>
            <p:nvPr/>
          </p:nvSpPr>
          <p:spPr>
            <a:xfrm>
              <a:off x="2236304" y="212697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84595B97-16AD-4F90-8427-A942EFBF5F31}"/>
                </a:ext>
              </a:extLst>
            </p:cNvPr>
            <p:cNvSpPr/>
            <p:nvPr/>
          </p:nvSpPr>
          <p:spPr>
            <a:xfrm>
              <a:off x="2493063" y="242514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D591CA88-8D49-48CF-A4DC-3A10F70C0A1F}"/>
                </a:ext>
              </a:extLst>
            </p:cNvPr>
            <p:cNvSpPr/>
            <p:nvPr/>
          </p:nvSpPr>
          <p:spPr>
            <a:xfrm>
              <a:off x="2312503" y="254110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3A138343-5D41-4580-BF5D-EAF4F57297B6}"/>
                </a:ext>
              </a:extLst>
            </p:cNvPr>
            <p:cNvSpPr/>
            <p:nvPr/>
          </p:nvSpPr>
          <p:spPr>
            <a:xfrm>
              <a:off x="2693504" y="258417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0143C02B-2A5B-4A91-BC59-4936078B3C2C}"/>
                </a:ext>
              </a:extLst>
            </p:cNvPr>
            <p:cNvSpPr/>
            <p:nvPr/>
          </p:nvSpPr>
          <p:spPr>
            <a:xfrm>
              <a:off x="2845903" y="2524538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00285C18-DD3C-4996-BE0D-2A231A39E3AF}"/>
                </a:ext>
              </a:extLst>
            </p:cNvPr>
            <p:cNvSpPr/>
            <p:nvPr/>
          </p:nvSpPr>
          <p:spPr>
            <a:xfrm>
              <a:off x="2900569" y="232575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7962A29B-3CCC-4E20-AFC1-B1F1382AFCAF}"/>
                </a:ext>
              </a:extLst>
            </p:cNvPr>
            <p:cNvSpPr/>
            <p:nvPr/>
          </p:nvSpPr>
          <p:spPr>
            <a:xfrm>
              <a:off x="2638838" y="2226365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4E75115E-F36F-41AB-8BFB-D978D57F8FAA}"/>
                </a:ext>
              </a:extLst>
            </p:cNvPr>
            <p:cNvSpPr/>
            <p:nvPr/>
          </p:nvSpPr>
          <p:spPr>
            <a:xfrm>
              <a:off x="2845904" y="202758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46693E0B-4589-42D7-9A94-CB7A792D7A0F}"/>
                </a:ext>
              </a:extLst>
            </p:cNvPr>
            <p:cNvSpPr/>
            <p:nvPr/>
          </p:nvSpPr>
          <p:spPr>
            <a:xfrm>
              <a:off x="2388703" y="2027583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3A045EAE-B992-4B89-AD85-407D9346EC09}"/>
                </a:ext>
              </a:extLst>
            </p:cNvPr>
            <p:cNvSpPr/>
            <p:nvPr/>
          </p:nvSpPr>
          <p:spPr>
            <a:xfrm>
              <a:off x="3568148" y="2234647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787BE57B-BBA0-4367-89D5-74951BF30794}"/>
                </a:ext>
              </a:extLst>
            </p:cNvPr>
            <p:cNvSpPr/>
            <p:nvPr/>
          </p:nvSpPr>
          <p:spPr>
            <a:xfrm>
              <a:off x="3978964" y="22445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D2F503A5-96D1-4ADB-84ED-3B886DF9AD56}"/>
                </a:ext>
              </a:extLst>
            </p:cNvPr>
            <p:cNvSpPr/>
            <p:nvPr/>
          </p:nvSpPr>
          <p:spPr>
            <a:xfrm>
              <a:off x="3778522" y="239201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4B53D43A-F500-409F-9551-6B750802F652}"/>
                </a:ext>
              </a:extLst>
            </p:cNvPr>
            <p:cNvSpPr/>
            <p:nvPr/>
          </p:nvSpPr>
          <p:spPr>
            <a:xfrm>
              <a:off x="4210048" y="204414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EB13FAF0-2AAA-4025-8AF2-40939A49879E}"/>
                </a:ext>
              </a:extLst>
            </p:cNvPr>
            <p:cNvSpPr/>
            <p:nvPr/>
          </p:nvSpPr>
          <p:spPr>
            <a:xfrm>
              <a:off x="3091069" y="3568147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FECBD003-BCD8-4F02-83CA-8842785ABACA}"/>
                </a:ext>
              </a:extLst>
            </p:cNvPr>
            <p:cNvSpPr/>
            <p:nvPr/>
          </p:nvSpPr>
          <p:spPr>
            <a:xfrm>
              <a:off x="3228560" y="3352800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1C78A16D-4A6D-4E5C-82EA-35334B789EA2}"/>
                </a:ext>
              </a:extLst>
            </p:cNvPr>
            <p:cNvSpPr/>
            <p:nvPr/>
          </p:nvSpPr>
          <p:spPr>
            <a:xfrm>
              <a:off x="3329607" y="363109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이등변 삼각형 26">
              <a:extLst>
                <a:ext uri="{FF2B5EF4-FFF2-40B4-BE49-F238E27FC236}">
                  <a16:creationId xmlns:a16="http://schemas.microsoft.com/office/drawing/2014/main" id="{D7EDBE4A-D25E-4797-9A6F-A8940BCC9E21}"/>
                </a:ext>
              </a:extLst>
            </p:cNvPr>
            <p:cNvSpPr/>
            <p:nvPr/>
          </p:nvSpPr>
          <p:spPr>
            <a:xfrm>
              <a:off x="3163955" y="376360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8FD45635-6436-4C0D-B48A-216C55BA2003}"/>
                </a:ext>
              </a:extLst>
            </p:cNvPr>
            <p:cNvSpPr/>
            <p:nvPr/>
          </p:nvSpPr>
          <p:spPr>
            <a:xfrm>
              <a:off x="3506855" y="382158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D3523CC3-55BF-4D35-BEA8-6901F3C3A595}"/>
                </a:ext>
              </a:extLst>
            </p:cNvPr>
            <p:cNvSpPr/>
            <p:nvPr/>
          </p:nvSpPr>
          <p:spPr>
            <a:xfrm>
              <a:off x="3602934" y="351016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9DB9BC36-1A44-423A-88F9-0F056FB8F5F2}"/>
                </a:ext>
              </a:extLst>
            </p:cNvPr>
            <p:cNvSpPr/>
            <p:nvPr/>
          </p:nvSpPr>
          <p:spPr>
            <a:xfrm>
              <a:off x="2849215" y="370563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4330FA73-E78D-4C61-9AE6-20CCCA679CD4}"/>
                </a:ext>
              </a:extLst>
            </p:cNvPr>
            <p:cNvSpPr/>
            <p:nvPr/>
          </p:nvSpPr>
          <p:spPr>
            <a:xfrm>
              <a:off x="2418519" y="382158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8DCBEFD3-21F9-4A09-A8DF-79F0811399C7}"/>
                </a:ext>
              </a:extLst>
            </p:cNvPr>
            <p:cNvSpPr/>
            <p:nvPr/>
          </p:nvSpPr>
          <p:spPr>
            <a:xfrm>
              <a:off x="2390357" y="345219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F8D146AB-789A-48D7-BCCA-90C0890B0A8B}"/>
                </a:ext>
              </a:extLst>
            </p:cNvPr>
            <p:cNvSpPr/>
            <p:nvPr/>
          </p:nvSpPr>
          <p:spPr>
            <a:xfrm>
              <a:off x="2716694" y="3394213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이등변 삼각형 33">
              <a:extLst>
                <a:ext uri="{FF2B5EF4-FFF2-40B4-BE49-F238E27FC236}">
                  <a16:creationId xmlns:a16="http://schemas.microsoft.com/office/drawing/2014/main" id="{918B45E4-2C9D-4256-ACEB-34881163E7A9}"/>
                </a:ext>
              </a:extLst>
            </p:cNvPr>
            <p:cNvSpPr/>
            <p:nvPr/>
          </p:nvSpPr>
          <p:spPr>
            <a:xfrm>
              <a:off x="2703441" y="3950804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99105561-E4B2-469F-BADF-CD68B059659C}"/>
                </a:ext>
              </a:extLst>
            </p:cNvPr>
            <p:cNvSpPr/>
            <p:nvPr/>
          </p:nvSpPr>
          <p:spPr>
            <a:xfrm>
              <a:off x="4131364" y="23969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26A929CE-21C6-49C9-86CD-55FD59C2DB23}"/>
                </a:ext>
              </a:extLst>
            </p:cNvPr>
            <p:cNvSpPr/>
            <p:nvPr/>
          </p:nvSpPr>
          <p:spPr>
            <a:xfrm>
              <a:off x="4018718" y="2599081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464CF8A2-9ADD-4FAA-9D46-35B6EC58EC8A}"/>
                </a:ext>
              </a:extLst>
            </p:cNvPr>
            <p:cNvSpPr/>
            <p:nvPr/>
          </p:nvSpPr>
          <p:spPr>
            <a:xfrm>
              <a:off x="4309439" y="2276057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65FF4FEB-F6AF-4484-A2A9-94412627CB13}"/>
                </a:ext>
              </a:extLst>
            </p:cNvPr>
            <p:cNvSpPr/>
            <p:nvPr/>
          </p:nvSpPr>
          <p:spPr>
            <a:xfrm>
              <a:off x="3783490" y="2178323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08079F84-382B-4A16-B0A7-FFD5DCDD7F7C}"/>
                </a:ext>
              </a:extLst>
            </p:cNvPr>
            <p:cNvSpPr/>
            <p:nvPr/>
          </p:nvSpPr>
          <p:spPr>
            <a:xfrm>
              <a:off x="4038594" y="2073962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7ED97CB1-342B-49A7-A427-1CFAE9C346AE}"/>
                </a:ext>
              </a:extLst>
            </p:cNvPr>
            <p:cNvSpPr/>
            <p:nvPr/>
          </p:nvSpPr>
          <p:spPr>
            <a:xfrm>
              <a:off x="3828217" y="286081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13458248-B118-41BC-9DC6-7EDD92D1EED7}"/>
                </a:ext>
              </a:extLst>
            </p:cNvPr>
            <p:cNvSpPr/>
            <p:nvPr/>
          </p:nvSpPr>
          <p:spPr>
            <a:xfrm>
              <a:off x="4259743" y="2777984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2" name="직선 화살표 연결선 41">
              <a:extLst>
                <a:ext uri="{FF2B5EF4-FFF2-40B4-BE49-F238E27FC236}">
                  <a16:creationId xmlns:a16="http://schemas.microsoft.com/office/drawing/2014/main" id="{3F346C3B-90CB-46D2-8BF9-9BD13A71EF51}"/>
                </a:ext>
              </a:extLst>
            </p:cNvPr>
            <p:cNvCxnSpPr/>
            <p:nvPr/>
          </p:nvCxnSpPr>
          <p:spPr>
            <a:xfrm flipV="1">
              <a:off x="1510748" y="4422913"/>
              <a:ext cx="4084982" cy="198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65C27803-E391-4395-8370-EF9C74401695}"/>
                </a:ext>
              </a:extLst>
            </p:cNvPr>
            <p:cNvCxnSpPr/>
            <p:nvPr/>
          </p:nvCxnSpPr>
          <p:spPr>
            <a:xfrm flipH="1" flipV="1">
              <a:off x="1898374" y="1461052"/>
              <a:ext cx="29817" cy="32699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원호 43">
              <a:extLst>
                <a:ext uri="{FF2B5EF4-FFF2-40B4-BE49-F238E27FC236}">
                  <a16:creationId xmlns:a16="http://schemas.microsoft.com/office/drawing/2014/main" id="{20F10F0D-DED4-42D7-BC01-AD21388A5101}"/>
                </a:ext>
              </a:extLst>
            </p:cNvPr>
            <p:cNvSpPr/>
            <p:nvPr/>
          </p:nvSpPr>
          <p:spPr>
            <a:xfrm>
              <a:off x="2027583" y="3021493"/>
              <a:ext cx="1951381" cy="2237963"/>
            </a:xfrm>
            <a:prstGeom prst="arc">
              <a:avLst>
                <a:gd name="adj1" fmla="val 12620555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원호 44">
              <a:extLst>
                <a:ext uri="{FF2B5EF4-FFF2-40B4-BE49-F238E27FC236}">
                  <a16:creationId xmlns:a16="http://schemas.microsoft.com/office/drawing/2014/main" id="{4B504AD5-A34F-419F-A653-4492E932C81B}"/>
                </a:ext>
              </a:extLst>
            </p:cNvPr>
            <p:cNvSpPr/>
            <p:nvPr/>
          </p:nvSpPr>
          <p:spPr>
            <a:xfrm rot="10202089">
              <a:off x="3328187" y="1005270"/>
              <a:ext cx="2151159" cy="2257949"/>
            </a:xfrm>
            <a:prstGeom prst="arc">
              <a:avLst>
                <a:gd name="adj1" fmla="val 14337066"/>
                <a:gd name="adj2" fmla="val 261285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원호 45">
              <a:extLst>
                <a:ext uri="{FF2B5EF4-FFF2-40B4-BE49-F238E27FC236}">
                  <a16:creationId xmlns:a16="http://schemas.microsoft.com/office/drawing/2014/main" id="{FDE3F13F-E1F8-4CF5-A0D4-BE866175C325}"/>
                </a:ext>
              </a:extLst>
            </p:cNvPr>
            <p:cNvSpPr/>
            <p:nvPr/>
          </p:nvSpPr>
          <p:spPr>
            <a:xfrm rot="4843253">
              <a:off x="1542406" y="1355856"/>
              <a:ext cx="1212573" cy="2163408"/>
            </a:xfrm>
            <a:prstGeom prst="arc">
              <a:avLst>
                <a:gd name="adj1" fmla="val 11568243"/>
                <a:gd name="adj2" fmla="val 138602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3B2A631-1F0F-4ECB-A22F-2C6A0D459756}"/>
                    </a:ext>
                  </a:extLst>
                </p:cNvPr>
                <p:cNvSpPr txBox="1"/>
                <p:nvPr/>
              </p:nvSpPr>
              <p:spPr>
                <a:xfrm>
                  <a:off x="5443252" y="4506396"/>
                  <a:ext cx="3049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3252" y="4506396"/>
                  <a:ext cx="304955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6000" r="-2000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9C8EA4D-0F4D-491B-819B-0C9E340C057F}"/>
                    </a:ext>
                  </a:extLst>
                </p:cNvPr>
                <p:cNvSpPr txBox="1"/>
                <p:nvPr/>
              </p:nvSpPr>
              <p:spPr>
                <a:xfrm>
                  <a:off x="1572792" y="1184053"/>
                  <a:ext cx="3102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2792" y="1184053"/>
                  <a:ext cx="310278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882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C57A73B-A65B-4ED0-A29C-3FBDC470B3E1}"/>
                    </a:ext>
                  </a:extLst>
                </p:cNvPr>
                <p:cNvSpPr txBox="1"/>
                <p:nvPr/>
              </p:nvSpPr>
              <p:spPr>
                <a:xfrm>
                  <a:off x="4631631" y="2452298"/>
                  <a:ext cx="3134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1631" y="2452298"/>
                  <a:ext cx="313419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3725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E724E09-1556-48B5-908F-7A97A8D58D09}"/>
                    </a:ext>
                  </a:extLst>
                </p:cNvPr>
                <p:cNvSpPr txBox="1"/>
                <p:nvPr/>
              </p:nvSpPr>
              <p:spPr>
                <a:xfrm>
                  <a:off x="3041177" y="4031982"/>
                  <a:ext cx="3134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1177" y="4031982"/>
                  <a:ext cx="313419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3725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010709C-3EB7-422C-B73B-584943D3447C}"/>
                    </a:ext>
                  </a:extLst>
                </p:cNvPr>
                <p:cNvSpPr txBox="1"/>
                <p:nvPr/>
              </p:nvSpPr>
              <p:spPr>
                <a:xfrm>
                  <a:off x="1996214" y="2661010"/>
                  <a:ext cx="3080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6214" y="2661010"/>
                  <a:ext cx="308097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1765" r="-3922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30E59CA-F27D-4A83-9F5A-61D9C746266F}"/>
                </a:ext>
              </a:extLst>
            </p:cNvPr>
            <p:cNvSpPr txBox="1"/>
            <p:nvPr/>
          </p:nvSpPr>
          <p:spPr>
            <a:xfrm>
              <a:off x="4026715" y="3342224"/>
              <a:ext cx="11314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Reject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59016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Likelihood-based vs. Discriminant-based 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169894"/>
            <a:ext cx="10515600" cy="4343399"/>
          </a:xfrm>
        </p:spPr>
        <p:txBody>
          <a:bodyPr>
            <a:noAutofit/>
          </a:bodyPr>
          <a:lstStyle/>
          <a:p>
            <a:r>
              <a:rPr lang="en-US" altLang="ko-KR" sz="2400" dirty="0"/>
              <a:t>Likelihood-based classification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Discriminant-based classification 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Estimating the boundaries is enough; no need to accurately estimate the densities inside the boundaries!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28" y="1654548"/>
            <a:ext cx="8277457" cy="84408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128" y="3516125"/>
            <a:ext cx="8207452" cy="58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98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/>
          </a:bodyPr>
          <a:lstStyle/>
          <a:p>
            <a:r>
              <a:rPr lang="en-US" altLang="ko-KR" sz="3200" b="1" dirty="0"/>
              <a:t>2.5. Linear Discriminant Function 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961279"/>
            <a:ext cx="10515600" cy="4283074"/>
          </a:xfrm>
        </p:spPr>
        <p:txBody>
          <a:bodyPr>
            <a:noAutofit/>
          </a:bodyPr>
          <a:lstStyle/>
          <a:p>
            <a:endParaRPr lang="ko-KR" altLang="en-US" sz="2400" dirty="0"/>
          </a:p>
          <a:p>
            <a:r>
              <a:rPr lang="en-US" altLang="ko-KR" sz="2400" dirty="0"/>
              <a:t>Linear discriminant 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Advantages: </a:t>
            </a:r>
          </a:p>
          <a:p>
            <a:pPr lvl="1"/>
            <a:r>
              <a:rPr lang="en-US" altLang="ko-KR" dirty="0"/>
              <a:t>Simple: O(d) space/computation </a:t>
            </a:r>
          </a:p>
          <a:p>
            <a:pPr lvl="1"/>
            <a:r>
              <a:rPr lang="en-US" altLang="ko-KR" dirty="0"/>
              <a:t>Knowledge extraction: Weighted sum of attributes; positive/negative weights, magnitudes (credit scoring) </a:t>
            </a:r>
          </a:p>
          <a:p>
            <a:pPr lvl="1"/>
            <a:r>
              <a:rPr lang="en-US" altLang="ko-KR" dirty="0"/>
              <a:t>Optimal when         are Gaussian with shared covariance matrix; useful when classes are (almost) linearly separable </a:t>
            </a:r>
          </a:p>
          <a:p>
            <a:endParaRPr lang="ko-KR" altLang="en-US" sz="24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645" y="1763244"/>
            <a:ext cx="6475319" cy="102241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550" y="4320707"/>
            <a:ext cx="879662" cy="34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92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55E2EE73-53FE-460F-AEF1-A69F505295F1}"/>
              </a:ext>
            </a:extLst>
          </p:cNvPr>
          <p:cNvGrpSpPr/>
          <p:nvPr/>
        </p:nvGrpSpPr>
        <p:grpSpPr>
          <a:xfrm>
            <a:off x="1392439" y="1690148"/>
            <a:ext cx="4301922" cy="3686121"/>
            <a:chOff x="1461218" y="1182148"/>
            <a:chExt cx="4301922" cy="3686121"/>
          </a:xfrm>
        </p:grpSpPr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A902AFE7-DF78-457E-9821-03E9B089AFEF}"/>
                </a:ext>
              </a:extLst>
            </p:cNvPr>
            <p:cNvSpPr/>
            <p:nvPr/>
          </p:nvSpPr>
          <p:spPr>
            <a:xfrm>
              <a:off x="4018883" y="288044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E3952518-57B7-4D2F-9DD6-01113D2327D9}"/>
                </a:ext>
              </a:extLst>
            </p:cNvPr>
            <p:cNvSpPr/>
            <p:nvPr/>
          </p:nvSpPr>
          <p:spPr>
            <a:xfrm>
              <a:off x="3929434" y="2242679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55C4E88A-5C00-4E50-B1E2-5462132EE93D}"/>
                </a:ext>
              </a:extLst>
            </p:cNvPr>
            <p:cNvSpPr/>
            <p:nvPr/>
          </p:nvSpPr>
          <p:spPr>
            <a:xfrm>
              <a:off x="3728992" y="239011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2A7660F6-F6F0-4D63-88D5-50673B01182C}"/>
                </a:ext>
              </a:extLst>
            </p:cNvPr>
            <p:cNvSpPr/>
            <p:nvPr/>
          </p:nvSpPr>
          <p:spPr>
            <a:xfrm>
              <a:off x="4160518" y="2042243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A9D1BD66-750D-4CBA-9DF4-423C5F1FAAA9}"/>
                </a:ext>
              </a:extLst>
            </p:cNvPr>
            <p:cNvSpPr/>
            <p:nvPr/>
          </p:nvSpPr>
          <p:spPr>
            <a:xfrm>
              <a:off x="3041539" y="3566242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9801C670-FF1B-4F94-96F7-A412361B5973}"/>
                </a:ext>
              </a:extLst>
            </p:cNvPr>
            <p:cNvSpPr/>
            <p:nvPr/>
          </p:nvSpPr>
          <p:spPr>
            <a:xfrm>
              <a:off x="3179030" y="3350895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6EA2E532-4EF3-4302-9997-B19F0087CD5D}"/>
                </a:ext>
              </a:extLst>
            </p:cNvPr>
            <p:cNvSpPr/>
            <p:nvPr/>
          </p:nvSpPr>
          <p:spPr>
            <a:xfrm>
              <a:off x="2509794" y="3057697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47F17805-5E87-4514-8FDD-B7D523DFE1DD}"/>
                </a:ext>
              </a:extLst>
            </p:cNvPr>
            <p:cNvSpPr/>
            <p:nvPr/>
          </p:nvSpPr>
          <p:spPr>
            <a:xfrm>
              <a:off x="3114425" y="3761704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F8097CB9-0CFB-469A-9899-6F30842203AA}"/>
                </a:ext>
              </a:extLst>
            </p:cNvPr>
            <p:cNvSpPr/>
            <p:nvPr/>
          </p:nvSpPr>
          <p:spPr>
            <a:xfrm>
              <a:off x="2862438" y="312727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FDD35A1C-5E12-4C4B-A60A-3A9746F9B942}"/>
                </a:ext>
              </a:extLst>
            </p:cNvPr>
            <p:cNvSpPr/>
            <p:nvPr/>
          </p:nvSpPr>
          <p:spPr>
            <a:xfrm>
              <a:off x="2766556" y="2916884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이등변 삼각형 26">
              <a:extLst>
                <a:ext uri="{FF2B5EF4-FFF2-40B4-BE49-F238E27FC236}">
                  <a16:creationId xmlns:a16="http://schemas.microsoft.com/office/drawing/2014/main" id="{FB8B5623-93E0-4A03-93AC-F10F0B2526B7}"/>
                </a:ext>
              </a:extLst>
            </p:cNvPr>
            <p:cNvSpPr/>
            <p:nvPr/>
          </p:nvSpPr>
          <p:spPr>
            <a:xfrm>
              <a:off x="2799685" y="370372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C09D41B9-E450-4EE2-9C90-C1CE50507B62}"/>
                </a:ext>
              </a:extLst>
            </p:cNvPr>
            <p:cNvSpPr/>
            <p:nvPr/>
          </p:nvSpPr>
          <p:spPr>
            <a:xfrm>
              <a:off x="2368989" y="3819681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0DDA62EA-329D-4595-8A24-FC92950895EE}"/>
                </a:ext>
              </a:extLst>
            </p:cNvPr>
            <p:cNvSpPr/>
            <p:nvPr/>
          </p:nvSpPr>
          <p:spPr>
            <a:xfrm>
              <a:off x="2340827" y="3450286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69B196FD-E2D0-4D83-9CB1-8E363AAA7E22}"/>
                </a:ext>
              </a:extLst>
            </p:cNvPr>
            <p:cNvSpPr/>
            <p:nvPr/>
          </p:nvSpPr>
          <p:spPr>
            <a:xfrm>
              <a:off x="2667164" y="3392308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A9A3B0CF-D141-4672-BC4E-4802A33A4FF3}"/>
                </a:ext>
              </a:extLst>
            </p:cNvPr>
            <p:cNvSpPr/>
            <p:nvPr/>
          </p:nvSpPr>
          <p:spPr>
            <a:xfrm>
              <a:off x="2653911" y="3948899"/>
              <a:ext cx="129209" cy="11595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B663D665-0536-418A-863A-6260E0A52C64}"/>
                </a:ext>
              </a:extLst>
            </p:cNvPr>
            <p:cNvSpPr/>
            <p:nvPr/>
          </p:nvSpPr>
          <p:spPr>
            <a:xfrm>
              <a:off x="4081834" y="2395079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51032969-7568-4CC1-8E07-7D816F891D3E}"/>
                </a:ext>
              </a:extLst>
            </p:cNvPr>
            <p:cNvSpPr/>
            <p:nvPr/>
          </p:nvSpPr>
          <p:spPr>
            <a:xfrm>
              <a:off x="3969188" y="2597176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78A996CD-23FA-4CC9-864A-19EEB23FF8FE}"/>
                </a:ext>
              </a:extLst>
            </p:cNvPr>
            <p:cNvSpPr/>
            <p:nvPr/>
          </p:nvSpPr>
          <p:spPr>
            <a:xfrm>
              <a:off x="4259909" y="2274152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E479381F-AEE2-4929-9FB8-4EB762883CC3}"/>
                </a:ext>
              </a:extLst>
            </p:cNvPr>
            <p:cNvSpPr/>
            <p:nvPr/>
          </p:nvSpPr>
          <p:spPr>
            <a:xfrm>
              <a:off x="3733960" y="217641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57844759-2B4C-4897-9764-9E4E7E98CF65}"/>
                </a:ext>
              </a:extLst>
            </p:cNvPr>
            <p:cNvSpPr/>
            <p:nvPr/>
          </p:nvSpPr>
          <p:spPr>
            <a:xfrm>
              <a:off x="3989064" y="2072057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D796C5B6-EC59-4DEF-BDD6-7726E0B9CCC7}"/>
                </a:ext>
              </a:extLst>
            </p:cNvPr>
            <p:cNvSpPr/>
            <p:nvPr/>
          </p:nvSpPr>
          <p:spPr>
            <a:xfrm>
              <a:off x="4259908" y="3133893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885F49DA-CBEA-440A-8256-FB7F32548992}"/>
                </a:ext>
              </a:extLst>
            </p:cNvPr>
            <p:cNvSpPr/>
            <p:nvPr/>
          </p:nvSpPr>
          <p:spPr>
            <a:xfrm>
              <a:off x="4210213" y="2776079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9" name="직선 화살표 연결선 38">
              <a:extLst>
                <a:ext uri="{FF2B5EF4-FFF2-40B4-BE49-F238E27FC236}">
                  <a16:creationId xmlns:a16="http://schemas.microsoft.com/office/drawing/2014/main" id="{F86C8E4D-2D49-4F28-B6A0-5D0048D17D84}"/>
                </a:ext>
              </a:extLst>
            </p:cNvPr>
            <p:cNvCxnSpPr/>
            <p:nvPr/>
          </p:nvCxnSpPr>
          <p:spPr>
            <a:xfrm flipV="1">
              <a:off x="1461218" y="4421008"/>
              <a:ext cx="4084982" cy="198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>
              <a:extLst>
                <a:ext uri="{FF2B5EF4-FFF2-40B4-BE49-F238E27FC236}">
                  <a16:creationId xmlns:a16="http://schemas.microsoft.com/office/drawing/2014/main" id="{0FDE3433-456D-40C8-9B94-3177D05E38B9}"/>
                </a:ext>
              </a:extLst>
            </p:cNvPr>
            <p:cNvCxnSpPr/>
            <p:nvPr/>
          </p:nvCxnSpPr>
          <p:spPr>
            <a:xfrm flipH="1" flipV="1">
              <a:off x="1848844" y="1459147"/>
              <a:ext cx="29817" cy="32699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4652039-B84C-4396-B54A-B1D2AD533CAA}"/>
                    </a:ext>
                  </a:extLst>
                </p:cNvPr>
                <p:cNvSpPr txBox="1"/>
                <p:nvPr/>
              </p:nvSpPr>
              <p:spPr>
                <a:xfrm>
                  <a:off x="5393722" y="4504491"/>
                  <a:ext cx="3049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3722" y="4504491"/>
                  <a:ext cx="304955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6000" r="-2000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5B52A868-BE46-4FB2-8ED2-DF936832EBF7}"/>
                    </a:ext>
                  </a:extLst>
                </p:cNvPr>
                <p:cNvSpPr txBox="1"/>
                <p:nvPr/>
              </p:nvSpPr>
              <p:spPr>
                <a:xfrm>
                  <a:off x="1523262" y="1182148"/>
                  <a:ext cx="3102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3262" y="1182148"/>
                  <a:ext cx="31027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882" r="-1961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8182CCD-E8FA-4861-9359-DE263632227B}"/>
                    </a:ext>
                  </a:extLst>
                </p:cNvPr>
                <p:cNvSpPr txBox="1"/>
                <p:nvPr/>
              </p:nvSpPr>
              <p:spPr>
                <a:xfrm>
                  <a:off x="4582101" y="2450393"/>
                  <a:ext cx="308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2101" y="2450393"/>
                  <a:ext cx="30809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4000" r="-4000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14905F2-A3B2-4875-B926-1826236178F0}"/>
                    </a:ext>
                  </a:extLst>
                </p:cNvPr>
                <p:cNvSpPr txBox="1"/>
                <p:nvPr/>
              </p:nvSpPr>
              <p:spPr>
                <a:xfrm>
                  <a:off x="2991647" y="4030077"/>
                  <a:ext cx="3134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1647" y="4030077"/>
                  <a:ext cx="313419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3725" r="-3922" b="-1956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990420F7-F450-470E-88FC-8DF7A3C5F91A}"/>
                </a:ext>
              </a:extLst>
            </p:cNvPr>
            <p:cNvCxnSpPr/>
            <p:nvPr/>
          </p:nvCxnSpPr>
          <p:spPr>
            <a:xfrm>
              <a:off x="2718515" y="1926286"/>
              <a:ext cx="1863586" cy="29419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DFB9FE1-A5E7-4AA6-A476-631F642D3C18}"/>
                    </a:ext>
                  </a:extLst>
                </p:cNvPr>
                <p:cNvSpPr txBox="1"/>
                <p:nvPr/>
              </p:nvSpPr>
              <p:spPr>
                <a:xfrm>
                  <a:off x="1960562" y="1572067"/>
                  <a:ext cx="318670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altLang="ko-KR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pt-BR" altLang="ko-KR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pt-BR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t-BR" altLang="ko-KR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pt-BR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pt-BR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pt-BR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0562" y="1572067"/>
                  <a:ext cx="3186706" cy="276999"/>
                </a:xfrm>
                <a:prstGeom prst="rect">
                  <a:avLst/>
                </a:prstGeom>
                <a:blipFill>
                  <a:blip r:embed="rId6"/>
                  <a:stretch>
                    <a:fillRect b="-3111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91DF6B5-FFA8-4C6D-A8D4-DFE1CD02A50A}"/>
                    </a:ext>
                  </a:extLst>
                </p:cNvPr>
                <p:cNvSpPr txBox="1"/>
                <p:nvPr/>
              </p:nvSpPr>
              <p:spPr>
                <a:xfrm>
                  <a:off x="4784731" y="2916884"/>
                  <a:ext cx="9784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altLang="ko-KR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&gt;0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4731" y="2916884"/>
                  <a:ext cx="97840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375" r="-3750" b="-2826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25F6459-4519-48C1-997B-0789E0108FB1}"/>
                    </a:ext>
                  </a:extLst>
                </p:cNvPr>
                <p:cNvSpPr txBox="1"/>
                <p:nvPr/>
              </p:nvSpPr>
              <p:spPr>
                <a:xfrm>
                  <a:off x="2026680" y="2491463"/>
                  <a:ext cx="9784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pt-BR" altLang="ko-KR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altLang="ko-KR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&lt;0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6680" y="2491463"/>
                  <a:ext cx="978409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4348" r="-3727" b="-3111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직선 화살표 연결선 48">
              <a:extLst>
                <a:ext uri="{FF2B5EF4-FFF2-40B4-BE49-F238E27FC236}">
                  <a16:creationId xmlns:a16="http://schemas.microsoft.com/office/drawing/2014/main" id="{D42EF192-C971-44CF-9EE0-1BF98E361A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8001" y="3456917"/>
              <a:ext cx="526774" cy="35117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그림 1">
            <a:extLst>
              <a:ext uri="{FF2B5EF4-FFF2-40B4-BE49-F238E27FC236}">
                <a16:creationId xmlns:a16="http://schemas.microsoft.com/office/drawing/2014/main" id="{C7F14602-6A91-46A6-A11B-1EE39DFA03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3934" y="2260601"/>
            <a:ext cx="5923466" cy="604373"/>
          </a:xfrm>
          <a:prstGeom prst="rect">
            <a:avLst/>
          </a:prstGeom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DFA07750-B278-4B59-A82F-B0F4BFC762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9143" y="3224130"/>
            <a:ext cx="2631715" cy="79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17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729</Words>
  <Application>Microsoft Office PowerPoint</Application>
  <PresentationFormat>와이드스크린</PresentationFormat>
  <Paragraphs>188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8" baseType="lpstr">
      <vt:lpstr>Arial</vt:lpstr>
      <vt:lpstr>Cambria Math</vt:lpstr>
      <vt:lpstr>Wingdings</vt:lpstr>
      <vt:lpstr>맑은 고딕</vt:lpstr>
      <vt:lpstr>Office 테마</vt:lpstr>
      <vt:lpstr>Contents</vt:lpstr>
      <vt:lpstr>2.1. Classification</vt:lpstr>
      <vt:lpstr>2.2. Bayes’ Optimal Classifier</vt:lpstr>
      <vt:lpstr>4.3. Losses and Risks</vt:lpstr>
      <vt:lpstr>PowerPoint 프레젠테이션</vt:lpstr>
      <vt:lpstr>2.4. Discriminant Functions </vt:lpstr>
      <vt:lpstr>Likelihood-based vs. Discriminant-based </vt:lpstr>
      <vt:lpstr>2.5. Linear Discriminant Function </vt:lpstr>
      <vt:lpstr>PowerPoint 프레젠테이션</vt:lpstr>
      <vt:lpstr>Multiple Classes (One-vs-All) </vt:lpstr>
      <vt:lpstr>4.6. Single Layer Perceptron</vt:lpstr>
      <vt:lpstr>PowerPoint 프레젠테이션</vt:lpstr>
      <vt:lpstr>Single-Layer Perceptron with K Outputs </vt:lpstr>
      <vt:lpstr>Gradient Descent </vt:lpstr>
      <vt:lpstr>Gradient Descent </vt:lpstr>
      <vt:lpstr>Gradient Descent </vt:lpstr>
      <vt:lpstr>PowerPoint 프레젠테이션</vt:lpstr>
      <vt:lpstr>Expressiveness of Perceptrons </vt:lpstr>
      <vt:lpstr>2.8 퍼셉트론 프로그래밍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Computer Interaction (인간 컴퓨터 상호작용)</dc:title>
  <dc:creator>shoh</dc:creator>
  <cp:lastModifiedBy>오상훈</cp:lastModifiedBy>
  <cp:revision>78</cp:revision>
  <cp:lastPrinted>2016-07-20T07:30:15Z</cp:lastPrinted>
  <dcterms:created xsi:type="dcterms:W3CDTF">2015-08-10T05:26:43Z</dcterms:created>
  <dcterms:modified xsi:type="dcterms:W3CDTF">2021-07-05T05:04:50Z</dcterms:modified>
</cp:coreProperties>
</file>