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70" r:id="rId17"/>
    <p:sldId id="305" r:id="rId18"/>
    <p:sldId id="285" r:id="rId19"/>
    <p:sldId id="286" r:id="rId20"/>
    <p:sldId id="300" r:id="rId21"/>
    <p:sldId id="301" r:id="rId22"/>
    <p:sldId id="302" r:id="rId23"/>
    <p:sldId id="303" r:id="rId24"/>
    <p:sldId id="304" r:id="rId25"/>
    <p:sldId id="306" r:id="rId26"/>
    <p:sldId id="307" r:id="rId27"/>
    <p:sldId id="287" r:id="rId28"/>
    <p:sldId id="288" r:id="rId29"/>
    <p:sldId id="310" r:id="rId30"/>
    <p:sldId id="311" r:id="rId31"/>
    <p:sldId id="312" r:id="rId32"/>
    <p:sldId id="313" r:id="rId33"/>
    <p:sldId id="314" r:id="rId34"/>
    <p:sldId id="289" r:id="rId35"/>
    <p:sldId id="290" r:id="rId36"/>
    <p:sldId id="291" r:id="rId37"/>
    <p:sldId id="292" r:id="rId38"/>
    <p:sldId id="293" r:id="rId39"/>
    <p:sldId id="294" r:id="rId40"/>
    <p:sldId id="295" r:id="rId41"/>
    <p:sldId id="296" r:id="rId42"/>
    <p:sldId id="298" r:id="rId43"/>
    <p:sldId id="299" r:id="rId44"/>
    <p:sldId id="308" r:id="rId45"/>
    <p:sldId id="309" r:id="rId46"/>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8" autoAdjust="0"/>
    <p:restoredTop sz="94660"/>
  </p:normalViewPr>
  <p:slideViewPr>
    <p:cSldViewPr snapToGrid="0">
      <p:cViewPr varScale="1">
        <p:scale>
          <a:sx n="97" d="100"/>
          <a:sy n="97" d="100"/>
        </p:scale>
        <p:origin x="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2022-08-09</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323C3D1-E2AB-40A4-B761-64C86632AA29}" type="datetimeFigureOut">
              <a:rPr lang="ko-KR" altLang="en-US" smtClean="0"/>
              <a:t>2022-08-09</a:t>
            </a:fld>
            <a:endParaRPr lang="ko-KR" altLang="en-US"/>
          </a:p>
        </p:txBody>
      </p:sp>
      <p:sp>
        <p:nvSpPr>
          <p:cNvPr id="4" name="슬라이드 이미지 개체 틀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2022-08-09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2022-08-09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8" Type="http://schemas.openxmlformats.org/officeDocument/2006/relationships/image" Target="../media/image180.png"/><Relationship Id="rId21" Type="http://schemas.openxmlformats.org/officeDocument/2006/relationships/image" Target="../media/image183.png"/><Relationship Id="rId17" Type="http://schemas.openxmlformats.org/officeDocument/2006/relationships/image" Target="../media/image179.png"/><Relationship Id="rId16" Type="http://schemas.openxmlformats.org/officeDocument/2006/relationships/image" Target="../media/image178.png"/><Relationship Id="rId20" Type="http://schemas.openxmlformats.org/officeDocument/2006/relationships/image" Target="../media/image182.png"/><Relationship Id="rId1" Type="http://schemas.openxmlformats.org/officeDocument/2006/relationships/slideLayout" Target="../slideLayouts/slideLayout2.xml"/><Relationship Id="rId15" Type="http://schemas.openxmlformats.org/officeDocument/2006/relationships/image" Target="../media/image1771.png"/><Relationship Id="rId19" Type="http://schemas.openxmlformats.org/officeDocument/2006/relationships/image" Target="../media/image181.png"/><Relationship Id="rId14" Type="http://schemas.openxmlformats.org/officeDocument/2006/relationships/image" Target="../media/image1761.png"/><Relationship Id="rId2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9.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artition_of_a_set"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9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Artificial_neural_network"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ndex.php?title=Learning_rate&amp;action=edit&amp;redlink=1" TargetMode="External"/><Relationship Id="rId7" Type="http://schemas.openxmlformats.org/officeDocument/2006/relationships/hyperlink" Target="https://en.wikipedia.org/wiki/Data_loss" TargetMode="External"/><Relationship Id="rId2" Type="http://schemas.openxmlformats.org/officeDocument/2006/relationships/hyperlink" Target="https://en.wikipedia.org/wiki/Hyperparameter_(machine_learning)" TargetMode="External"/><Relationship Id="rId1" Type="http://schemas.openxmlformats.org/officeDocument/2006/relationships/slideLayout" Target="../slideLayouts/slideLayout2.xml"/><Relationship Id="rId6" Type="http://schemas.openxmlformats.org/officeDocument/2006/relationships/hyperlink" Target="https://en.wikipedia.org/wiki/Dimensionality_reduction" TargetMode="External"/><Relationship Id="rId5" Type="http://schemas.openxmlformats.org/officeDocument/2006/relationships/hyperlink" Target="https://en.wikipedia.org/wiki/Overfitting" TargetMode="External"/><Relationship Id="rId4" Type="http://schemas.openxmlformats.org/officeDocument/2006/relationships/hyperlink" Target="https://en.wikipedia.org/wiki/Regularization_(mathematic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L2_norm" TargetMode="External"/><Relationship Id="rId3" Type="http://schemas.openxmlformats.org/officeDocument/2006/relationships/hyperlink" Target="https://en.wikipedia.org/wiki/Dropout_(neural_networks)" TargetMode="External"/><Relationship Id="rId7" Type="http://schemas.openxmlformats.org/officeDocument/2006/relationships/hyperlink" Target="https://en.wikipedia.org/wiki/L1-norm"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 Id="rId6" Type="http://schemas.openxmlformats.org/officeDocument/2006/relationships/hyperlink" Target="https://en.wikipedia.org/wiki/Multinomial_distribution" TargetMode="External"/><Relationship Id="rId5" Type="http://schemas.openxmlformats.org/officeDocument/2006/relationships/hyperlink" Target="https://en.wikipedia.org/wiki/Deterministic_algorithm" TargetMode="External"/><Relationship Id="rId4" Type="http://schemas.openxmlformats.org/officeDocument/2006/relationships/hyperlink" Target="https://en.wikipedia.org/wiki/Convolutional_neural_network#cite_note-5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Visual_field" TargetMode="External"/><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 Id="rId4" Type="http://schemas.openxmlformats.org/officeDocument/2006/relationships/hyperlink" Target="https://en.wikipedia.org/wiki/Receptive_fiel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400.png"/><Relationship Id="rId5" Type="http://schemas.openxmlformats.org/officeDocument/2006/relationships/image" Target="../media/image340.png"/><Relationship Id="rId10" Type="http://schemas.openxmlformats.org/officeDocument/2006/relationships/image" Target="../media/image390.png"/><Relationship Id="rId4" Type="http://schemas.openxmlformats.org/officeDocument/2006/relationships/image" Target="../media/image330.png"/><Relationship Id="rId9" Type="http://schemas.openxmlformats.org/officeDocument/2006/relationships/image" Target="../media/image380.png"/></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5.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1.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551.png"/><Relationship Id="rId9" Type="http://schemas.openxmlformats.org/officeDocument/2006/relationships/image" Target="../media/image160.png"/><Relationship Id="rId14" Type="http://schemas.openxmlformats.org/officeDocument/2006/relationships/image" Target="../media/image16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81.png"/><Relationship Id="rId7" Type="http://schemas.openxmlformats.org/officeDocument/2006/relationships/image" Target="../media/image7.png"/><Relationship Id="rId2" Type="http://schemas.openxmlformats.org/officeDocument/2006/relationships/image" Target="../media/image1671.png"/><Relationship Id="rId1" Type="http://schemas.openxmlformats.org/officeDocument/2006/relationships/slideLayout" Target="../slideLayouts/slideLayout2.xml"/><Relationship Id="rId6" Type="http://schemas.openxmlformats.org/officeDocument/2006/relationships/image" Target="../media/image1711.png"/><Relationship Id="rId5" Type="http://schemas.openxmlformats.org/officeDocument/2006/relationships/image" Target="../media/image1701.png"/><Relationship Id="rId10" Type="http://schemas.openxmlformats.org/officeDocument/2006/relationships/image" Target="../media/image10.png"/><Relationship Id="rId4" Type="http://schemas.openxmlformats.org/officeDocument/2006/relationships/image" Target="../media/image1691.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9.3. Convolutional Neural Network(CNN)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en-US" altLang="ko-KR" dirty="0"/>
              <a:t>CNN </a:t>
            </a:r>
          </a:p>
          <a:p>
            <a:pPr lvl="1"/>
            <a:r>
              <a:rPr lang="en-US" altLang="ko-KR" dirty="0"/>
              <a:t>consists of Convolution layer, Pooling Layer, and Fully-Connected Layer </a:t>
            </a:r>
          </a:p>
          <a:p>
            <a:pPr marL="457200" lvl="1" indent="0">
              <a:buNone/>
            </a:pPr>
            <a:endParaRPr lang="en-US" altLang="ko-KR" dirty="0"/>
          </a:p>
          <a:p>
            <a:r>
              <a:rPr lang="en-US" altLang="ko-KR" dirty="0"/>
              <a:t>Convolution Layer</a:t>
            </a:r>
          </a:p>
          <a:p>
            <a:pPr lvl="1"/>
            <a:r>
              <a:rPr lang="en-US" altLang="ko-KR" dirty="0"/>
              <a:t>1-D convolution</a:t>
            </a:r>
          </a:p>
          <a:p>
            <a:pPr lvl="1"/>
            <a:endParaRPr lang="en-US" altLang="ko-KR" dirty="0"/>
          </a:p>
          <a:p>
            <a:pPr lvl="1"/>
            <a:endParaRPr lang="en-US" altLang="ko-KR" dirty="0"/>
          </a:p>
          <a:p>
            <a:pPr lvl="1"/>
            <a:endParaRPr lang="en-US" altLang="ko-KR" dirty="0"/>
          </a:p>
          <a:p>
            <a:pPr lvl="1"/>
            <a:r>
              <a:rPr lang="en-US" altLang="ko-KR" i="1" dirty="0"/>
              <a:t>H</a:t>
            </a:r>
            <a:r>
              <a:rPr lang="en-US" altLang="ko-KR" dirty="0"/>
              <a:t> convolution nodes : depth </a:t>
            </a:r>
            <a:r>
              <a:rPr lang="en-US" altLang="ko-KR" i="1" dirty="0"/>
              <a:t>H</a:t>
            </a:r>
          </a:p>
          <a:p>
            <a:pPr lvl="1"/>
            <a:endParaRPr lang="en-US" altLang="ko-KR" dirty="0"/>
          </a:p>
          <a:p>
            <a:pPr lvl="1"/>
            <a:r>
              <a:rPr lang="en-US" altLang="ko-KR" dirty="0"/>
              <a:t>Feature Map (2-D)</a:t>
            </a:r>
          </a:p>
          <a:p>
            <a:pPr lvl="2"/>
            <a:r>
              <a:rPr lang="en-US" altLang="ko-KR" i="1" dirty="0"/>
              <a:t>H</a:t>
            </a:r>
            <a:r>
              <a:rPr lang="en-US" altLang="ko-KR" dirty="0"/>
              <a:t> vectors</a:t>
            </a:r>
          </a:p>
          <a:p>
            <a:pPr lvl="2"/>
            <a:r>
              <a:rPr lang="en-US" altLang="ko-KR" i="1" dirty="0"/>
              <a:t>I</a:t>
            </a:r>
            <a:r>
              <a:rPr lang="en-US" altLang="ko-KR" dirty="0"/>
              <a:t> elements</a:t>
            </a:r>
          </a:p>
          <a:p>
            <a:endParaRPr lang="en-US" altLang="ko-KR" dirty="0"/>
          </a:p>
        </p:txBody>
      </p:sp>
      <p:grpSp>
        <p:nvGrpSpPr>
          <p:cNvPr id="10" name="그룹 9">
            <a:extLst>
              <a:ext uri="{FF2B5EF4-FFF2-40B4-BE49-F238E27FC236}">
                <a16:creationId xmlns:a16="http://schemas.microsoft.com/office/drawing/2014/main" id="{3B2A636A-99A7-433F-AE37-5442E9EC0C89}"/>
              </a:ext>
            </a:extLst>
          </p:cNvPr>
          <p:cNvGrpSpPr/>
          <p:nvPr/>
        </p:nvGrpSpPr>
        <p:grpSpPr>
          <a:xfrm>
            <a:off x="5968177" y="2357535"/>
            <a:ext cx="5385623" cy="3798606"/>
            <a:chOff x="6314505" y="814762"/>
            <a:chExt cx="5385623" cy="3798606"/>
          </a:xfrm>
        </p:grpSpPr>
        <p:sp>
          <p:nvSpPr>
            <p:cNvPr id="11" name="타원 10">
              <a:extLst>
                <a:ext uri="{FF2B5EF4-FFF2-40B4-BE49-F238E27FC236}">
                  <a16:creationId xmlns:a16="http://schemas.microsoft.com/office/drawing/2014/main" id="{2E7A6172-9F3D-4B36-860C-24BD30C67524}"/>
                </a:ext>
              </a:extLst>
            </p:cNvPr>
            <p:cNvSpPr/>
            <p:nvPr/>
          </p:nvSpPr>
          <p:spPr>
            <a:xfrm>
              <a:off x="631450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E1F3DEDB-F758-4B81-83C1-7AC0DC32CAEB}"/>
                </a:ext>
              </a:extLst>
            </p:cNvPr>
            <p:cNvSpPr/>
            <p:nvPr/>
          </p:nvSpPr>
          <p:spPr>
            <a:xfrm>
              <a:off x="6935700"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7350F494-431E-4962-B4A2-ECABA083BB8D}"/>
                </a:ext>
              </a:extLst>
            </p:cNvPr>
            <p:cNvSpPr/>
            <p:nvPr/>
          </p:nvSpPr>
          <p:spPr>
            <a:xfrm>
              <a:off x="1120952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4502E63-F9E9-4D85-84B4-E5B7E48353F5}"/>
                </a:ext>
              </a:extLst>
            </p:cNvPr>
            <p:cNvSpPr/>
            <p:nvPr/>
          </p:nvSpPr>
          <p:spPr>
            <a:xfrm>
              <a:off x="755689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673B122F-18F0-4743-8D3C-A0509F2F75FC}"/>
                </a:ext>
              </a:extLst>
            </p:cNvPr>
            <p:cNvCxnSpPr>
              <a:cxnSpLocks/>
            </p:cNvCxnSpPr>
            <p:nvPr/>
          </p:nvCxnSpPr>
          <p:spPr>
            <a:xfrm>
              <a:off x="9335846" y="4029727"/>
              <a:ext cx="73101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8D133D16-C817-4F0D-A571-84106EAA3B81}"/>
                </a:ext>
              </a:extLst>
            </p:cNvPr>
            <p:cNvCxnSpPr>
              <a:cxnSpLocks/>
              <a:stCxn id="12" idx="0"/>
              <a:endCxn id="23" idx="4"/>
            </p:cNvCxnSpPr>
            <p:nvPr/>
          </p:nvCxnSpPr>
          <p:spPr>
            <a:xfrm flipV="1">
              <a:off x="7099696" y="1535880"/>
              <a:ext cx="389349" cy="234968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BEB65143-D75C-4836-AE10-525FA03B8E22}"/>
                </a:ext>
              </a:extLst>
            </p:cNvPr>
            <p:cNvCxnSpPr>
              <a:cxnSpLocks/>
              <a:stCxn id="14" idx="0"/>
              <a:endCxn id="24" idx="4"/>
            </p:cNvCxnSpPr>
            <p:nvPr/>
          </p:nvCxnSpPr>
          <p:spPr>
            <a:xfrm flipV="1">
              <a:off x="7720891" y="1542498"/>
              <a:ext cx="942693"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D88B7828-9C77-4D2D-94DF-4110121C69CF}"/>
                </a:ext>
              </a:extLst>
            </p:cNvPr>
            <p:cNvCxnSpPr>
              <a:stCxn id="14" idx="0"/>
              <a:endCxn id="23" idx="4"/>
            </p:cNvCxnSpPr>
            <p:nvPr/>
          </p:nvCxnSpPr>
          <p:spPr>
            <a:xfrm flipH="1" flipV="1">
              <a:off x="7489045" y="1535880"/>
              <a:ext cx="231846" cy="2349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D746441-4591-430F-8071-878B7CB8C28E}"/>
                    </a:ext>
                  </a:extLst>
                </p:cNvPr>
                <p:cNvSpPr txBox="1"/>
                <p:nvPr/>
              </p:nvSpPr>
              <p:spPr>
                <a:xfrm>
                  <a:off x="6326022" y="433636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84" name="TextBox 83">
                  <a:extLst>
                    <a:ext uri="{FF2B5EF4-FFF2-40B4-BE49-F238E27FC236}">
                      <a16:creationId xmlns:a16="http://schemas.microsoft.com/office/drawing/2014/main" id="{2D5D78A1-53C3-451B-9DA9-C9AD751D86A7}"/>
                    </a:ext>
                  </a:extLst>
                </p:cNvPr>
                <p:cNvSpPr txBox="1">
                  <a:spLocks noRot="1" noChangeAspect="1" noMove="1" noResize="1" noEditPoints="1" noAdjustHandles="1" noChangeArrowheads="1" noChangeShapeType="1" noTextEdit="1"/>
                </p:cNvSpPr>
                <p:nvPr/>
              </p:nvSpPr>
              <p:spPr>
                <a:xfrm>
                  <a:off x="6326022" y="4336369"/>
                  <a:ext cx="304955" cy="276999"/>
                </a:xfrm>
                <a:prstGeom prst="rect">
                  <a:avLst/>
                </a:prstGeom>
                <a:blipFill>
                  <a:blip r:embed="rId14"/>
                  <a:stretch>
                    <a:fillRect l="-6000" r="-200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9608F90-C825-433A-8284-5C3B89C70639}"/>
                    </a:ext>
                  </a:extLst>
                </p:cNvPr>
                <p:cNvSpPr txBox="1"/>
                <p:nvPr/>
              </p:nvSpPr>
              <p:spPr>
                <a:xfrm>
                  <a:off x="7012404" y="4318365"/>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85" name="TextBox 84">
                  <a:extLst>
                    <a:ext uri="{FF2B5EF4-FFF2-40B4-BE49-F238E27FC236}">
                      <a16:creationId xmlns:a16="http://schemas.microsoft.com/office/drawing/2014/main" id="{A3CBF07D-69F9-46E2-9DE5-3512299B7BE6}"/>
                    </a:ext>
                  </a:extLst>
                </p:cNvPr>
                <p:cNvSpPr txBox="1">
                  <a:spLocks noRot="1" noChangeAspect="1" noMove="1" noResize="1" noEditPoints="1" noAdjustHandles="1" noChangeArrowheads="1" noChangeShapeType="1" noTextEdit="1"/>
                </p:cNvSpPr>
                <p:nvPr/>
              </p:nvSpPr>
              <p:spPr>
                <a:xfrm>
                  <a:off x="7012404" y="4318365"/>
                  <a:ext cx="310278" cy="276999"/>
                </a:xfrm>
                <a:prstGeom prst="rect">
                  <a:avLst/>
                </a:prstGeom>
                <a:blipFill>
                  <a:blip r:embed="rId15"/>
                  <a:stretch>
                    <a:fillRect l="-5882" r="-3922"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94A5B7-E55B-47A1-B443-9D4CD48F7153}"/>
                    </a:ext>
                  </a:extLst>
                </p:cNvPr>
                <p:cNvSpPr txBox="1"/>
                <p:nvPr/>
              </p:nvSpPr>
              <p:spPr>
                <a:xfrm>
                  <a:off x="11374911" y="4328066"/>
                  <a:ext cx="325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𝑑</m:t>
                            </m:r>
                          </m:sub>
                        </m:sSub>
                      </m:oMath>
                    </m:oMathPara>
                  </a14:m>
                  <a:endParaRPr lang="ko-KR" altLang="en-US" dirty="0"/>
                </a:p>
              </p:txBody>
            </p:sp>
          </mc:Choice>
          <mc:Fallback xmlns="">
            <p:sp>
              <p:nvSpPr>
                <p:cNvPr id="86" name="TextBox 85">
                  <a:extLst>
                    <a:ext uri="{FF2B5EF4-FFF2-40B4-BE49-F238E27FC236}">
                      <a16:creationId xmlns:a16="http://schemas.microsoft.com/office/drawing/2014/main" id="{24BB1217-5B6A-49E2-A88E-AE7FF47CD57E}"/>
                    </a:ext>
                  </a:extLst>
                </p:cNvPr>
                <p:cNvSpPr txBox="1">
                  <a:spLocks noRot="1" noChangeAspect="1" noMove="1" noResize="1" noEditPoints="1" noAdjustHandles="1" noChangeArrowheads="1" noChangeShapeType="1" noTextEdit="1"/>
                </p:cNvSpPr>
                <p:nvPr/>
              </p:nvSpPr>
              <p:spPr>
                <a:xfrm>
                  <a:off x="11374911" y="4328066"/>
                  <a:ext cx="325217" cy="276999"/>
                </a:xfrm>
                <a:prstGeom prst="rect">
                  <a:avLst/>
                </a:prstGeom>
                <a:blipFill>
                  <a:blip r:embed="rId16"/>
                  <a:stretch>
                    <a:fillRect l="-5660" r="-377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A5FE71-A816-4633-9340-D1979FB95D79}"/>
                    </a:ext>
                  </a:extLst>
                </p:cNvPr>
                <p:cNvSpPr txBox="1"/>
                <p:nvPr/>
              </p:nvSpPr>
              <p:spPr>
                <a:xfrm>
                  <a:off x="6956201" y="1753163"/>
                  <a:ext cx="338169" cy="3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𝒘</m:t>
                            </m:r>
                          </m:e>
                          <m:sub>
                            <m:r>
                              <a:rPr lang="en-US" altLang="ko-KR" b="1" i="1" smtClean="0">
                                <a:latin typeface="Cambria Math" panose="02040503050406030204" pitchFamily="18" charset="0"/>
                              </a:rPr>
                              <m:t>𝒋</m:t>
                            </m:r>
                          </m:sub>
                        </m:sSub>
                      </m:oMath>
                    </m:oMathPara>
                  </a14:m>
                  <a:endParaRPr lang="ko-KR" altLang="en-US" dirty="0"/>
                </a:p>
              </p:txBody>
            </p:sp>
          </mc:Choice>
          <mc:Fallback xmlns="">
            <p:sp>
              <p:nvSpPr>
                <p:cNvPr id="88" name="TextBox 87">
                  <a:extLst>
                    <a:ext uri="{FF2B5EF4-FFF2-40B4-BE49-F238E27FC236}">
                      <a16:creationId xmlns:a16="http://schemas.microsoft.com/office/drawing/2014/main" id="{6F8FD1D1-2B3E-46F8-8930-4CC93B9B5D2B}"/>
                    </a:ext>
                  </a:extLst>
                </p:cNvPr>
                <p:cNvSpPr txBox="1">
                  <a:spLocks noRot="1" noChangeAspect="1" noMove="1" noResize="1" noEditPoints="1" noAdjustHandles="1" noChangeArrowheads="1" noChangeShapeType="1" noTextEdit="1"/>
                </p:cNvSpPr>
                <p:nvPr/>
              </p:nvSpPr>
              <p:spPr>
                <a:xfrm>
                  <a:off x="6956201" y="1753163"/>
                  <a:ext cx="338169" cy="303288"/>
                </a:xfrm>
                <a:prstGeom prst="rect">
                  <a:avLst/>
                </a:prstGeom>
                <a:blipFill>
                  <a:blip r:embed="rId17"/>
                  <a:stretch>
                    <a:fillRect l="-5357" r="-8929" b="-28571"/>
                  </a:stretch>
                </a:blipFill>
              </p:spPr>
              <p:txBody>
                <a:bodyPr/>
                <a:lstStyle/>
                <a:p>
                  <a:r>
                    <a:rPr lang="ko-KR" altLang="en-US">
                      <a:noFill/>
                    </a:rPr>
                    <a:t> </a:t>
                  </a:r>
                </a:p>
              </p:txBody>
            </p:sp>
          </mc:Fallback>
        </mc:AlternateContent>
        <p:sp>
          <p:nvSpPr>
            <p:cNvPr id="23" name="타원 22">
              <a:extLst>
                <a:ext uri="{FF2B5EF4-FFF2-40B4-BE49-F238E27FC236}">
                  <a16:creationId xmlns:a16="http://schemas.microsoft.com/office/drawing/2014/main" id="{539E7720-E90A-421D-B6F8-8F5E68B5A35E}"/>
                </a:ext>
              </a:extLst>
            </p:cNvPr>
            <p:cNvSpPr/>
            <p:nvPr/>
          </p:nvSpPr>
          <p:spPr>
            <a:xfrm>
              <a:off x="7325049" y="120788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E5BDE22-1AA7-4037-8795-335709C35CFD}"/>
                </a:ext>
              </a:extLst>
            </p:cNvPr>
            <p:cNvSpPr/>
            <p:nvPr/>
          </p:nvSpPr>
          <p:spPr>
            <a:xfrm>
              <a:off x="8499588"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A3A4B199-32A4-45FF-84F1-977B2093EC03}"/>
                </a:ext>
              </a:extLst>
            </p:cNvPr>
            <p:cNvSpPr/>
            <p:nvPr/>
          </p:nvSpPr>
          <p:spPr>
            <a:xfrm>
              <a:off x="7936591"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A57F0BAC-CBBB-4F01-B057-3D6C50724296}"/>
                </a:ext>
              </a:extLst>
            </p:cNvPr>
            <p:cNvSpPr/>
            <p:nvPr/>
          </p:nvSpPr>
          <p:spPr>
            <a:xfrm>
              <a:off x="9725576" y="120953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C970BB6E-73B7-4728-ABA5-11103A1C89FD}"/>
                </a:ext>
              </a:extLst>
            </p:cNvPr>
            <p:cNvCxnSpPr/>
            <p:nvPr/>
          </p:nvCxnSpPr>
          <p:spPr>
            <a:xfrm>
              <a:off x="8964267" y="1364471"/>
              <a:ext cx="641527" cy="9061"/>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8" name="직선 화살표 연결선 27">
              <a:extLst>
                <a:ext uri="{FF2B5EF4-FFF2-40B4-BE49-F238E27FC236}">
                  <a16:creationId xmlns:a16="http://schemas.microsoft.com/office/drawing/2014/main" id="{DADDF135-442F-472E-806D-1F166DD61AD3}"/>
                </a:ext>
              </a:extLst>
            </p:cNvPr>
            <p:cNvCxnSpPr>
              <a:cxnSpLocks/>
              <a:stCxn id="40" idx="0"/>
              <a:endCxn id="25" idx="4"/>
            </p:cNvCxnSpPr>
            <p:nvPr/>
          </p:nvCxnSpPr>
          <p:spPr>
            <a:xfrm flipH="1" flipV="1">
              <a:off x="8100587" y="1542498"/>
              <a:ext cx="224145" cy="23232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FD4DB517-BD4C-446E-8B44-4FD9E4C551FA}"/>
                </a:ext>
              </a:extLst>
            </p:cNvPr>
            <p:cNvCxnSpPr>
              <a:cxnSpLocks/>
              <a:stCxn id="14" idx="0"/>
              <a:endCxn id="25" idx="4"/>
            </p:cNvCxnSpPr>
            <p:nvPr/>
          </p:nvCxnSpPr>
          <p:spPr>
            <a:xfrm flipV="1">
              <a:off x="7720891" y="1542498"/>
              <a:ext cx="379696" cy="234307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752939AC-7183-4C18-B107-77D238FF72E0}"/>
                </a:ext>
              </a:extLst>
            </p:cNvPr>
            <p:cNvCxnSpPr>
              <a:cxnSpLocks/>
              <a:stCxn id="41" idx="0"/>
              <a:endCxn id="26" idx="4"/>
            </p:cNvCxnSpPr>
            <p:nvPr/>
          </p:nvCxnSpPr>
          <p:spPr>
            <a:xfrm flipH="1" flipV="1">
              <a:off x="9889572" y="1537528"/>
              <a:ext cx="470313" cy="235454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50046FBD-D035-4E07-A72C-79B727DD07A8}"/>
                </a:ext>
              </a:extLst>
            </p:cNvPr>
            <p:cNvCxnSpPr>
              <a:cxnSpLocks/>
              <a:stCxn id="11" idx="0"/>
              <a:endCxn id="23" idx="4"/>
            </p:cNvCxnSpPr>
            <p:nvPr/>
          </p:nvCxnSpPr>
          <p:spPr>
            <a:xfrm flipV="1">
              <a:off x="6478501" y="1535880"/>
              <a:ext cx="1010544" cy="234968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2F6A6663-DB4F-4494-90ED-9EBC9A0B7C44}"/>
                </a:ext>
              </a:extLst>
            </p:cNvPr>
            <p:cNvCxnSpPr>
              <a:cxnSpLocks/>
              <a:stCxn id="38" idx="0"/>
              <a:endCxn id="24" idx="4"/>
            </p:cNvCxnSpPr>
            <p:nvPr/>
          </p:nvCxnSpPr>
          <p:spPr>
            <a:xfrm flipH="1" flipV="1">
              <a:off x="8663584" y="1542498"/>
              <a:ext cx="317130" cy="2323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3BA21C25-C35F-4CCC-AB18-62455DD33853}"/>
                </a:ext>
              </a:extLst>
            </p:cNvPr>
            <p:cNvCxnSpPr>
              <a:cxnSpLocks/>
              <a:stCxn id="39" idx="0"/>
              <a:endCxn id="26" idx="4"/>
            </p:cNvCxnSpPr>
            <p:nvPr/>
          </p:nvCxnSpPr>
          <p:spPr>
            <a:xfrm flipH="1" flipV="1">
              <a:off x="9889572" y="1537528"/>
              <a:ext cx="977133" cy="23545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B0CBCD37-978D-4FC7-A1D1-36232164DC4A}"/>
                </a:ext>
              </a:extLst>
            </p:cNvPr>
            <p:cNvCxnSpPr>
              <a:cxnSpLocks/>
              <a:stCxn id="40" idx="0"/>
              <a:endCxn id="24" idx="4"/>
            </p:cNvCxnSpPr>
            <p:nvPr/>
          </p:nvCxnSpPr>
          <p:spPr>
            <a:xfrm flipV="1">
              <a:off x="8324732" y="1542498"/>
              <a:ext cx="338852" cy="2323235"/>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C160367-FDE0-44A2-8C31-B3E4FA97BBB0}"/>
                </a:ext>
              </a:extLst>
            </p:cNvPr>
            <p:cNvCxnSpPr>
              <a:cxnSpLocks/>
              <a:stCxn id="13" idx="0"/>
              <a:endCxn id="26" idx="4"/>
            </p:cNvCxnSpPr>
            <p:nvPr/>
          </p:nvCxnSpPr>
          <p:spPr>
            <a:xfrm flipH="1" flipV="1">
              <a:off x="9889572" y="1537528"/>
              <a:ext cx="1483953" cy="2354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3340ED28-7502-4455-845F-312328855FAE}"/>
                </a:ext>
              </a:extLst>
            </p:cNvPr>
            <p:cNvCxnSpPr>
              <a:cxnSpLocks/>
              <a:stCxn id="12" idx="0"/>
              <a:endCxn id="25" idx="4"/>
            </p:cNvCxnSpPr>
            <p:nvPr/>
          </p:nvCxnSpPr>
          <p:spPr>
            <a:xfrm flipV="1">
              <a:off x="7099696" y="1542498"/>
              <a:ext cx="1000891"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22FFFA2-FCC5-4672-86F4-E18A0837A4B5}"/>
                    </a:ext>
                  </a:extLst>
                </p:cNvPr>
                <p:cNvSpPr txBox="1"/>
                <p:nvPr/>
              </p:nvSpPr>
              <p:spPr>
                <a:xfrm>
                  <a:off x="7087108" y="826085"/>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7087108" y="826085"/>
                  <a:ext cx="603947" cy="299313"/>
                </a:xfrm>
                <a:prstGeom prst="rect">
                  <a:avLst/>
                </a:prstGeom>
                <a:blipFill>
                  <a:blip r:embed="rId18"/>
                  <a:stretch>
                    <a:fillRect l="-7071" t="-2041" r="-12121" b="-26531"/>
                  </a:stretch>
                </a:blipFill>
              </p:spPr>
              <p:txBody>
                <a:bodyPr/>
                <a:lstStyle/>
                <a:p>
                  <a:r>
                    <a:rPr lang="ko-KR" altLang="en-US">
                      <a:noFill/>
                    </a:rPr>
                    <a:t> </a:t>
                  </a:r>
                </a:p>
              </p:txBody>
            </p:sp>
          </mc:Fallback>
        </mc:AlternateContent>
        <p:sp>
          <p:nvSpPr>
            <p:cNvPr id="38" name="타원 37">
              <a:extLst>
                <a:ext uri="{FF2B5EF4-FFF2-40B4-BE49-F238E27FC236}">
                  <a16:creationId xmlns:a16="http://schemas.microsoft.com/office/drawing/2014/main" id="{9B456DC1-7939-43AC-AB87-D2606F01E51C}"/>
                </a:ext>
              </a:extLst>
            </p:cNvPr>
            <p:cNvSpPr/>
            <p:nvPr/>
          </p:nvSpPr>
          <p:spPr>
            <a:xfrm>
              <a:off x="8816718" y="386573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090534BD-6196-4962-9873-6A0E044A41E5}"/>
                </a:ext>
              </a:extLst>
            </p:cNvPr>
            <p:cNvSpPr/>
            <p:nvPr/>
          </p:nvSpPr>
          <p:spPr>
            <a:xfrm>
              <a:off x="1070270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15BAFBF6-609A-4907-AD63-9B1F8784CEEA}"/>
                </a:ext>
              </a:extLst>
            </p:cNvPr>
            <p:cNvSpPr/>
            <p:nvPr/>
          </p:nvSpPr>
          <p:spPr>
            <a:xfrm>
              <a:off x="8160736" y="386573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FBE0BB6F-2A5B-4378-B5F0-BF8BBA7318DE}"/>
                </a:ext>
              </a:extLst>
            </p:cNvPr>
            <p:cNvSpPr/>
            <p:nvPr/>
          </p:nvSpPr>
          <p:spPr>
            <a:xfrm>
              <a:off x="1019588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5C1B63A-BFB3-4778-A9B2-727AA55DFA64}"/>
                    </a:ext>
                  </a:extLst>
                </p:cNvPr>
                <p:cNvSpPr txBox="1"/>
                <p:nvPr/>
              </p:nvSpPr>
              <p:spPr>
                <a:xfrm>
                  <a:off x="7797971" y="826084"/>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7797971" y="826084"/>
                  <a:ext cx="603947" cy="299313"/>
                </a:xfrm>
                <a:prstGeom prst="rect">
                  <a:avLst/>
                </a:prstGeom>
                <a:blipFill>
                  <a:blip r:embed="rId19"/>
                  <a:stretch>
                    <a:fillRect l="-7071" t="-204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D16B276-A61C-496F-98EC-957F24F45E4A}"/>
                    </a:ext>
                  </a:extLst>
                </p:cNvPr>
                <p:cNvSpPr txBox="1"/>
                <p:nvPr/>
              </p:nvSpPr>
              <p:spPr>
                <a:xfrm>
                  <a:off x="8432194" y="821656"/>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8432194" y="821656"/>
                  <a:ext cx="603947" cy="299313"/>
                </a:xfrm>
                <a:prstGeom prst="rect">
                  <a:avLst/>
                </a:prstGeom>
                <a:blipFill>
                  <a:blip r:embed="rId20"/>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8B4FFBB-7300-4196-A661-868A992E46D6}"/>
                    </a:ext>
                  </a:extLst>
                </p:cNvPr>
                <p:cNvSpPr txBox="1"/>
                <p:nvPr/>
              </p:nvSpPr>
              <p:spPr>
                <a:xfrm>
                  <a:off x="9777280" y="814762"/>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9777280" y="814762"/>
                  <a:ext cx="571182" cy="299313"/>
                </a:xfrm>
                <a:prstGeom prst="rect">
                  <a:avLst/>
                </a:prstGeom>
                <a:blipFill>
                  <a:blip r:embed="rId21"/>
                  <a:stretch>
                    <a:fillRect l="-7447" t="-2041" r="-11702" b="-26531"/>
                  </a:stretch>
                </a:blipFill>
              </p:spPr>
              <p:txBody>
                <a:bodyPr/>
                <a:lstStyle/>
                <a:p>
                  <a:r>
                    <a:rPr lang="ko-KR" altLang="en-US">
                      <a:noFill/>
                    </a:rPr>
                    <a:t> </a:t>
                  </a:r>
                </a:p>
              </p:txBody>
            </p:sp>
          </mc:Fallback>
        </mc:AlternateContent>
      </p:grpSp>
      <p:pic>
        <p:nvPicPr>
          <p:cNvPr id="3" name="그림 2">
            <a:extLst>
              <a:ext uri="{FF2B5EF4-FFF2-40B4-BE49-F238E27FC236}">
                <a16:creationId xmlns:a16="http://schemas.microsoft.com/office/drawing/2014/main" id="{09BA1829-BF22-4ADA-BE17-E25E3C1A77F0}"/>
              </a:ext>
            </a:extLst>
          </p:cNvPr>
          <p:cNvPicPr>
            <a:picLocks noChangeAspect="1"/>
          </p:cNvPicPr>
          <p:nvPr/>
        </p:nvPicPr>
        <p:blipFill>
          <a:blip r:embed="rId22"/>
          <a:stretch>
            <a:fillRect/>
          </a:stretch>
        </p:blipFill>
        <p:spPr>
          <a:xfrm>
            <a:off x="1271618" y="3295936"/>
            <a:ext cx="4543425" cy="847725"/>
          </a:xfrm>
          <a:prstGeom prst="rect">
            <a:avLst/>
          </a:prstGeom>
        </p:spPr>
      </p:pic>
    </p:spTree>
    <p:extLst>
      <p:ext uri="{BB962C8B-B14F-4D97-AF65-F5344CB8AC3E}">
        <p14:creationId xmlns:p14="http://schemas.microsoft.com/office/powerpoint/2010/main" val="275096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fontScale="92500" lnSpcReduction="10000"/>
          </a:bodyPr>
          <a:lstStyle/>
          <a:p>
            <a:pPr marL="457200" lvl="1" indent="0">
              <a:buNone/>
            </a:pPr>
            <a:endParaRPr lang="en-US" altLang="ko-KR" dirty="0"/>
          </a:p>
          <a:p>
            <a:r>
              <a:rPr lang="en-US" altLang="ko-KR" dirty="0"/>
              <a:t>Convolution Layer</a:t>
            </a:r>
          </a:p>
          <a:p>
            <a:pPr lvl="1"/>
            <a:r>
              <a:rPr lang="en-US" altLang="ko-KR" dirty="0"/>
              <a:t>2-D convolution</a:t>
            </a:r>
          </a:p>
          <a:p>
            <a:pPr lvl="1"/>
            <a:endParaRPr lang="en-US" altLang="ko-KR" dirty="0"/>
          </a:p>
          <a:p>
            <a:pPr lvl="1"/>
            <a:endParaRPr lang="en-US" altLang="ko-KR" dirty="0"/>
          </a:p>
          <a:p>
            <a:pPr lvl="1"/>
            <a:endParaRPr lang="en-US" altLang="ko-KR" dirty="0"/>
          </a:p>
          <a:p>
            <a:pPr marL="457200" lvl="1" indent="0">
              <a:buNone/>
            </a:pPr>
            <a:endParaRPr lang="en-US" altLang="ko-KR" dirty="0"/>
          </a:p>
          <a:p>
            <a:pPr lvl="1"/>
            <a:r>
              <a:rPr lang="en-US" altLang="ko-KR" dirty="0"/>
              <a:t>Feature Map (3-D)</a:t>
            </a:r>
          </a:p>
          <a:p>
            <a:pPr lvl="1"/>
            <a:endParaRPr lang="en-US" altLang="ko-KR" dirty="0"/>
          </a:p>
          <a:p>
            <a:pPr lvl="1"/>
            <a:r>
              <a:rPr lang="en-US" altLang="ko-KR" dirty="0"/>
              <a:t>Padding</a:t>
            </a:r>
          </a:p>
          <a:p>
            <a:pPr lvl="1"/>
            <a:endParaRPr lang="en-US" altLang="ko-KR" dirty="0"/>
          </a:p>
          <a:p>
            <a:pPr lvl="1"/>
            <a:r>
              <a:rPr lang="en-US" altLang="ko-KR" dirty="0"/>
              <a:t>Stride</a:t>
            </a:r>
          </a:p>
          <a:p>
            <a:pPr lvl="1"/>
            <a:endParaRPr lang="en-US" altLang="ko-KR" dirty="0"/>
          </a:p>
          <a:p>
            <a:pPr lvl="1"/>
            <a:r>
              <a:rPr lang="en-US" altLang="ko-KR" dirty="0"/>
              <a:t>Local Connectivity (receptive field of neuron)</a:t>
            </a:r>
          </a:p>
          <a:p>
            <a:pPr lvl="1"/>
            <a:endParaRPr lang="en-US" altLang="ko-KR" dirty="0"/>
          </a:p>
          <a:p>
            <a:pPr lvl="1"/>
            <a:r>
              <a:rPr lang="en-US" altLang="ko-KR" dirty="0"/>
              <a:t>Parameter Sharing (filter or kernel)</a:t>
            </a:r>
          </a:p>
          <a:p>
            <a:pPr lvl="1"/>
            <a:endParaRPr lang="en-US" altLang="ko-KR" dirty="0"/>
          </a:p>
          <a:p>
            <a:pPr lvl="1"/>
            <a:endParaRPr lang="en-US" altLang="ko-KR" dirty="0"/>
          </a:p>
          <a:p>
            <a:pPr lvl="1"/>
            <a:endParaRPr lang="en-US" altLang="ko-KR" dirty="0"/>
          </a:p>
          <a:p>
            <a:endParaRPr lang="en-US" altLang="ko-KR" dirty="0"/>
          </a:p>
        </p:txBody>
      </p:sp>
      <p:grpSp>
        <p:nvGrpSpPr>
          <p:cNvPr id="45" name="그룹 44">
            <a:extLst>
              <a:ext uri="{FF2B5EF4-FFF2-40B4-BE49-F238E27FC236}">
                <a16:creationId xmlns:a16="http://schemas.microsoft.com/office/drawing/2014/main" id="{B5CED8AD-77CB-4AF7-80A7-4A96B1DFE20C}"/>
              </a:ext>
            </a:extLst>
          </p:cNvPr>
          <p:cNvGrpSpPr/>
          <p:nvPr/>
        </p:nvGrpSpPr>
        <p:grpSpPr>
          <a:xfrm>
            <a:off x="8663377" y="1176425"/>
            <a:ext cx="2556769" cy="4958180"/>
            <a:chOff x="2858610" y="652507"/>
            <a:chExt cx="2556769" cy="4958180"/>
          </a:xfrm>
        </p:grpSpPr>
        <p:sp>
          <p:nvSpPr>
            <p:cNvPr id="46" name="직사각형 45">
              <a:extLst>
                <a:ext uri="{FF2B5EF4-FFF2-40B4-BE49-F238E27FC236}">
                  <a16:creationId xmlns:a16="http://schemas.microsoft.com/office/drawing/2014/main" id="{5BA0FBF7-B693-466D-8247-9664D1010E83}"/>
                </a:ext>
              </a:extLst>
            </p:cNvPr>
            <p:cNvSpPr/>
            <p:nvPr/>
          </p:nvSpPr>
          <p:spPr>
            <a:xfrm>
              <a:off x="2858610" y="3542190"/>
              <a:ext cx="2556769" cy="2068497"/>
            </a:xfrm>
            <a:prstGeom prst="rect">
              <a:avLst/>
            </a:prstGeom>
            <a:solidFill>
              <a:srgbClr val="99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96C9CF67-B023-4883-B977-4554A8D2C3BF}"/>
                </a:ext>
              </a:extLst>
            </p:cNvPr>
            <p:cNvSpPr/>
            <p:nvPr/>
          </p:nvSpPr>
          <p:spPr>
            <a:xfrm>
              <a:off x="3786326" y="2166151"/>
              <a:ext cx="701336" cy="6214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3991D86E-328B-4E63-AA22-E4334AF47341}"/>
                </a:ext>
              </a:extLst>
            </p:cNvPr>
            <p:cNvSpPr/>
            <p:nvPr/>
          </p:nvSpPr>
          <p:spPr>
            <a:xfrm>
              <a:off x="2858610" y="3542190"/>
              <a:ext cx="701336" cy="621437"/>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4A35B4A2-5FF3-4E34-8BB0-994B716D858D}"/>
                </a:ext>
              </a:extLst>
            </p:cNvPr>
            <p:cNvSpPr/>
            <p:nvPr/>
          </p:nvSpPr>
          <p:spPr>
            <a:xfrm>
              <a:off x="4714043" y="4989250"/>
              <a:ext cx="701336" cy="62143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CEDADFA4-042F-4263-9BCF-1027CC7C8B00}"/>
                </a:ext>
              </a:extLst>
            </p:cNvPr>
            <p:cNvSpPr/>
            <p:nvPr/>
          </p:nvSpPr>
          <p:spPr>
            <a:xfrm>
              <a:off x="3080552" y="3542189"/>
              <a:ext cx="701336" cy="6214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1" name="직선 연결선 50">
              <a:extLst>
                <a:ext uri="{FF2B5EF4-FFF2-40B4-BE49-F238E27FC236}">
                  <a16:creationId xmlns:a16="http://schemas.microsoft.com/office/drawing/2014/main" id="{C80B4F9D-9FFD-413A-A1E1-F3DEFB6A5EEE}"/>
                </a:ext>
              </a:extLst>
            </p:cNvPr>
            <p:cNvCxnSpPr/>
            <p:nvPr/>
          </p:nvCxnSpPr>
          <p:spPr>
            <a:xfrm flipH="1">
              <a:off x="2858610" y="2166151"/>
              <a:ext cx="923278"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EE2797D4-1B4A-4DFC-9C22-2C20BE2E7EF5}"/>
                </a:ext>
              </a:extLst>
            </p:cNvPr>
            <p:cNvCxnSpPr>
              <a:cxnSpLocks/>
            </p:cNvCxnSpPr>
            <p:nvPr/>
          </p:nvCxnSpPr>
          <p:spPr>
            <a:xfrm flipH="1">
              <a:off x="3559946" y="2787588"/>
              <a:ext cx="927716"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71057197-751F-4950-AC1F-615BB9583CBA}"/>
                </a:ext>
              </a:extLst>
            </p:cNvPr>
            <p:cNvCxnSpPr/>
            <p:nvPr/>
          </p:nvCxnSpPr>
          <p:spPr>
            <a:xfrm flipH="1">
              <a:off x="3080552" y="2166151"/>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1DB6D69E-6C5D-4D42-88BE-4BDDF6DB1CBA}"/>
                </a:ext>
              </a:extLst>
            </p:cNvPr>
            <p:cNvCxnSpPr/>
            <p:nvPr/>
          </p:nvCxnSpPr>
          <p:spPr>
            <a:xfrm flipH="1">
              <a:off x="3781888" y="2787588"/>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71C731F6-3567-445F-A992-959440B7CE0B}"/>
                </a:ext>
              </a:extLst>
            </p:cNvPr>
            <p:cNvCxnSpPr/>
            <p:nvPr/>
          </p:nvCxnSpPr>
          <p:spPr>
            <a:xfrm>
              <a:off x="3781888" y="2166151"/>
              <a:ext cx="932155"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0F8B282A-BDEE-4C0C-9D54-59ED0BD33E92}"/>
                </a:ext>
              </a:extLst>
            </p:cNvPr>
            <p:cNvCxnSpPr/>
            <p:nvPr/>
          </p:nvCxnSpPr>
          <p:spPr>
            <a:xfrm>
              <a:off x="4483224" y="2787588"/>
              <a:ext cx="929936"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7" name="직사각형 56">
              <a:extLst>
                <a:ext uri="{FF2B5EF4-FFF2-40B4-BE49-F238E27FC236}">
                  <a16:creationId xmlns:a16="http://schemas.microsoft.com/office/drawing/2014/main" id="{E35F971D-A8CA-41F2-8744-6FDC8AD9EAFA}"/>
                </a:ext>
              </a:extLst>
            </p:cNvPr>
            <p:cNvSpPr/>
            <p:nvPr/>
          </p:nvSpPr>
          <p:spPr>
            <a:xfrm>
              <a:off x="3626529" y="652508"/>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4E5EBE32-D1C7-40F4-87EE-54B718B8FF89}"/>
                </a:ext>
              </a:extLst>
            </p:cNvPr>
            <p:cNvSpPr/>
            <p:nvPr/>
          </p:nvSpPr>
          <p:spPr>
            <a:xfrm>
              <a:off x="3786327" y="652507"/>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044D7132-D402-4B84-892E-C753CF6B1E80}"/>
                </a:ext>
              </a:extLst>
            </p:cNvPr>
            <p:cNvSpPr/>
            <p:nvPr/>
          </p:nvSpPr>
          <p:spPr>
            <a:xfrm>
              <a:off x="4323426" y="1402671"/>
              <a:ext cx="159798" cy="1420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A8702DC8-8FDF-4C33-9A76-99547012F5BD}"/>
                </a:ext>
              </a:extLst>
            </p:cNvPr>
            <p:cNvSpPr/>
            <p:nvPr/>
          </p:nvSpPr>
          <p:spPr>
            <a:xfrm>
              <a:off x="3946125" y="652507"/>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E3438EA7-D369-4B5F-AA94-A63537D75E9D}"/>
                </a:ext>
              </a:extLst>
            </p:cNvPr>
            <p:cNvSpPr/>
            <p:nvPr/>
          </p:nvSpPr>
          <p:spPr>
            <a:xfrm>
              <a:off x="4320486" y="1252248"/>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E826FB55-5A50-4CBD-A191-3289319F76D4}"/>
                </a:ext>
              </a:extLst>
            </p:cNvPr>
            <p:cNvSpPr/>
            <p:nvPr/>
          </p:nvSpPr>
          <p:spPr>
            <a:xfrm>
              <a:off x="4159744" y="139429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E6871E08-D7CB-4014-9574-3F59A2CB3477}"/>
                </a:ext>
              </a:extLst>
            </p:cNvPr>
            <p:cNvSpPr/>
            <p:nvPr/>
          </p:nvSpPr>
          <p:spPr>
            <a:xfrm>
              <a:off x="3626529" y="79011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4" name="직선 화살표 연결선 63">
              <a:extLst>
                <a:ext uri="{FF2B5EF4-FFF2-40B4-BE49-F238E27FC236}">
                  <a16:creationId xmlns:a16="http://schemas.microsoft.com/office/drawing/2014/main" id="{7F08FA3D-B5BA-4868-B769-2815409B24E2}"/>
                </a:ext>
              </a:extLst>
            </p:cNvPr>
            <p:cNvCxnSpPr>
              <a:cxnSpLocks/>
              <a:endCxn id="57" idx="2"/>
            </p:cNvCxnSpPr>
            <p:nvPr/>
          </p:nvCxnSpPr>
          <p:spPr>
            <a:xfrm flipV="1">
              <a:off x="2975870" y="794551"/>
              <a:ext cx="730558" cy="2915574"/>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6397EDD6-B3C6-4EE7-BF18-B9A2FB49A942}"/>
                </a:ext>
              </a:extLst>
            </p:cNvPr>
            <p:cNvCxnSpPr>
              <a:cxnSpLocks/>
              <a:endCxn id="58" idx="2"/>
            </p:cNvCxnSpPr>
            <p:nvPr/>
          </p:nvCxnSpPr>
          <p:spPr>
            <a:xfrm flipV="1">
              <a:off x="3269388" y="794550"/>
              <a:ext cx="596838" cy="2915575"/>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69751582-1688-43B3-B718-E0DE41B84332}"/>
                </a:ext>
              </a:extLst>
            </p:cNvPr>
            <p:cNvCxnSpPr>
              <a:cxnSpLocks/>
            </p:cNvCxnSpPr>
            <p:nvPr/>
          </p:nvCxnSpPr>
          <p:spPr>
            <a:xfrm flipH="1" flipV="1">
              <a:off x="4403325" y="1624614"/>
              <a:ext cx="727968" cy="3595456"/>
            </a:xfrm>
            <a:prstGeom prst="straightConnector1">
              <a:avLst/>
            </a:prstGeom>
            <a:ln w="127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EF74928-77C9-4942-AF38-5FC0C1618EBF}"/>
                    </a:ext>
                  </a:extLst>
                </p:cNvPr>
                <p:cNvSpPr txBox="1"/>
                <p:nvPr/>
              </p:nvSpPr>
              <p:spPr>
                <a:xfrm>
                  <a:off x="3990125" y="4508064"/>
                  <a:ext cx="212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oMath>
                    </m:oMathPara>
                  </a14:m>
                  <a:endParaRPr lang="ko-KR" altLang="en-US" dirty="0"/>
                </a:p>
              </p:txBody>
            </p:sp>
          </mc:Choice>
          <mc:Fallback xmlns="">
            <p:sp>
              <p:nvSpPr>
                <p:cNvPr id="61" name="TextBox 60">
                  <a:extLst>
                    <a:ext uri="{FF2B5EF4-FFF2-40B4-BE49-F238E27FC236}">
                      <a16:creationId xmlns:a16="http://schemas.microsoft.com/office/drawing/2014/main" id="{98021CD8-B350-44DD-9ECD-C42C8541AB2C}"/>
                    </a:ext>
                  </a:extLst>
                </p:cNvPr>
                <p:cNvSpPr txBox="1">
                  <a:spLocks noRot="1" noChangeAspect="1" noMove="1" noResize="1" noEditPoints="1" noAdjustHandles="1" noChangeArrowheads="1" noChangeShapeType="1" noTextEdit="1"/>
                </p:cNvSpPr>
                <p:nvPr/>
              </p:nvSpPr>
              <p:spPr>
                <a:xfrm>
                  <a:off x="3990125" y="4508064"/>
                  <a:ext cx="212173" cy="276999"/>
                </a:xfrm>
                <a:prstGeom prst="rect">
                  <a:avLst/>
                </a:prstGeom>
                <a:blipFill>
                  <a:blip r:embed="rId2"/>
                  <a:stretch>
                    <a:fillRect l="-8824" r="-8824"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1D02358-9347-440C-9B1E-D644D1BDE808}"/>
                    </a:ext>
                  </a:extLst>
                </p:cNvPr>
                <p:cNvSpPr txBox="1"/>
                <p:nvPr/>
              </p:nvSpPr>
              <p:spPr>
                <a:xfrm>
                  <a:off x="3745470" y="2307546"/>
                  <a:ext cx="77861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r>
                          <a:rPr lang="en-US" altLang="ko-KR" b="0" i="1" smtClean="0">
                            <a:latin typeface="Cambria Math" panose="02040503050406030204" pitchFamily="18" charset="0"/>
                          </a:rPr>
                          <m:t>]</m:t>
                        </m:r>
                      </m:oMath>
                    </m:oMathPara>
                  </a14:m>
                  <a:endParaRPr lang="ko-KR" altLang="en-US" dirty="0"/>
                </a:p>
              </p:txBody>
            </p:sp>
          </mc:Choice>
          <mc:Fallback xmlns="">
            <p:sp>
              <p:nvSpPr>
                <p:cNvPr id="123" name="TextBox 122">
                  <a:extLst>
                    <a:ext uri="{FF2B5EF4-FFF2-40B4-BE49-F238E27FC236}">
                      <a16:creationId xmlns:a16="http://schemas.microsoft.com/office/drawing/2014/main" id="{B6678418-9FEA-4704-9CDB-8A2A835D6EBC}"/>
                    </a:ext>
                  </a:extLst>
                </p:cNvPr>
                <p:cNvSpPr txBox="1">
                  <a:spLocks noRot="1" noChangeAspect="1" noMove="1" noResize="1" noEditPoints="1" noAdjustHandles="1" noChangeArrowheads="1" noChangeShapeType="1" noTextEdit="1"/>
                </p:cNvSpPr>
                <p:nvPr/>
              </p:nvSpPr>
              <p:spPr>
                <a:xfrm>
                  <a:off x="3745470" y="2307546"/>
                  <a:ext cx="778611" cy="299313"/>
                </a:xfrm>
                <a:prstGeom prst="rect">
                  <a:avLst/>
                </a:prstGeom>
                <a:blipFill>
                  <a:blip r:embed="rId3"/>
                  <a:stretch>
                    <a:fillRect l="-2344" t="-2041" r="-8594" b="-2857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75A9493-5A03-4677-81D0-E442FD743DD6}"/>
                    </a:ext>
                  </a:extLst>
                </p:cNvPr>
                <p:cNvSpPr txBox="1"/>
                <p:nvPr/>
              </p:nvSpPr>
              <p:spPr>
                <a:xfrm>
                  <a:off x="3964249" y="95813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3964249" y="958139"/>
                  <a:ext cx="283347" cy="299313"/>
                </a:xfrm>
                <a:prstGeom prst="rect">
                  <a:avLst/>
                </a:prstGeom>
                <a:blipFill>
                  <a:blip r:embed="rId4"/>
                  <a:stretch>
                    <a:fillRect l="-14894" r="-8511" b="-26531"/>
                  </a:stretch>
                </a:blipFill>
              </p:spPr>
              <p:txBody>
                <a:bodyPr/>
                <a:lstStyle/>
                <a:p>
                  <a:r>
                    <a:rPr lang="ko-KR" altLang="en-US">
                      <a:noFill/>
                    </a:rPr>
                    <a:t> </a:t>
                  </a:r>
                </a:p>
              </p:txBody>
            </p:sp>
          </mc:Fallback>
        </mc:AlternateContent>
        <p:sp>
          <p:nvSpPr>
            <p:cNvPr id="70" name="직사각형 69">
              <a:extLst>
                <a:ext uri="{FF2B5EF4-FFF2-40B4-BE49-F238E27FC236}">
                  <a16:creationId xmlns:a16="http://schemas.microsoft.com/office/drawing/2014/main" id="{1E0A3CD9-669A-4FCE-A5B6-D3E01AE383F0}"/>
                </a:ext>
              </a:extLst>
            </p:cNvPr>
            <p:cNvSpPr/>
            <p:nvPr/>
          </p:nvSpPr>
          <p:spPr>
            <a:xfrm>
              <a:off x="3626529" y="652507"/>
              <a:ext cx="856695" cy="892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71" name="그림 70">
            <a:extLst>
              <a:ext uri="{FF2B5EF4-FFF2-40B4-BE49-F238E27FC236}">
                <a16:creationId xmlns:a16="http://schemas.microsoft.com/office/drawing/2014/main" id="{00F4C6E6-F7E0-4AB6-AE63-C9570EA2FAB2}"/>
              </a:ext>
            </a:extLst>
          </p:cNvPr>
          <p:cNvPicPr>
            <a:picLocks noChangeAspect="1"/>
          </p:cNvPicPr>
          <p:nvPr/>
        </p:nvPicPr>
        <p:blipFill>
          <a:blip r:embed="rId5"/>
          <a:stretch>
            <a:fillRect/>
          </a:stretch>
        </p:blipFill>
        <p:spPr>
          <a:xfrm>
            <a:off x="1255940" y="1534890"/>
            <a:ext cx="6791325" cy="895350"/>
          </a:xfrm>
          <a:prstGeom prst="rect">
            <a:avLst/>
          </a:prstGeom>
        </p:spPr>
      </p:pic>
    </p:spTree>
    <p:extLst>
      <p:ext uri="{BB962C8B-B14F-4D97-AF65-F5344CB8AC3E}">
        <p14:creationId xmlns:p14="http://schemas.microsoft.com/office/powerpoint/2010/main" val="36275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r>
              <a:rPr lang="en-US" altLang="ko-KR" dirty="0"/>
              <a:t>A form of nonlinear down sampling</a:t>
            </a:r>
          </a:p>
          <a:p>
            <a:pPr lvl="2" algn="just"/>
            <a:r>
              <a:rPr lang="en-US" altLang="ko-KR" dirty="0"/>
              <a:t>The exact location of a feature is less important than its rough location relative to other features. The pooling layer serves to progressively reduce the spatial size of the representation, to reduce the number of parameters, and amount of computation in the network, and hence to also control </a:t>
            </a:r>
            <a:r>
              <a:rPr lang="en-US" altLang="ko-KR" dirty="0">
                <a:hlinkClick r:id="rId2" tooltip="Overfitting"/>
              </a:rPr>
              <a:t>overfitting</a:t>
            </a:r>
            <a:r>
              <a:rPr lang="en-US" altLang="ko-KR" dirty="0"/>
              <a:t>. It is common to periodically insert a pooling layer between successive convolutional layers in a CNN architecture. The pooling operation provides another form of translation invariance.</a:t>
            </a:r>
          </a:p>
          <a:p>
            <a:pPr lvl="1"/>
            <a:r>
              <a:rPr lang="en-US" altLang="ko-KR" dirty="0"/>
              <a:t>Max pooling is the most common</a:t>
            </a:r>
          </a:p>
          <a:p>
            <a:pPr lvl="2"/>
            <a:r>
              <a:rPr lang="en-US" altLang="ko-KR" dirty="0"/>
              <a:t>It </a:t>
            </a:r>
            <a:r>
              <a:rPr lang="en-US" altLang="ko-KR" dirty="0">
                <a:hlinkClick r:id="rId3" tooltip="Partition of a set"/>
              </a:rPr>
              <a:t>partitions</a:t>
            </a:r>
            <a:r>
              <a:rPr lang="en-US" altLang="ko-KR" dirty="0"/>
              <a:t> the input image into a set of non-overlapping rectangles and, for each such sub-region, outputs the maximum. </a:t>
            </a:r>
          </a:p>
          <a:p>
            <a:pPr lvl="1"/>
            <a:r>
              <a:rPr lang="en-US" altLang="ko-KR" dirty="0"/>
              <a:t>Average Pooling, L2-norm Pooling</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spTree>
    <p:extLst>
      <p:ext uri="{BB962C8B-B14F-4D97-AF65-F5344CB8AC3E}">
        <p14:creationId xmlns:p14="http://schemas.microsoft.com/office/powerpoint/2010/main" val="367436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grpSp>
        <p:nvGrpSpPr>
          <p:cNvPr id="6" name="그룹 5">
            <a:extLst>
              <a:ext uri="{FF2B5EF4-FFF2-40B4-BE49-F238E27FC236}">
                <a16:creationId xmlns:a16="http://schemas.microsoft.com/office/drawing/2014/main" id="{5C246AE3-E3E7-4AC1-8F1B-BFD6C006A297}"/>
              </a:ext>
            </a:extLst>
          </p:cNvPr>
          <p:cNvGrpSpPr/>
          <p:nvPr/>
        </p:nvGrpSpPr>
        <p:grpSpPr>
          <a:xfrm>
            <a:off x="730556" y="2006350"/>
            <a:ext cx="5517844" cy="2106574"/>
            <a:chOff x="3337078" y="2067887"/>
            <a:chExt cx="5517844" cy="2106574"/>
          </a:xfrm>
        </p:grpSpPr>
        <p:sp>
          <p:nvSpPr>
            <p:cNvPr id="10" name="타원 9">
              <a:extLst>
                <a:ext uri="{FF2B5EF4-FFF2-40B4-BE49-F238E27FC236}">
                  <a16:creationId xmlns:a16="http://schemas.microsoft.com/office/drawing/2014/main" id="{902EE2E3-76B4-4CB8-BD59-CC1BBF604917}"/>
                </a:ext>
              </a:extLst>
            </p:cNvPr>
            <p:cNvSpPr/>
            <p:nvPr/>
          </p:nvSpPr>
          <p:spPr>
            <a:xfrm>
              <a:off x="3575019"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a:extLst>
                <a:ext uri="{FF2B5EF4-FFF2-40B4-BE49-F238E27FC236}">
                  <a16:creationId xmlns:a16="http://schemas.microsoft.com/office/drawing/2014/main" id="{64065F34-C83D-4A28-BBE4-5401F71E4AB3}"/>
                </a:ext>
              </a:extLst>
            </p:cNvPr>
            <p:cNvSpPr/>
            <p:nvPr/>
          </p:nvSpPr>
          <p:spPr>
            <a:xfrm>
              <a:off x="4749558"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BC71169C-141E-4F40-8657-0030E7E96E66}"/>
                </a:ext>
              </a:extLst>
            </p:cNvPr>
            <p:cNvSpPr/>
            <p:nvPr/>
          </p:nvSpPr>
          <p:spPr>
            <a:xfrm>
              <a:off x="4186561"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26899CAD-3CBF-4590-AAEE-1A5F4C26B3FE}"/>
                </a:ext>
              </a:extLst>
            </p:cNvPr>
            <p:cNvSpPr/>
            <p:nvPr/>
          </p:nvSpPr>
          <p:spPr>
            <a:xfrm>
              <a:off x="8283740" y="38464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a:extLst>
                <a:ext uri="{FF2B5EF4-FFF2-40B4-BE49-F238E27FC236}">
                  <a16:creationId xmlns:a16="http://schemas.microsoft.com/office/drawing/2014/main" id="{863178DE-EF09-4990-8C1F-24601F965CF8}"/>
                </a:ext>
              </a:extLst>
            </p:cNvPr>
            <p:cNvCxnSpPr>
              <a:cxnSpLocks/>
            </p:cNvCxnSpPr>
            <p:nvPr/>
          </p:nvCxnSpPr>
          <p:spPr>
            <a:xfrm>
              <a:off x="7315130" y="402145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9AE41-6712-4C0F-8FFC-A530AEF005CD}"/>
                    </a:ext>
                  </a:extLst>
                </p:cNvPr>
                <p:cNvSpPr txBox="1"/>
                <p:nvPr/>
              </p:nvSpPr>
              <p:spPr>
                <a:xfrm>
                  <a:off x="3337078" y="3451260"/>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3337078" y="3451260"/>
                  <a:ext cx="603947" cy="299313"/>
                </a:xfrm>
                <a:prstGeom prst="rect">
                  <a:avLst/>
                </a:prstGeom>
                <a:blipFill>
                  <a:blip r:embed="rId2"/>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9BAA786-1ED5-4875-A1A0-D2F311910A83}"/>
                    </a:ext>
                  </a:extLst>
                </p:cNvPr>
                <p:cNvSpPr txBox="1"/>
                <p:nvPr/>
              </p:nvSpPr>
              <p:spPr>
                <a:xfrm>
                  <a:off x="4047941" y="3451259"/>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4047941" y="3451259"/>
                  <a:ext cx="603947" cy="299313"/>
                </a:xfrm>
                <a:prstGeom prst="rect">
                  <a:avLst/>
                </a:prstGeom>
                <a:blipFill>
                  <a:blip r:embed="rId3"/>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2D8C60-4920-49F6-AA26-081E5CF36764}"/>
                    </a:ext>
                  </a:extLst>
                </p:cNvPr>
                <p:cNvSpPr txBox="1"/>
                <p:nvPr/>
              </p:nvSpPr>
              <p:spPr>
                <a:xfrm>
                  <a:off x="4682164" y="3446831"/>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4682164" y="3446831"/>
                  <a:ext cx="603947" cy="299313"/>
                </a:xfrm>
                <a:prstGeom prst="rect">
                  <a:avLst/>
                </a:prstGeom>
                <a:blipFill>
                  <a:blip r:embed="rId4"/>
                  <a:stretch>
                    <a:fillRect l="-7071" r="-12121" b="-24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314A4A4-38D9-4CF6-85E2-C6D2B206ABBD}"/>
                    </a:ext>
                  </a:extLst>
                </p:cNvPr>
                <p:cNvSpPr txBox="1"/>
                <p:nvPr/>
              </p:nvSpPr>
              <p:spPr>
                <a:xfrm>
                  <a:off x="8283740" y="3368916"/>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8283740" y="3368916"/>
                  <a:ext cx="571182" cy="299313"/>
                </a:xfrm>
                <a:prstGeom prst="rect">
                  <a:avLst/>
                </a:prstGeom>
                <a:blipFill>
                  <a:blip r:embed="rId5"/>
                  <a:stretch>
                    <a:fillRect l="-7447" t="-2041" r="-11702" b="-26531"/>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F0862078-2584-49A6-8BFC-E80B6031AF86}"/>
                </a:ext>
              </a:extLst>
            </p:cNvPr>
            <p:cNvSpPr/>
            <p:nvPr/>
          </p:nvSpPr>
          <p:spPr>
            <a:xfrm>
              <a:off x="5506641" y="382644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6A8D32D3-86B7-4A9F-A15B-FF88DFD66C43}"/>
                </a:ext>
              </a:extLst>
            </p:cNvPr>
            <p:cNvSpPr/>
            <p:nvPr/>
          </p:nvSpPr>
          <p:spPr>
            <a:xfrm>
              <a:off x="6681180"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31E475F8-BAAB-4BCD-A0C4-1D712A99EB61}"/>
                </a:ext>
              </a:extLst>
            </p:cNvPr>
            <p:cNvSpPr/>
            <p:nvPr/>
          </p:nvSpPr>
          <p:spPr>
            <a:xfrm>
              <a:off x="6118183"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2D4C60A-E807-4083-8337-E5433F53E6D3}"/>
                    </a:ext>
                  </a:extLst>
                </p:cNvPr>
                <p:cNvSpPr txBox="1"/>
                <p:nvPr/>
              </p:nvSpPr>
              <p:spPr>
                <a:xfrm>
                  <a:off x="5268700" y="3444642"/>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(4)</m:t>
                        </m:r>
                      </m:oMath>
                    </m:oMathPara>
                  </a14:m>
                  <a:endParaRPr lang="ko-KR" altLang="en-US" dirty="0"/>
                </a:p>
              </p:txBody>
            </p:sp>
          </mc:Choice>
          <mc:Fallback xmlns="">
            <p:sp>
              <p:nvSpPr>
                <p:cNvPr id="123" name="TextBox 122">
                  <a:extLst>
                    <a:ext uri="{FF2B5EF4-FFF2-40B4-BE49-F238E27FC236}">
                      <a16:creationId xmlns:a16="http://schemas.microsoft.com/office/drawing/2014/main" id="{B9F14773-256D-406C-857C-10EF919EA75B}"/>
                    </a:ext>
                  </a:extLst>
                </p:cNvPr>
                <p:cNvSpPr txBox="1">
                  <a:spLocks noRot="1" noChangeAspect="1" noMove="1" noResize="1" noEditPoints="1" noAdjustHandles="1" noChangeArrowheads="1" noChangeShapeType="1" noTextEdit="1"/>
                </p:cNvSpPr>
                <p:nvPr/>
              </p:nvSpPr>
              <p:spPr>
                <a:xfrm>
                  <a:off x="5268700" y="3444642"/>
                  <a:ext cx="603948" cy="299313"/>
                </a:xfrm>
                <a:prstGeom prst="rect">
                  <a:avLst/>
                </a:prstGeom>
                <a:blipFill>
                  <a:blip r:embed="rId6"/>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6A85E9-3DA7-44F5-BC52-1CE3472B5576}"/>
                    </a:ext>
                  </a:extLst>
                </p:cNvPr>
                <p:cNvSpPr txBox="1"/>
                <p:nvPr/>
              </p:nvSpPr>
              <p:spPr>
                <a:xfrm>
                  <a:off x="5979563" y="3444641"/>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(5)</m:t>
                        </m:r>
                      </m:oMath>
                    </m:oMathPara>
                  </a14:m>
                  <a:endParaRPr lang="ko-KR" altLang="en-US" dirty="0"/>
                </a:p>
              </p:txBody>
            </p:sp>
          </mc:Choice>
          <mc:Fallback xmlns="">
            <p:sp>
              <p:nvSpPr>
                <p:cNvPr id="124" name="TextBox 123">
                  <a:extLst>
                    <a:ext uri="{FF2B5EF4-FFF2-40B4-BE49-F238E27FC236}">
                      <a16:creationId xmlns:a16="http://schemas.microsoft.com/office/drawing/2014/main" id="{B32385DC-A571-4014-AEF2-F6FAF0189477}"/>
                    </a:ext>
                  </a:extLst>
                </p:cNvPr>
                <p:cNvSpPr txBox="1">
                  <a:spLocks noRot="1" noChangeAspect="1" noMove="1" noResize="1" noEditPoints="1" noAdjustHandles="1" noChangeArrowheads="1" noChangeShapeType="1" noTextEdit="1"/>
                </p:cNvSpPr>
                <p:nvPr/>
              </p:nvSpPr>
              <p:spPr>
                <a:xfrm>
                  <a:off x="5979563" y="3444641"/>
                  <a:ext cx="603948" cy="299313"/>
                </a:xfrm>
                <a:prstGeom prst="rect">
                  <a:avLst/>
                </a:prstGeom>
                <a:blipFill>
                  <a:blip r:embed="rId7"/>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F52BF6D-AD49-4A4A-954F-1CD9E729B8F0}"/>
                    </a:ext>
                  </a:extLst>
                </p:cNvPr>
                <p:cNvSpPr txBox="1"/>
                <p:nvPr/>
              </p:nvSpPr>
              <p:spPr>
                <a:xfrm>
                  <a:off x="6613786" y="3440213"/>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(6)</m:t>
                        </m:r>
                      </m:oMath>
                    </m:oMathPara>
                  </a14:m>
                  <a:endParaRPr lang="ko-KR" altLang="en-US" dirty="0"/>
                </a:p>
              </p:txBody>
            </p:sp>
          </mc:Choice>
          <mc:Fallback xmlns="">
            <p:sp>
              <p:nvSpPr>
                <p:cNvPr id="125" name="TextBox 124">
                  <a:extLst>
                    <a:ext uri="{FF2B5EF4-FFF2-40B4-BE49-F238E27FC236}">
                      <a16:creationId xmlns:a16="http://schemas.microsoft.com/office/drawing/2014/main" id="{9A8F9D41-857B-4A55-BF66-7091DF019B4B}"/>
                    </a:ext>
                  </a:extLst>
                </p:cNvPr>
                <p:cNvSpPr txBox="1">
                  <a:spLocks noRot="1" noChangeAspect="1" noMove="1" noResize="1" noEditPoints="1" noAdjustHandles="1" noChangeArrowheads="1" noChangeShapeType="1" noTextEdit="1"/>
                </p:cNvSpPr>
                <p:nvPr/>
              </p:nvSpPr>
              <p:spPr>
                <a:xfrm>
                  <a:off x="6613786" y="3440213"/>
                  <a:ext cx="603948" cy="299313"/>
                </a:xfrm>
                <a:prstGeom prst="rect">
                  <a:avLst/>
                </a:prstGeom>
                <a:blipFill>
                  <a:blip r:embed="rId8"/>
                  <a:stretch>
                    <a:fillRect l="-7071" r="-12121" b="-26531"/>
                  </a:stretch>
                </a:blipFill>
              </p:spPr>
              <p:txBody>
                <a:bodyPr/>
                <a:lstStyle/>
                <a:p>
                  <a:r>
                    <a:rPr lang="ko-KR" altLang="en-US">
                      <a:noFill/>
                    </a:rPr>
                    <a:t> </a:t>
                  </a:r>
                </a:p>
              </p:txBody>
            </p:sp>
          </mc:Fallback>
        </mc:AlternateContent>
        <p:sp>
          <p:nvSpPr>
            <p:cNvPr id="25" name="타원 24">
              <a:extLst>
                <a:ext uri="{FF2B5EF4-FFF2-40B4-BE49-F238E27FC236}">
                  <a16:creationId xmlns:a16="http://schemas.microsoft.com/office/drawing/2014/main" id="{C7172AC3-5551-46C1-8456-B73C907E38D1}"/>
                </a:ext>
              </a:extLst>
            </p:cNvPr>
            <p:cNvSpPr/>
            <p:nvPr/>
          </p:nvSpPr>
          <p:spPr>
            <a:xfrm>
              <a:off x="5124210" y="206788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FC7E0A6B-6142-4843-A547-1F5AD75D4429}"/>
                </a:ext>
              </a:extLst>
            </p:cNvPr>
            <p:cNvSpPr/>
            <p:nvPr/>
          </p:nvSpPr>
          <p:spPr>
            <a:xfrm>
              <a:off x="7553276"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55FD6DD-B111-455F-A6D6-8C3978DBF412}"/>
                </a:ext>
              </a:extLst>
            </p:cNvPr>
            <p:cNvSpPr/>
            <p:nvPr/>
          </p:nvSpPr>
          <p:spPr>
            <a:xfrm>
              <a:off x="5735752"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8" name="직선 연결선 27">
              <a:extLst>
                <a:ext uri="{FF2B5EF4-FFF2-40B4-BE49-F238E27FC236}">
                  <a16:creationId xmlns:a16="http://schemas.microsoft.com/office/drawing/2014/main" id="{DE493AA2-1A9F-439E-969B-77743A2D384F}"/>
                </a:ext>
              </a:extLst>
            </p:cNvPr>
            <p:cNvCxnSpPr>
              <a:cxnSpLocks/>
              <a:stCxn id="15" idx="0"/>
              <a:endCxn id="25" idx="4"/>
            </p:cNvCxnSpPr>
            <p:nvPr/>
          </p:nvCxnSpPr>
          <p:spPr>
            <a:xfrm flipV="1">
              <a:off x="3639052" y="2395878"/>
              <a:ext cx="1649154" cy="1055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A10C9062-0198-48D6-A9A4-134242C575F7}"/>
                </a:ext>
              </a:extLst>
            </p:cNvPr>
            <p:cNvCxnSpPr>
              <a:stCxn id="17" idx="0"/>
              <a:endCxn id="25" idx="4"/>
            </p:cNvCxnSpPr>
            <p:nvPr/>
          </p:nvCxnSpPr>
          <p:spPr>
            <a:xfrm flipV="1">
              <a:off x="4984138" y="2395878"/>
              <a:ext cx="304068" cy="1050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328AC949-A68E-4A7F-AE64-27C95D695C90}"/>
                </a:ext>
              </a:extLst>
            </p:cNvPr>
            <p:cNvCxnSpPr>
              <a:stCxn id="22" idx="0"/>
              <a:endCxn id="27" idx="4"/>
            </p:cNvCxnSpPr>
            <p:nvPr/>
          </p:nvCxnSpPr>
          <p:spPr>
            <a:xfrm flipV="1">
              <a:off x="5570674" y="2402496"/>
              <a:ext cx="329074" cy="1042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13D57799-AB5A-41CB-AEA9-8B41A1A7179B}"/>
                </a:ext>
              </a:extLst>
            </p:cNvPr>
            <p:cNvCxnSpPr>
              <a:stCxn id="24" idx="0"/>
              <a:endCxn id="27" idx="4"/>
            </p:cNvCxnSpPr>
            <p:nvPr/>
          </p:nvCxnSpPr>
          <p:spPr>
            <a:xfrm flipH="1" flipV="1">
              <a:off x="5899748" y="2402496"/>
              <a:ext cx="1016012" cy="1037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8596A155-6938-473C-B981-4B584A276ECB}"/>
                </a:ext>
              </a:extLst>
            </p:cNvPr>
            <p:cNvCxnSpPr>
              <a:cxnSpLocks/>
            </p:cNvCxnSpPr>
            <p:nvPr/>
          </p:nvCxnSpPr>
          <p:spPr>
            <a:xfrm>
              <a:off x="6443033" y="225760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3" name="직선 연결선 32">
              <a:extLst>
                <a:ext uri="{FF2B5EF4-FFF2-40B4-BE49-F238E27FC236}">
                  <a16:creationId xmlns:a16="http://schemas.microsoft.com/office/drawing/2014/main" id="{9DF51BAC-6445-4441-9ADF-ED9E32F753B7}"/>
                </a:ext>
              </a:extLst>
            </p:cNvPr>
            <p:cNvCxnSpPr>
              <a:stCxn id="18" idx="0"/>
              <a:endCxn id="26" idx="4"/>
            </p:cNvCxnSpPr>
            <p:nvPr/>
          </p:nvCxnSpPr>
          <p:spPr>
            <a:xfrm flipH="1" flipV="1">
              <a:off x="7717272" y="2402496"/>
              <a:ext cx="852059" cy="966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8EFC1647-E0C7-429E-A1F9-6D9B77C02BF4}"/>
                </a:ext>
              </a:extLst>
            </p:cNvPr>
            <p:cNvCxnSpPr>
              <a:endCxn id="26" idx="4"/>
            </p:cNvCxnSpPr>
            <p:nvPr/>
          </p:nvCxnSpPr>
          <p:spPr>
            <a:xfrm flipV="1">
              <a:off x="7717271" y="2402496"/>
              <a:ext cx="1" cy="1044335"/>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E5085AD-8112-492F-82BF-EA5599505230}"/>
                </a:ext>
              </a:extLst>
            </p:cNvPr>
            <p:cNvSpPr txBox="1"/>
            <p:nvPr/>
          </p:nvSpPr>
          <p:spPr>
            <a:xfrm>
              <a:off x="3941025" y="2695951"/>
              <a:ext cx="996205" cy="369332"/>
            </a:xfrm>
            <a:prstGeom prst="rect">
              <a:avLst/>
            </a:prstGeom>
            <a:noFill/>
          </p:spPr>
          <p:txBody>
            <a:bodyPr wrap="square" rtlCol="0">
              <a:spAutoFit/>
            </a:bodyPr>
            <a:lstStyle/>
            <a:p>
              <a:r>
                <a:rPr lang="en-US" altLang="ko-KR" dirty="0"/>
                <a:t>Pooling</a:t>
              </a:r>
              <a:endParaRPr lang="ko-KR" altLang="en-US" dirty="0"/>
            </a:p>
          </p:txBody>
        </p:sp>
        <p:sp>
          <p:nvSpPr>
            <p:cNvPr id="36" name="TextBox 35">
              <a:extLst>
                <a:ext uri="{FF2B5EF4-FFF2-40B4-BE49-F238E27FC236}">
                  <a16:creationId xmlns:a16="http://schemas.microsoft.com/office/drawing/2014/main" id="{BAC32C77-B030-41ED-9BFC-B0803EAAFE54}"/>
                </a:ext>
              </a:extLst>
            </p:cNvPr>
            <p:cNvSpPr txBox="1"/>
            <p:nvPr/>
          </p:nvSpPr>
          <p:spPr>
            <a:xfrm>
              <a:off x="5591614" y="2688860"/>
              <a:ext cx="996205" cy="369332"/>
            </a:xfrm>
            <a:prstGeom prst="rect">
              <a:avLst/>
            </a:prstGeom>
            <a:noFill/>
          </p:spPr>
          <p:txBody>
            <a:bodyPr wrap="square" rtlCol="0">
              <a:spAutoFit/>
            </a:bodyPr>
            <a:lstStyle/>
            <a:p>
              <a:r>
                <a:rPr lang="en-US" altLang="ko-KR" dirty="0"/>
                <a:t>Pooling</a:t>
              </a:r>
              <a:endParaRPr lang="ko-KR" altLang="en-US" dirty="0"/>
            </a:p>
          </p:txBody>
        </p:sp>
        <p:sp>
          <p:nvSpPr>
            <p:cNvPr id="37" name="TextBox 36">
              <a:extLst>
                <a:ext uri="{FF2B5EF4-FFF2-40B4-BE49-F238E27FC236}">
                  <a16:creationId xmlns:a16="http://schemas.microsoft.com/office/drawing/2014/main" id="{C3EC909A-E959-4AB0-A0CB-E337A1B41F56}"/>
                </a:ext>
              </a:extLst>
            </p:cNvPr>
            <p:cNvSpPr txBox="1"/>
            <p:nvPr/>
          </p:nvSpPr>
          <p:spPr>
            <a:xfrm>
              <a:off x="7573126" y="2657975"/>
              <a:ext cx="996205" cy="369332"/>
            </a:xfrm>
            <a:prstGeom prst="rect">
              <a:avLst/>
            </a:prstGeom>
            <a:noFill/>
          </p:spPr>
          <p:txBody>
            <a:bodyPr wrap="square" rtlCol="0">
              <a:spAutoFit/>
            </a:bodyPr>
            <a:lstStyle/>
            <a:p>
              <a:r>
                <a:rPr lang="en-US" altLang="ko-KR" dirty="0"/>
                <a:t>Pooling</a:t>
              </a:r>
              <a:endParaRPr lang="ko-KR" altLang="en-US" dirty="0"/>
            </a:p>
          </p:txBody>
        </p:sp>
      </p:grpSp>
      <p:grpSp>
        <p:nvGrpSpPr>
          <p:cNvPr id="38" name="그룹 37">
            <a:extLst>
              <a:ext uri="{FF2B5EF4-FFF2-40B4-BE49-F238E27FC236}">
                <a16:creationId xmlns:a16="http://schemas.microsoft.com/office/drawing/2014/main" id="{BE3548F4-FC1D-49EA-B34A-1C75321A0618}"/>
              </a:ext>
            </a:extLst>
          </p:cNvPr>
          <p:cNvGrpSpPr/>
          <p:nvPr/>
        </p:nvGrpSpPr>
        <p:grpSpPr>
          <a:xfrm>
            <a:off x="7237378" y="844709"/>
            <a:ext cx="3521376" cy="4757100"/>
            <a:chOff x="4184869" y="1874519"/>
            <a:chExt cx="3521376" cy="4757100"/>
          </a:xfrm>
        </p:grpSpPr>
        <p:sp>
          <p:nvSpPr>
            <p:cNvPr id="39" name="직사각형 38">
              <a:extLst>
                <a:ext uri="{FF2B5EF4-FFF2-40B4-BE49-F238E27FC236}">
                  <a16:creationId xmlns:a16="http://schemas.microsoft.com/office/drawing/2014/main" id="{17A34605-9B0F-4D6B-A2B3-557B6DFB903A}"/>
                </a:ext>
              </a:extLst>
            </p:cNvPr>
            <p:cNvSpPr/>
            <p:nvPr/>
          </p:nvSpPr>
          <p:spPr>
            <a:xfrm>
              <a:off x="4682972" y="4336741"/>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a:extLst>
                <a:ext uri="{FF2B5EF4-FFF2-40B4-BE49-F238E27FC236}">
                  <a16:creationId xmlns:a16="http://schemas.microsoft.com/office/drawing/2014/main" id="{3BA43E51-4B5D-44DD-86F4-1A606DBD0E87}"/>
                </a:ext>
              </a:extLst>
            </p:cNvPr>
            <p:cNvSpPr/>
            <p:nvPr/>
          </p:nvSpPr>
          <p:spPr>
            <a:xfrm>
              <a:off x="4842770" y="4336740"/>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A1FA0FA6-DC5A-4E5A-AD29-869D027404AC}"/>
                </a:ext>
              </a:extLst>
            </p:cNvPr>
            <p:cNvSpPr/>
            <p:nvPr/>
          </p:nvSpPr>
          <p:spPr>
            <a:xfrm>
              <a:off x="5002568" y="433674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a:extLst>
                <a:ext uri="{FF2B5EF4-FFF2-40B4-BE49-F238E27FC236}">
                  <a16:creationId xmlns:a16="http://schemas.microsoft.com/office/drawing/2014/main" id="{D476382D-FC39-4B38-BD14-74DA11EEAF07}"/>
                </a:ext>
              </a:extLst>
            </p:cNvPr>
            <p:cNvSpPr/>
            <p:nvPr/>
          </p:nvSpPr>
          <p:spPr>
            <a:xfrm>
              <a:off x="7189434" y="6488024"/>
              <a:ext cx="159798" cy="1347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a:extLst>
                <a:ext uri="{FF2B5EF4-FFF2-40B4-BE49-F238E27FC236}">
                  <a16:creationId xmlns:a16="http://schemas.microsoft.com/office/drawing/2014/main" id="{C7FF8A50-FF80-4E07-8C55-C6786234B7E2}"/>
                </a:ext>
              </a:extLst>
            </p:cNvPr>
            <p:cNvSpPr/>
            <p:nvPr/>
          </p:nvSpPr>
          <p:spPr>
            <a:xfrm>
              <a:off x="7189434" y="6338657"/>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직사각형 43">
              <a:extLst>
                <a:ext uri="{FF2B5EF4-FFF2-40B4-BE49-F238E27FC236}">
                  <a16:creationId xmlns:a16="http://schemas.microsoft.com/office/drawing/2014/main" id="{FAEFB644-4CF8-479D-ACC3-25F09DCDCABC}"/>
                </a:ext>
              </a:extLst>
            </p:cNvPr>
            <p:cNvSpPr/>
            <p:nvPr/>
          </p:nvSpPr>
          <p:spPr>
            <a:xfrm>
              <a:off x="7029636" y="64868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a:extLst>
                <a:ext uri="{FF2B5EF4-FFF2-40B4-BE49-F238E27FC236}">
                  <a16:creationId xmlns:a16="http://schemas.microsoft.com/office/drawing/2014/main" id="{C40177E5-47A5-4EE9-BC70-749A1C756F51}"/>
                </a:ext>
              </a:extLst>
            </p:cNvPr>
            <p:cNvSpPr/>
            <p:nvPr/>
          </p:nvSpPr>
          <p:spPr>
            <a:xfrm>
              <a:off x="4682972" y="4474343"/>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C06AEC9-4838-46E0-841F-FF87C94504F7}"/>
                    </a:ext>
                  </a:extLst>
                </p:cNvPr>
                <p:cNvSpPr txBox="1"/>
                <p:nvPr/>
              </p:nvSpPr>
              <p:spPr>
                <a:xfrm>
                  <a:off x="5825601" y="548417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5825601" y="5484179"/>
                  <a:ext cx="283347" cy="299313"/>
                </a:xfrm>
                <a:prstGeom prst="rect">
                  <a:avLst/>
                </a:prstGeom>
                <a:blipFill>
                  <a:blip r:embed="rId9"/>
                  <a:stretch>
                    <a:fillRect l="-15217" r="-10870" b="-26531"/>
                  </a:stretch>
                </a:blipFill>
              </p:spPr>
              <p:txBody>
                <a:bodyPr/>
                <a:lstStyle/>
                <a:p>
                  <a:r>
                    <a:rPr lang="ko-KR" altLang="en-US">
                      <a:noFill/>
                    </a:rPr>
                    <a:t> </a:t>
                  </a:r>
                </a:p>
              </p:txBody>
            </p:sp>
          </mc:Fallback>
        </mc:AlternateContent>
        <p:sp>
          <p:nvSpPr>
            <p:cNvPr id="47" name="직사각형 46">
              <a:extLst>
                <a:ext uri="{FF2B5EF4-FFF2-40B4-BE49-F238E27FC236}">
                  <a16:creationId xmlns:a16="http://schemas.microsoft.com/office/drawing/2014/main" id="{BC07DA93-3682-4F67-921C-3E590CDD580E}"/>
                </a:ext>
              </a:extLst>
            </p:cNvPr>
            <p:cNvSpPr/>
            <p:nvPr/>
          </p:nvSpPr>
          <p:spPr>
            <a:xfrm>
              <a:off x="4842770" y="4475745"/>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78FCC32B-E3BB-4581-B784-B3BD243C2F9F}"/>
                </a:ext>
              </a:extLst>
            </p:cNvPr>
            <p:cNvSpPr/>
            <p:nvPr/>
          </p:nvSpPr>
          <p:spPr>
            <a:xfrm>
              <a:off x="5162366" y="4336739"/>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159E4F94-2B1E-4972-93EE-E46ED7FA59F7}"/>
                </a:ext>
              </a:extLst>
            </p:cNvPr>
            <p:cNvSpPr/>
            <p:nvPr/>
          </p:nvSpPr>
          <p:spPr>
            <a:xfrm>
              <a:off x="7029636" y="6337474"/>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DAB3D632-6B14-483A-962D-F89EECE0AB00}"/>
                </a:ext>
              </a:extLst>
            </p:cNvPr>
            <p:cNvSpPr/>
            <p:nvPr/>
          </p:nvSpPr>
          <p:spPr>
            <a:xfrm>
              <a:off x="5002568" y="44743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a:extLst>
                <a:ext uri="{FF2B5EF4-FFF2-40B4-BE49-F238E27FC236}">
                  <a16:creationId xmlns:a16="http://schemas.microsoft.com/office/drawing/2014/main" id="{5AE1DB99-D16D-4BBE-946C-B7570F7C173D}"/>
                </a:ext>
              </a:extLst>
            </p:cNvPr>
            <p:cNvSpPr/>
            <p:nvPr/>
          </p:nvSpPr>
          <p:spPr>
            <a:xfrm>
              <a:off x="5162366" y="447434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51">
              <a:extLst>
                <a:ext uri="{FF2B5EF4-FFF2-40B4-BE49-F238E27FC236}">
                  <a16:creationId xmlns:a16="http://schemas.microsoft.com/office/drawing/2014/main" id="{B220313F-A10C-470C-857E-E6BB89B7ED33}"/>
                </a:ext>
              </a:extLst>
            </p:cNvPr>
            <p:cNvSpPr/>
            <p:nvPr/>
          </p:nvSpPr>
          <p:spPr>
            <a:xfrm>
              <a:off x="4682972" y="4336739"/>
              <a:ext cx="319596" cy="2796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A59F47D5-E79D-4D03-9D08-E3C3D4FBFBAC}"/>
                </a:ext>
              </a:extLst>
            </p:cNvPr>
            <p:cNvSpPr/>
            <p:nvPr/>
          </p:nvSpPr>
          <p:spPr>
            <a:xfrm>
              <a:off x="5002568" y="4336739"/>
              <a:ext cx="319596" cy="27964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a:extLst>
                <a:ext uri="{FF2B5EF4-FFF2-40B4-BE49-F238E27FC236}">
                  <a16:creationId xmlns:a16="http://schemas.microsoft.com/office/drawing/2014/main" id="{8DCF3262-BBB7-4A94-9CB9-5F44F6912AD8}"/>
                </a:ext>
              </a:extLst>
            </p:cNvPr>
            <p:cNvSpPr/>
            <p:nvPr/>
          </p:nvSpPr>
          <p:spPr>
            <a:xfrm>
              <a:off x="5162366" y="1874520"/>
              <a:ext cx="1802314" cy="13487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54">
              <a:extLst>
                <a:ext uri="{FF2B5EF4-FFF2-40B4-BE49-F238E27FC236}">
                  <a16:creationId xmlns:a16="http://schemas.microsoft.com/office/drawing/2014/main" id="{5303526E-2A85-436B-BB05-BD2CA4ADC461}"/>
                </a:ext>
              </a:extLst>
            </p:cNvPr>
            <p:cNvSpPr/>
            <p:nvPr/>
          </p:nvSpPr>
          <p:spPr>
            <a:xfrm>
              <a:off x="5162366" y="1874520"/>
              <a:ext cx="159798" cy="1447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6" name="직선 연결선 55">
              <a:extLst>
                <a:ext uri="{FF2B5EF4-FFF2-40B4-BE49-F238E27FC236}">
                  <a16:creationId xmlns:a16="http://schemas.microsoft.com/office/drawing/2014/main" id="{7144FDBF-7C26-4630-AB7E-5908E152016B}"/>
                </a:ext>
              </a:extLst>
            </p:cNvPr>
            <p:cNvCxnSpPr>
              <a:endCxn id="55" idx="1"/>
            </p:cNvCxnSpPr>
            <p:nvPr/>
          </p:nvCxnSpPr>
          <p:spPr>
            <a:xfrm flipV="1">
              <a:off x="4682972" y="1946910"/>
              <a:ext cx="479394" cy="2389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4A801067-4DF8-47A9-84C3-B40FE925371A}"/>
                </a:ext>
              </a:extLst>
            </p:cNvPr>
            <p:cNvCxnSpPr>
              <a:endCxn id="55" idx="3"/>
            </p:cNvCxnSpPr>
            <p:nvPr/>
          </p:nvCxnSpPr>
          <p:spPr>
            <a:xfrm flipV="1">
              <a:off x="5002568" y="1946910"/>
              <a:ext cx="319596" cy="2669474"/>
            </a:xfrm>
            <a:prstGeom prst="line">
              <a:avLst/>
            </a:prstGeom>
          </p:spPr>
          <p:style>
            <a:lnRef idx="1">
              <a:schemeClr val="accent1"/>
            </a:lnRef>
            <a:fillRef idx="0">
              <a:schemeClr val="accent1"/>
            </a:fillRef>
            <a:effectRef idx="0">
              <a:schemeClr val="accent1"/>
            </a:effectRef>
            <a:fontRef idx="minor">
              <a:schemeClr val="tx1"/>
            </a:fontRef>
          </p:style>
        </p:cxnSp>
        <p:sp>
          <p:nvSpPr>
            <p:cNvPr id="58" name="직사각형 57">
              <a:extLst>
                <a:ext uri="{FF2B5EF4-FFF2-40B4-BE49-F238E27FC236}">
                  <a16:creationId xmlns:a16="http://schemas.microsoft.com/office/drawing/2014/main" id="{151B8CF1-2A3C-4105-8191-363D0D9C7F21}"/>
                </a:ext>
              </a:extLst>
            </p:cNvPr>
            <p:cNvSpPr/>
            <p:nvPr/>
          </p:nvSpPr>
          <p:spPr>
            <a:xfrm>
              <a:off x="5322164" y="1874519"/>
              <a:ext cx="159798" cy="1447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9" name="직선 연결선 58">
              <a:extLst>
                <a:ext uri="{FF2B5EF4-FFF2-40B4-BE49-F238E27FC236}">
                  <a16:creationId xmlns:a16="http://schemas.microsoft.com/office/drawing/2014/main" id="{58960A88-1AA3-4C7D-8D9A-08623A8150BD}"/>
                </a:ext>
              </a:extLst>
            </p:cNvPr>
            <p:cNvCxnSpPr>
              <a:endCxn id="58" idx="3"/>
            </p:cNvCxnSpPr>
            <p:nvPr/>
          </p:nvCxnSpPr>
          <p:spPr>
            <a:xfrm flipV="1">
              <a:off x="5322164" y="1946909"/>
              <a:ext cx="159798" cy="2669475"/>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직사각형 59">
              <a:extLst>
                <a:ext uri="{FF2B5EF4-FFF2-40B4-BE49-F238E27FC236}">
                  <a16:creationId xmlns:a16="http://schemas.microsoft.com/office/drawing/2014/main" id="{D6749ADA-28DC-4373-A891-A258C35EB7C1}"/>
                </a:ext>
              </a:extLst>
            </p:cNvPr>
            <p:cNvSpPr/>
            <p:nvPr/>
          </p:nvSpPr>
          <p:spPr>
            <a:xfrm>
              <a:off x="6816090" y="3086100"/>
              <a:ext cx="148590" cy="13716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1" name="직선 연결선 60">
              <a:extLst>
                <a:ext uri="{FF2B5EF4-FFF2-40B4-BE49-F238E27FC236}">
                  <a16:creationId xmlns:a16="http://schemas.microsoft.com/office/drawing/2014/main" id="{CD257EDF-9621-4F71-95FC-12E7FB7A5A5E}"/>
                </a:ext>
              </a:extLst>
            </p:cNvPr>
            <p:cNvCxnSpPr>
              <a:cxnSpLocks/>
              <a:stCxn id="49" idx="1"/>
              <a:endCxn id="60" idx="1"/>
            </p:cNvCxnSpPr>
            <p:nvPr/>
          </p:nvCxnSpPr>
          <p:spPr>
            <a:xfrm flipH="1" flipV="1">
              <a:off x="6816090" y="3154680"/>
              <a:ext cx="213546" cy="32574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21C7CA74-CA56-49A9-AB62-C00E1FC4883A}"/>
                </a:ext>
              </a:extLst>
            </p:cNvPr>
            <p:cNvCxnSpPr>
              <a:endCxn id="60" idx="3"/>
            </p:cNvCxnSpPr>
            <p:nvPr/>
          </p:nvCxnSpPr>
          <p:spPr>
            <a:xfrm flipH="1" flipV="1">
              <a:off x="6964680" y="3154680"/>
              <a:ext cx="384552" cy="347693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70279BE-3ED6-410E-9629-6D2E8CCB8186}"/>
                </a:ext>
              </a:extLst>
            </p:cNvPr>
            <p:cNvSpPr txBox="1"/>
            <p:nvPr/>
          </p:nvSpPr>
          <p:spPr>
            <a:xfrm>
              <a:off x="6710040" y="3779080"/>
              <a:ext cx="996205" cy="369332"/>
            </a:xfrm>
            <a:prstGeom prst="rect">
              <a:avLst/>
            </a:prstGeom>
            <a:noFill/>
          </p:spPr>
          <p:txBody>
            <a:bodyPr wrap="square" rtlCol="0">
              <a:spAutoFit/>
            </a:bodyPr>
            <a:lstStyle/>
            <a:p>
              <a:r>
                <a:rPr lang="en-US" altLang="ko-KR" dirty="0">
                  <a:solidFill>
                    <a:srgbClr val="00B050"/>
                  </a:solidFill>
                </a:rPr>
                <a:t>Pooling</a:t>
              </a:r>
              <a:endParaRPr lang="ko-KR" altLang="en-US" dirty="0">
                <a:solidFill>
                  <a:srgbClr val="00B050"/>
                </a:solidFill>
              </a:endParaRPr>
            </a:p>
          </p:txBody>
        </p:sp>
        <p:sp>
          <p:nvSpPr>
            <p:cNvPr id="64" name="TextBox 63">
              <a:extLst>
                <a:ext uri="{FF2B5EF4-FFF2-40B4-BE49-F238E27FC236}">
                  <a16:creationId xmlns:a16="http://schemas.microsoft.com/office/drawing/2014/main" id="{AB35024F-EDDF-4F3E-8116-144A721605D3}"/>
                </a:ext>
              </a:extLst>
            </p:cNvPr>
            <p:cNvSpPr txBox="1"/>
            <p:nvPr/>
          </p:nvSpPr>
          <p:spPr>
            <a:xfrm>
              <a:off x="4184869" y="3316504"/>
              <a:ext cx="996205" cy="369332"/>
            </a:xfrm>
            <a:prstGeom prst="rect">
              <a:avLst/>
            </a:prstGeom>
            <a:noFill/>
          </p:spPr>
          <p:txBody>
            <a:bodyPr wrap="square" rtlCol="0">
              <a:spAutoFit/>
            </a:bodyPr>
            <a:lstStyle/>
            <a:p>
              <a:r>
                <a:rPr lang="en-US" altLang="ko-KR" dirty="0">
                  <a:solidFill>
                    <a:srgbClr val="00B0F0"/>
                  </a:solidFill>
                </a:rPr>
                <a:t>Pooling</a:t>
              </a:r>
              <a:endParaRPr lang="ko-KR" altLang="en-US" dirty="0">
                <a:solidFill>
                  <a:srgbClr val="00B0F0"/>
                </a:solidFill>
              </a:endParaRPr>
            </a:p>
          </p:txBody>
        </p:sp>
        <p:sp>
          <p:nvSpPr>
            <p:cNvPr id="65" name="TextBox 64">
              <a:extLst>
                <a:ext uri="{FF2B5EF4-FFF2-40B4-BE49-F238E27FC236}">
                  <a16:creationId xmlns:a16="http://schemas.microsoft.com/office/drawing/2014/main" id="{8301FE2B-E7B0-4CA7-BBFD-688BD7FC37EF}"/>
                </a:ext>
              </a:extLst>
            </p:cNvPr>
            <p:cNvSpPr txBox="1"/>
            <p:nvPr/>
          </p:nvSpPr>
          <p:spPr>
            <a:xfrm>
              <a:off x="5099795" y="3454105"/>
              <a:ext cx="996205" cy="369332"/>
            </a:xfrm>
            <a:prstGeom prst="rect">
              <a:avLst/>
            </a:prstGeom>
            <a:noFill/>
          </p:spPr>
          <p:txBody>
            <a:bodyPr wrap="square" rtlCol="0">
              <a:spAutoFit/>
            </a:bodyPr>
            <a:lstStyle/>
            <a:p>
              <a:r>
                <a:rPr lang="en-US" altLang="ko-KR" dirty="0">
                  <a:solidFill>
                    <a:schemeClr val="accent2">
                      <a:lumMod val="75000"/>
                    </a:schemeClr>
                  </a:solidFill>
                </a:rPr>
                <a:t>Pooling</a:t>
              </a:r>
              <a:endParaRPr lang="ko-KR" altLang="en-US" dirty="0">
                <a:solidFill>
                  <a:schemeClr val="accent2">
                    <a:lumMod val="75000"/>
                  </a:schemeClr>
                </a:solidFill>
              </a:endParaRPr>
            </a:p>
          </p:txBody>
        </p:sp>
        <p:sp>
          <p:nvSpPr>
            <p:cNvPr id="66" name="직사각형 65">
              <a:extLst>
                <a:ext uri="{FF2B5EF4-FFF2-40B4-BE49-F238E27FC236}">
                  <a16:creationId xmlns:a16="http://schemas.microsoft.com/office/drawing/2014/main" id="{E5C98D1D-DE63-453E-B085-A9F78063C8E9}"/>
                </a:ext>
              </a:extLst>
            </p:cNvPr>
            <p:cNvSpPr/>
            <p:nvPr/>
          </p:nvSpPr>
          <p:spPr>
            <a:xfrm>
              <a:off x="4682972" y="4336740"/>
              <a:ext cx="2666260" cy="22948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48360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err="1"/>
              <a:t>ReLU</a:t>
            </a:r>
            <a:r>
              <a:rPr lang="en-US" altLang="ko-KR" dirty="0"/>
              <a:t> Layer</a:t>
            </a:r>
          </a:p>
          <a:p>
            <a:pPr lvl="1"/>
            <a:r>
              <a:rPr lang="en-US" altLang="ko-KR" dirty="0" err="1"/>
              <a:t>ReLU</a:t>
            </a:r>
            <a:r>
              <a:rPr lang="en-US" altLang="ko-KR" dirty="0"/>
              <a:t>(Rectified Linear Unit) for feature maps (before pooling)</a:t>
            </a:r>
          </a:p>
          <a:p>
            <a:pPr lvl="1"/>
            <a:endParaRPr lang="en-US" altLang="ko-KR" dirty="0"/>
          </a:p>
          <a:p>
            <a:pPr marL="457200" lvl="1" indent="0">
              <a:buNone/>
            </a:pPr>
            <a:endParaRPr lang="en-US" altLang="ko-KR" dirty="0"/>
          </a:p>
          <a:p>
            <a:pPr lvl="1"/>
            <a:r>
              <a:rPr lang="en-US" altLang="ko-KR" dirty="0"/>
              <a:t>Other functions are also used to increase nonlinearity</a:t>
            </a:r>
          </a:p>
          <a:p>
            <a:pPr lvl="1"/>
            <a:endParaRPr lang="en-US" altLang="ko-KR" dirty="0"/>
          </a:p>
          <a:p>
            <a:pPr marL="457200" lvl="1" indent="0">
              <a:buNone/>
            </a:pPr>
            <a:endParaRPr lang="en-US" altLang="ko-KR" dirty="0"/>
          </a:p>
          <a:p>
            <a:pPr lvl="1"/>
            <a:endParaRPr lang="en-US" altLang="ko-KR" dirty="0"/>
          </a:p>
          <a:p>
            <a:endParaRPr lang="en-US" altLang="ko-KR" dirty="0"/>
          </a:p>
        </p:txBody>
      </p:sp>
      <p:pic>
        <p:nvPicPr>
          <p:cNvPr id="13" name="그림 12">
            <a:extLst>
              <a:ext uri="{FF2B5EF4-FFF2-40B4-BE49-F238E27FC236}">
                <a16:creationId xmlns:a16="http://schemas.microsoft.com/office/drawing/2014/main" id="{EEAD3E20-3FA0-4772-8211-BDDBA8EB0244}"/>
              </a:ext>
            </a:extLst>
          </p:cNvPr>
          <p:cNvPicPr>
            <a:picLocks noChangeAspect="1"/>
          </p:cNvPicPr>
          <p:nvPr/>
        </p:nvPicPr>
        <p:blipFill>
          <a:blip r:embed="rId2"/>
          <a:stretch>
            <a:fillRect/>
          </a:stretch>
        </p:blipFill>
        <p:spPr>
          <a:xfrm>
            <a:off x="4593131" y="1633781"/>
            <a:ext cx="2143125" cy="504825"/>
          </a:xfrm>
          <a:prstGeom prst="rect">
            <a:avLst/>
          </a:prstGeom>
        </p:spPr>
      </p:pic>
      <p:pic>
        <p:nvPicPr>
          <p:cNvPr id="14" name="그림 13">
            <a:extLst>
              <a:ext uri="{FF2B5EF4-FFF2-40B4-BE49-F238E27FC236}">
                <a16:creationId xmlns:a16="http://schemas.microsoft.com/office/drawing/2014/main" id="{873BF7D9-B72D-4772-B630-A66AC8B8823F}"/>
              </a:ext>
            </a:extLst>
          </p:cNvPr>
          <p:cNvPicPr>
            <a:picLocks noChangeAspect="1"/>
          </p:cNvPicPr>
          <p:nvPr/>
        </p:nvPicPr>
        <p:blipFill>
          <a:blip r:embed="rId3"/>
          <a:stretch>
            <a:fillRect/>
          </a:stretch>
        </p:blipFill>
        <p:spPr>
          <a:xfrm>
            <a:off x="4688564" y="2758403"/>
            <a:ext cx="1819275" cy="457200"/>
          </a:xfrm>
          <a:prstGeom prst="rect">
            <a:avLst/>
          </a:prstGeom>
        </p:spPr>
      </p:pic>
      <p:pic>
        <p:nvPicPr>
          <p:cNvPr id="15" name="그림 14">
            <a:extLst>
              <a:ext uri="{FF2B5EF4-FFF2-40B4-BE49-F238E27FC236}">
                <a16:creationId xmlns:a16="http://schemas.microsoft.com/office/drawing/2014/main" id="{8C9F8D41-FCA1-4A21-B228-D65ED3C1CAF4}"/>
              </a:ext>
            </a:extLst>
          </p:cNvPr>
          <p:cNvPicPr>
            <a:picLocks noChangeAspect="1"/>
          </p:cNvPicPr>
          <p:nvPr/>
        </p:nvPicPr>
        <p:blipFill>
          <a:blip r:embed="rId4"/>
          <a:stretch>
            <a:fillRect/>
          </a:stretch>
        </p:blipFill>
        <p:spPr>
          <a:xfrm>
            <a:off x="4536165" y="3286326"/>
            <a:ext cx="2124075" cy="428625"/>
          </a:xfrm>
          <a:prstGeom prst="rect">
            <a:avLst/>
          </a:prstGeom>
        </p:spPr>
      </p:pic>
      <p:grpSp>
        <p:nvGrpSpPr>
          <p:cNvPr id="16" name="그룹 15">
            <a:extLst>
              <a:ext uri="{FF2B5EF4-FFF2-40B4-BE49-F238E27FC236}">
                <a16:creationId xmlns:a16="http://schemas.microsoft.com/office/drawing/2014/main" id="{2CEF6357-E530-47EC-A22D-178D498883E7}"/>
              </a:ext>
            </a:extLst>
          </p:cNvPr>
          <p:cNvGrpSpPr/>
          <p:nvPr/>
        </p:nvGrpSpPr>
        <p:grpSpPr>
          <a:xfrm>
            <a:off x="2110666" y="3754191"/>
            <a:ext cx="7158361" cy="2893674"/>
            <a:chOff x="122068" y="1837011"/>
            <a:chExt cx="7158361" cy="2893674"/>
          </a:xfrm>
        </p:grpSpPr>
        <p:sp>
          <p:nvSpPr>
            <p:cNvPr id="17" name="직사각형 16">
              <a:extLst>
                <a:ext uri="{FF2B5EF4-FFF2-40B4-BE49-F238E27FC236}">
                  <a16:creationId xmlns:a16="http://schemas.microsoft.com/office/drawing/2014/main" id="{6C8F8EEA-5682-4167-9F24-762F1FB7C569}"/>
                </a:ext>
              </a:extLst>
            </p:cNvPr>
            <p:cNvSpPr/>
            <p:nvPr/>
          </p:nvSpPr>
          <p:spPr>
            <a:xfrm>
              <a:off x="122068" y="2383466"/>
              <a:ext cx="763479" cy="2230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DE7A7D21-36F6-4039-A1E8-E0F75413EB06}"/>
                </a:ext>
              </a:extLst>
            </p:cNvPr>
            <p:cNvSpPr/>
            <p:nvPr/>
          </p:nvSpPr>
          <p:spPr>
            <a:xfrm>
              <a:off x="1578746" y="241379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8A32E554-4984-4A7D-BDA2-B43C22B46F71}"/>
                </a:ext>
              </a:extLst>
            </p:cNvPr>
            <p:cNvSpPr/>
            <p:nvPr/>
          </p:nvSpPr>
          <p:spPr>
            <a:xfrm>
              <a:off x="2002654" y="2758180"/>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6AC68434-AC38-4EE2-89D9-536F44A7086B}"/>
                </a:ext>
              </a:extLst>
            </p:cNvPr>
            <p:cNvSpPr/>
            <p:nvPr/>
          </p:nvSpPr>
          <p:spPr>
            <a:xfrm>
              <a:off x="2732102" y="336518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 name="직선 연결선 20">
              <a:extLst>
                <a:ext uri="{FF2B5EF4-FFF2-40B4-BE49-F238E27FC236}">
                  <a16:creationId xmlns:a16="http://schemas.microsoft.com/office/drawing/2014/main" id="{AFD9121B-A2A8-4922-9BEA-3AF80C8B9874}"/>
                </a:ext>
              </a:extLst>
            </p:cNvPr>
            <p:cNvCxnSpPr/>
            <p:nvPr/>
          </p:nvCxnSpPr>
          <p:spPr>
            <a:xfrm>
              <a:off x="2396971" y="3542190"/>
              <a:ext cx="221942" cy="493817"/>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85D0934-9A47-4B1F-AA21-7E4FDFE3A8A6}"/>
                </a:ext>
              </a:extLst>
            </p:cNvPr>
            <p:cNvSpPr/>
            <p:nvPr/>
          </p:nvSpPr>
          <p:spPr>
            <a:xfrm>
              <a:off x="3761914" y="243765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C2C44F83-A714-4C2D-96C2-9F5A481A32C5}"/>
                </a:ext>
              </a:extLst>
            </p:cNvPr>
            <p:cNvSpPr/>
            <p:nvPr/>
          </p:nvSpPr>
          <p:spPr>
            <a:xfrm>
              <a:off x="4185822" y="2782038"/>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CD396135-6BCC-4537-9105-4960BB14F29B}"/>
                </a:ext>
              </a:extLst>
            </p:cNvPr>
            <p:cNvSpPr/>
            <p:nvPr/>
          </p:nvSpPr>
          <p:spPr>
            <a:xfrm>
              <a:off x="4915270" y="338904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53ECEDC7-190A-467F-80A8-AE82886FF6E1}"/>
                </a:ext>
              </a:extLst>
            </p:cNvPr>
            <p:cNvCxnSpPr/>
            <p:nvPr/>
          </p:nvCxnSpPr>
          <p:spPr>
            <a:xfrm>
              <a:off x="4580139" y="356604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6" name="직사각형 25">
              <a:extLst>
                <a:ext uri="{FF2B5EF4-FFF2-40B4-BE49-F238E27FC236}">
                  <a16:creationId xmlns:a16="http://schemas.microsoft.com/office/drawing/2014/main" id="{CECAF503-8BE4-4068-A74F-79A66BA298E1}"/>
                </a:ext>
              </a:extLst>
            </p:cNvPr>
            <p:cNvSpPr/>
            <p:nvPr/>
          </p:nvSpPr>
          <p:spPr>
            <a:xfrm>
              <a:off x="5807476" y="2702689"/>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D2556134-2D5D-4478-A222-90D46E1C59AC}"/>
                </a:ext>
              </a:extLst>
            </p:cNvPr>
            <p:cNvCxnSpPr/>
            <p:nvPr/>
          </p:nvCxnSpPr>
          <p:spPr>
            <a:xfrm>
              <a:off x="6625701" y="360155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71D262BA-A24A-45E3-B3CA-DCBE4E543166}"/>
                </a:ext>
              </a:extLst>
            </p:cNvPr>
            <p:cNvSpPr/>
            <p:nvPr/>
          </p:nvSpPr>
          <p:spPr>
            <a:xfrm>
              <a:off x="6223247" y="2943865"/>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7F6FF1D5-F35E-4608-8CD9-F9024E00074B}"/>
                </a:ext>
              </a:extLst>
            </p:cNvPr>
            <p:cNvSpPr/>
            <p:nvPr/>
          </p:nvSpPr>
          <p:spPr>
            <a:xfrm>
              <a:off x="6991905" y="3666661"/>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화살표: 오른쪽 29">
              <a:extLst>
                <a:ext uri="{FF2B5EF4-FFF2-40B4-BE49-F238E27FC236}">
                  <a16:creationId xmlns:a16="http://schemas.microsoft.com/office/drawing/2014/main" id="{9F2FC256-3BD6-498D-AB13-02E3075533E0}"/>
                </a:ext>
              </a:extLst>
            </p:cNvPr>
            <p:cNvSpPr/>
            <p:nvPr/>
          </p:nvSpPr>
          <p:spPr>
            <a:xfrm>
              <a:off x="1021672"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F28CB09C-05C5-481B-B594-1F4CA82BE82B}"/>
                </a:ext>
              </a:extLst>
            </p:cNvPr>
            <p:cNvSpPr txBox="1"/>
            <p:nvPr/>
          </p:nvSpPr>
          <p:spPr>
            <a:xfrm>
              <a:off x="280384" y="2884910"/>
              <a:ext cx="461665" cy="1135893"/>
            </a:xfrm>
            <a:prstGeom prst="rect">
              <a:avLst/>
            </a:prstGeom>
            <a:noFill/>
          </p:spPr>
          <p:txBody>
            <a:bodyPr vert="eaVert" wrap="square" rtlCol="0">
              <a:spAutoFit/>
            </a:bodyPr>
            <a:lstStyle/>
            <a:p>
              <a:pPr algn="ctr"/>
              <a:r>
                <a:rPr lang="en-US" altLang="ko-KR" dirty="0"/>
                <a:t>INPUT</a:t>
              </a:r>
              <a:endParaRPr lang="ko-KR" altLang="en-US" dirty="0"/>
            </a:p>
          </p:txBody>
        </p:sp>
        <p:sp>
          <p:nvSpPr>
            <p:cNvPr id="32" name="TextBox 31">
              <a:extLst>
                <a:ext uri="{FF2B5EF4-FFF2-40B4-BE49-F238E27FC236}">
                  <a16:creationId xmlns:a16="http://schemas.microsoft.com/office/drawing/2014/main" id="{146D9D36-803C-4A9D-A444-85D99DC70A35}"/>
                </a:ext>
              </a:extLst>
            </p:cNvPr>
            <p:cNvSpPr txBox="1"/>
            <p:nvPr/>
          </p:nvSpPr>
          <p:spPr>
            <a:xfrm>
              <a:off x="1045333" y="1837011"/>
              <a:ext cx="461665" cy="1615845"/>
            </a:xfrm>
            <a:prstGeom prst="rect">
              <a:avLst/>
            </a:prstGeom>
            <a:noFill/>
          </p:spPr>
          <p:txBody>
            <a:bodyPr vert="eaVert" wrap="square" rtlCol="0">
              <a:spAutoFit/>
            </a:bodyPr>
            <a:lstStyle/>
            <a:p>
              <a:pPr algn="ctr"/>
              <a:r>
                <a:rPr lang="en-US" altLang="ko-KR" dirty="0"/>
                <a:t>Convolution</a:t>
              </a:r>
              <a:endParaRPr lang="ko-KR" altLang="en-US" dirty="0"/>
            </a:p>
          </p:txBody>
        </p:sp>
        <p:sp>
          <p:nvSpPr>
            <p:cNvPr id="33" name="화살표: 오른쪽 32">
              <a:extLst>
                <a:ext uri="{FF2B5EF4-FFF2-40B4-BE49-F238E27FC236}">
                  <a16:creationId xmlns:a16="http://schemas.microsoft.com/office/drawing/2014/main" id="{3C066D7C-6C6F-487B-8E6D-4A1B50FF5CB3}"/>
                </a:ext>
              </a:extLst>
            </p:cNvPr>
            <p:cNvSpPr/>
            <p:nvPr/>
          </p:nvSpPr>
          <p:spPr>
            <a:xfrm>
              <a:off x="5282213" y="3375911"/>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화살표: 오른쪽 33">
              <a:extLst>
                <a:ext uri="{FF2B5EF4-FFF2-40B4-BE49-F238E27FC236}">
                  <a16:creationId xmlns:a16="http://schemas.microsoft.com/office/drawing/2014/main" id="{D3E4AEA1-A08A-4E31-BBA6-63E3EE069305}"/>
                </a:ext>
              </a:extLst>
            </p:cNvPr>
            <p:cNvSpPr/>
            <p:nvPr/>
          </p:nvSpPr>
          <p:spPr>
            <a:xfrm>
              <a:off x="3207798"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F8BB8597-72ED-4976-BA31-9BB5B504F6EE}"/>
                </a:ext>
              </a:extLst>
            </p:cNvPr>
            <p:cNvSpPr txBox="1"/>
            <p:nvPr/>
          </p:nvSpPr>
          <p:spPr>
            <a:xfrm>
              <a:off x="3072615" y="1849766"/>
              <a:ext cx="738664" cy="1615845"/>
            </a:xfrm>
            <a:prstGeom prst="rect">
              <a:avLst/>
            </a:prstGeom>
            <a:noFill/>
          </p:spPr>
          <p:txBody>
            <a:bodyPr vert="eaVert" wrap="square" rtlCol="0">
              <a:spAutoFit/>
            </a:bodyPr>
            <a:lstStyle/>
            <a:p>
              <a:pPr algn="ctr"/>
              <a:r>
                <a:rPr lang="en-US" altLang="ko-KR" dirty="0"/>
                <a:t>Activation Function</a:t>
              </a:r>
              <a:endParaRPr lang="ko-KR" altLang="en-US" dirty="0"/>
            </a:p>
          </p:txBody>
        </p:sp>
        <p:sp>
          <p:nvSpPr>
            <p:cNvPr id="36" name="TextBox 35">
              <a:extLst>
                <a:ext uri="{FF2B5EF4-FFF2-40B4-BE49-F238E27FC236}">
                  <a16:creationId xmlns:a16="http://schemas.microsoft.com/office/drawing/2014/main" id="{859711DD-A605-4086-81D4-A92AC18EE436}"/>
                </a:ext>
              </a:extLst>
            </p:cNvPr>
            <p:cNvSpPr txBox="1"/>
            <p:nvPr/>
          </p:nvSpPr>
          <p:spPr>
            <a:xfrm>
              <a:off x="5316983" y="2135942"/>
              <a:ext cx="461665" cy="1615845"/>
            </a:xfrm>
            <a:prstGeom prst="rect">
              <a:avLst/>
            </a:prstGeom>
            <a:noFill/>
          </p:spPr>
          <p:txBody>
            <a:bodyPr vert="eaVert" wrap="square" rtlCol="0">
              <a:spAutoFit/>
            </a:bodyPr>
            <a:lstStyle/>
            <a:p>
              <a:pPr algn="ctr"/>
              <a:r>
                <a:rPr lang="en-US" altLang="ko-KR" dirty="0"/>
                <a:t>Pooling</a:t>
              </a:r>
              <a:endParaRPr lang="ko-KR" altLang="en-US" dirty="0"/>
            </a:p>
          </p:txBody>
        </p:sp>
      </p:grpSp>
    </p:spTree>
    <p:extLst>
      <p:ext uri="{BB962C8B-B14F-4D97-AF65-F5344CB8AC3E}">
        <p14:creationId xmlns:p14="http://schemas.microsoft.com/office/powerpoint/2010/main" val="194428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Fully Connected Layer</a:t>
            </a:r>
          </a:p>
          <a:p>
            <a:pPr lvl="1" algn="just"/>
            <a:r>
              <a:rPr lang="en-US" altLang="ko-KR" dirty="0"/>
              <a:t>After several convolutional and max pooling layers, the high-level reasoning in the neural network is done via fully connected layers. Neurons in a fully connected layer have connections to all activations in the previous layer, as seen in regular (non-convolutional) </a:t>
            </a:r>
            <a:r>
              <a:rPr lang="en-US" altLang="ko-KR" dirty="0">
                <a:hlinkClick r:id="rId2" tooltip="Artificial neural network"/>
              </a:rPr>
              <a:t>artificial neural networks</a:t>
            </a:r>
            <a:r>
              <a:rPr lang="en-US" altLang="ko-KR" dirty="0"/>
              <a:t>.</a:t>
            </a:r>
          </a:p>
          <a:p>
            <a:pPr lvl="1" algn="just"/>
            <a:endParaRPr lang="en-US" altLang="ko-KR" dirty="0"/>
          </a:p>
          <a:p>
            <a:pPr lvl="1"/>
            <a:r>
              <a:rPr lang="en-US" altLang="ko-KR" dirty="0"/>
              <a:t>SoftMax Output Node</a:t>
            </a:r>
          </a:p>
          <a:p>
            <a:pPr lvl="1"/>
            <a:endParaRPr lang="en-US" altLang="ko-KR" dirty="0"/>
          </a:p>
          <a:p>
            <a:pPr lvl="1"/>
            <a:endParaRPr lang="en-US" altLang="ko-KR" dirty="0"/>
          </a:p>
          <a:p>
            <a:pPr lvl="1"/>
            <a:r>
              <a:rPr lang="en-US" altLang="ko-KR" dirty="0"/>
              <a:t>CE(Cross-Entropy) Loss Function</a:t>
            </a:r>
          </a:p>
          <a:p>
            <a:pPr marL="457200" lvl="1" indent="0">
              <a:buNone/>
            </a:pPr>
            <a:endParaRPr lang="en-US" altLang="ko-KR" dirty="0"/>
          </a:p>
          <a:p>
            <a:pPr lvl="1"/>
            <a:endParaRPr lang="en-US" altLang="ko-KR" dirty="0"/>
          </a:p>
          <a:p>
            <a:endParaRPr lang="en-US" altLang="ko-KR" dirty="0"/>
          </a:p>
        </p:txBody>
      </p:sp>
      <p:pic>
        <p:nvPicPr>
          <p:cNvPr id="2" name="그림 1">
            <a:extLst>
              <a:ext uri="{FF2B5EF4-FFF2-40B4-BE49-F238E27FC236}">
                <a16:creationId xmlns:a16="http://schemas.microsoft.com/office/drawing/2014/main" id="{563B4729-925D-43A4-9F13-DDE1B3436BD8}"/>
              </a:ext>
            </a:extLst>
          </p:cNvPr>
          <p:cNvPicPr>
            <a:picLocks noChangeAspect="1"/>
          </p:cNvPicPr>
          <p:nvPr/>
        </p:nvPicPr>
        <p:blipFill>
          <a:blip r:embed="rId3"/>
          <a:stretch>
            <a:fillRect/>
          </a:stretch>
        </p:blipFill>
        <p:spPr>
          <a:xfrm>
            <a:off x="4967287" y="3059637"/>
            <a:ext cx="1724025" cy="1171575"/>
          </a:xfrm>
          <a:prstGeom prst="rect">
            <a:avLst/>
          </a:prstGeom>
        </p:spPr>
      </p:pic>
      <p:pic>
        <p:nvPicPr>
          <p:cNvPr id="3" name="그림 2">
            <a:extLst>
              <a:ext uri="{FF2B5EF4-FFF2-40B4-BE49-F238E27FC236}">
                <a16:creationId xmlns:a16="http://schemas.microsoft.com/office/drawing/2014/main" id="{C6843188-369F-46A2-8259-E7A1B799F1DB}"/>
              </a:ext>
            </a:extLst>
          </p:cNvPr>
          <p:cNvPicPr>
            <a:picLocks noChangeAspect="1"/>
          </p:cNvPicPr>
          <p:nvPr/>
        </p:nvPicPr>
        <p:blipFill>
          <a:blip r:embed="rId4"/>
          <a:stretch>
            <a:fillRect/>
          </a:stretch>
        </p:blipFill>
        <p:spPr>
          <a:xfrm>
            <a:off x="4719637" y="5019675"/>
            <a:ext cx="2486025" cy="609600"/>
          </a:xfrm>
          <a:prstGeom prst="rect">
            <a:avLst/>
          </a:prstGeom>
        </p:spPr>
      </p:pic>
    </p:spTree>
    <p:extLst>
      <p:ext uri="{BB962C8B-B14F-4D97-AF65-F5344CB8AC3E}">
        <p14:creationId xmlns:p14="http://schemas.microsoft.com/office/powerpoint/2010/main" val="204293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9212D31-54D5-4F18-A823-2B52E916C766}"/>
              </a:ext>
            </a:extLst>
          </p:cNvPr>
          <p:cNvPicPr>
            <a:picLocks noChangeAspect="1"/>
          </p:cNvPicPr>
          <p:nvPr/>
        </p:nvPicPr>
        <p:blipFill>
          <a:blip r:embed="rId2"/>
          <a:stretch>
            <a:fillRect/>
          </a:stretch>
        </p:blipFill>
        <p:spPr>
          <a:xfrm>
            <a:off x="1108416" y="311133"/>
            <a:ext cx="9975168" cy="6235733"/>
          </a:xfrm>
          <a:prstGeom prst="rect">
            <a:avLst/>
          </a:prstGeom>
        </p:spPr>
      </p:pic>
    </p:spTree>
    <p:extLst>
      <p:ext uri="{BB962C8B-B14F-4D97-AF65-F5344CB8AC3E}">
        <p14:creationId xmlns:p14="http://schemas.microsoft.com/office/powerpoint/2010/main" val="199187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0E2C686-83B0-411D-A6A9-0557DA0E9EDD}"/>
              </a:ext>
            </a:extLst>
          </p:cNvPr>
          <p:cNvPicPr>
            <a:picLocks noChangeAspect="1"/>
          </p:cNvPicPr>
          <p:nvPr/>
        </p:nvPicPr>
        <p:blipFill>
          <a:blip r:embed="rId2"/>
          <a:stretch>
            <a:fillRect/>
          </a:stretch>
        </p:blipFill>
        <p:spPr>
          <a:xfrm>
            <a:off x="1769164" y="128378"/>
            <a:ext cx="8321349" cy="6601243"/>
          </a:xfrm>
          <a:prstGeom prst="rect">
            <a:avLst/>
          </a:prstGeom>
        </p:spPr>
      </p:pic>
    </p:spTree>
    <p:extLst>
      <p:ext uri="{BB962C8B-B14F-4D97-AF65-F5344CB8AC3E}">
        <p14:creationId xmlns:p14="http://schemas.microsoft.com/office/powerpoint/2010/main" val="404452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9.4. Hyperparameters and Regularization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fontScale="85000" lnSpcReduction="20000"/>
          </a:bodyPr>
          <a:lstStyle/>
          <a:p>
            <a:r>
              <a:rPr lang="en-US" altLang="ko-KR" b="1" dirty="0"/>
              <a:t>Choosing Hyperparameters</a:t>
            </a:r>
          </a:p>
          <a:p>
            <a:pPr marL="457200" lvl="1" indent="0">
              <a:buNone/>
            </a:pPr>
            <a:r>
              <a:rPr lang="en-US" altLang="ko-KR" sz="2100" dirty="0"/>
              <a:t>CNNs use more </a:t>
            </a:r>
            <a:r>
              <a:rPr lang="en-US" altLang="ko-KR" sz="2100" dirty="0">
                <a:hlinkClick r:id="rId2" tooltip="Hyperparameter (machine learning)"/>
              </a:rPr>
              <a:t>hyperparameters</a:t>
            </a:r>
            <a:r>
              <a:rPr lang="en-US" altLang="ko-KR" sz="2100" dirty="0"/>
              <a:t> than a standard multilayer perceptron (MLP). While the usual rules for </a:t>
            </a:r>
            <a:r>
              <a:rPr lang="en-US" altLang="ko-KR" sz="2100" dirty="0">
                <a:hlinkClick r:id="rId3" tooltip="Learning rate (page does not exist)"/>
              </a:rPr>
              <a:t>learning rates</a:t>
            </a:r>
            <a:r>
              <a:rPr lang="en-US" altLang="ko-KR" sz="2100" dirty="0"/>
              <a:t> and </a:t>
            </a:r>
            <a:r>
              <a:rPr lang="en-US" altLang="ko-KR" sz="2100" dirty="0">
                <a:hlinkClick r:id="rId4" tooltip="Regularization (mathematics)"/>
              </a:rPr>
              <a:t>regularization</a:t>
            </a:r>
            <a:r>
              <a:rPr lang="en-US" altLang="ko-KR" sz="2100" dirty="0"/>
              <a:t> constants still apply, the following should be kept in mind when optimizing.</a:t>
            </a:r>
          </a:p>
          <a:p>
            <a:pPr lvl="1"/>
            <a:endParaRPr lang="en-US" altLang="ko-KR" b="1" dirty="0"/>
          </a:p>
          <a:p>
            <a:pPr lvl="1"/>
            <a:r>
              <a:rPr lang="en-US" altLang="ko-KR" b="1" dirty="0"/>
              <a:t>Number of filters</a:t>
            </a:r>
          </a:p>
          <a:p>
            <a:pPr lvl="1" algn="just">
              <a:buFont typeface="Wingdings" panose="05000000000000000000" pitchFamily="2" charset="2"/>
              <a:buChar char="ü"/>
            </a:pPr>
            <a:r>
              <a:rPr lang="en-US" altLang="ko-KR" dirty="0"/>
              <a:t>Since feature map size decreases with depth, layers near the input layer will tend to have fewer filters while higher layers can have more. To equalize computation at each layer, the product of feature values </a:t>
            </a:r>
            <a:r>
              <a:rPr lang="en-US" altLang="ko-KR" i="1" dirty="0" err="1"/>
              <a:t>v</a:t>
            </a:r>
            <a:r>
              <a:rPr lang="en-US" altLang="ko-KR" i="1" baseline="-25000" dirty="0" err="1"/>
              <a:t>a</a:t>
            </a:r>
            <a:r>
              <a:rPr lang="en-US" altLang="ko-KR" dirty="0"/>
              <a:t> with pixel position is kept roughly constant across layers. Preserving more information about the input would require keeping the total number of activations (number of feature maps times number of pixel positions) non-decreasing from one layer to the next. </a:t>
            </a:r>
          </a:p>
          <a:p>
            <a:pPr lvl="1" algn="just"/>
            <a:endParaRPr lang="en-US" altLang="ko-KR" sz="1300" b="1" dirty="0"/>
          </a:p>
          <a:p>
            <a:pPr lvl="1"/>
            <a:r>
              <a:rPr lang="en-US" altLang="ko-KR" b="1" dirty="0"/>
              <a:t>Filter shape</a:t>
            </a:r>
          </a:p>
          <a:p>
            <a:pPr lvl="1" algn="just">
              <a:buFont typeface="Wingdings" panose="05000000000000000000" pitchFamily="2" charset="2"/>
              <a:buChar char="ü"/>
            </a:pPr>
            <a:r>
              <a:rPr lang="en-US" altLang="ko-KR" dirty="0"/>
              <a:t>Common filter shapes found in the literature vary greatly, and are usually chosen based on the dataset. The challenge is, thus, to find the right level of granularity so as to create abstractions at the proper scale, given a particular dataset, and without </a:t>
            </a:r>
            <a:r>
              <a:rPr lang="en-US" altLang="ko-KR" dirty="0">
                <a:hlinkClick r:id="rId5" tooltip="Overfitting"/>
              </a:rPr>
              <a:t>overfitting</a:t>
            </a:r>
            <a:r>
              <a:rPr lang="en-US" altLang="ko-KR" dirty="0"/>
              <a:t>. </a:t>
            </a:r>
          </a:p>
          <a:p>
            <a:pPr lvl="1"/>
            <a:endParaRPr lang="en-US" altLang="ko-KR" sz="1200" b="1" dirty="0"/>
          </a:p>
          <a:p>
            <a:pPr lvl="1"/>
            <a:r>
              <a:rPr lang="en-US" altLang="ko-KR" b="1" dirty="0"/>
              <a:t>Max pooling shape</a:t>
            </a:r>
          </a:p>
          <a:p>
            <a:pPr lvl="1" algn="just">
              <a:buFont typeface="Wingdings" panose="05000000000000000000" pitchFamily="2" charset="2"/>
              <a:buChar char="ü"/>
            </a:pPr>
            <a:r>
              <a:rPr lang="en-US" altLang="ko-KR" dirty="0"/>
              <a:t>Typical values are 2×2. Very large input volumes may warrant 4×4 pooling in the lower layers. However, choosing larger shapes will dramatically </a:t>
            </a:r>
            <a:r>
              <a:rPr lang="en-US" altLang="ko-KR" dirty="0">
                <a:hlinkClick r:id="rId6" tooltip="Dimensionality reduction"/>
              </a:rPr>
              <a:t>reduce the dimension</a:t>
            </a:r>
            <a:r>
              <a:rPr lang="en-US" altLang="ko-KR" dirty="0"/>
              <a:t> of the signal, and may result in excess </a:t>
            </a:r>
            <a:r>
              <a:rPr lang="en-US" altLang="ko-KR" dirty="0">
                <a:hlinkClick r:id="rId7" tooltip="Data loss"/>
              </a:rPr>
              <a:t>information loss</a:t>
            </a:r>
            <a:r>
              <a:rPr lang="en-US" altLang="ko-KR" dirty="0"/>
              <a:t>. Often, non-overlapping pooling windows perform best.</a:t>
            </a:r>
          </a:p>
        </p:txBody>
      </p:sp>
    </p:spTree>
    <p:extLst>
      <p:ext uri="{BB962C8B-B14F-4D97-AF65-F5344CB8AC3E}">
        <p14:creationId xmlns:p14="http://schemas.microsoft.com/office/powerpoint/2010/main" val="401076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152400"/>
            <a:ext cx="11418939" cy="6553200"/>
          </a:xfrm>
        </p:spPr>
        <p:txBody>
          <a:bodyPr>
            <a:normAutofit fontScale="55000" lnSpcReduction="20000"/>
          </a:bodyPr>
          <a:lstStyle/>
          <a:p>
            <a:r>
              <a:rPr lang="en-US" altLang="ko-KR" sz="4400" b="1" dirty="0"/>
              <a:t>Regularization Methods</a:t>
            </a:r>
          </a:p>
          <a:p>
            <a:pPr marL="457200" lvl="1" indent="0">
              <a:buNone/>
            </a:pPr>
            <a:endParaRPr lang="en-US" altLang="ko-KR" b="1" dirty="0"/>
          </a:p>
          <a:p>
            <a:pPr lvl="1"/>
            <a:r>
              <a:rPr lang="en-US" altLang="ko-KR" sz="3200" b="1" dirty="0"/>
              <a:t>Dropout</a:t>
            </a:r>
          </a:p>
          <a:p>
            <a:pPr lvl="1" algn="just">
              <a:buFont typeface="Wingdings" panose="05000000000000000000" pitchFamily="2" charset="2"/>
              <a:buChar char="ü"/>
            </a:pPr>
            <a:r>
              <a:rPr lang="en-US" altLang="ko-KR" sz="3200" dirty="0"/>
              <a:t>Because a fully connected layer occupies most of the parameters, it is prone to </a:t>
            </a:r>
            <a:r>
              <a:rPr lang="en-US" altLang="ko-KR" sz="3200" dirty="0">
                <a:hlinkClick r:id="rId2" tooltip="Overfitting"/>
              </a:rPr>
              <a:t>overfitting</a:t>
            </a:r>
            <a:r>
              <a:rPr lang="en-US" altLang="ko-KR" sz="3200" dirty="0"/>
              <a:t>. </a:t>
            </a:r>
          </a:p>
          <a:p>
            <a:pPr lvl="1" algn="just">
              <a:buFont typeface="Wingdings" panose="05000000000000000000" pitchFamily="2" charset="2"/>
              <a:buChar char="ü"/>
            </a:pPr>
            <a:r>
              <a:rPr lang="en-US" altLang="ko-KR" sz="3200" dirty="0"/>
              <a:t>One method to reduce overfitting is </a:t>
            </a:r>
            <a:r>
              <a:rPr lang="en-US" altLang="ko-KR" sz="3200" dirty="0">
                <a:hlinkClick r:id="rId3" tooltip="Dropout (neural networks)"/>
              </a:rPr>
              <a:t>dropout</a:t>
            </a:r>
            <a:r>
              <a:rPr lang="en-US" altLang="ko-KR" sz="3200" dirty="0"/>
              <a:t>. At each training stage, individual nodes are either "dropped out" of the net with probability </a:t>
            </a:r>
            <a:r>
              <a:rPr lang="en-US" altLang="ko-KR" sz="3200" i="1" dirty="0"/>
              <a:t>1-p</a:t>
            </a:r>
            <a:r>
              <a:rPr lang="en-US" altLang="ko-KR" sz="3200" dirty="0"/>
              <a:t> so that a reduced network is left; incoming and outgoing edges to a dropped-out node are also removed. Only the reduced network is trained on the data in that stage. The removed nodes are then reinserted into the network with their original weights. </a:t>
            </a:r>
          </a:p>
          <a:p>
            <a:pPr lvl="1" algn="just">
              <a:buFont typeface="Wingdings" panose="05000000000000000000" pitchFamily="2" charset="2"/>
              <a:buChar char="ü"/>
            </a:pPr>
            <a:endParaRPr lang="en-US" altLang="ko-KR" sz="3200" b="1" dirty="0"/>
          </a:p>
          <a:p>
            <a:pPr lvl="1"/>
            <a:r>
              <a:rPr lang="en-US" altLang="ko-KR" sz="3200" b="1" dirty="0"/>
              <a:t>Stochastic pooling</a:t>
            </a:r>
          </a:p>
          <a:p>
            <a:pPr lvl="1" algn="just">
              <a:buFont typeface="Wingdings" panose="05000000000000000000" pitchFamily="2" charset="2"/>
              <a:buChar char="ü"/>
            </a:pPr>
            <a:r>
              <a:rPr lang="en-US" altLang="ko-KR" sz="3200" dirty="0"/>
              <a:t>In stochastic pooling,</a:t>
            </a:r>
            <a:r>
              <a:rPr lang="en-US" altLang="ko-KR" sz="3200" baseline="30000" dirty="0">
                <a:hlinkClick r:id="rId4"/>
              </a:rPr>
              <a:t>[52]</a:t>
            </a:r>
            <a:r>
              <a:rPr lang="en-US" altLang="ko-KR" sz="3200" dirty="0"/>
              <a:t> the conventional </a:t>
            </a:r>
            <a:r>
              <a:rPr lang="en-US" altLang="ko-KR" sz="3200" dirty="0">
                <a:hlinkClick r:id="rId5" tooltip="Deterministic algorithm"/>
              </a:rPr>
              <a:t>deterministic</a:t>
            </a:r>
            <a:r>
              <a:rPr lang="en-US" altLang="ko-KR" sz="3200" dirty="0"/>
              <a:t> pooling operations are replaced with a stochastic procedure, where the activation within each pooling region is picked randomly according to a </a:t>
            </a:r>
            <a:r>
              <a:rPr lang="en-US" altLang="ko-KR" sz="3200" dirty="0">
                <a:hlinkClick r:id="rId6" tooltip="Multinomial distribution"/>
              </a:rPr>
              <a:t>multinomial distribution</a:t>
            </a:r>
            <a:r>
              <a:rPr lang="en-US" altLang="ko-KR" sz="3200" dirty="0"/>
              <a:t>, given by the activities within the pooling region. This approach is free of hyperparameters and can be combined with other regularization approaches, such as dropout and data augmentation.</a:t>
            </a:r>
          </a:p>
          <a:p>
            <a:pPr lvl="1" algn="just">
              <a:buFont typeface="Wingdings" panose="05000000000000000000" pitchFamily="2" charset="2"/>
              <a:buChar char="ü"/>
            </a:pPr>
            <a:endParaRPr lang="en-US" altLang="ko-KR" sz="3200" dirty="0"/>
          </a:p>
          <a:p>
            <a:pPr lvl="1"/>
            <a:r>
              <a:rPr lang="en-US" altLang="ko-KR" sz="3200" b="1" dirty="0"/>
              <a:t>Number of parameters</a:t>
            </a:r>
          </a:p>
          <a:p>
            <a:pPr lvl="1" algn="just">
              <a:buFont typeface="Wingdings" panose="05000000000000000000" pitchFamily="2" charset="2"/>
              <a:buChar char="ü"/>
            </a:pPr>
            <a:r>
              <a:rPr lang="en-US" altLang="ko-KR" sz="3200" dirty="0"/>
              <a:t>Another simple way to prevent overfitting is to limit the number of parameters, typically by limiting the number of hidden units in each layer or limiting network depth. For convolutional networks, the filter size also affects the number of parameters. Limiting the number of parameters restricts the predictive power of the network directly, reducing the complexity of the function that it can perform on the data, and thus limits the amount of overfitting.</a:t>
            </a:r>
          </a:p>
          <a:p>
            <a:pPr lvl="1" algn="just">
              <a:buFont typeface="Wingdings" panose="05000000000000000000" pitchFamily="2" charset="2"/>
              <a:buChar char="ü"/>
            </a:pPr>
            <a:endParaRPr lang="en-US" altLang="ko-KR" sz="3200" dirty="0"/>
          </a:p>
          <a:p>
            <a:pPr lvl="1" algn="just"/>
            <a:r>
              <a:rPr lang="en-US" altLang="ko-KR" sz="3200" b="1" dirty="0"/>
              <a:t>Weight decay</a:t>
            </a:r>
          </a:p>
          <a:p>
            <a:pPr lvl="1" algn="just">
              <a:buFont typeface="Wingdings" panose="05000000000000000000" pitchFamily="2" charset="2"/>
              <a:buChar char="ü"/>
            </a:pPr>
            <a:r>
              <a:rPr lang="en-US" altLang="ko-KR" sz="3200" dirty="0"/>
              <a:t>A simple form of added </a:t>
            </a:r>
            <a:r>
              <a:rPr lang="en-US" altLang="ko-KR" sz="3200" dirty="0" err="1"/>
              <a:t>regularizer</a:t>
            </a:r>
            <a:r>
              <a:rPr lang="en-US" altLang="ko-KR" sz="3200" dirty="0"/>
              <a:t> is weight decay, which simply adds an additional error, proportional to the sum of weights (</a:t>
            </a:r>
            <a:r>
              <a:rPr lang="en-US" altLang="ko-KR" sz="3200" dirty="0">
                <a:hlinkClick r:id="rId7" tooltip="L1-norm"/>
              </a:rPr>
              <a:t>L1 norm</a:t>
            </a:r>
            <a:r>
              <a:rPr lang="en-US" altLang="ko-KR" sz="3200" dirty="0"/>
              <a:t>) or squared magnitude (</a:t>
            </a:r>
            <a:r>
              <a:rPr lang="en-US" altLang="ko-KR" sz="3200" dirty="0">
                <a:hlinkClick r:id="rId8" tooltip="L2 norm"/>
              </a:rPr>
              <a:t>L2 norm</a:t>
            </a:r>
            <a:r>
              <a:rPr lang="en-US" altLang="ko-KR" sz="3200" dirty="0"/>
              <a:t>) of the weight vector, to the error at each node. The level of acceptable model complexity can be reduced by increasing the proportionality constant, thus increasing the penalty for large weight vectors. </a:t>
            </a:r>
          </a:p>
        </p:txBody>
      </p:sp>
    </p:spTree>
    <p:extLst>
      <p:ext uri="{BB962C8B-B14F-4D97-AF65-F5344CB8AC3E}">
        <p14:creationId xmlns:p14="http://schemas.microsoft.com/office/powerpoint/2010/main" val="21246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b="1"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081AD6D-0691-41CE-86D0-F54BC9A3DFEB}"/>
              </a:ext>
            </a:extLst>
          </p:cNvPr>
          <p:cNvPicPr>
            <a:picLocks noChangeAspect="1"/>
          </p:cNvPicPr>
          <p:nvPr/>
        </p:nvPicPr>
        <p:blipFill>
          <a:blip r:embed="rId2"/>
          <a:stretch>
            <a:fillRect/>
          </a:stretch>
        </p:blipFill>
        <p:spPr>
          <a:xfrm>
            <a:off x="1119187" y="290512"/>
            <a:ext cx="9953625" cy="6276975"/>
          </a:xfrm>
          <a:prstGeom prst="rect">
            <a:avLst/>
          </a:prstGeom>
        </p:spPr>
      </p:pic>
    </p:spTree>
    <p:extLst>
      <p:ext uri="{BB962C8B-B14F-4D97-AF65-F5344CB8AC3E}">
        <p14:creationId xmlns:p14="http://schemas.microsoft.com/office/powerpoint/2010/main" val="182164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9BF7DA5B-E792-4F6C-B0B5-3556227B8EBF}"/>
              </a:ext>
            </a:extLst>
          </p:cNvPr>
          <p:cNvPicPr>
            <a:picLocks noChangeAspect="1"/>
          </p:cNvPicPr>
          <p:nvPr/>
        </p:nvPicPr>
        <p:blipFill>
          <a:blip r:embed="rId2"/>
          <a:stretch>
            <a:fillRect/>
          </a:stretch>
        </p:blipFill>
        <p:spPr>
          <a:xfrm>
            <a:off x="1162050" y="523875"/>
            <a:ext cx="9867900" cy="5810250"/>
          </a:xfrm>
          <a:prstGeom prst="rect">
            <a:avLst/>
          </a:prstGeom>
        </p:spPr>
      </p:pic>
    </p:spTree>
    <p:extLst>
      <p:ext uri="{BB962C8B-B14F-4D97-AF65-F5344CB8AC3E}">
        <p14:creationId xmlns:p14="http://schemas.microsoft.com/office/powerpoint/2010/main" val="191576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52BE73B-2B4E-4551-A2C2-33DDC8D7E6FB}"/>
              </a:ext>
            </a:extLst>
          </p:cNvPr>
          <p:cNvPicPr>
            <a:picLocks noChangeAspect="1"/>
          </p:cNvPicPr>
          <p:nvPr/>
        </p:nvPicPr>
        <p:blipFill>
          <a:blip r:embed="rId2"/>
          <a:stretch>
            <a:fillRect/>
          </a:stretch>
        </p:blipFill>
        <p:spPr>
          <a:xfrm>
            <a:off x="1180289" y="341379"/>
            <a:ext cx="9780060" cy="5748136"/>
          </a:xfrm>
          <a:prstGeom prst="rect">
            <a:avLst/>
          </a:prstGeom>
        </p:spPr>
      </p:pic>
    </p:spTree>
    <p:extLst>
      <p:ext uri="{BB962C8B-B14F-4D97-AF65-F5344CB8AC3E}">
        <p14:creationId xmlns:p14="http://schemas.microsoft.com/office/powerpoint/2010/main" val="427216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54A3349-F453-46A2-8F71-C0C5DC4ACE66}"/>
              </a:ext>
            </a:extLst>
          </p:cNvPr>
          <p:cNvPicPr>
            <a:picLocks noChangeAspect="1"/>
          </p:cNvPicPr>
          <p:nvPr/>
        </p:nvPicPr>
        <p:blipFill>
          <a:blip r:embed="rId2"/>
          <a:stretch>
            <a:fillRect/>
          </a:stretch>
        </p:blipFill>
        <p:spPr>
          <a:xfrm>
            <a:off x="1078250" y="387726"/>
            <a:ext cx="10361478" cy="6082548"/>
          </a:xfrm>
          <a:prstGeom prst="rect">
            <a:avLst/>
          </a:prstGeom>
        </p:spPr>
      </p:pic>
    </p:spTree>
    <p:extLst>
      <p:ext uri="{BB962C8B-B14F-4D97-AF65-F5344CB8AC3E}">
        <p14:creationId xmlns:p14="http://schemas.microsoft.com/office/powerpoint/2010/main" val="266031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D6C04BA-35B6-4929-88AC-6B92ED2C9085}"/>
              </a:ext>
            </a:extLst>
          </p:cNvPr>
          <p:cNvPicPr>
            <a:picLocks noChangeAspect="1"/>
          </p:cNvPicPr>
          <p:nvPr/>
        </p:nvPicPr>
        <p:blipFill>
          <a:blip r:embed="rId2"/>
          <a:stretch>
            <a:fillRect/>
          </a:stretch>
        </p:blipFill>
        <p:spPr>
          <a:xfrm>
            <a:off x="1709737" y="1023937"/>
            <a:ext cx="8772525" cy="4810125"/>
          </a:xfrm>
          <a:prstGeom prst="rect">
            <a:avLst/>
          </a:prstGeom>
        </p:spPr>
      </p:pic>
    </p:spTree>
    <p:extLst>
      <p:ext uri="{BB962C8B-B14F-4D97-AF65-F5344CB8AC3E}">
        <p14:creationId xmlns:p14="http://schemas.microsoft.com/office/powerpoint/2010/main" val="205382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54C3FC9-F9B8-4485-A4BE-2122289CA1C0}"/>
              </a:ext>
            </a:extLst>
          </p:cNvPr>
          <p:cNvPicPr>
            <a:picLocks noChangeAspect="1"/>
          </p:cNvPicPr>
          <p:nvPr/>
        </p:nvPicPr>
        <p:blipFill>
          <a:blip r:embed="rId2"/>
          <a:stretch>
            <a:fillRect/>
          </a:stretch>
        </p:blipFill>
        <p:spPr>
          <a:xfrm>
            <a:off x="1492791" y="188057"/>
            <a:ext cx="8837984" cy="6481886"/>
          </a:xfrm>
          <a:prstGeom prst="rect">
            <a:avLst/>
          </a:prstGeom>
        </p:spPr>
      </p:pic>
    </p:spTree>
    <p:extLst>
      <p:ext uri="{BB962C8B-B14F-4D97-AF65-F5344CB8AC3E}">
        <p14:creationId xmlns:p14="http://schemas.microsoft.com/office/powerpoint/2010/main" val="265436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327D692-E6ED-41A3-8F59-BD44C48222DA}"/>
              </a:ext>
            </a:extLst>
          </p:cNvPr>
          <p:cNvPicPr>
            <a:picLocks noChangeAspect="1"/>
          </p:cNvPicPr>
          <p:nvPr/>
        </p:nvPicPr>
        <p:blipFill>
          <a:blip r:embed="rId2"/>
          <a:stretch>
            <a:fillRect/>
          </a:stretch>
        </p:blipFill>
        <p:spPr>
          <a:xfrm>
            <a:off x="1658971" y="535629"/>
            <a:ext cx="9130191" cy="5786741"/>
          </a:xfrm>
          <a:prstGeom prst="rect">
            <a:avLst/>
          </a:prstGeom>
        </p:spPr>
      </p:pic>
    </p:spTree>
    <p:extLst>
      <p:ext uri="{BB962C8B-B14F-4D97-AF65-F5344CB8AC3E}">
        <p14:creationId xmlns:p14="http://schemas.microsoft.com/office/powerpoint/2010/main" val="233778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9.5. Different Type of Convolutions</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6242236" cy="5568854"/>
          </a:xfrm>
        </p:spPr>
        <p:txBody>
          <a:bodyPr>
            <a:normAutofit/>
          </a:bodyPr>
          <a:lstStyle/>
          <a:p>
            <a:r>
              <a:rPr lang="en-US" altLang="ko-KR" b="1" dirty="0"/>
              <a:t>Dilated Convolutions</a:t>
            </a:r>
            <a:endParaRPr lang="en-US" altLang="ko-KR" dirty="0"/>
          </a:p>
          <a:p>
            <a:pPr lvl="1" algn="just"/>
            <a:r>
              <a:rPr lang="en-US" altLang="ko-KR" dirty="0"/>
              <a:t>Dilated convolutions introduce another parameter to convolutional layers called the </a:t>
            </a:r>
            <a:r>
              <a:rPr lang="en-US" altLang="ko-KR" b="1" dirty="0"/>
              <a:t>dilation rate</a:t>
            </a:r>
            <a:r>
              <a:rPr lang="en-US" altLang="ko-KR" dirty="0"/>
              <a:t>. This defines a spacing between the values in a kernel. A 3x3 kernel with a dilation rate of 2 will have the same field of view as a 5x5 kernel, while only using 9 parameters. Imagine taking a 5x5 kernel and deleting every second column and row.</a:t>
            </a:r>
          </a:p>
          <a:p>
            <a:endParaRPr lang="en-US" altLang="ko-KR" dirty="0"/>
          </a:p>
        </p:txBody>
      </p:sp>
      <p:grpSp>
        <p:nvGrpSpPr>
          <p:cNvPr id="45" name="그룹 44">
            <a:extLst>
              <a:ext uri="{FF2B5EF4-FFF2-40B4-BE49-F238E27FC236}">
                <a16:creationId xmlns:a16="http://schemas.microsoft.com/office/drawing/2014/main" id="{0B46D840-B865-4CC4-A107-E9F8085CA0A5}"/>
              </a:ext>
            </a:extLst>
          </p:cNvPr>
          <p:cNvGrpSpPr/>
          <p:nvPr/>
        </p:nvGrpSpPr>
        <p:grpSpPr>
          <a:xfrm>
            <a:off x="7684385" y="457200"/>
            <a:ext cx="2911552" cy="6352150"/>
            <a:chOff x="5358435" y="345270"/>
            <a:chExt cx="2911552" cy="6352150"/>
          </a:xfrm>
        </p:grpSpPr>
        <p:grpSp>
          <p:nvGrpSpPr>
            <p:cNvPr id="46" name="그룹 45">
              <a:extLst>
                <a:ext uri="{FF2B5EF4-FFF2-40B4-BE49-F238E27FC236}">
                  <a16:creationId xmlns:a16="http://schemas.microsoft.com/office/drawing/2014/main" id="{8893EA70-3274-498C-8EEC-687FFD2A4D77}"/>
                </a:ext>
              </a:extLst>
            </p:cNvPr>
            <p:cNvGrpSpPr/>
            <p:nvPr/>
          </p:nvGrpSpPr>
          <p:grpSpPr>
            <a:xfrm rot="1274335">
              <a:off x="6088380" y="556260"/>
              <a:ext cx="1440180" cy="1432561"/>
              <a:chOff x="6088380" y="556260"/>
              <a:chExt cx="1440180" cy="1432561"/>
            </a:xfrm>
          </p:grpSpPr>
          <p:sp>
            <p:nvSpPr>
              <p:cNvPr id="89" name="직사각형 88">
                <a:extLst>
                  <a:ext uri="{FF2B5EF4-FFF2-40B4-BE49-F238E27FC236}">
                    <a16:creationId xmlns:a16="http://schemas.microsoft.com/office/drawing/2014/main" id="{AB0DFF46-0FAC-48F4-B89D-36A38A32ABA7}"/>
                  </a:ext>
                </a:extLst>
              </p:cNvPr>
              <p:cNvSpPr/>
              <p:nvPr/>
            </p:nvSpPr>
            <p:spPr>
              <a:xfrm>
                <a:off x="7170412" y="1638298"/>
                <a:ext cx="350526" cy="3505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a:extLst>
                  <a:ext uri="{FF2B5EF4-FFF2-40B4-BE49-F238E27FC236}">
                    <a16:creationId xmlns:a16="http://schemas.microsoft.com/office/drawing/2014/main" id="{FEFBF128-FDCA-45C4-9785-F7F8545DD9C7}"/>
                  </a:ext>
                </a:extLst>
              </p:cNvPr>
              <p:cNvSpPr/>
              <p:nvPr/>
            </p:nvSpPr>
            <p:spPr>
              <a:xfrm>
                <a:off x="6096000" y="556260"/>
                <a:ext cx="1432560" cy="1432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1" name="직선 연결선 90">
                <a:extLst>
                  <a:ext uri="{FF2B5EF4-FFF2-40B4-BE49-F238E27FC236}">
                    <a16:creationId xmlns:a16="http://schemas.microsoft.com/office/drawing/2014/main" id="{BB0F14ED-5B5C-4BF4-B08E-EBCCE2FFEFD3}"/>
                  </a:ext>
                </a:extLst>
              </p:cNvPr>
              <p:cNvCxnSpPr>
                <a:stCxn id="90" idx="1"/>
                <a:endCxn id="90" idx="3"/>
              </p:cNvCxnSpPr>
              <p:nvPr/>
            </p:nvCxnSpPr>
            <p:spPr>
              <a:xfrm>
                <a:off x="6096000" y="127254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77AE78B9-A6E9-443E-9DCC-CA4D199BC73C}"/>
                  </a:ext>
                </a:extLst>
              </p:cNvPr>
              <p:cNvCxnSpPr/>
              <p:nvPr/>
            </p:nvCxnSpPr>
            <p:spPr>
              <a:xfrm>
                <a:off x="6088380" y="9144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3443C6B6-20B7-4E5D-B474-742D1904ABC3}"/>
                  </a:ext>
                </a:extLst>
              </p:cNvPr>
              <p:cNvCxnSpPr/>
              <p:nvPr/>
            </p:nvCxnSpPr>
            <p:spPr>
              <a:xfrm>
                <a:off x="6096000" y="16383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1C6B20FE-E975-4F65-8A72-8B8874B4BE67}"/>
                  </a:ext>
                </a:extLst>
              </p:cNvPr>
              <p:cNvCxnSpPr>
                <a:stCxn id="90" idx="0"/>
                <a:endCxn id="90" idx="2"/>
              </p:cNvCxnSpPr>
              <p:nvPr/>
            </p:nvCxnSpPr>
            <p:spPr>
              <a:xfrm>
                <a:off x="681228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DFF05D97-33D2-4825-8540-A57D7AD1927A}"/>
                  </a:ext>
                </a:extLst>
              </p:cNvPr>
              <p:cNvCxnSpPr/>
              <p:nvPr/>
            </p:nvCxnSpPr>
            <p:spPr>
              <a:xfrm>
                <a:off x="717042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EB1DF57B-1215-4516-AFD3-493C8BAE6F9C}"/>
                  </a:ext>
                </a:extLst>
              </p:cNvPr>
              <p:cNvCxnSpPr/>
              <p:nvPr/>
            </p:nvCxnSpPr>
            <p:spPr>
              <a:xfrm>
                <a:off x="6454140" y="556260"/>
                <a:ext cx="0" cy="1432561"/>
              </a:xfrm>
              <a:prstGeom prst="line">
                <a:avLst/>
              </a:prstGeom>
            </p:spPr>
            <p:style>
              <a:lnRef idx="1">
                <a:schemeClr val="accent1"/>
              </a:lnRef>
              <a:fillRef idx="0">
                <a:schemeClr val="accent1"/>
              </a:fillRef>
              <a:effectRef idx="0">
                <a:schemeClr val="accent1"/>
              </a:effectRef>
              <a:fontRef idx="minor">
                <a:schemeClr val="tx1"/>
              </a:fontRef>
            </p:style>
          </p:cxnSp>
          <p:sp>
            <p:nvSpPr>
              <p:cNvPr id="97" name="직사각형 96">
                <a:extLst>
                  <a:ext uri="{FF2B5EF4-FFF2-40B4-BE49-F238E27FC236}">
                    <a16:creationId xmlns:a16="http://schemas.microsoft.com/office/drawing/2014/main" id="{20089B21-2EB2-4BA4-8868-6005081819C8}"/>
                  </a:ext>
                </a:extLst>
              </p:cNvPr>
              <p:cNvSpPr/>
              <p:nvPr/>
            </p:nvSpPr>
            <p:spPr>
              <a:xfrm>
                <a:off x="6095997" y="556260"/>
                <a:ext cx="358136" cy="358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47" name="직선 연결선 46">
              <a:extLst>
                <a:ext uri="{FF2B5EF4-FFF2-40B4-BE49-F238E27FC236}">
                  <a16:creationId xmlns:a16="http://schemas.microsoft.com/office/drawing/2014/main" id="{51BFCF4D-389E-47D4-BCF7-B3008917A835}"/>
                </a:ext>
              </a:extLst>
            </p:cNvPr>
            <p:cNvCxnSpPr>
              <a:cxnSpLocks/>
            </p:cNvCxnSpPr>
            <p:nvPr/>
          </p:nvCxnSpPr>
          <p:spPr>
            <a:xfrm flipH="1">
              <a:off x="5935302" y="345270"/>
              <a:ext cx="464833" cy="269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741ED02A-4640-436F-AF97-5AD0C7BE2C43}"/>
                </a:ext>
              </a:extLst>
            </p:cNvPr>
            <p:cNvCxnSpPr>
              <a:cxnSpLocks/>
            </p:cNvCxnSpPr>
            <p:nvPr/>
          </p:nvCxnSpPr>
          <p:spPr>
            <a:xfrm>
              <a:off x="6726768" y="453911"/>
              <a:ext cx="889192" cy="3195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D84119E8-7307-45E3-B47A-1912DB0722B4}"/>
                </a:ext>
              </a:extLst>
            </p:cNvPr>
            <p:cNvCxnSpPr>
              <a:cxnSpLocks/>
            </p:cNvCxnSpPr>
            <p:nvPr/>
          </p:nvCxnSpPr>
          <p:spPr>
            <a:xfrm flipH="1">
              <a:off x="5358435" y="700053"/>
              <a:ext cx="907318" cy="4036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그룹 49">
              <a:extLst>
                <a:ext uri="{FF2B5EF4-FFF2-40B4-BE49-F238E27FC236}">
                  <a16:creationId xmlns:a16="http://schemas.microsoft.com/office/drawing/2014/main" id="{C9329497-5744-45B5-ABCC-B7CBC3F935A0}"/>
                </a:ext>
              </a:extLst>
            </p:cNvPr>
            <p:cNvGrpSpPr/>
            <p:nvPr/>
          </p:nvGrpSpPr>
          <p:grpSpPr>
            <a:xfrm rot="1155192">
              <a:off x="5379720" y="3429000"/>
              <a:ext cx="2857500" cy="2880360"/>
              <a:chOff x="5379720" y="3429000"/>
              <a:chExt cx="2857500" cy="2880360"/>
            </a:xfrm>
          </p:grpSpPr>
          <p:sp>
            <p:nvSpPr>
              <p:cNvPr id="56" name="직사각형 55">
                <a:extLst>
                  <a:ext uri="{FF2B5EF4-FFF2-40B4-BE49-F238E27FC236}">
                    <a16:creationId xmlns:a16="http://schemas.microsoft.com/office/drawing/2014/main" id="{80E0C884-6F91-4F2D-89A0-6B670D39EF87}"/>
                  </a:ext>
                </a:extLst>
              </p:cNvPr>
              <p:cNvSpPr/>
              <p:nvPr/>
            </p:nvSpPr>
            <p:spPr>
              <a:xfrm>
                <a:off x="6804646" y="4869179"/>
                <a:ext cx="365773"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a16="http://schemas.microsoft.com/office/drawing/2014/main" id="{9966D4C3-A9F3-47C2-8793-4AF7D3A428B7}"/>
                  </a:ext>
                </a:extLst>
              </p:cNvPr>
              <p:cNvSpPr/>
              <p:nvPr/>
            </p:nvSpPr>
            <p:spPr>
              <a:xfrm>
                <a:off x="6088376" y="4869179"/>
                <a:ext cx="358141"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11D81948-3923-4C36-B0EF-C046E7A24E38}"/>
                  </a:ext>
                </a:extLst>
              </p:cNvPr>
              <p:cNvSpPr/>
              <p:nvPr/>
            </p:nvSpPr>
            <p:spPr>
              <a:xfrm>
                <a:off x="5394960" y="4861559"/>
                <a:ext cx="34289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D7BF6ED6-D022-415B-B849-F149EDF8A7FB}"/>
                  </a:ext>
                </a:extLst>
              </p:cNvPr>
              <p:cNvSpPr/>
              <p:nvPr/>
            </p:nvSpPr>
            <p:spPr>
              <a:xfrm>
                <a:off x="6446514" y="5951212"/>
                <a:ext cx="358142" cy="3505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3A2A3DCE-49C3-488A-B645-705F265E58DB}"/>
                  </a:ext>
                </a:extLst>
              </p:cNvPr>
              <p:cNvSpPr/>
              <p:nvPr/>
            </p:nvSpPr>
            <p:spPr>
              <a:xfrm>
                <a:off x="7170413" y="5951219"/>
                <a:ext cx="358133" cy="3505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2A20ED4C-B741-4E09-86FE-74ECA3EBB052}"/>
                  </a:ext>
                </a:extLst>
              </p:cNvPr>
              <p:cNvSpPr/>
              <p:nvPr/>
            </p:nvSpPr>
            <p:spPr>
              <a:xfrm>
                <a:off x="7886685" y="5951212"/>
                <a:ext cx="342915" cy="3581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25A37AC1-2E30-49AC-9484-BD7F00C268C0}"/>
                  </a:ext>
                </a:extLst>
              </p:cNvPr>
              <p:cNvSpPr/>
              <p:nvPr/>
            </p:nvSpPr>
            <p:spPr>
              <a:xfrm>
                <a:off x="7886699" y="5227316"/>
                <a:ext cx="342894" cy="358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F964681B-7E35-43AF-A027-FCEDE2C19B62}"/>
                  </a:ext>
                </a:extLst>
              </p:cNvPr>
              <p:cNvSpPr/>
              <p:nvPr/>
            </p:nvSpPr>
            <p:spPr>
              <a:xfrm>
                <a:off x="7170412" y="5231125"/>
                <a:ext cx="358137" cy="3543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a:extLst>
                  <a:ext uri="{FF2B5EF4-FFF2-40B4-BE49-F238E27FC236}">
                    <a16:creationId xmlns:a16="http://schemas.microsoft.com/office/drawing/2014/main" id="{3DD7F3E5-ABC6-443B-AE15-159904EEA91E}"/>
                  </a:ext>
                </a:extLst>
              </p:cNvPr>
              <p:cNvSpPr/>
              <p:nvPr/>
            </p:nvSpPr>
            <p:spPr>
              <a:xfrm>
                <a:off x="6446510" y="5227310"/>
                <a:ext cx="358138" cy="3581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a:extLst>
                  <a:ext uri="{FF2B5EF4-FFF2-40B4-BE49-F238E27FC236}">
                    <a16:creationId xmlns:a16="http://schemas.microsoft.com/office/drawing/2014/main" id="{45030D6C-4191-433F-B025-FE081A9794AF}"/>
                  </a:ext>
                </a:extLst>
              </p:cNvPr>
              <p:cNvSpPr/>
              <p:nvPr/>
            </p:nvSpPr>
            <p:spPr>
              <a:xfrm>
                <a:off x="7886699" y="4511037"/>
                <a:ext cx="342899" cy="3657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a:extLst>
                  <a:ext uri="{FF2B5EF4-FFF2-40B4-BE49-F238E27FC236}">
                    <a16:creationId xmlns:a16="http://schemas.microsoft.com/office/drawing/2014/main" id="{8D5D5696-B923-406E-B193-413097138D3F}"/>
                  </a:ext>
                </a:extLst>
              </p:cNvPr>
              <p:cNvSpPr/>
              <p:nvPr/>
            </p:nvSpPr>
            <p:spPr>
              <a:xfrm>
                <a:off x="7170412" y="4511037"/>
                <a:ext cx="358148" cy="358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a:extLst>
                  <a:ext uri="{FF2B5EF4-FFF2-40B4-BE49-F238E27FC236}">
                    <a16:creationId xmlns:a16="http://schemas.microsoft.com/office/drawing/2014/main" id="{96D4C04B-4CAE-4DD0-A490-DCD0E24299BB}"/>
                  </a:ext>
                </a:extLst>
              </p:cNvPr>
              <p:cNvSpPr/>
              <p:nvPr/>
            </p:nvSpPr>
            <p:spPr>
              <a:xfrm>
                <a:off x="6446514" y="4511028"/>
                <a:ext cx="358137" cy="3581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06E252B6-C4E0-4422-BEC3-95C2DF266441}"/>
                  </a:ext>
                </a:extLst>
              </p:cNvPr>
              <p:cNvSpPr/>
              <p:nvPr/>
            </p:nvSpPr>
            <p:spPr>
              <a:xfrm>
                <a:off x="6804646" y="4145267"/>
                <a:ext cx="365773" cy="365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a:extLst>
                  <a:ext uri="{FF2B5EF4-FFF2-40B4-BE49-F238E27FC236}">
                    <a16:creationId xmlns:a16="http://schemas.microsoft.com/office/drawing/2014/main" id="{23DF771A-537D-4EBE-8A45-E8132469EBE4}"/>
                  </a:ext>
                </a:extLst>
              </p:cNvPr>
              <p:cNvSpPr/>
              <p:nvPr/>
            </p:nvSpPr>
            <p:spPr>
              <a:xfrm>
                <a:off x="6088376" y="4145270"/>
                <a:ext cx="358141" cy="365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a:extLst>
                  <a:ext uri="{FF2B5EF4-FFF2-40B4-BE49-F238E27FC236}">
                    <a16:creationId xmlns:a16="http://schemas.microsoft.com/office/drawing/2014/main" id="{FD5F4CA6-328F-4F59-BD66-5EA7EF884EA6}"/>
                  </a:ext>
                </a:extLst>
              </p:cNvPr>
              <p:cNvSpPr/>
              <p:nvPr/>
            </p:nvSpPr>
            <p:spPr>
              <a:xfrm>
                <a:off x="5387341" y="4149090"/>
                <a:ext cx="342896" cy="361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직사각형 70">
                <a:extLst>
                  <a:ext uri="{FF2B5EF4-FFF2-40B4-BE49-F238E27FC236}">
                    <a16:creationId xmlns:a16="http://schemas.microsoft.com/office/drawing/2014/main" id="{E96C4601-7AC2-4CCB-87C7-BBB09E4657BA}"/>
                  </a:ext>
                </a:extLst>
              </p:cNvPr>
              <p:cNvSpPr/>
              <p:nvPr/>
            </p:nvSpPr>
            <p:spPr>
              <a:xfrm>
                <a:off x="5379720" y="3429000"/>
                <a:ext cx="350516"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a:extLst>
                  <a:ext uri="{FF2B5EF4-FFF2-40B4-BE49-F238E27FC236}">
                    <a16:creationId xmlns:a16="http://schemas.microsoft.com/office/drawing/2014/main" id="{0C8D26A3-4B33-4244-BBCE-308BD5DD97E5}"/>
                  </a:ext>
                </a:extLst>
              </p:cNvPr>
              <p:cNvSpPr/>
              <p:nvPr/>
            </p:nvSpPr>
            <p:spPr>
              <a:xfrm>
                <a:off x="6088373" y="3436622"/>
                <a:ext cx="358142" cy="350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72">
                <a:extLst>
                  <a:ext uri="{FF2B5EF4-FFF2-40B4-BE49-F238E27FC236}">
                    <a16:creationId xmlns:a16="http://schemas.microsoft.com/office/drawing/2014/main" id="{19DFCDA6-0036-4F0F-9C1A-944670BCB07F}"/>
                  </a:ext>
                </a:extLst>
              </p:cNvPr>
              <p:cNvSpPr/>
              <p:nvPr/>
            </p:nvSpPr>
            <p:spPr>
              <a:xfrm>
                <a:off x="6804646" y="3429000"/>
                <a:ext cx="365774"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4" name="직선 연결선 73">
                <a:extLst>
                  <a:ext uri="{FF2B5EF4-FFF2-40B4-BE49-F238E27FC236}">
                    <a16:creationId xmlns:a16="http://schemas.microsoft.com/office/drawing/2014/main" id="{C33D75C6-F5EE-42F4-A59E-0AFFDDD96ED3}"/>
                  </a:ext>
                </a:extLst>
              </p:cNvPr>
              <p:cNvCxnSpPr/>
              <p:nvPr/>
            </p:nvCxnSpPr>
            <p:spPr>
              <a:xfrm>
                <a:off x="608838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22B42327-DD3E-487B-8B2B-1B5F5EC4165D}"/>
                  </a:ext>
                </a:extLst>
              </p:cNvPr>
              <p:cNvCxnSpPr/>
              <p:nvPr/>
            </p:nvCxnSpPr>
            <p:spPr>
              <a:xfrm>
                <a:off x="75285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8304E20B-8E5B-4CB5-ABF1-D6D416DC2725}"/>
                  </a:ext>
                </a:extLst>
              </p:cNvPr>
              <p:cNvCxnSpPr/>
              <p:nvPr/>
            </p:nvCxnSpPr>
            <p:spPr>
              <a:xfrm>
                <a:off x="68046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E34F1CBB-A4A8-4621-A734-BE58B83E7FAE}"/>
                  </a:ext>
                </a:extLst>
              </p:cNvPr>
              <p:cNvCxnSpPr/>
              <p:nvPr/>
            </p:nvCxnSpPr>
            <p:spPr>
              <a:xfrm>
                <a:off x="64465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435A83DC-BE86-4282-8E91-9368EB7600AD}"/>
                  </a:ext>
                </a:extLst>
              </p:cNvPr>
              <p:cNvCxnSpPr/>
              <p:nvPr/>
            </p:nvCxnSpPr>
            <p:spPr>
              <a:xfrm>
                <a:off x="71704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87116671-CB18-465D-B278-B354A9095407}"/>
                  </a:ext>
                </a:extLst>
              </p:cNvPr>
              <p:cNvCxnSpPr/>
              <p:nvPr/>
            </p:nvCxnSpPr>
            <p:spPr>
              <a:xfrm>
                <a:off x="573024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E1A7B8F0-B356-4379-9865-5199BBF4531F}"/>
                  </a:ext>
                </a:extLst>
              </p:cNvPr>
              <p:cNvCxnSpPr/>
              <p:nvPr/>
            </p:nvCxnSpPr>
            <p:spPr>
              <a:xfrm>
                <a:off x="788670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669619CB-EEE5-4BEE-A4E4-0B4CB4C6463E}"/>
                  </a:ext>
                </a:extLst>
              </p:cNvPr>
              <p:cNvCxnSpPr/>
              <p:nvPr/>
            </p:nvCxnSpPr>
            <p:spPr>
              <a:xfrm>
                <a:off x="5387340" y="41452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E24C2C9B-695F-4674-9AA6-D6B31F096843}"/>
                  </a:ext>
                </a:extLst>
              </p:cNvPr>
              <p:cNvCxnSpPr/>
              <p:nvPr/>
            </p:nvCxnSpPr>
            <p:spPr>
              <a:xfrm>
                <a:off x="5379720" y="45110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0A30CFBE-3A2F-4F06-A232-3582D0532247}"/>
                  </a:ext>
                </a:extLst>
              </p:cNvPr>
              <p:cNvCxnSpPr/>
              <p:nvPr/>
            </p:nvCxnSpPr>
            <p:spPr>
              <a:xfrm>
                <a:off x="5379720" y="37871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0EE84B77-FDC6-49F8-BA9F-F470CFD216B6}"/>
                  </a:ext>
                </a:extLst>
              </p:cNvPr>
              <p:cNvCxnSpPr/>
              <p:nvPr/>
            </p:nvCxnSpPr>
            <p:spPr>
              <a:xfrm>
                <a:off x="5379720" y="48691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4B1433BB-FCD6-43CC-966B-B2B856444C04}"/>
                  </a:ext>
                </a:extLst>
              </p:cNvPr>
              <p:cNvCxnSpPr/>
              <p:nvPr/>
            </p:nvCxnSpPr>
            <p:spPr>
              <a:xfrm>
                <a:off x="5379720" y="52273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A43F8996-5420-4379-9888-D0F0DC6880BA}"/>
                  </a:ext>
                </a:extLst>
              </p:cNvPr>
              <p:cNvCxnSpPr/>
              <p:nvPr/>
            </p:nvCxnSpPr>
            <p:spPr>
              <a:xfrm>
                <a:off x="5387340" y="59512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직선 연결선 86">
                <a:extLst>
                  <a:ext uri="{FF2B5EF4-FFF2-40B4-BE49-F238E27FC236}">
                    <a16:creationId xmlns:a16="http://schemas.microsoft.com/office/drawing/2014/main" id="{F4401522-7430-4F85-BE03-437701C58F9E}"/>
                  </a:ext>
                </a:extLst>
              </p:cNvPr>
              <p:cNvCxnSpPr/>
              <p:nvPr/>
            </p:nvCxnSpPr>
            <p:spPr>
              <a:xfrm>
                <a:off x="5379720" y="5585460"/>
                <a:ext cx="28498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직사각형 87">
                <a:extLst>
                  <a:ext uri="{FF2B5EF4-FFF2-40B4-BE49-F238E27FC236}">
                    <a16:creationId xmlns:a16="http://schemas.microsoft.com/office/drawing/2014/main" id="{09DEA88E-3C98-4945-86CF-DBDF314A2190}"/>
                  </a:ext>
                </a:extLst>
              </p:cNvPr>
              <p:cNvSpPr/>
              <p:nvPr/>
            </p:nvSpPr>
            <p:spPr>
              <a:xfrm>
                <a:off x="5387340" y="3429000"/>
                <a:ext cx="2849880" cy="288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51" name="직선 연결선 50">
              <a:extLst>
                <a:ext uri="{FF2B5EF4-FFF2-40B4-BE49-F238E27FC236}">
                  <a16:creationId xmlns:a16="http://schemas.microsoft.com/office/drawing/2014/main" id="{EE0BB74F-3A98-4E65-A5A8-7653709ADC85}"/>
                </a:ext>
              </a:extLst>
            </p:cNvPr>
            <p:cNvCxnSpPr>
              <a:cxnSpLocks/>
            </p:cNvCxnSpPr>
            <p:nvPr/>
          </p:nvCxnSpPr>
          <p:spPr>
            <a:xfrm flipH="1">
              <a:off x="6580851" y="1744571"/>
              <a:ext cx="432545" cy="2664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5B0D4758-0FAE-433C-A018-DB6489C03948}"/>
                </a:ext>
              </a:extLst>
            </p:cNvPr>
            <p:cNvCxnSpPr>
              <a:cxnSpLocks/>
            </p:cNvCxnSpPr>
            <p:nvPr/>
          </p:nvCxnSpPr>
          <p:spPr>
            <a:xfrm>
              <a:off x="7347151" y="1874316"/>
              <a:ext cx="922836" cy="31228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E0C7EBED-4558-4700-9933-40E62DE55D08}"/>
                </a:ext>
              </a:extLst>
            </p:cNvPr>
            <p:cNvCxnSpPr>
              <a:cxnSpLocks/>
            </p:cNvCxnSpPr>
            <p:nvPr/>
          </p:nvCxnSpPr>
          <p:spPr>
            <a:xfrm flipH="1">
              <a:off x="5991875" y="2071289"/>
              <a:ext cx="894475" cy="40381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84E44267-6E97-431D-A13E-753D3517CA84}"/>
                </a:ext>
              </a:extLst>
            </p:cNvPr>
            <p:cNvCxnSpPr>
              <a:cxnSpLocks/>
            </p:cNvCxnSpPr>
            <p:nvPr/>
          </p:nvCxnSpPr>
          <p:spPr>
            <a:xfrm>
              <a:off x="7212330" y="2198267"/>
              <a:ext cx="476250" cy="4499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319A6C1B-E2C1-4731-9B90-08A1FC0BCCB0}"/>
                </a:ext>
              </a:extLst>
            </p:cNvPr>
            <p:cNvCxnSpPr>
              <a:cxnSpLocks/>
            </p:cNvCxnSpPr>
            <p:nvPr/>
          </p:nvCxnSpPr>
          <p:spPr>
            <a:xfrm>
              <a:off x="6609225" y="809973"/>
              <a:ext cx="422130" cy="4516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800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371232" y="283991"/>
            <a:ext cx="11063207" cy="5568854"/>
          </a:xfrm>
        </p:spPr>
        <p:txBody>
          <a:bodyPr>
            <a:normAutofit/>
          </a:bodyPr>
          <a:lstStyle/>
          <a:p>
            <a:pPr algn="just"/>
            <a:r>
              <a:rPr lang="en-US" altLang="ko-KR" b="1" dirty="0"/>
              <a:t>Transposed Convolutions</a:t>
            </a:r>
          </a:p>
          <a:p>
            <a:pPr lvl="1" algn="just"/>
            <a:r>
              <a:rPr lang="en-US" altLang="ko-KR" dirty="0"/>
              <a:t>An actual deconvolution reverts the process of a convolution. </a:t>
            </a:r>
          </a:p>
          <a:p>
            <a:pPr lvl="1" algn="just"/>
            <a:r>
              <a:rPr lang="en-US" altLang="ko-KR" dirty="0"/>
              <a:t>A transposed convolution is somewhat similar because it produces the same spatial resolution a hypothetical deconvolutional layer would. However, the actual mathematical operation that’s being performed on the values is different. A transposed convolutional layer carries out a regular convolution but reverts its spatial transformation.</a:t>
            </a:r>
          </a:p>
          <a:p>
            <a:pPr lvl="1" algn="just"/>
            <a:r>
              <a:rPr lang="en-US" altLang="ko-KR" dirty="0"/>
              <a:t>To achieve this, we need to perform some fancy padding on the input.</a:t>
            </a:r>
          </a:p>
        </p:txBody>
      </p:sp>
      <p:grpSp>
        <p:nvGrpSpPr>
          <p:cNvPr id="156" name="그룹 155">
            <a:extLst>
              <a:ext uri="{FF2B5EF4-FFF2-40B4-BE49-F238E27FC236}">
                <a16:creationId xmlns:a16="http://schemas.microsoft.com/office/drawing/2014/main" id="{D85E9E12-B7BF-4635-A034-C59A3D45AC45}"/>
              </a:ext>
            </a:extLst>
          </p:cNvPr>
          <p:cNvGrpSpPr/>
          <p:nvPr/>
        </p:nvGrpSpPr>
        <p:grpSpPr>
          <a:xfrm rot="3880306">
            <a:off x="2232123" y="3591987"/>
            <a:ext cx="1829506" cy="2955390"/>
            <a:chOff x="1193415" y="3505213"/>
            <a:chExt cx="1829506" cy="2955390"/>
          </a:xfrm>
        </p:grpSpPr>
        <p:grpSp>
          <p:nvGrpSpPr>
            <p:cNvPr id="157" name="그룹 156">
              <a:extLst>
                <a:ext uri="{FF2B5EF4-FFF2-40B4-BE49-F238E27FC236}">
                  <a16:creationId xmlns:a16="http://schemas.microsoft.com/office/drawing/2014/main" id="{FC689908-4CE3-4CD8-A782-142578CC3206}"/>
                </a:ext>
              </a:extLst>
            </p:cNvPr>
            <p:cNvGrpSpPr/>
            <p:nvPr/>
          </p:nvGrpSpPr>
          <p:grpSpPr>
            <a:xfrm rot="715432">
              <a:off x="1217270" y="4646271"/>
              <a:ext cx="1805651" cy="1814332"/>
              <a:chOff x="1217270" y="4646271"/>
              <a:chExt cx="1805651" cy="1814332"/>
            </a:xfrm>
          </p:grpSpPr>
          <p:sp>
            <p:nvSpPr>
              <p:cNvPr id="167" name="직사각형 166">
                <a:extLst>
                  <a:ext uri="{FF2B5EF4-FFF2-40B4-BE49-F238E27FC236}">
                    <a16:creationId xmlns:a16="http://schemas.microsoft.com/office/drawing/2014/main" id="{60F11F55-0CB1-48FF-B2E7-BAB6BFD745C8}"/>
                  </a:ext>
                </a:extLst>
              </p:cNvPr>
              <p:cNvSpPr/>
              <p:nvPr/>
            </p:nvSpPr>
            <p:spPr>
              <a:xfrm>
                <a:off x="1217270" y="4646271"/>
                <a:ext cx="1082113" cy="1099209"/>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직사각형 167">
                <a:extLst>
                  <a:ext uri="{FF2B5EF4-FFF2-40B4-BE49-F238E27FC236}">
                    <a16:creationId xmlns:a16="http://schemas.microsoft.com/office/drawing/2014/main" id="{A43297DE-7507-4280-999B-1E8FEB19F13A}"/>
                  </a:ext>
                </a:extLst>
              </p:cNvPr>
              <p:cNvSpPr/>
              <p:nvPr/>
            </p:nvSpPr>
            <p:spPr>
              <a:xfrm>
                <a:off x="1217271" y="4646271"/>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9" name="직선 연결선 168">
                <a:extLst>
                  <a:ext uri="{FF2B5EF4-FFF2-40B4-BE49-F238E27FC236}">
                    <a16:creationId xmlns:a16="http://schemas.microsoft.com/office/drawing/2014/main" id="{540CFFB0-6EF0-4AB9-852F-DB271BB5BCE9}"/>
                  </a:ext>
                </a:extLst>
              </p:cNvPr>
              <p:cNvCxnSpPr/>
              <p:nvPr/>
            </p:nvCxnSpPr>
            <p:spPr>
              <a:xfrm>
                <a:off x="192742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직선 연결선 169">
                <a:extLst>
                  <a:ext uri="{FF2B5EF4-FFF2-40B4-BE49-F238E27FC236}">
                    <a16:creationId xmlns:a16="http://schemas.microsoft.com/office/drawing/2014/main" id="{2DE84894-8547-4ACD-9FEC-FD86259966F3}"/>
                  </a:ext>
                </a:extLst>
              </p:cNvPr>
              <p:cNvCxnSpPr/>
              <p:nvPr/>
            </p:nvCxnSpPr>
            <p:spPr>
              <a:xfrm>
                <a:off x="229564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직선 연결선 170">
                <a:extLst>
                  <a:ext uri="{FF2B5EF4-FFF2-40B4-BE49-F238E27FC236}">
                    <a16:creationId xmlns:a16="http://schemas.microsoft.com/office/drawing/2014/main" id="{B9163665-86A9-454F-A04D-E203AEED9D7D}"/>
                  </a:ext>
                </a:extLst>
              </p:cNvPr>
              <p:cNvCxnSpPr/>
              <p:nvPr/>
            </p:nvCxnSpPr>
            <p:spPr>
              <a:xfrm>
                <a:off x="2656390"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직선 연결선 171">
                <a:extLst>
                  <a:ext uri="{FF2B5EF4-FFF2-40B4-BE49-F238E27FC236}">
                    <a16:creationId xmlns:a16="http://schemas.microsoft.com/office/drawing/2014/main" id="{94BA7AED-138C-4339-8A76-14A4CE4F344F}"/>
                  </a:ext>
                </a:extLst>
              </p:cNvPr>
              <p:cNvCxnSpPr/>
              <p:nvPr/>
            </p:nvCxnSpPr>
            <p:spPr>
              <a:xfrm>
                <a:off x="1570299"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직선 연결선 172">
                <a:extLst>
                  <a:ext uri="{FF2B5EF4-FFF2-40B4-BE49-F238E27FC236}">
                    <a16:creationId xmlns:a16="http://schemas.microsoft.com/office/drawing/2014/main" id="{53E8EB5E-C2A5-4F9E-B61F-CDB6141AA020}"/>
                  </a:ext>
                </a:extLst>
              </p:cNvPr>
              <p:cNvCxnSpPr/>
              <p:nvPr/>
            </p:nvCxnSpPr>
            <p:spPr>
              <a:xfrm>
                <a:off x="1217271" y="5372582"/>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직선 연결선 173">
                <a:extLst>
                  <a:ext uri="{FF2B5EF4-FFF2-40B4-BE49-F238E27FC236}">
                    <a16:creationId xmlns:a16="http://schemas.microsoft.com/office/drawing/2014/main" id="{A71FC061-95C8-4B1C-AB06-C65F77E4A1A5}"/>
                  </a:ext>
                </a:extLst>
              </p:cNvPr>
              <p:cNvCxnSpPr/>
              <p:nvPr/>
            </p:nvCxnSpPr>
            <p:spPr>
              <a:xfrm>
                <a:off x="1217271" y="5019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직선 연결선 174">
                <a:extLst>
                  <a:ext uri="{FF2B5EF4-FFF2-40B4-BE49-F238E27FC236}">
                    <a16:creationId xmlns:a16="http://schemas.microsoft.com/office/drawing/2014/main" id="{1C70EA53-9ABE-43F3-8014-6FBD10CA8AED}"/>
                  </a:ext>
                </a:extLst>
              </p:cNvPr>
              <p:cNvCxnSpPr/>
              <p:nvPr/>
            </p:nvCxnSpPr>
            <p:spPr>
              <a:xfrm>
                <a:off x="1217271" y="57393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직선 연결선 175">
                <a:extLst>
                  <a:ext uri="{FF2B5EF4-FFF2-40B4-BE49-F238E27FC236}">
                    <a16:creationId xmlns:a16="http://schemas.microsoft.com/office/drawing/2014/main" id="{09B60BBB-94B4-4F74-8EAE-F2F038C52562}"/>
                  </a:ext>
                </a:extLst>
              </p:cNvPr>
              <p:cNvCxnSpPr/>
              <p:nvPr/>
            </p:nvCxnSpPr>
            <p:spPr>
              <a:xfrm>
                <a:off x="1217271" y="6096000"/>
                <a:ext cx="180565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직선 연결선 157">
              <a:extLst>
                <a:ext uri="{FF2B5EF4-FFF2-40B4-BE49-F238E27FC236}">
                  <a16:creationId xmlns:a16="http://schemas.microsoft.com/office/drawing/2014/main" id="{B7560F25-1004-4436-920D-E7D6D0CA7B17}"/>
                </a:ext>
              </a:extLst>
            </p:cNvPr>
            <p:cNvCxnSpPr>
              <a:cxnSpLocks/>
            </p:cNvCxnSpPr>
            <p:nvPr/>
          </p:nvCxnSpPr>
          <p:spPr>
            <a:xfrm flipH="1">
              <a:off x="1427478" y="3505213"/>
              <a:ext cx="414472" cy="964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직선 연결선 158">
              <a:extLst>
                <a:ext uri="{FF2B5EF4-FFF2-40B4-BE49-F238E27FC236}">
                  <a16:creationId xmlns:a16="http://schemas.microsoft.com/office/drawing/2014/main" id="{23695AFE-56E4-4A13-A6E3-8BB69C69DD43}"/>
                </a:ext>
              </a:extLst>
            </p:cNvPr>
            <p:cNvCxnSpPr>
              <a:cxnSpLocks/>
              <a:stCxn id="166" idx="0"/>
            </p:cNvCxnSpPr>
            <p:nvPr/>
          </p:nvCxnSpPr>
          <p:spPr>
            <a:xfrm>
              <a:off x="2214044" y="3556262"/>
              <a:ext cx="259719" cy="11774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직선 연결선 159">
              <a:extLst>
                <a:ext uri="{FF2B5EF4-FFF2-40B4-BE49-F238E27FC236}">
                  <a16:creationId xmlns:a16="http://schemas.microsoft.com/office/drawing/2014/main" id="{F54BE792-1551-4459-A8DE-971AA8BDF373}"/>
                </a:ext>
              </a:extLst>
            </p:cNvPr>
            <p:cNvCxnSpPr>
              <a:cxnSpLocks/>
              <a:stCxn id="166" idx="1"/>
            </p:cNvCxnSpPr>
            <p:nvPr/>
          </p:nvCxnSpPr>
          <p:spPr>
            <a:xfrm flipH="1">
              <a:off x="1193415" y="3853374"/>
              <a:ext cx="601607" cy="16858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직선 연결선 160">
              <a:extLst>
                <a:ext uri="{FF2B5EF4-FFF2-40B4-BE49-F238E27FC236}">
                  <a16:creationId xmlns:a16="http://schemas.microsoft.com/office/drawing/2014/main" id="{9F7A0EB3-797B-4756-89BF-E1469E7F6B2E}"/>
                </a:ext>
              </a:extLst>
            </p:cNvPr>
            <p:cNvCxnSpPr>
              <a:cxnSpLocks/>
            </p:cNvCxnSpPr>
            <p:nvPr/>
          </p:nvCxnSpPr>
          <p:spPr>
            <a:xfrm>
              <a:off x="2151011" y="3907662"/>
              <a:ext cx="96864" cy="1867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2" name="그룹 161">
              <a:extLst>
                <a:ext uri="{FF2B5EF4-FFF2-40B4-BE49-F238E27FC236}">
                  <a16:creationId xmlns:a16="http://schemas.microsoft.com/office/drawing/2014/main" id="{8787A604-E352-4B21-8276-C9E85B566799}"/>
                </a:ext>
              </a:extLst>
            </p:cNvPr>
            <p:cNvGrpSpPr/>
            <p:nvPr/>
          </p:nvGrpSpPr>
          <p:grpSpPr>
            <a:xfrm rot="567681">
              <a:off x="1790266" y="3548903"/>
              <a:ext cx="728964" cy="726352"/>
              <a:chOff x="1790266" y="3548903"/>
              <a:chExt cx="728964" cy="726352"/>
            </a:xfrm>
          </p:grpSpPr>
          <p:sp>
            <p:nvSpPr>
              <p:cNvPr id="163" name="직사각형 162">
                <a:extLst>
                  <a:ext uri="{FF2B5EF4-FFF2-40B4-BE49-F238E27FC236}">
                    <a16:creationId xmlns:a16="http://schemas.microsoft.com/office/drawing/2014/main" id="{0FEBE6D3-0094-4C9E-B1EF-951B30A426B0}"/>
                  </a:ext>
                </a:extLst>
              </p:cNvPr>
              <p:cNvSpPr/>
              <p:nvPr/>
            </p:nvSpPr>
            <p:spPr>
              <a:xfrm>
                <a:off x="1790266" y="3548903"/>
                <a:ext cx="373813" cy="35876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4" name="직선 연결선 163">
                <a:extLst>
                  <a:ext uri="{FF2B5EF4-FFF2-40B4-BE49-F238E27FC236}">
                    <a16:creationId xmlns:a16="http://schemas.microsoft.com/office/drawing/2014/main" id="{6E114187-9C30-486A-9CB1-75D7154BE0BE}"/>
                  </a:ext>
                </a:extLst>
              </p:cNvPr>
              <p:cNvCxnSpPr>
                <a:stCxn id="166" idx="0"/>
                <a:endCxn id="166" idx="2"/>
              </p:cNvCxnSpPr>
              <p:nvPr/>
            </p:nvCxnSpPr>
            <p:spPr>
              <a:xfrm>
                <a:off x="2154748" y="3551355"/>
                <a:ext cx="0"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직선 연결선 164">
                <a:extLst>
                  <a:ext uri="{FF2B5EF4-FFF2-40B4-BE49-F238E27FC236}">
                    <a16:creationId xmlns:a16="http://schemas.microsoft.com/office/drawing/2014/main" id="{625BAF7D-B13E-4D9A-98A7-A3CDA1769F1A}"/>
                  </a:ext>
                </a:extLst>
              </p:cNvPr>
              <p:cNvCxnSpPr>
                <a:stCxn id="166" idx="1"/>
                <a:endCxn id="166" idx="3"/>
              </p:cNvCxnSpPr>
              <p:nvPr/>
            </p:nvCxnSpPr>
            <p:spPr>
              <a:xfrm>
                <a:off x="1790266" y="3913305"/>
                <a:ext cx="728964" cy="0"/>
              </a:xfrm>
              <a:prstGeom prst="line">
                <a:avLst/>
              </a:prstGeom>
            </p:spPr>
            <p:style>
              <a:lnRef idx="1">
                <a:schemeClr val="accent1"/>
              </a:lnRef>
              <a:fillRef idx="0">
                <a:schemeClr val="accent1"/>
              </a:fillRef>
              <a:effectRef idx="0">
                <a:schemeClr val="accent1"/>
              </a:effectRef>
              <a:fontRef idx="minor">
                <a:schemeClr val="tx1"/>
              </a:fontRef>
            </p:style>
          </p:cxnSp>
          <p:sp>
            <p:nvSpPr>
              <p:cNvPr id="166" name="직사각형 165">
                <a:extLst>
                  <a:ext uri="{FF2B5EF4-FFF2-40B4-BE49-F238E27FC236}">
                    <a16:creationId xmlns:a16="http://schemas.microsoft.com/office/drawing/2014/main" id="{AB0D3E43-7D30-4542-A72E-34DC44B278D4}"/>
                  </a:ext>
                </a:extLst>
              </p:cNvPr>
              <p:cNvSpPr/>
              <p:nvPr/>
            </p:nvSpPr>
            <p:spPr>
              <a:xfrm>
                <a:off x="1790266" y="3551355"/>
                <a:ext cx="728964" cy="723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77" name="그룹 176">
            <a:extLst>
              <a:ext uri="{FF2B5EF4-FFF2-40B4-BE49-F238E27FC236}">
                <a16:creationId xmlns:a16="http://schemas.microsoft.com/office/drawing/2014/main" id="{5E7995E6-F091-4519-8C98-0AD25A4B353A}"/>
              </a:ext>
            </a:extLst>
          </p:cNvPr>
          <p:cNvGrpSpPr/>
          <p:nvPr/>
        </p:nvGrpSpPr>
        <p:grpSpPr>
          <a:xfrm rot="4195107">
            <a:off x="6491491" y="2055937"/>
            <a:ext cx="3333292" cy="5467560"/>
            <a:chOff x="4659863" y="787831"/>
            <a:chExt cx="3333292" cy="5467560"/>
          </a:xfrm>
        </p:grpSpPr>
        <p:sp>
          <p:nvSpPr>
            <p:cNvPr id="178" name="직사각형 177">
              <a:extLst>
                <a:ext uri="{FF2B5EF4-FFF2-40B4-BE49-F238E27FC236}">
                  <a16:creationId xmlns:a16="http://schemas.microsoft.com/office/drawing/2014/main" id="{1523A418-9854-4703-9B67-6952BCE80FA1}"/>
                </a:ext>
              </a:extLst>
            </p:cNvPr>
            <p:cNvSpPr/>
            <p:nvPr/>
          </p:nvSpPr>
          <p:spPr>
            <a:xfrm rot="822996">
              <a:off x="6251651" y="823832"/>
              <a:ext cx="349412" cy="38056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직사각형 178">
              <a:extLst>
                <a:ext uri="{FF2B5EF4-FFF2-40B4-BE49-F238E27FC236}">
                  <a16:creationId xmlns:a16="http://schemas.microsoft.com/office/drawing/2014/main" id="{900BF5FA-E590-482B-BC35-8DA903BA66BF}"/>
                </a:ext>
              </a:extLst>
            </p:cNvPr>
            <p:cNvSpPr/>
            <p:nvPr/>
          </p:nvSpPr>
          <p:spPr>
            <a:xfrm rot="822996">
              <a:off x="6060899" y="976037"/>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0" name="직선 연결선 179">
              <a:extLst>
                <a:ext uri="{FF2B5EF4-FFF2-40B4-BE49-F238E27FC236}">
                  <a16:creationId xmlns:a16="http://schemas.microsoft.com/office/drawing/2014/main" id="{6849FC7F-DEEC-4EB8-A64B-FF07949A69F5}"/>
                </a:ext>
              </a:extLst>
            </p:cNvPr>
            <p:cNvCxnSpPr/>
            <p:nvPr/>
          </p:nvCxnSpPr>
          <p:spPr>
            <a:xfrm rot="822996">
              <a:off x="6776549" y="93035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직선 연결선 180">
              <a:extLst>
                <a:ext uri="{FF2B5EF4-FFF2-40B4-BE49-F238E27FC236}">
                  <a16:creationId xmlns:a16="http://schemas.microsoft.com/office/drawing/2014/main" id="{4A75DBAB-C473-4346-91A7-6686755FB896}"/>
                </a:ext>
              </a:extLst>
            </p:cNvPr>
            <p:cNvCxnSpPr/>
            <p:nvPr/>
          </p:nvCxnSpPr>
          <p:spPr>
            <a:xfrm rot="822996">
              <a:off x="7134267" y="101766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직선 연결선 181">
              <a:extLst>
                <a:ext uri="{FF2B5EF4-FFF2-40B4-BE49-F238E27FC236}">
                  <a16:creationId xmlns:a16="http://schemas.microsoft.com/office/drawing/2014/main" id="{B152BE0D-9110-4000-9528-229DBBEB5076}"/>
                </a:ext>
              </a:extLst>
            </p:cNvPr>
            <p:cNvCxnSpPr/>
            <p:nvPr/>
          </p:nvCxnSpPr>
          <p:spPr>
            <a:xfrm rot="822996">
              <a:off x="7484723" y="110320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직선 연결선 182">
              <a:extLst>
                <a:ext uri="{FF2B5EF4-FFF2-40B4-BE49-F238E27FC236}">
                  <a16:creationId xmlns:a16="http://schemas.microsoft.com/office/drawing/2014/main" id="{3A0A675D-9FE7-418D-BF75-DD0B4BDCD16A}"/>
                </a:ext>
              </a:extLst>
            </p:cNvPr>
            <p:cNvCxnSpPr/>
            <p:nvPr/>
          </p:nvCxnSpPr>
          <p:spPr>
            <a:xfrm rot="822996">
              <a:off x="6429607" y="845669"/>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직선 연결선 183">
              <a:extLst>
                <a:ext uri="{FF2B5EF4-FFF2-40B4-BE49-F238E27FC236}">
                  <a16:creationId xmlns:a16="http://schemas.microsoft.com/office/drawing/2014/main" id="{A3F024A3-BFDB-4B5B-A8D8-66558AE96CDC}"/>
                </a:ext>
              </a:extLst>
            </p:cNvPr>
            <p:cNvCxnSpPr/>
            <p:nvPr/>
          </p:nvCxnSpPr>
          <p:spPr>
            <a:xfrm rot="822996">
              <a:off x="6103783" y="1707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직선 연결선 184">
              <a:extLst>
                <a:ext uri="{FF2B5EF4-FFF2-40B4-BE49-F238E27FC236}">
                  <a16:creationId xmlns:a16="http://schemas.microsoft.com/office/drawing/2014/main" id="{B9831B99-99BA-44C0-82CF-FF49812B8A61}"/>
                </a:ext>
              </a:extLst>
            </p:cNvPr>
            <p:cNvCxnSpPr/>
            <p:nvPr/>
          </p:nvCxnSpPr>
          <p:spPr>
            <a:xfrm rot="822996">
              <a:off x="6187505" y="1364499"/>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직선 연결선 185">
              <a:extLst>
                <a:ext uri="{FF2B5EF4-FFF2-40B4-BE49-F238E27FC236}">
                  <a16:creationId xmlns:a16="http://schemas.microsoft.com/office/drawing/2014/main" id="{C7B9D53B-764E-4724-8E3B-90AD4DBF1016}"/>
                </a:ext>
              </a:extLst>
            </p:cNvPr>
            <p:cNvCxnSpPr/>
            <p:nvPr/>
          </p:nvCxnSpPr>
          <p:spPr>
            <a:xfrm rot="822996">
              <a:off x="6016826" y="2063771"/>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직선 연결선 186">
              <a:extLst>
                <a:ext uri="{FF2B5EF4-FFF2-40B4-BE49-F238E27FC236}">
                  <a16:creationId xmlns:a16="http://schemas.microsoft.com/office/drawing/2014/main" id="{80E0FAB5-9E8D-4C18-806B-8BA47C601FF7}"/>
                </a:ext>
              </a:extLst>
            </p:cNvPr>
            <p:cNvCxnSpPr/>
            <p:nvPr/>
          </p:nvCxnSpPr>
          <p:spPr>
            <a:xfrm rot="822996">
              <a:off x="5932247" y="2410292"/>
              <a:ext cx="1805650" cy="0"/>
            </a:xfrm>
            <a:prstGeom prst="line">
              <a:avLst/>
            </a:prstGeom>
          </p:spPr>
          <p:style>
            <a:lnRef idx="1">
              <a:schemeClr val="accent1"/>
            </a:lnRef>
            <a:fillRef idx="0">
              <a:schemeClr val="accent1"/>
            </a:fillRef>
            <a:effectRef idx="0">
              <a:schemeClr val="accent1"/>
            </a:effectRef>
            <a:fontRef idx="minor">
              <a:schemeClr val="tx1"/>
            </a:fontRef>
          </p:style>
        </p:cxnSp>
        <p:sp>
          <p:nvSpPr>
            <p:cNvPr id="188" name="직사각형 187">
              <a:extLst>
                <a:ext uri="{FF2B5EF4-FFF2-40B4-BE49-F238E27FC236}">
                  <a16:creationId xmlns:a16="http://schemas.microsoft.com/office/drawing/2014/main" id="{17B28866-ABDD-4122-A606-41E5BFC81A84}"/>
                </a:ext>
              </a:extLst>
            </p:cNvPr>
            <p:cNvSpPr/>
            <p:nvPr/>
          </p:nvSpPr>
          <p:spPr>
            <a:xfrm rot="740227">
              <a:off x="4849948" y="3533345"/>
              <a:ext cx="2512687" cy="2529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9" name="직선 연결선 188">
              <a:extLst>
                <a:ext uri="{FF2B5EF4-FFF2-40B4-BE49-F238E27FC236}">
                  <a16:creationId xmlns:a16="http://schemas.microsoft.com/office/drawing/2014/main" id="{6F8FB923-F3FA-4F9A-B072-2BBEC23B1E0D}"/>
                </a:ext>
              </a:extLst>
            </p:cNvPr>
            <p:cNvCxnSpPr/>
            <p:nvPr/>
          </p:nvCxnSpPr>
          <p:spPr>
            <a:xfrm rot="740227">
              <a:off x="5576415" y="341745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1DB3B3C2-2CE3-4982-A961-8003F7345D5F}"/>
                </a:ext>
              </a:extLst>
            </p:cNvPr>
            <p:cNvCxnSpPr/>
            <p:nvPr/>
          </p:nvCxnSpPr>
          <p:spPr>
            <a:xfrm rot="740227">
              <a:off x="5919500" y="3492492"/>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직선 연결선 190">
              <a:extLst>
                <a:ext uri="{FF2B5EF4-FFF2-40B4-BE49-F238E27FC236}">
                  <a16:creationId xmlns:a16="http://schemas.microsoft.com/office/drawing/2014/main" id="{5A026F17-CD4C-4EB4-B5C8-03259DF072C8}"/>
                </a:ext>
              </a:extLst>
            </p:cNvPr>
            <p:cNvCxnSpPr/>
            <p:nvPr/>
          </p:nvCxnSpPr>
          <p:spPr>
            <a:xfrm rot="740227">
              <a:off x="6626141" y="364704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직선 연결선 191">
              <a:extLst>
                <a:ext uri="{FF2B5EF4-FFF2-40B4-BE49-F238E27FC236}">
                  <a16:creationId xmlns:a16="http://schemas.microsoft.com/office/drawing/2014/main" id="{1907E96B-5E2F-49C6-82F0-E06E77B804FE}"/>
                </a:ext>
              </a:extLst>
            </p:cNvPr>
            <p:cNvCxnSpPr/>
            <p:nvPr/>
          </p:nvCxnSpPr>
          <p:spPr>
            <a:xfrm rot="740227">
              <a:off x="6985198" y="372557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직선 연결선 192">
              <a:extLst>
                <a:ext uri="{FF2B5EF4-FFF2-40B4-BE49-F238E27FC236}">
                  <a16:creationId xmlns:a16="http://schemas.microsoft.com/office/drawing/2014/main" id="{9DE74E05-9CE2-4D86-B513-87E29E0D1957}"/>
                </a:ext>
              </a:extLst>
            </p:cNvPr>
            <p:cNvCxnSpPr/>
            <p:nvPr/>
          </p:nvCxnSpPr>
          <p:spPr>
            <a:xfrm rot="740227">
              <a:off x="6278439" y="3570996"/>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직선 연결선 193">
              <a:extLst>
                <a:ext uri="{FF2B5EF4-FFF2-40B4-BE49-F238E27FC236}">
                  <a16:creationId xmlns:a16="http://schemas.microsoft.com/office/drawing/2014/main" id="{4F8CD28C-E5F2-43D2-B16E-D0E250C832FD}"/>
                </a:ext>
              </a:extLst>
            </p:cNvPr>
            <p:cNvCxnSpPr/>
            <p:nvPr/>
          </p:nvCxnSpPr>
          <p:spPr>
            <a:xfrm rot="740227">
              <a:off x="5228100" y="3341273"/>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직선 연결선 194">
              <a:extLst>
                <a:ext uri="{FF2B5EF4-FFF2-40B4-BE49-F238E27FC236}">
                  <a16:creationId xmlns:a16="http://schemas.microsoft.com/office/drawing/2014/main" id="{EBBCDDD3-D491-4B37-B4FF-37BA42663DD4}"/>
                </a:ext>
              </a:extLst>
            </p:cNvPr>
            <p:cNvCxnSpPr>
              <a:cxnSpLocks/>
            </p:cNvCxnSpPr>
            <p:nvPr/>
          </p:nvCxnSpPr>
          <p:spPr>
            <a:xfrm rot="740227">
              <a:off x="4966764" y="42641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직선 연결선 195">
              <a:extLst>
                <a:ext uri="{FF2B5EF4-FFF2-40B4-BE49-F238E27FC236}">
                  <a16:creationId xmlns:a16="http://schemas.microsoft.com/office/drawing/2014/main" id="{C4CF9B4D-54A5-4B9E-B6F5-5B1B4261E680}"/>
                </a:ext>
              </a:extLst>
            </p:cNvPr>
            <p:cNvCxnSpPr>
              <a:cxnSpLocks/>
            </p:cNvCxnSpPr>
            <p:nvPr/>
          </p:nvCxnSpPr>
          <p:spPr>
            <a:xfrm rot="740227">
              <a:off x="5043284" y="391428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직선 연결선 196">
              <a:extLst>
                <a:ext uri="{FF2B5EF4-FFF2-40B4-BE49-F238E27FC236}">
                  <a16:creationId xmlns:a16="http://schemas.microsoft.com/office/drawing/2014/main" id="{D3AC02C1-2A68-4573-AD48-384032119D1B}"/>
                </a:ext>
              </a:extLst>
            </p:cNvPr>
            <p:cNvCxnSpPr>
              <a:cxnSpLocks/>
            </p:cNvCxnSpPr>
            <p:nvPr/>
          </p:nvCxnSpPr>
          <p:spPr>
            <a:xfrm rot="740227">
              <a:off x="4890241" y="4614025"/>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직선 연결선 197">
              <a:extLst>
                <a:ext uri="{FF2B5EF4-FFF2-40B4-BE49-F238E27FC236}">
                  <a16:creationId xmlns:a16="http://schemas.microsoft.com/office/drawing/2014/main" id="{AD2D0AFC-57E1-4FB2-88B3-FC9EB8E95817}"/>
                </a:ext>
              </a:extLst>
            </p:cNvPr>
            <p:cNvCxnSpPr>
              <a:cxnSpLocks/>
            </p:cNvCxnSpPr>
            <p:nvPr/>
          </p:nvCxnSpPr>
          <p:spPr>
            <a:xfrm rot="740227">
              <a:off x="4815176" y="4966163"/>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직선 연결선 198">
              <a:extLst>
                <a:ext uri="{FF2B5EF4-FFF2-40B4-BE49-F238E27FC236}">
                  <a16:creationId xmlns:a16="http://schemas.microsoft.com/office/drawing/2014/main" id="{2E6F9ABF-97C3-4BEB-84C3-F457CD91A4DD}"/>
                </a:ext>
              </a:extLst>
            </p:cNvPr>
            <p:cNvCxnSpPr>
              <a:cxnSpLocks/>
            </p:cNvCxnSpPr>
            <p:nvPr/>
          </p:nvCxnSpPr>
          <p:spPr>
            <a:xfrm rot="740227">
              <a:off x="4659863" y="56673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직선 연결선 199">
              <a:extLst>
                <a:ext uri="{FF2B5EF4-FFF2-40B4-BE49-F238E27FC236}">
                  <a16:creationId xmlns:a16="http://schemas.microsoft.com/office/drawing/2014/main" id="{46B758E6-19C7-4934-AEF0-7E4E95492745}"/>
                </a:ext>
              </a:extLst>
            </p:cNvPr>
            <p:cNvCxnSpPr>
              <a:cxnSpLocks/>
            </p:cNvCxnSpPr>
            <p:nvPr/>
          </p:nvCxnSpPr>
          <p:spPr>
            <a:xfrm rot="740227">
              <a:off x="4738013" y="5310042"/>
              <a:ext cx="2512686" cy="0"/>
            </a:xfrm>
            <a:prstGeom prst="line">
              <a:avLst/>
            </a:prstGeom>
          </p:spPr>
          <p:style>
            <a:lnRef idx="1">
              <a:schemeClr val="accent1"/>
            </a:lnRef>
            <a:fillRef idx="0">
              <a:schemeClr val="accent1"/>
            </a:fillRef>
            <a:effectRef idx="0">
              <a:schemeClr val="accent1"/>
            </a:effectRef>
            <a:fontRef idx="minor">
              <a:schemeClr val="tx1"/>
            </a:fontRef>
          </p:style>
        </p:cxnSp>
        <p:sp>
          <p:nvSpPr>
            <p:cNvPr id="201" name="직사각형 200">
              <a:extLst>
                <a:ext uri="{FF2B5EF4-FFF2-40B4-BE49-F238E27FC236}">
                  <a16:creationId xmlns:a16="http://schemas.microsoft.com/office/drawing/2014/main" id="{46E32AD4-9A7A-4BFF-9DB5-E522D4E8551B}"/>
                </a:ext>
              </a:extLst>
            </p:cNvPr>
            <p:cNvSpPr/>
            <p:nvPr/>
          </p:nvSpPr>
          <p:spPr>
            <a:xfrm rot="740227">
              <a:off x="5649130" y="4190238"/>
              <a:ext cx="363020"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2" name="직사각형 201">
              <a:extLst>
                <a:ext uri="{FF2B5EF4-FFF2-40B4-BE49-F238E27FC236}">
                  <a16:creationId xmlns:a16="http://schemas.microsoft.com/office/drawing/2014/main" id="{F9B50E94-415F-4D67-9865-25E5F5A7153A}"/>
                </a:ext>
              </a:extLst>
            </p:cNvPr>
            <p:cNvSpPr/>
            <p:nvPr/>
          </p:nvSpPr>
          <p:spPr>
            <a:xfrm rot="740227">
              <a:off x="5495782" y="4885183"/>
              <a:ext cx="363020" cy="36099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3" name="직사각형 202">
              <a:extLst>
                <a:ext uri="{FF2B5EF4-FFF2-40B4-BE49-F238E27FC236}">
                  <a16:creationId xmlns:a16="http://schemas.microsoft.com/office/drawing/2014/main" id="{45C11731-BA24-4268-A7A1-94FEBCD103AB}"/>
                </a:ext>
              </a:extLst>
            </p:cNvPr>
            <p:cNvSpPr/>
            <p:nvPr/>
          </p:nvSpPr>
          <p:spPr>
            <a:xfrm rot="740227">
              <a:off x="6206789" y="5050868"/>
              <a:ext cx="359359"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4" name="직사각형 203">
              <a:extLst>
                <a:ext uri="{FF2B5EF4-FFF2-40B4-BE49-F238E27FC236}">
                  <a16:creationId xmlns:a16="http://schemas.microsoft.com/office/drawing/2014/main" id="{BB70B26D-B22A-4343-AEF9-CDA15A85F386}"/>
                </a:ext>
              </a:extLst>
            </p:cNvPr>
            <p:cNvSpPr/>
            <p:nvPr/>
          </p:nvSpPr>
          <p:spPr>
            <a:xfrm rot="740227">
              <a:off x="6361594" y="4344456"/>
              <a:ext cx="348326"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5" name="직선 연결선 204">
              <a:extLst>
                <a:ext uri="{FF2B5EF4-FFF2-40B4-BE49-F238E27FC236}">
                  <a16:creationId xmlns:a16="http://schemas.microsoft.com/office/drawing/2014/main" id="{34C6F20C-12EE-46DB-B0A7-80C120E0289C}"/>
                </a:ext>
              </a:extLst>
            </p:cNvPr>
            <p:cNvCxnSpPr>
              <a:cxnSpLocks/>
            </p:cNvCxnSpPr>
            <p:nvPr/>
          </p:nvCxnSpPr>
          <p:spPr>
            <a:xfrm flipH="1">
              <a:off x="5146736" y="787831"/>
              <a:ext cx="1147129" cy="25007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직선 연결선 205">
              <a:extLst>
                <a:ext uri="{FF2B5EF4-FFF2-40B4-BE49-F238E27FC236}">
                  <a16:creationId xmlns:a16="http://schemas.microsoft.com/office/drawing/2014/main" id="{01BF7F5D-6556-4D2F-882E-138B263FAB3B}"/>
                </a:ext>
              </a:extLst>
            </p:cNvPr>
            <p:cNvCxnSpPr>
              <a:cxnSpLocks/>
            </p:cNvCxnSpPr>
            <p:nvPr/>
          </p:nvCxnSpPr>
          <p:spPr>
            <a:xfrm flipH="1">
              <a:off x="4914889" y="1146487"/>
              <a:ext cx="1290873" cy="31935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직선 연결선 206">
              <a:extLst>
                <a:ext uri="{FF2B5EF4-FFF2-40B4-BE49-F238E27FC236}">
                  <a16:creationId xmlns:a16="http://schemas.microsoft.com/office/drawing/2014/main" id="{E8F8634F-077C-4F82-B63A-F6B4292859BD}"/>
                </a:ext>
              </a:extLst>
            </p:cNvPr>
            <p:cNvCxnSpPr>
              <a:cxnSpLocks/>
            </p:cNvCxnSpPr>
            <p:nvPr/>
          </p:nvCxnSpPr>
          <p:spPr>
            <a:xfrm flipH="1">
              <a:off x="6186235" y="877441"/>
              <a:ext cx="458615" cy="263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직선 연결선 207">
              <a:extLst>
                <a:ext uri="{FF2B5EF4-FFF2-40B4-BE49-F238E27FC236}">
                  <a16:creationId xmlns:a16="http://schemas.microsoft.com/office/drawing/2014/main" id="{71D32C7A-B996-42B3-9EC0-04577B7AD2C1}"/>
                </a:ext>
              </a:extLst>
            </p:cNvPr>
            <p:cNvCxnSpPr>
              <a:cxnSpLocks/>
            </p:cNvCxnSpPr>
            <p:nvPr/>
          </p:nvCxnSpPr>
          <p:spPr>
            <a:xfrm flipH="1">
              <a:off x="5954025" y="1240398"/>
              <a:ext cx="602170" cy="3336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9" name="직사각형 208">
              <a:extLst>
                <a:ext uri="{FF2B5EF4-FFF2-40B4-BE49-F238E27FC236}">
                  <a16:creationId xmlns:a16="http://schemas.microsoft.com/office/drawing/2014/main" id="{1AAA254A-1C83-4224-A0BD-DBF670D6D1D2}"/>
                </a:ext>
              </a:extLst>
            </p:cNvPr>
            <p:cNvSpPr/>
            <p:nvPr/>
          </p:nvSpPr>
          <p:spPr>
            <a:xfrm rot="822996">
              <a:off x="6941169" y="1000549"/>
              <a:ext cx="366181" cy="36600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0" name="직선 연결선 209">
              <a:extLst>
                <a:ext uri="{FF2B5EF4-FFF2-40B4-BE49-F238E27FC236}">
                  <a16:creationId xmlns:a16="http://schemas.microsoft.com/office/drawing/2014/main" id="{6B6C0D63-0FDF-4902-8834-44F6EA3489F1}"/>
                </a:ext>
              </a:extLst>
            </p:cNvPr>
            <p:cNvCxnSpPr>
              <a:cxnSpLocks/>
            </p:cNvCxnSpPr>
            <p:nvPr/>
          </p:nvCxnSpPr>
          <p:spPr>
            <a:xfrm flipH="1">
              <a:off x="6669574" y="1404747"/>
              <a:ext cx="596192" cy="33215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1" name="직선 연결선 210">
              <a:extLst>
                <a:ext uri="{FF2B5EF4-FFF2-40B4-BE49-F238E27FC236}">
                  <a16:creationId xmlns:a16="http://schemas.microsoft.com/office/drawing/2014/main" id="{CD0C44BB-B255-479C-BF88-3D0A25859E8D}"/>
                </a:ext>
              </a:extLst>
            </p:cNvPr>
            <p:cNvCxnSpPr>
              <a:cxnSpLocks/>
            </p:cNvCxnSpPr>
            <p:nvPr/>
          </p:nvCxnSpPr>
          <p:spPr>
            <a:xfrm flipH="1">
              <a:off x="6896168" y="1054765"/>
              <a:ext cx="453206" cy="26214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2" name="직선 연결선 211">
              <a:extLst>
                <a:ext uri="{FF2B5EF4-FFF2-40B4-BE49-F238E27FC236}">
                  <a16:creationId xmlns:a16="http://schemas.microsoft.com/office/drawing/2014/main" id="{D2C76F0A-7F80-438C-8ACB-806CD87A9D47}"/>
                </a:ext>
              </a:extLst>
            </p:cNvPr>
            <p:cNvCxnSpPr>
              <a:cxnSpLocks/>
            </p:cNvCxnSpPr>
            <p:nvPr/>
          </p:nvCxnSpPr>
          <p:spPr>
            <a:xfrm flipH="1">
              <a:off x="5846680" y="956222"/>
              <a:ext cx="1135904" cy="24904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직선 연결선 212">
              <a:extLst>
                <a:ext uri="{FF2B5EF4-FFF2-40B4-BE49-F238E27FC236}">
                  <a16:creationId xmlns:a16="http://schemas.microsoft.com/office/drawing/2014/main" id="{199C5582-F4DE-40AC-8AE4-A6CC2DC0D1A0}"/>
                </a:ext>
              </a:extLst>
            </p:cNvPr>
            <p:cNvCxnSpPr>
              <a:cxnSpLocks/>
            </p:cNvCxnSpPr>
            <p:nvPr/>
          </p:nvCxnSpPr>
          <p:spPr>
            <a:xfrm flipH="1">
              <a:off x="5612012" y="1316355"/>
              <a:ext cx="1285994" cy="318974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51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Separable Convolutions</a:t>
                </a:r>
              </a:p>
              <a:p>
                <a:pPr lvl="1" algn="just"/>
                <a:r>
                  <a:rPr lang="en-US" altLang="ko-KR" dirty="0"/>
                  <a:t>To save computational cost by substituting </a:t>
                </a:r>
                <a14:m>
                  <m:oMath xmlns:m="http://schemas.openxmlformats.org/officeDocument/2006/math">
                    <m:r>
                      <a:rPr lang="en-US" altLang="ko-KR" i="1" dirty="0" smtClean="0">
                        <a:latin typeface="Cambria Math" panose="02040503050406030204" pitchFamily="18" charset="0"/>
                      </a:rPr>
                      <m:t>𝑓</m:t>
                    </m:r>
                    <m:r>
                      <a:rPr lang="en-US" altLang="ko-KR" i="0" dirty="0" smtClean="0">
                        <a:latin typeface="Cambria Math" panose="02040503050406030204" pitchFamily="18" charset="0"/>
                      </a:rPr>
                      <m:t>×</m:t>
                    </m:r>
                    <m:r>
                      <a:rPr lang="en-US" altLang="ko-KR" i="1" dirty="0" smtClean="0">
                        <a:latin typeface="Cambria Math" panose="02040503050406030204" pitchFamily="18" charset="0"/>
                      </a:rPr>
                      <m:t>𝑓</m:t>
                    </m:r>
                  </m:oMath>
                </a14:m>
                <a:r>
                  <a:rPr lang="en-US" altLang="ko-KR" dirty="0"/>
                  <a:t> convolution filters with the combination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b="0" i="0" dirty="0" smtClean="0">
                        <a:latin typeface="Cambria Math" panose="02040503050406030204" pitchFamily="18" charset="0"/>
                      </a:rPr>
                      <m:t>1</m:t>
                    </m:r>
                  </m:oMath>
                </a14:m>
                <a:r>
                  <a:rPr lang="en-US" altLang="ko-KR" dirty="0"/>
                  <a:t>  and 1</a:t>
                </a:r>
                <a14:m>
                  <m:oMath xmlns:m="http://schemas.openxmlformats.org/officeDocument/2006/math">
                    <m:r>
                      <a:rPr lang="en-US" altLang="ko-KR" dirty="0">
                        <a:latin typeface="Cambria Math" panose="02040503050406030204" pitchFamily="18" charset="0"/>
                      </a:rPr>
                      <m:t>×</m:t>
                    </m:r>
                    <m:r>
                      <a:rPr lang="en-US" altLang="ko-KR" i="1" dirty="0">
                        <a:latin typeface="Cambria Math" panose="02040503050406030204" pitchFamily="18" charset="0"/>
                      </a:rPr>
                      <m:t>𝑓</m:t>
                    </m:r>
                  </m:oMath>
                </a14:m>
                <a:r>
                  <a:rPr lang="en-US" altLang="ko-KR" dirty="0"/>
                  <a:t> convolution filters.</a:t>
                </a:r>
              </a:p>
            </p:txBody>
          </p:sp>
        </mc:Choice>
        <mc:Fallback>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r="-826"/>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F83FDB2A-CAA2-466A-A422-2092A1ABF28B}"/>
              </a:ext>
            </a:extLst>
          </p:cNvPr>
          <p:cNvPicPr>
            <a:picLocks noChangeAspect="1"/>
          </p:cNvPicPr>
          <p:nvPr/>
        </p:nvPicPr>
        <p:blipFill>
          <a:blip r:embed="rId3"/>
          <a:stretch>
            <a:fillRect/>
          </a:stretch>
        </p:blipFill>
        <p:spPr>
          <a:xfrm>
            <a:off x="1735647" y="1908285"/>
            <a:ext cx="8334375" cy="4381500"/>
          </a:xfrm>
          <a:prstGeom prst="rect">
            <a:avLst/>
          </a:prstGeom>
        </p:spPr>
      </p:pic>
    </p:spTree>
    <p:extLst>
      <p:ext uri="{BB962C8B-B14F-4D97-AF65-F5344CB8AC3E}">
        <p14:creationId xmlns:p14="http://schemas.microsoft.com/office/powerpoint/2010/main" val="127809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9.1. Historical Background of CNN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en-US" altLang="ko-KR" dirty="0"/>
              <a:t>Feed-forward Neural Networks (Chap. 5)</a:t>
            </a:r>
          </a:p>
          <a:p>
            <a:pPr lvl="1"/>
            <a:r>
              <a:rPr lang="en-US" altLang="ko-KR" dirty="0"/>
              <a:t>Fully-Connected </a:t>
            </a:r>
          </a:p>
          <a:p>
            <a:pPr lvl="1"/>
            <a:r>
              <a:rPr lang="en-US" altLang="ko-KR" dirty="0"/>
              <a:t>Too many weights for training </a:t>
            </a:r>
          </a:p>
          <a:p>
            <a:pPr lvl="1"/>
            <a:r>
              <a:rPr lang="en-US" altLang="ko-KR" dirty="0"/>
              <a:t>Slow learning convergence and High computational complexity </a:t>
            </a:r>
          </a:p>
          <a:p>
            <a:pPr lvl="1"/>
            <a:r>
              <a:rPr lang="en-US" altLang="ko-KR" dirty="0"/>
              <a:t>Overspecialization to training samples (poor generalization performance)</a:t>
            </a:r>
          </a:p>
          <a:p>
            <a:pPr lvl="1">
              <a:buFont typeface="Wingdings" panose="05000000000000000000" pitchFamily="2" charset="2"/>
              <a:buChar char="Ø"/>
            </a:pPr>
            <a:r>
              <a:rPr lang="en-US" altLang="ko-KR" dirty="0"/>
              <a:t> Locally-Connected Networks (Visual pathway of mammal)</a:t>
            </a:r>
          </a:p>
          <a:p>
            <a:r>
              <a:rPr lang="en-US" altLang="ko-KR" dirty="0"/>
              <a:t>Visual Pathway</a:t>
            </a:r>
          </a:p>
          <a:p>
            <a:pPr lvl="1"/>
            <a:r>
              <a:rPr lang="en-US" altLang="ko-KR" dirty="0"/>
              <a:t>Hubel and Wiesel (1950s and 1960s)</a:t>
            </a:r>
          </a:p>
          <a:p>
            <a:pPr lvl="2"/>
            <a:r>
              <a:rPr lang="en-US" altLang="ko-KR" dirty="0"/>
              <a:t>Cat and monkey visual </a:t>
            </a:r>
            <a:r>
              <a:rPr lang="en-US" altLang="ko-KR" dirty="0">
                <a:hlinkClick r:id="rId2" tooltip="Cortex (anatomy)"/>
              </a:rPr>
              <a:t>cortexes</a:t>
            </a:r>
            <a:r>
              <a:rPr lang="en-US" altLang="ko-KR" dirty="0"/>
              <a:t> contain neurons that individually respond to small regions of the </a:t>
            </a:r>
            <a:r>
              <a:rPr lang="en-US" altLang="ko-KR" dirty="0">
                <a:hlinkClick r:id="rId3" tooltip="Visual field"/>
              </a:rPr>
              <a:t>visual field</a:t>
            </a:r>
            <a:r>
              <a:rPr lang="en-US" altLang="ko-KR" dirty="0"/>
              <a:t>. </a:t>
            </a:r>
            <a:r>
              <a:rPr lang="en-US" altLang="ko-KR" dirty="0">
                <a:latin typeface="Cambria Math" panose="02040503050406030204" pitchFamily="18" charset="0"/>
                <a:ea typeface="Cambria Math" panose="02040503050406030204" pitchFamily="18" charset="0"/>
              </a:rPr>
              <a:t>→ Receptive Field</a:t>
            </a:r>
          </a:p>
          <a:p>
            <a:pPr lvl="2"/>
            <a:r>
              <a:rPr lang="en-US" altLang="ko-KR" dirty="0"/>
              <a:t>Simple Cells in V1 layer, whose output is maximized by straight edges having particular orientations within their receptive field</a:t>
            </a:r>
          </a:p>
          <a:p>
            <a:pPr lvl="2"/>
            <a:r>
              <a:rPr lang="en-US" altLang="ko-KR" dirty="0"/>
              <a:t>Complex Cells in V1 and V2 layer, which have larger </a:t>
            </a:r>
            <a:r>
              <a:rPr lang="en-US" altLang="ko-KR" dirty="0">
                <a:hlinkClick r:id="rId4" tooltip="Receptive field"/>
              </a:rPr>
              <a:t>receptive fields</a:t>
            </a:r>
            <a:r>
              <a:rPr lang="en-US" altLang="ko-KR" dirty="0"/>
              <a:t>, whose output is insensitive to the exact position of the edges in the field.</a:t>
            </a:r>
          </a:p>
        </p:txBody>
      </p:sp>
    </p:spTree>
    <p:extLst>
      <p:ext uri="{BB962C8B-B14F-4D97-AF65-F5344CB8AC3E}">
        <p14:creationId xmlns:p14="http://schemas.microsoft.com/office/powerpoint/2010/main" val="81437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Convolutions</a:t>
                </a:r>
              </a:p>
              <a:p>
                <a:pPr lvl="1" algn="just"/>
                <a:r>
                  <a:rPr lang="en-US" altLang="ko-KR" dirty="0"/>
                  <a:t>Assuming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i="1" dirty="0">
                        <a:latin typeface="Cambria Math" panose="02040503050406030204" pitchFamily="18" charset="0"/>
                      </a:rPr>
                      <m:t> </m:t>
                    </m:r>
                  </m:oMath>
                </a14:m>
                <a:r>
                  <a:rPr lang="en-US" altLang="ko-KR" dirty="0"/>
                  <a:t>sized input with </a:t>
                </a:r>
                <a14:m>
                  <m:oMath xmlns:m="http://schemas.openxmlformats.org/officeDocument/2006/math">
                    <m:r>
                      <a:rPr lang="en-US" altLang="ko-KR" b="0" i="1" dirty="0" smtClean="0">
                        <a:latin typeface="Cambria Math" panose="02040503050406030204" pitchFamily="18" charset="0"/>
                      </a:rPr>
                      <m:t>𝑐</m:t>
                    </m:r>
                  </m:oMath>
                </a14:m>
                <a:r>
                  <a:rPr lang="en-US" altLang="ko-KR" dirty="0"/>
                  <a:t> channels and </a:t>
                </a:r>
                <a14:m>
                  <m:oMath xmlns:m="http://schemas.openxmlformats.org/officeDocument/2006/math">
                    <m:r>
                      <a:rPr lang="en-US" altLang="ko-KR" b="0" i="1" dirty="0" smtClean="0">
                        <a:latin typeface="Cambria Math" panose="02040503050406030204" pitchFamily="18" charset="0"/>
                      </a:rPr>
                      <m:t>𝑓</m:t>
                    </m:r>
                    <m:r>
                      <a:rPr lang="en-US" altLang="ko-KR" dirty="0">
                        <a:latin typeface="Cambria Math" panose="02040503050406030204" pitchFamily="18" charset="0"/>
                      </a:rPr>
                      <m:t>×</m:t>
                    </m:r>
                    <m:r>
                      <a:rPr lang="en-US" altLang="ko-KR" b="0" i="1" dirty="0" smtClean="0">
                        <a:latin typeface="Cambria Math" panose="02040503050406030204" pitchFamily="18" charset="0"/>
                      </a:rPr>
                      <m:t>𝑓</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convolution filters.</a:t>
                </a:r>
              </a:p>
              <a:p>
                <a:pPr lvl="1" algn="just"/>
                <a:r>
                  <a:rPr lang="en-US" altLang="ko-KR" dirty="0"/>
                  <a:t>Step 1:Convolution of each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input with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oMath>
                </a14:m>
                <a:r>
                  <a:rPr lang="en-US" altLang="ko-KR" dirty="0"/>
                  <a:t> filter</a:t>
                </a:r>
              </a:p>
              <a:p>
                <a:pPr lvl="1" algn="just"/>
                <a:r>
                  <a:rPr lang="en-US" altLang="ko-KR" dirty="0"/>
                  <a:t>Step 2: Combining the convolution results ..Output with </a:t>
                </a:r>
                <a14:m>
                  <m:oMath xmlns:m="http://schemas.openxmlformats.org/officeDocument/2006/math">
                    <m:r>
                      <a:rPr lang="en-US" altLang="ko-KR" b="0" i="1" dirty="0" smtClean="0">
                        <a:latin typeface="Cambria Math" panose="02040503050406030204" pitchFamily="18" charset="0"/>
                      </a:rPr>
                      <m:t>𝑐</m:t>
                    </m:r>
                  </m:oMath>
                </a14:m>
                <a:r>
                  <a:rPr lang="en-US" altLang="ko-KR" dirty="0"/>
                  <a:t> channels </a:t>
                </a:r>
              </a:p>
              <a:p>
                <a:pPr marL="457200" lvl="1" indent="0" algn="just">
                  <a:buNone/>
                </a:pPr>
                <a:endParaRPr lang="en-US" altLang="ko-KR" dirty="0"/>
              </a:p>
              <a:p>
                <a:pPr marL="457200" lvl="1" indent="0" algn="just">
                  <a:buNone/>
                </a:pPr>
                <a:endParaRPr lang="en-US" altLang="ko-KR" dirty="0"/>
              </a:p>
            </p:txBody>
          </p:sp>
        </mc:Choice>
        <mc:Fallback>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r="-826"/>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708780A8-383C-4EB4-AD05-6AC37AC7C2CB}"/>
              </a:ext>
            </a:extLst>
          </p:cNvPr>
          <p:cNvPicPr>
            <a:picLocks noChangeAspect="1"/>
          </p:cNvPicPr>
          <p:nvPr/>
        </p:nvPicPr>
        <p:blipFill>
          <a:blip r:embed="rId3"/>
          <a:stretch>
            <a:fillRect/>
          </a:stretch>
        </p:blipFill>
        <p:spPr>
          <a:xfrm>
            <a:off x="1668972" y="2202034"/>
            <a:ext cx="8467725" cy="4371975"/>
          </a:xfrm>
          <a:prstGeom prst="rect">
            <a:avLst/>
          </a:prstGeom>
        </p:spPr>
      </p:pic>
    </p:spTree>
    <p:extLst>
      <p:ext uri="{BB962C8B-B14F-4D97-AF65-F5344CB8AC3E}">
        <p14:creationId xmlns:p14="http://schemas.microsoft.com/office/powerpoint/2010/main" val="103724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Separable Convolutions</a:t>
                </a:r>
              </a:p>
              <a:p>
                <a:pPr lvl="1" algn="just"/>
                <a:r>
                  <a:rPr lang="en-US" altLang="ko-KR" dirty="0"/>
                  <a:t>Assuming convolution of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input with </a:t>
                </a:r>
                <a14:m>
                  <m:oMath xmlns:m="http://schemas.openxmlformats.org/officeDocument/2006/math">
                    <m:r>
                      <a:rPr lang="en-US" altLang="ko-KR" b="0" i="1" dirty="0" smtClean="0">
                        <a:latin typeface="Cambria Math" panose="02040503050406030204" pitchFamily="18" charset="0"/>
                      </a:rPr>
                      <m:t>𝐻</m:t>
                    </m:r>
                  </m:oMath>
                </a14:m>
                <a:r>
                  <a:rPr lang="en-US" altLang="ko-KR" dirty="0"/>
                  <a:t>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 (stride 1) attains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𝐻</m:t>
                    </m:r>
                  </m:oMath>
                </a14:m>
                <a:r>
                  <a:rPr lang="en-US" altLang="ko-KR" dirty="0"/>
                  <a:t> output</a:t>
                </a:r>
              </a:p>
              <a:p>
                <a:pPr lvl="1" algn="just"/>
                <a:r>
                  <a:rPr lang="en-US" altLang="ko-KR" dirty="0"/>
                  <a:t> To save computational costs but attain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𝐻</m:t>
                    </m:r>
                  </m:oMath>
                </a14:m>
                <a:r>
                  <a:rPr lang="en-US" altLang="ko-KR" dirty="0"/>
                  <a:t> output. </a:t>
                </a:r>
              </a:p>
              <a:p>
                <a:pPr lvl="1" algn="just"/>
                <a:r>
                  <a:rPr lang="en-US" altLang="ko-KR" dirty="0"/>
                  <a:t>How? – </a:t>
                </a:r>
                <a:r>
                  <a:rPr lang="en-US" altLang="ko-KR" dirty="0" err="1"/>
                  <a:t>depthwise</a:t>
                </a:r>
                <a:r>
                  <a:rPr lang="en-US" altLang="ko-KR" dirty="0"/>
                  <a:t> separable convolution!</a:t>
                </a:r>
              </a:p>
              <a:p>
                <a:pPr marL="457200" lvl="1" indent="0" algn="just">
                  <a:buNone/>
                </a:pPr>
                <a:endParaRPr lang="en-US" altLang="ko-KR" dirty="0"/>
              </a:p>
            </p:txBody>
          </p:sp>
        </mc:Choice>
        <mc:Fallback>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r="-826"/>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09D0A18A-A11E-496F-A0E8-95A04479972C}"/>
              </a:ext>
            </a:extLst>
          </p:cNvPr>
          <p:cNvPicPr>
            <a:picLocks noChangeAspect="1"/>
          </p:cNvPicPr>
          <p:nvPr/>
        </p:nvPicPr>
        <p:blipFill>
          <a:blip r:embed="rId3"/>
          <a:stretch>
            <a:fillRect/>
          </a:stretch>
        </p:blipFill>
        <p:spPr>
          <a:xfrm>
            <a:off x="2526222" y="2553686"/>
            <a:ext cx="6753225" cy="4210050"/>
          </a:xfrm>
          <a:prstGeom prst="rect">
            <a:avLst/>
          </a:prstGeom>
        </p:spPr>
      </p:pic>
    </p:spTree>
    <p:extLst>
      <p:ext uri="{BB962C8B-B14F-4D97-AF65-F5344CB8AC3E}">
        <p14:creationId xmlns:p14="http://schemas.microsoft.com/office/powerpoint/2010/main" val="4947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Separable Convolutions</a:t>
                </a:r>
              </a:p>
              <a:p>
                <a:pPr marL="457200" lvl="1" indent="0" algn="just">
                  <a:buNone/>
                </a:pPr>
                <a:r>
                  <a:rPr lang="en-US" altLang="ko-KR" dirty="0"/>
                  <a:t>① </a:t>
                </a:r>
                <a:r>
                  <a:rPr lang="en-US" altLang="ko-KR" dirty="0" err="1"/>
                  <a:t>Depthwise</a:t>
                </a:r>
                <a:r>
                  <a:rPr lang="en-US" altLang="ko-KR" dirty="0"/>
                  <a:t> convolution :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output</a:t>
                </a:r>
              </a:p>
              <a:p>
                <a:pPr marL="457200" lvl="1" indent="0" algn="just">
                  <a:buNone/>
                </a:pPr>
                <a:r>
                  <a:rPr lang="en-US" altLang="ko-KR" dirty="0"/>
                  <a:t>② Convolution of </a:t>
                </a:r>
                <a14:m>
                  <m:oMath xmlns:m="http://schemas.openxmlformats.org/officeDocument/2006/math">
                    <m:r>
                      <a:rPr lang="en-US" altLang="ko-KR" i="1" dirty="0" smtClean="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data with </a:t>
                </a:r>
                <a14:m>
                  <m:oMath xmlns:m="http://schemas.openxmlformats.org/officeDocument/2006/math">
                    <m:r>
                      <a:rPr lang="en-US" altLang="ko-KR" i="1" dirty="0">
                        <a:latin typeface="Cambria Math" panose="02040503050406030204" pitchFamily="18" charset="0"/>
                      </a:rPr>
                      <m:t>𝐻</m:t>
                    </m:r>
                  </m:oMath>
                </a14:m>
                <a:r>
                  <a:rPr lang="en-US" altLang="ko-KR" dirty="0"/>
                  <a:t> </a:t>
                </a:r>
                <a14:m>
                  <m:oMath xmlns:m="http://schemas.openxmlformats.org/officeDocument/2006/math">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a:t>
                </a:r>
              </a:p>
              <a:p>
                <a:pPr lvl="1" algn="just"/>
                <a:r>
                  <a:rPr lang="en-US" altLang="ko-KR" dirty="0"/>
                  <a:t>Pointwise convolution : convolution with </a:t>
                </a:r>
                <a14:m>
                  <m:oMath xmlns:m="http://schemas.openxmlformats.org/officeDocument/2006/math">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 </a:t>
                </a:r>
              </a:p>
              <a:p>
                <a:pPr lvl="2" algn="just"/>
                <a:r>
                  <a:rPr lang="en-US" altLang="ko-KR" dirty="0"/>
                  <a:t>Combining </a:t>
                </a:r>
                <a:r>
                  <a:rPr lang="en-US" altLang="ko-KR" i="1" dirty="0"/>
                  <a:t>c</a:t>
                </a:r>
                <a:r>
                  <a:rPr lang="en-US" altLang="ko-KR" dirty="0"/>
                  <a:t> channel data into 1 channel</a:t>
                </a:r>
                <a:r>
                  <a:rPr lang="en-US" altLang="ko-KR" b="0" dirty="0"/>
                  <a:t> </a:t>
                </a:r>
                <a14:m>
                  <m:oMath xmlns:m="http://schemas.openxmlformats.org/officeDocument/2006/math">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b="0" i="1" dirty="0" smtClean="0">
                        <a:latin typeface="Cambria Math" panose="02040503050406030204" pitchFamily="18" charset="0"/>
                      </a:rPr>
                      <m:t>1</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a:t>
                </a:r>
              </a:p>
              <a:p>
                <a:pPr marL="457200" lvl="1" indent="0" algn="just">
                  <a:buNone/>
                </a:pPr>
                <a:endParaRPr lang="en-US" altLang="ko-KR" dirty="0"/>
              </a:p>
            </p:txBody>
          </p:sp>
        </mc:Choice>
        <mc:Fallback>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29C23589-7760-46ED-A42E-38D6C4AF646B}"/>
              </a:ext>
            </a:extLst>
          </p:cNvPr>
          <p:cNvPicPr>
            <a:picLocks noChangeAspect="1"/>
          </p:cNvPicPr>
          <p:nvPr/>
        </p:nvPicPr>
        <p:blipFill>
          <a:blip r:embed="rId3"/>
          <a:stretch>
            <a:fillRect/>
          </a:stretch>
        </p:blipFill>
        <p:spPr>
          <a:xfrm>
            <a:off x="1721360" y="2508031"/>
            <a:ext cx="8362950" cy="3733800"/>
          </a:xfrm>
          <a:prstGeom prst="rect">
            <a:avLst/>
          </a:prstGeom>
        </p:spPr>
      </p:pic>
    </p:spTree>
    <p:extLst>
      <p:ext uri="{BB962C8B-B14F-4D97-AF65-F5344CB8AC3E}">
        <p14:creationId xmlns:p14="http://schemas.microsoft.com/office/powerpoint/2010/main" val="1243142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내용 개체 틀 4">
                <a:extLst>
                  <a:ext uri="{FF2B5EF4-FFF2-40B4-BE49-F238E27FC236}">
                    <a16:creationId xmlns:a16="http://schemas.microsoft.com/office/drawing/2014/main" id="{05E30378-F8D3-4CF1-9598-F39C8D07B37E}"/>
                  </a:ext>
                </a:extLst>
              </p:cNvPr>
              <p:cNvSpPr txBox="1">
                <a:spLocks/>
              </p:cNvSpPr>
              <p:nvPr/>
            </p:nvSpPr>
            <p:spPr>
              <a:xfrm>
                <a:off x="371232" y="283991"/>
                <a:ext cx="11063207" cy="5568854"/>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b="1" dirty="0"/>
                  <a:t>Depthwise Separable Convolutions</a:t>
                </a:r>
              </a:p>
              <a:p>
                <a:pPr lvl="1" algn="just"/>
                <a:r>
                  <a:rPr lang="en-US" altLang="ko-KR" dirty="0"/>
                  <a:t>Comparison of computational costs</a:t>
                </a:r>
              </a:p>
              <a:p>
                <a:pPr marL="457200" lvl="1" indent="0" algn="just">
                  <a:buNone/>
                </a:pPr>
                <a:r>
                  <a:rPr lang="en-US" altLang="ko-KR" dirty="0"/>
                  <a:t>A. Convolution of </a:t>
                </a:r>
                <a14:m>
                  <m:oMath xmlns:m="http://schemas.openxmlformats.org/officeDocument/2006/math">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b="0" i="1" dirty="0" smtClean="0">
                        <a:latin typeface="Cambria Math" panose="02040503050406030204" pitchFamily="18" charset="0"/>
                      </a:rPr>
                      <m:t>𝑐</m:t>
                    </m:r>
                  </m:oMath>
                </a14:m>
                <a:r>
                  <a:rPr lang="en-US" altLang="ko-KR" dirty="0"/>
                  <a:t> input with </a:t>
                </a:r>
                <a14:m>
                  <m:oMath xmlns:m="http://schemas.openxmlformats.org/officeDocument/2006/math">
                    <m:r>
                      <a:rPr lang="en-US" altLang="ko-KR" b="0" i="1" dirty="0" smtClean="0">
                        <a:latin typeface="Cambria Math" panose="02040503050406030204" pitchFamily="18" charset="0"/>
                      </a:rPr>
                      <m:t>𝐻</m:t>
                    </m:r>
                  </m:oMath>
                </a14:m>
                <a:r>
                  <a:rPr lang="en-US" altLang="ko-KR" dirty="0"/>
                  <a:t>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oMath>
                </a14:m>
                <a:r>
                  <a:rPr lang="en-US" altLang="ko-KR" dirty="0"/>
                  <a:t> filters (stride 1) </a:t>
                </a:r>
              </a:p>
              <a:p>
                <a:pPr marL="457200" lvl="1" indent="0" algn="just">
                  <a:buNone/>
                </a:pPr>
                <a:r>
                  <a:rPr lang="en-US" altLang="ko-KR" dirty="0"/>
                  <a:t>	 </a:t>
                </a:r>
                <a:r>
                  <a:rPr lang="en-US" altLang="ko-KR" dirty="0">
                    <a:latin typeface="Cambria Math" panose="02040503050406030204" pitchFamily="18" charset="0"/>
                    <a:ea typeface="Cambria Math" panose="02040503050406030204" pitchFamily="18" charset="0"/>
                  </a:rPr>
                  <a:t>⇒</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r>
                  <a:rPr lang="en-US" altLang="ko-KR" dirty="0"/>
                  <a:t>B. </a:t>
                </a:r>
                <a:r>
                  <a:rPr lang="en-US" altLang="ko-KR" dirty="0" err="1"/>
                  <a:t>Depthwise</a:t>
                </a:r>
                <a:r>
                  <a:rPr lang="en-US" altLang="ko-KR" dirty="0"/>
                  <a:t> separable convolution</a:t>
                </a:r>
              </a:p>
              <a:p>
                <a:pPr marL="457200" lvl="1" indent="0" algn="just">
                  <a:buNone/>
                </a:pPr>
                <a:r>
                  <a:rPr lang="en-US" altLang="ko-KR" dirty="0"/>
                  <a:t>	</a:t>
                </a:r>
                <a:r>
                  <a:rPr lang="en-US" altLang="ko-KR" dirty="0">
                    <a:latin typeface="Cambria Math" panose="02040503050406030204" pitchFamily="18" charset="0"/>
                    <a:ea typeface="Cambria Math" panose="02040503050406030204" pitchFamily="18" charset="0"/>
                  </a:rPr>
                  <a:t> ⇒ </a:t>
                </a:r>
                <a:r>
                  <a:rPr lang="en-US" altLang="ko-KR" dirty="0"/>
                  <a:t>① </a:t>
                </a:r>
                <a:r>
                  <a:rPr lang="en-US" altLang="ko-KR" dirty="0" err="1">
                    <a:latin typeface="Cambria Math" panose="02040503050406030204" pitchFamily="18" charset="0"/>
                    <a:ea typeface="Cambria Math" panose="02040503050406030204" pitchFamily="18" charset="0"/>
                  </a:rPr>
                  <a:t>depthwise</a:t>
                </a:r>
                <a:r>
                  <a:rPr lang="en-US" altLang="ko-KR" dirty="0">
                    <a:latin typeface="Cambria Math" panose="02040503050406030204" pitchFamily="18" charset="0"/>
                    <a:ea typeface="Cambria Math" panose="02040503050406030204" pitchFamily="18" charset="0"/>
                  </a:rPr>
                  <a:t> convolution: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r>
                  <a:rPr lang="en-US" altLang="ko-KR" dirty="0"/>
                  <a:t>	</a:t>
                </a:r>
                <a:r>
                  <a:rPr lang="en-US" altLang="ko-KR" dirty="0">
                    <a:latin typeface="Cambria Math" panose="02040503050406030204" pitchFamily="18" charset="0"/>
                    <a:ea typeface="Cambria Math" panose="02040503050406030204" pitchFamily="18" charset="0"/>
                  </a:rPr>
                  <a:t> ⇒ </a:t>
                </a:r>
                <a:r>
                  <a:rPr lang="en-US" altLang="ko-KR" dirty="0"/>
                  <a:t>② </a:t>
                </a:r>
                <a:r>
                  <a:rPr lang="en-US" altLang="ko-KR" dirty="0">
                    <a:latin typeface="Cambria Math" panose="02040503050406030204" pitchFamily="18" charset="0"/>
                    <a:ea typeface="Cambria Math" panose="02040503050406030204" pitchFamily="18" charset="0"/>
                  </a:rPr>
                  <a:t>pointwise convolution: </a:t>
                </a:r>
                <a14:m>
                  <m:oMath xmlns:m="http://schemas.openxmlformats.org/officeDocument/2006/math">
                    <m:r>
                      <a:rPr lang="en-US" altLang="ko-KR" b="0" i="1" dirty="0" smtClean="0">
                        <a:latin typeface="Cambria Math" panose="02040503050406030204" pitchFamily="18" charset="0"/>
                      </a:rPr>
                      <m:t>𝑐</m:t>
                    </m:r>
                    <m:r>
                      <a:rPr lang="en-US" altLang="ko-KR" dirty="0">
                        <a:latin typeface="Cambria Math" panose="02040503050406030204" pitchFamily="18" charset="0"/>
                      </a:rPr>
                      <m:t>×</m:t>
                    </m:r>
                    <m:r>
                      <a:rPr lang="en-US" altLang="ko-KR" b="0" i="1" dirty="0" smtClean="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r>
                  <a:rPr lang="en-US" altLang="ko-KR" dirty="0"/>
                  <a:t>	 </a:t>
                </a:r>
                <a14:m>
                  <m:oMath xmlns:m="http://schemas.openxmlformats.org/officeDocument/2006/math">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 </a:t>
                </a:r>
                <a14:m>
                  <m:oMath xmlns:m="http://schemas.openxmlformats.org/officeDocument/2006/math">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oMath>
                </a14:m>
                <a:r>
                  <a:rPr lang="en-US" altLang="ko-KR" dirty="0"/>
                  <a:t> multiplications</a:t>
                </a:r>
              </a:p>
              <a:p>
                <a:pPr marL="457200" lvl="1" indent="0" algn="just">
                  <a:buNone/>
                </a:pPr>
                <a:endParaRPr lang="en-US" altLang="ko-KR" dirty="0"/>
              </a:p>
              <a:p>
                <a:pPr marL="457200" lvl="1" indent="0" algn="just">
                  <a:buNone/>
                </a:pPr>
                <a:r>
                  <a:rPr lang="en-US" altLang="ko-KR" dirty="0"/>
                  <a:t>	Ratio of computational Costs: </a:t>
                </a:r>
                <a14:m>
                  <m:oMath xmlns:m="http://schemas.openxmlformats.org/officeDocument/2006/math">
                    <m:f>
                      <m:fPr>
                        <m:ctrlPr>
                          <a:rPr lang="en-US" altLang="ko-KR" i="1" smtClean="0">
                            <a:latin typeface="Cambria Math" panose="02040503050406030204" pitchFamily="18" charset="0"/>
                          </a:rPr>
                        </m:ctrlPr>
                      </m:fPr>
                      <m:num>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r>
                          <m:rPr>
                            <m:nor/>
                          </m:rPr>
                          <a:rPr lang="en-US" altLang="ko-KR" dirty="0"/>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num>
                      <m:den>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𝑓</m:t>
                        </m:r>
                        <m:r>
                          <a:rPr lang="en-US" altLang="ko-KR" dirty="0">
                            <a:latin typeface="Cambria Math" panose="02040503050406030204" pitchFamily="18" charset="0"/>
                          </a:rPr>
                          <m:t>×</m:t>
                        </m:r>
                        <m:r>
                          <a:rPr lang="en-US" altLang="ko-KR" i="1" dirty="0">
                            <a:latin typeface="Cambria Math" panose="02040503050406030204" pitchFamily="18" charset="0"/>
                          </a:rPr>
                          <m:t>𝑐</m:t>
                        </m:r>
                        <m:r>
                          <a:rPr lang="en-US" altLang="ko-KR" dirty="0">
                            <a:latin typeface="Cambria Math" panose="02040503050406030204" pitchFamily="18" charset="0"/>
                          </a:rPr>
                          <m:t>×</m:t>
                        </m:r>
                        <m:r>
                          <a:rPr lang="en-US" altLang="ko-KR" i="1" dirty="0">
                            <a:latin typeface="Cambria Math" panose="02040503050406030204" pitchFamily="18" charset="0"/>
                          </a:rPr>
                          <m:t>𝐻</m:t>
                        </m:r>
                        <m:r>
                          <a:rPr lang="en-US" altLang="ko-KR" dirty="0">
                            <a:latin typeface="Cambria Math" panose="02040503050406030204" pitchFamily="18" charset="0"/>
                          </a:rPr>
                          <m:t>×</m:t>
                        </m:r>
                        <m:r>
                          <a:rPr lang="en-US" altLang="ko-KR" i="1" dirty="0">
                            <a:latin typeface="Cambria Math" panose="02040503050406030204" pitchFamily="18" charset="0"/>
                          </a:rPr>
                          <m:t>𝑛</m:t>
                        </m:r>
                        <m:r>
                          <a:rPr lang="en-US" altLang="ko-KR" dirty="0">
                            <a:latin typeface="Cambria Math" panose="02040503050406030204" pitchFamily="18" charset="0"/>
                          </a:rPr>
                          <m:t>×</m:t>
                        </m:r>
                        <m:r>
                          <a:rPr lang="en-US" altLang="ko-KR" i="1" dirty="0">
                            <a:latin typeface="Cambria Math" panose="02040503050406030204" pitchFamily="18" charset="0"/>
                          </a:rPr>
                          <m:t>𝑛</m:t>
                        </m:r>
                      </m:den>
                    </m:f>
                  </m:oMath>
                </a14:m>
                <a:r>
                  <a:rPr lang="en-US" altLang="ko-KR" dirty="0"/>
                  <a:t>= </a:t>
                </a:r>
                <a14:m>
                  <m:oMath xmlns:m="http://schemas.openxmlformats.org/officeDocument/2006/math">
                    <m:f>
                      <m:fPr>
                        <m:ctrlPr>
                          <a:rPr lang="en-US" altLang="ko-KR" i="1">
                            <a:latin typeface="Cambria Math" panose="02040503050406030204" pitchFamily="18" charset="0"/>
                          </a:rPr>
                        </m:ctrlPr>
                      </m:fPr>
                      <m:num>
                        <m:r>
                          <a:rPr lang="en-US" altLang="ko-KR" b="0" i="1" smtClean="0">
                            <a:latin typeface="Cambria Math" panose="02040503050406030204" pitchFamily="18" charset="0"/>
                          </a:rPr>
                          <m:t>1</m:t>
                        </m:r>
                      </m:num>
                      <m:den>
                        <m:r>
                          <a:rPr lang="en-US" altLang="ko-KR" i="1" dirty="0">
                            <a:latin typeface="Cambria Math" panose="02040503050406030204" pitchFamily="18" charset="0"/>
                          </a:rPr>
                          <m:t>𝐻</m:t>
                        </m:r>
                      </m:den>
                    </m:f>
                  </m:oMath>
                </a14:m>
                <a:r>
                  <a:rPr lang="en-US" altLang="ko-KR" dirty="0"/>
                  <a:t>+ </a:t>
                </a:r>
                <a14:m>
                  <m:oMath xmlns:m="http://schemas.openxmlformats.org/officeDocument/2006/math">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sSup>
                          <m:sSupPr>
                            <m:ctrlPr>
                              <a:rPr lang="pt-BR" altLang="ko-KR" i="1" dirty="0" smtClean="0">
                                <a:latin typeface="Cambria Math" panose="02040503050406030204" pitchFamily="18" charset="0"/>
                              </a:rPr>
                            </m:ctrlPr>
                          </m:sSupPr>
                          <m:e>
                            <m:r>
                              <a:rPr lang="en-US" altLang="ko-KR" b="0" i="1" dirty="0" smtClean="0">
                                <a:latin typeface="Cambria Math" panose="02040503050406030204" pitchFamily="18" charset="0"/>
                              </a:rPr>
                              <m:t>𝑓</m:t>
                            </m:r>
                          </m:e>
                          <m:sup>
                            <m:r>
                              <a:rPr lang="pt-BR" altLang="ko-KR" i="1" dirty="0" smtClean="0">
                                <a:latin typeface="Cambria Math" panose="02040503050406030204" pitchFamily="18" charset="0"/>
                              </a:rPr>
                              <m:t>2</m:t>
                            </m:r>
                          </m:sup>
                        </m:sSup>
                      </m:den>
                    </m:f>
                  </m:oMath>
                </a14:m>
                <a:r>
                  <a:rPr lang="en-US" altLang="ko-KR" dirty="0"/>
                  <a:t> !!</a:t>
                </a:r>
              </a:p>
              <a:p>
                <a:pPr marL="457200" lvl="1" indent="0" algn="just">
                  <a:buNone/>
                </a:pPr>
                <a:endParaRPr lang="en-US" altLang="ko-KR" dirty="0"/>
              </a:p>
            </p:txBody>
          </p:sp>
        </mc:Choice>
        <mc:Fallback>
          <p:sp>
            <p:nvSpPr>
              <p:cNvPr id="2" name="내용 개체 틀 4">
                <a:extLst>
                  <a:ext uri="{FF2B5EF4-FFF2-40B4-BE49-F238E27FC236}">
                    <a16:creationId xmlns:a16="http://schemas.microsoft.com/office/drawing/2014/main" id="{05E30378-F8D3-4CF1-9598-F39C8D07B37E}"/>
                  </a:ext>
                </a:extLst>
              </p:cNvPr>
              <p:cNvSpPr txBox="1">
                <a:spLocks noRot="1" noChangeAspect="1" noMove="1" noResize="1" noEditPoints="1" noAdjustHandles="1" noChangeArrowheads="1" noChangeShapeType="1" noTextEdit="1"/>
              </p:cNvSpPr>
              <p:nvPr/>
            </p:nvSpPr>
            <p:spPr>
              <a:xfrm>
                <a:off x="371232" y="283991"/>
                <a:ext cx="11063207" cy="5568854"/>
              </a:xfrm>
              <a:prstGeom prst="rect">
                <a:avLst/>
              </a:prstGeom>
              <a:blipFill>
                <a:blip r:embed="rId2"/>
                <a:stretch>
                  <a:fillRect l="-992" t="-197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891954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9.6. Applications </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a:bodyPr>
          <a:lstStyle/>
          <a:p>
            <a:r>
              <a:rPr lang="en-US" altLang="ko-KR" dirty="0"/>
              <a:t>Facial Expression Recognition</a:t>
            </a:r>
          </a:p>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43CCE54B-9EB9-4A85-8674-8517BE65CB08}"/>
              </a:ext>
            </a:extLst>
          </p:cNvPr>
          <p:cNvPicPr>
            <a:picLocks noChangeAspect="1"/>
          </p:cNvPicPr>
          <p:nvPr/>
        </p:nvPicPr>
        <p:blipFill>
          <a:blip r:embed="rId2"/>
          <a:stretch>
            <a:fillRect/>
          </a:stretch>
        </p:blipFill>
        <p:spPr>
          <a:xfrm>
            <a:off x="1081087" y="2913534"/>
            <a:ext cx="9877425" cy="1704975"/>
          </a:xfrm>
          <a:prstGeom prst="rect">
            <a:avLst/>
          </a:prstGeom>
        </p:spPr>
      </p:pic>
    </p:spTree>
    <p:extLst>
      <p:ext uri="{BB962C8B-B14F-4D97-AF65-F5344CB8AC3E}">
        <p14:creationId xmlns:p14="http://schemas.microsoft.com/office/powerpoint/2010/main" val="417991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10" name="그림 9">
            <a:extLst>
              <a:ext uri="{FF2B5EF4-FFF2-40B4-BE49-F238E27FC236}">
                <a16:creationId xmlns:a16="http://schemas.microsoft.com/office/drawing/2014/main" id="{E84531D6-0492-4B6A-895A-889EE230D0FE}"/>
              </a:ext>
            </a:extLst>
          </p:cNvPr>
          <p:cNvPicPr>
            <a:picLocks noChangeAspect="1"/>
          </p:cNvPicPr>
          <p:nvPr/>
        </p:nvPicPr>
        <p:blipFill>
          <a:blip r:embed="rId2"/>
          <a:stretch>
            <a:fillRect/>
          </a:stretch>
        </p:blipFill>
        <p:spPr>
          <a:xfrm>
            <a:off x="1157287" y="1181100"/>
            <a:ext cx="9877425" cy="5676900"/>
          </a:xfrm>
          <a:prstGeom prst="rect">
            <a:avLst/>
          </a:prstGeom>
        </p:spPr>
      </p:pic>
    </p:spTree>
    <p:extLst>
      <p:ext uri="{BB962C8B-B14F-4D97-AF65-F5344CB8AC3E}">
        <p14:creationId xmlns:p14="http://schemas.microsoft.com/office/powerpoint/2010/main" val="2832788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0200EA-51A8-4461-8FC3-DA9E85D32BE3}"/>
              </a:ext>
            </a:extLst>
          </p:cNvPr>
          <p:cNvPicPr>
            <a:picLocks noChangeAspect="1"/>
          </p:cNvPicPr>
          <p:nvPr/>
        </p:nvPicPr>
        <p:blipFill>
          <a:blip r:embed="rId2"/>
          <a:stretch>
            <a:fillRect/>
          </a:stretch>
        </p:blipFill>
        <p:spPr>
          <a:xfrm>
            <a:off x="1233487" y="1628775"/>
            <a:ext cx="9725025" cy="3314700"/>
          </a:xfrm>
          <a:prstGeom prst="rect">
            <a:avLst/>
          </a:prstGeom>
        </p:spPr>
      </p:pic>
    </p:spTree>
    <p:extLst>
      <p:ext uri="{BB962C8B-B14F-4D97-AF65-F5344CB8AC3E}">
        <p14:creationId xmlns:p14="http://schemas.microsoft.com/office/powerpoint/2010/main" val="581945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5D9B1D64-F434-4A6E-AF1B-ABF7019E74BC}"/>
              </a:ext>
            </a:extLst>
          </p:cNvPr>
          <p:cNvPicPr>
            <a:picLocks noChangeAspect="1"/>
          </p:cNvPicPr>
          <p:nvPr/>
        </p:nvPicPr>
        <p:blipFill>
          <a:blip r:embed="rId2"/>
          <a:stretch>
            <a:fillRect/>
          </a:stretch>
        </p:blipFill>
        <p:spPr>
          <a:xfrm>
            <a:off x="1190625" y="1938337"/>
            <a:ext cx="9810750" cy="2981325"/>
          </a:xfrm>
          <a:prstGeom prst="rect">
            <a:avLst/>
          </a:prstGeom>
        </p:spPr>
      </p:pic>
    </p:spTree>
    <p:extLst>
      <p:ext uri="{BB962C8B-B14F-4D97-AF65-F5344CB8AC3E}">
        <p14:creationId xmlns:p14="http://schemas.microsoft.com/office/powerpoint/2010/main" val="46585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ED29C8-E134-4FB4-96C9-8E3E8F2771CC}"/>
              </a:ext>
            </a:extLst>
          </p:cNvPr>
          <p:cNvPicPr>
            <a:picLocks noChangeAspect="1"/>
          </p:cNvPicPr>
          <p:nvPr/>
        </p:nvPicPr>
        <p:blipFill>
          <a:blip r:embed="rId2"/>
          <a:stretch>
            <a:fillRect/>
          </a:stretch>
        </p:blipFill>
        <p:spPr>
          <a:xfrm>
            <a:off x="1485901" y="1423354"/>
            <a:ext cx="4951464" cy="5144764"/>
          </a:xfrm>
          <a:prstGeom prst="rect">
            <a:avLst/>
          </a:prstGeom>
        </p:spPr>
      </p:pic>
      <p:pic>
        <p:nvPicPr>
          <p:cNvPr id="4" name="그림 3">
            <a:extLst>
              <a:ext uri="{FF2B5EF4-FFF2-40B4-BE49-F238E27FC236}">
                <a16:creationId xmlns:a16="http://schemas.microsoft.com/office/drawing/2014/main" id="{2F471DE3-E55C-4A1A-BE56-2E70D33C2610}"/>
              </a:ext>
            </a:extLst>
          </p:cNvPr>
          <p:cNvPicPr>
            <a:picLocks noChangeAspect="1"/>
          </p:cNvPicPr>
          <p:nvPr/>
        </p:nvPicPr>
        <p:blipFill>
          <a:blip r:embed="rId3"/>
          <a:stretch>
            <a:fillRect/>
          </a:stretch>
        </p:blipFill>
        <p:spPr>
          <a:xfrm>
            <a:off x="6437364" y="4781550"/>
            <a:ext cx="5286375" cy="971550"/>
          </a:xfrm>
          <a:prstGeom prst="rect">
            <a:avLst/>
          </a:prstGeom>
        </p:spPr>
      </p:pic>
    </p:spTree>
    <p:extLst>
      <p:ext uri="{BB962C8B-B14F-4D97-AF65-F5344CB8AC3E}">
        <p14:creationId xmlns:p14="http://schemas.microsoft.com/office/powerpoint/2010/main" val="3254367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a:extLst>
              <a:ext uri="{FF2B5EF4-FFF2-40B4-BE49-F238E27FC236}">
                <a16:creationId xmlns:a16="http://schemas.microsoft.com/office/drawing/2014/main" id="{7E0BCD47-FF6B-44F7-861A-5754B488B5D6}"/>
              </a:ext>
            </a:extLst>
          </p:cNvPr>
          <p:cNvPicPr>
            <a:picLocks noChangeAspect="1"/>
          </p:cNvPicPr>
          <p:nvPr/>
        </p:nvPicPr>
        <p:blipFill>
          <a:blip r:embed="rId2"/>
          <a:stretch>
            <a:fillRect/>
          </a:stretch>
        </p:blipFill>
        <p:spPr>
          <a:xfrm>
            <a:off x="1959289" y="2677680"/>
            <a:ext cx="7902625" cy="2209992"/>
          </a:xfrm>
          <a:prstGeom prst="rect">
            <a:avLst/>
          </a:prstGeom>
        </p:spPr>
      </p:pic>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41023" y="304800"/>
            <a:ext cx="11082716" cy="5568854"/>
          </a:xfrm>
        </p:spPr>
        <p:txBody>
          <a:bodyPr>
            <a:normAutofit/>
          </a:bodyPr>
          <a:lstStyle/>
          <a:p>
            <a:r>
              <a:rPr lang="en-US" altLang="ko-KR" dirty="0"/>
              <a:t>LeNet-5: MNIST </a:t>
            </a:r>
            <a:r>
              <a:rPr lang="ko-KR" altLang="en-US" dirty="0"/>
              <a:t>필기체 인식</a:t>
            </a:r>
            <a:endParaRPr lang="en-US" altLang="ko-K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989815" y="845846"/>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989815" y="845846"/>
                <a:ext cx="1276760" cy="276999"/>
              </a:xfrm>
              <a:prstGeom prst="rect">
                <a:avLst/>
              </a:prstGeom>
              <a:blipFill>
                <a:blip r:embed="rId3"/>
                <a:stretch>
                  <a:fillRect l="-952" r="-3333"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989815" y="1122845"/>
                <a:ext cx="12298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989815" y="1122845"/>
                <a:ext cx="1229824" cy="276999"/>
              </a:xfrm>
              <a:prstGeom prst="rect">
                <a:avLst/>
              </a:prstGeom>
              <a:blipFill>
                <a:blip r:embed="rId4"/>
                <a:stretch>
                  <a:fillRect l="-4950" r="-3465"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989815" y="1455303"/>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989815" y="1455303"/>
                <a:ext cx="1166601" cy="276999"/>
              </a:xfrm>
              <a:prstGeom prst="rect">
                <a:avLst/>
              </a:prstGeom>
              <a:blipFill>
                <a:blip r:embed="rId5"/>
                <a:stretch>
                  <a:fillRect l="-3646" r="-1042"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984728" y="1773860"/>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984728" y="1773860"/>
                <a:ext cx="974561" cy="276999"/>
              </a:xfrm>
              <a:prstGeom prst="rect">
                <a:avLst/>
              </a:prstGeom>
              <a:blipFill>
                <a:blip r:embed="rId6"/>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881033" y="2106608"/>
                <a:ext cx="34565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channels</m:t>
                      </m:r>
                      <m:r>
                        <a:rPr lang="en-US" altLang="ko-KR" b="0" i="0" smtClean="0">
                          <a:latin typeface="Cambria Math" panose="02040503050406030204" pitchFamily="18" charset="0"/>
                        </a:rPr>
                        <m:t> )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881033" y="2106608"/>
                <a:ext cx="3456587" cy="276999"/>
              </a:xfrm>
              <a:prstGeom prst="rect">
                <a:avLst/>
              </a:prstGeom>
              <a:blipFill>
                <a:blip r:embed="rId7"/>
                <a:stretch>
                  <a:fillRect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4884460" y="1225679"/>
                <a:ext cx="5874044" cy="504818"/>
              </a:xfrm>
              <a:prstGeom prst="rect">
                <a:avLst/>
              </a:prstGeom>
            </p:spPr>
            <p:txBody>
              <a:bodyPr wrap="none">
                <a:spAutoFit/>
              </a:bodyPr>
              <a:lstStyle/>
              <a:p>
                <a:r>
                  <a:rPr lang="en-US" altLang="ko-KR" dirty="0"/>
                  <a:t>Convolution Results: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4884460" y="1225679"/>
                <a:ext cx="5874044" cy="504818"/>
              </a:xfrm>
              <a:prstGeom prst="rect">
                <a:avLst/>
              </a:prstGeom>
              <a:blipFill>
                <a:blip r:embed="rId8"/>
                <a:stretch>
                  <a:fillRect l="-830" b="-361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D565466-A63B-4A8D-B68C-AE59908C9955}"/>
                  </a:ext>
                </a:extLst>
              </p:cNvPr>
              <p:cNvSpPr txBox="1"/>
              <p:nvPr/>
            </p:nvSpPr>
            <p:spPr>
              <a:xfrm>
                <a:off x="5182641" y="2884460"/>
                <a:ext cx="1913641"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6</a:t>
                </a:r>
                <a:endParaRPr lang="ko-KR" altLang="en-US" sz="1400" dirty="0"/>
              </a:p>
            </p:txBody>
          </p:sp>
        </mc:Choice>
        <mc:Fallback xmlns="">
          <p:sp>
            <p:nvSpPr>
              <p:cNvPr id="2" name="TextBox 1">
                <a:extLst>
                  <a:ext uri="{FF2B5EF4-FFF2-40B4-BE49-F238E27FC236}">
                    <a16:creationId xmlns:a16="http://schemas.microsoft.com/office/drawing/2014/main" id="{7D565466-A63B-4A8D-B68C-AE59908C9955}"/>
                  </a:ext>
                </a:extLst>
              </p:cNvPr>
              <p:cNvSpPr txBox="1">
                <a:spLocks noRot="1" noChangeAspect="1" noMove="1" noResize="1" noEditPoints="1" noAdjustHandles="1" noChangeArrowheads="1" noChangeShapeType="1" noTextEdit="1"/>
              </p:cNvSpPr>
              <p:nvPr/>
            </p:nvSpPr>
            <p:spPr>
              <a:xfrm>
                <a:off x="5182641" y="2884460"/>
                <a:ext cx="1913641" cy="307777"/>
              </a:xfrm>
              <a:prstGeom prst="rect">
                <a:avLst/>
              </a:prstGeom>
              <a:blipFill>
                <a:blip r:embed="rId9"/>
                <a:stretch>
                  <a:fillRect t="-1887" b="-16981"/>
                </a:stretch>
              </a:blipFill>
              <a:ln>
                <a:solidFill>
                  <a:srgbClr val="FF0000"/>
                </a:solidFill>
              </a:ln>
            </p:spPr>
            <p:txBody>
              <a:bodyPr/>
              <a:lstStyle/>
              <a:p>
                <a:r>
                  <a:rPr lang="ko-KR" altLang="en-US">
                    <a:noFill/>
                  </a:rPr>
                  <a:t> </a:t>
                </a:r>
              </a:p>
            </p:txBody>
          </p:sp>
        </mc:Fallback>
      </mc:AlternateContent>
      <p:cxnSp>
        <p:nvCxnSpPr>
          <p:cNvPr id="28" name="직선 화살표 연결선 27">
            <a:extLst>
              <a:ext uri="{FF2B5EF4-FFF2-40B4-BE49-F238E27FC236}">
                <a16:creationId xmlns:a16="http://schemas.microsoft.com/office/drawing/2014/main" id="{D643048C-B6C2-4CFA-9AB5-37243AA55676}"/>
              </a:ext>
            </a:extLst>
          </p:cNvPr>
          <p:cNvCxnSpPr>
            <a:cxnSpLocks/>
            <a:stCxn id="2" idx="2"/>
          </p:cNvCxnSpPr>
          <p:nvPr/>
        </p:nvCxnSpPr>
        <p:spPr>
          <a:xfrm>
            <a:off x="6139462" y="3192237"/>
            <a:ext cx="0" cy="4958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465C65-2BDD-41E4-8992-6F1FD825B852}"/>
              </a:ext>
            </a:extLst>
          </p:cNvPr>
          <p:cNvSpPr txBox="1"/>
          <p:nvPr/>
        </p:nvSpPr>
        <p:spPr>
          <a:xfrm>
            <a:off x="1855362" y="5395210"/>
            <a:ext cx="7763005" cy="923330"/>
          </a:xfrm>
          <a:prstGeom prst="rect">
            <a:avLst/>
          </a:prstGeom>
          <a:noFill/>
        </p:spPr>
        <p:txBody>
          <a:bodyPr wrap="square" rtlCol="0">
            <a:spAutoFit/>
          </a:bodyPr>
          <a:lstStyle/>
          <a:p>
            <a:pPr marL="342900" indent="-342900">
              <a:buFont typeface="+mj-lt"/>
              <a:buAutoNum type="arabicPeriod"/>
            </a:pPr>
            <a:r>
              <a:rPr lang="en-US" altLang="ko-KR" dirty="0"/>
              <a:t>32x32 </a:t>
            </a:r>
            <a:r>
              <a:rPr lang="ko-KR" altLang="en-US" dirty="0"/>
              <a:t>입력에 </a:t>
            </a:r>
            <a:r>
              <a:rPr lang="ko-KR" altLang="en-US" dirty="0" err="1"/>
              <a:t>컨볼루션층과</a:t>
            </a:r>
            <a:r>
              <a:rPr lang="ko-KR" altLang="en-US" dirty="0"/>
              <a:t> </a:t>
            </a:r>
            <a:r>
              <a:rPr lang="ko-KR" altLang="en-US" dirty="0" err="1"/>
              <a:t>풀링층을</a:t>
            </a:r>
            <a:r>
              <a:rPr lang="ko-KR" altLang="en-US" dirty="0"/>
              <a:t> 적용</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a:t>완전연결층을 거친 후 </a:t>
            </a:r>
            <a:r>
              <a:rPr lang="en-US" altLang="ko-KR" dirty="0"/>
              <a:t>10</a:t>
            </a:r>
            <a:r>
              <a:rPr lang="ko-KR" altLang="en-US" dirty="0"/>
              <a:t>개의 </a:t>
            </a:r>
            <a:r>
              <a:rPr lang="en-US" altLang="ko-KR" dirty="0"/>
              <a:t>SoftMax </a:t>
            </a:r>
            <a:r>
              <a:rPr lang="ko-KR" altLang="en-US" dirty="0" err="1"/>
              <a:t>출력노드로</a:t>
            </a:r>
            <a:r>
              <a:rPr lang="ko-KR" altLang="en-US" dirty="0"/>
              <a:t> 필기체 숫자 인식</a:t>
            </a:r>
          </a:p>
        </p:txBody>
      </p:sp>
      <p:sp>
        <p:nvSpPr>
          <p:cNvPr id="16" name="직사각형 15">
            <a:extLst>
              <a:ext uri="{FF2B5EF4-FFF2-40B4-BE49-F238E27FC236}">
                <a16:creationId xmlns:a16="http://schemas.microsoft.com/office/drawing/2014/main" id="{F06D8F3A-9EF5-414E-AEE8-4086DA483DE8}"/>
              </a:ext>
            </a:extLst>
          </p:cNvPr>
          <p:cNvSpPr/>
          <p:nvPr/>
        </p:nvSpPr>
        <p:spPr>
          <a:xfrm>
            <a:off x="1959289" y="4910937"/>
            <a:ext cx="649655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3A8C9390-BE81-4661-A703-55915B1A9867}"/>
              </a:ext>
            </a:extLst>
          </p:cNvPr>
          <p:cNvSpPr/>
          <p:nvPr/>
        </p:nvSpPr>
        <p:spPr>
          <a:xfrm>
            <a:off x="2266575" y="5767011"/>
            <a:ext cx="43928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F1A7BF45-201E-49BB-9B38-ACE4D3201F5D}"/>
              </a:ext>
            </a:extLst>
          </p:cNvPr>
          <p:cNvSpPr/>
          <p:nvPr/>
        </p:nvSpPr>
        <p:spPr>
          <a:xfrm flipV="1">
            <a:off x="8675498" y="4908182"/>
            <a:ext cx="1186416" cy="457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46265474-95D4-4B61-A810-F3261545753D}"/>
              </a:ext>
            </a:extLst>
          </p:cNvPr>
          <p:cNvSpPr/>
          <p:nvPr/>
        </p:nvSpPr>
        <p:spPr>
          <a:xfrm flipV="1">
            <a:off x="2311809" y="6295780"/>
            <a:ext cx="6956897"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화살표: 오른쪽 5">
            <a:extLst>
              <a:ext uri="{FF2B5EF4-FFF2-40B4-BE49-F238E27FC236}">
                <a16:creationId xmlns:a16="http://schemas.microsoft.com/office/drawing/2014/main" id="{BDAAB6F5-A52C-48DF-B41D-30C92CEE9AAC}"/>
              </a:ext>
            </a:extLst>
          </p:cNvPr>
          <p:cNvSpPr/>
          <p:nvPr/>
        </p:nvSpPr>
        <p:spPr>
          <a:xfrm>
            <a:off x="2815956" y="1356041"/>
            <a:ext cx="1884059" cy="21667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9829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564182"/>
            <a:ext cx="5436537" cy="5568854"/>
          </a:xfrm>
        </p:spPr>
        <p:txBody>
          <a:bodyPr>
            <a:normAutofit/>
          </a:bodyPr>
          <a:lstStyle/>
          <a:p>
            <a:r>
              <a:rPr lang="en-US" altLang="ko-KR" dirty="0"/>
              <a:t>Visual Pathway</a:t>
            </a:r>
          </a:p>
          <a:p>
            <a:pPr lvl="1"/>
            <a:r>
              <a:rPr lang="en-US" altLang="ko-KR" dirty="0" err="1"/>
              <a:t>Keiji</a:t>
            </a:r>
            <a:r>
              <a:rPr lang="en-US" altLang="ko-KR" dirty="0"/>
              <a:t> Tanaka (1990s)</a:t>
            </a:r>
          </a:p>
          <a:p>
            <a:pPr lvl="2"/>
            <a:r>
              <a:rPr lang="en-US" altLang="ko-KR" dirty="0"/>
              <a:t>Monkey visual </a:t>
            </a:r>
            <a:r>
              <a:rPr lang="en-US" altLang="ko-KR" dirty="0">
                <a:hlinkClick r:id="rId2" tooltip="Cortex (anatomy)"/>
              </a:rPr>
              <a:t>cortexes</a:t>
            </a:r>
            <a:endParaRPr lang="en-US" altLang="ko-KR" dirty="0"/>
          </a:p>
          <a:p>
            <a:pPr lvl="2"/>
            <a:r>
              <a:rPr lang="en-US" altLang="ko-KR" dirty="0"/>
              <a:t>Input End: Visual cells respond to simple features</a:t>
            </a:r>
          </a:p>
          <a:p>
            <a:pPr lvl="2"/>
            <a:r>
              <a:rPr lang="en-US" altLang="ko-KR" dirty="0"/>
              <a:t>Output End: Visual cells respond to complex features</a:t>
            </a:r>
          </a:p>
          <a:p>
            <a:pPr marL="914400" lvl="2" indent="0">
              <a:buNone/>
            </a:pPr>
            <a:endParaRPr lang="en-US" altLang="ko-KR" dirty="0"/>
          </a:p>
        </p:txBody>
      </p:sp>
      <p:grpSp>
        <p:nvGrpSpPr>
          <p:cNvPr id="10" name="그룹 9">
            <a:extLst>
              <a:ext uri="{FF2B5EF4-FFF2-40B4-BE49-F238E27FC236}">
                <a16:creationId xmlns:a16="http://schemas.microsoft.com/office/drawing/2014/main" id="{B2594E02-B514-49EE-8ADF-B6EA80A479F3}"/>
              </a:ext>
            </a:extLst>
          </p:cNvPr>
          <p:cNvGrpSpPr/>
          <p:nvPr/>
        </p:nvGrpSpPr>
        <p:grpSpPr>
          <a:xfrm>
            <a:off x="6763451" y="218029"/>
            <a:ext cx="5643862" cy="3576556"/>
            <a:chOff x="365760" y="166335"/>
            <a:chExt cx="5643862" cy="3576556"/>
          </a:xfrm>
        </p:grpSpPr>
        <p:pic>
          <p:nvPicPr>
            <p:cNvPr id="11" name="그림 10">
              <a:extLst>
                <a:ext uri="{FF2B5EF4-FFF2-40B4-BE49-F238E27FC236}">
                  <a16:creationId xmlns:a16="http://schemas.microsoft.com/office/drawing/2014/main" id="{EE207179-8BD3-42EB-B93D-0354C9B9B9BC}"/>
                </a:ext>
              </a:extLst>
            </p:cNvPr>
            <p:cNvPicPr>
              <a:picLocks noChangeAspect="1"/>
            </p:cNvPicPr>
            <p:nvPr/>
          </p:nvPicPr>
          <p:blipFill>
            <a:blip r:embed="rId3"/>
            <a:stretch>
              <a:fillRect/>
            </a:stretch>
          </p:blipFill>
          <p:spPr>
            <a:xfrm>
              <a:off x="365760" y="166335"/>
              <a:ext cx="4744657" cy="3576556"/>
            </a:xfrm>
            <a:prstGeom prst="rect">
              <a:avLst/>
            </a:prstGeom>
          </p:spPr>
        </p:pic>
        <p:grpSp>
          <p:nvGrpSpPr>
            <p:cNvPr id="12" name="그룹 11">
              <a:extLst>
                <a:ext uri="{FF2B5EF4-FFF2-40B4-BE49-F238E27FC236}">
                  <a16:creationId xmlns:a16="http://schemas.microsoft.com/office/drawing/2014/main" id="{FE6B16B7-E021-4B07-8F30-B04EA0ABD5BD}"/>
                </a:ext>
              </a:extLst>
            </p:cNvPr>
            <p:cNvGrpSpPr/>
            <p:nvPr/>
          </p:nvGrpSpPr>
          <p:grpSpPr>
            <a:xfrm>
              <a:off x="2148510" y="909760"/>
              <a:ext cx="3861112" cy="2519240"/>
              <a:chOff x="2727630" y="701139"/>
              <a:chExt cx="3861112" cy="2519240"/>
            </a:xfrm>
          </p:grpSpPr>
          <p:sp>
            <p:nvSpPr>
              <p:cNvPr id="13" name="화살표: 오른쪽 12">
                <a:extLst>
                  <a:ext uri="{FF2B5EF4-FFF2-40B4-BE49-F238E27FC236}">
                    <a16:creationId xmlns:a16="http://schemas.microsoft.com/office/drawing/2014/main" id="{1D6B939A-6268-4AFC-904F-B24F37A595BB}"/>
                  </a:ext>
                </a:extLst>
              </p:cNvPr>
              <p:cNvSpPr/>
              <p:nvPr/>
            </p:nvSpPr>
            <p:spPr>
              <a:xfrm rot="20367984" flipH="1">
                <a:off x="4487126" y="2858373"/>
                <a:ext cx="946912" cy="1528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화살표: 오른쪽 13">
                <a:extLst>
                  <a:ext uri="{FF2B5EF4-FFF2-40B4-BE49-F238E27FC236}">
                    <a16:creationId xmlns:a16="http://schemas.microsoft.com/office/drawing/2014/main" id="{6CB19AF2-4388-4DCD-8B54-E3E51E7CB07E}"/>
                  </a:ext>
                </a:extLst>
              </p:cNvPr>
              <p:cNvSpPr/>
              <p:nvPr/>
            </p:nvSpPr>
            <p:spPr>
              <a:xfrm rot="3534049" flipH="1">
                <a:off x="4977328" y="1110043"/>
                <a:ext cx="990128" cy="1723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06BB48B9-4B4D-4BD1-A3BA-571F79463317}"/>
                  </a:ext>
                </a:extLst>
              </p:cNvPr>
              <p:cNvSpPr txBox="1"/>
              <p:nvPr/>
            </p:nvSpPr>
            <p:spPr>
              <a:xfrm>
                <a:off x="5711351" y="1134136"/>
                <a:ext cx="877391" cy="369332"/>
              </a:xfrm>
              <a:prstGeom prst="rect">
                <a:avLst/>
              </a:prstGeom>
              <a:noFill/>
            </p:spPr>
            <p:txBody>
              <a:bodyPr wrap="square" rtlCol="0">
                <a:spAutoFit/>
              </a:bodyPr>
              <a:lstStyle/>
              <a:p>
                <a:r>
                  <a:rPr lang="en-US" altLang="ko-KR" dirty="0"/>
                  <a:t>where</a:t>
                </a:r>
                <a:endParaRPr lang="ko-KR" altLang="en-US" dirty="0"/>
              </a:p>
            </p:txBody>
          </p:sp>
          <p:sp>
            <p:nvSpPr>
              <p:cNvPr id="16" name="TextBox 15">
                <a:extLst>
                  <a:ext uri="{FF2B5EF4-FFF2-40B4-BE49-F238E27FC236}">
                    <a16:creationId xmlns:a16="http://schemas.microsoft.com/office/drawing/2014/main" id="{48E51668-C304-4A50-9336-2B8CDFDEB90F}"/>
                  </a:ext>
                </a:extLst>
              </p:cNvPr>
              <p:cNvSpPr txBox="1"/>
              <p:nvPr/>
            </p:nvSpPr>
            <p:spPr>
              <a:xfrm>
                <a:off x="5417219" y="2512493"/>
                <a:ext cx="877391" cy="369332"/>
              </a:xfrm>
              <a:prstGeom prst="rect">
                <a:avLst/>
              </a:prstGeom>
              <a:noFill/>
            </p:spPr>
            <p:txBody>
              <a:bodyPr wrap="square" rtlCol="0">
                <a:spAutoFit/>
              </a:bodyPr>
              <a:lstStyle/>
              <a:p>
                <a:r>
                  <a:rPr lang="en-US" altLang="ko-KR" dirty="0"/>
                  <a:t>what</a:t>
                </a:r>
                <a:endParaRPr lang="ko-KR" altLang="en-US" dirty="0"/>
              </a:p>
            </p:txBody>
          </p:sp>
          <p:sp>
            <p:nvSpPr>
              <p:cNvPr id="17" name="TextBox 16">
                <a:extLst>
                  <a:ext uri="{FF2B5EF4-FFF2-40B4-BE49-F238E27FC236}">
                    <a16:creationId xmlns:a16="http://schemas.microsoft.com/office/drawing/2014/main" id="{B467A049-C654-49A8-AC9C-19C490A77B91}"/>
                  </a:ext>
                </a:extLst>
              </p:cNvPr>
              <p:cNvSpPr txBox="1"/>
              <p:nvPr/>
            </p:nvSpPr>
            <p:spPr>
              <a:xfrm>
                <a:off x="5240007" y="1991458"/>
                <a:ext cx="464770" cy="338554"/>
              </a:xfrm>
              <a:prstGeom prst="rect">
                <a:avLst/>
              </a:prstGeom>
              <a:noFill/>
            </p:spPr>
            <p:txBody>
              <a:bodyPr wrap="square" rtlCol="0">
                <a:spAutoFit/>
              </a:bodyPr>
              <a:lstStyle/>
              <a:p>
                <a:r>
                  <a:rPr lang="en-US" altLang="ko-KR" sz="1600" b="1" dirty="0"/>
                  <a:t>V1</a:t>
                </a:r>
                <a:endParaRPr lang="ko-KR" altLang="en-US" sz="1600" b="1" dirty="0"/>
              </a:p>
            </p:txBody>
          </p:sp>
          <p:sp>
            <p:nvSpPr>
              <p:cNvPr id="18" name="TextBox 17">
                <a:extLst>
                  <a:ext uri="{FF2B5EF4-FFF2-40B4-BE49-F238E27FC236}">
                    <a16:creationId xmlns:a16="http://schemas.microsoft.com/office/drawing/2014/main" id="{829A5A8E-C037-413A-A166-3BAB41252699}"/>
                  </a:ext>
                </a:extLst>
              </p:cNvPr>
              <p:cNvSpPr txBox="1"/>
              <p:nvPr/>
            </p:nvSpPr>
            <p:spPr>
              <a:xfrm>
                <a:off x="4755914" y="1984235"/>
                <a:ext cx="464770" cy="338554"/>
              </a:xfrm>
              <a:prstGeom prst="rect">
                <a:avLst/>
              </a:prstGeom>
              <a:noFill/>
            </p:spPr>
            <p:txBody>
              <a:bodyPr wrap="square" rtlCol="0">
                <a:spAutoFit/>
              </a:bodyPr>
              <a:lstStyle/>
              <a:p>
                <a:r>
                  <a:rPr lang="en-US" altLang="ko-KR" sz="1600" b="1" dirty="0"/>
                  <a:t>V2</a:t>
                </a:r>
                <a:endParaRPr lang="ko-KR" altLang="en-US" sz="1600" b="1" dirty="0"/>
              </a:p>
            </p:txBody>
          </p:sp>
          <p:sp>
            <p:nvSpPr>
              <p:cNvPr id="19" name="TextBox 18">
                <a:extLst>
                  <a:ext uri="{FF2B5EF4-FFF2-40B4-BE49-F238E27FC236}">
                    <a16:creationId xmlns:a16="http://schemas.microsoft.com/office/drawing/2014/main" id="{95856D82-E893-4C8D-AB8B-2B81E1D6F5D6}"/>
                  </a:ext>
                </a:extLst>
              </p:cNvPr>
              <p:cNvSpPr txBox="1"/>
              <p:nvPr/>
            </p:nvSpPr>
            <p:spPr>
              <a:xfrm>
                <a:off x="4256657" y="2358605"/>
                <a:ext cx="464770" cy="338554"/>
              </a:xfrm>
              <a:prstGeom prst="rect">
                <a:avLst/>
              </a:prstGeom>
              <a:noFill/>
            </p:spPr>
            <p:txBody>
              <a:bodyPr wrap="square" rtlCol="0">
                <a:spAutoFit/>
              </a:bodyPr>
              <a:lstStyle/>
              <a:p>
                <a:r>
                  <a:rPr lang="en-US" altLang="ko-KR" sz="1600" b="1" dirty="0"/>
                  <a:t>V4</a:t>
                </a:r>
                <a:endParaRPr lang="ko-KR" altLang="en-US" sz="1600" b="1" dirty="0"/>
              </a:p>
            </p:txBody>
          </p:sp>
          <p:sp>
            <p:nvSpPr>
              <p:cNvPr id="20" name="TextBox 19">
                <a:extLst>
                  <a:ext uri="{FF2B5EF4-FFF2-40B4-BE49-F238E27FC236}">
                    <a16:creationId xmlns:a16="http://schemas.microsoft.com/office/drawing/2014/main" id="{8465A75C-B36C-44CD-9D18-8D5295285FB8}"/>
                  </a:ext>
                </a:extLst>
              </p:cNvPr>
              <p:cNvSpPr txBox="1"/>
              <p:nvPr/>
            </p:nvSpPr>
            <p:spPr>
              <a:xfrm>
                <a:off x="3424103" y="2596230"/>
                <a:ext cx="602894" cy="338554"/>
              </a:xfrm>
              <a:prstGeom prst="rect">
                <a:avLst/>
              </a:prstGeom>
              <a:noFill/>
            </p:spPr>
            <p:txBody>
              <a:bodyPr wrap="square" rtlCol="0">
                <a:spAutoFit/>
              </a:bodyPr>
              <a:lstStyle/>
              <a:p>
                <a:r>
                  <a:rPr lang="en-US" altLang="ko-KR" sz="1600" b="1" dirty="0"/>
                  <a:t>TEO</a:t>
                </a:r>
                <a:endParaRPr lang="ko-KR" altLang="en-US" sz="1600" b="1" dirty="0"/>
              </a:p>
            </p:txBody>
          </p:sp>
          <p:sp>
            <p:nvSpPr>
              <p:cNvPr id="21" name="TextBox 20">
                <a:extLst>
                  <a:ext uri="{FF2B5EF4-FFF2-40B4-BE49-F238E27FC236}">
                    <a16:creationId xmlns:a16="http://schemas.microsoft.com/office/drawing/2014/main" id="{D1AC517C-8199-4DEB-AB9A-C3678E1BE36E}"/>
                  </a:ext>
                </a:extLst>
              </p:cNvPr>
              <p:cNvSpPr txBox="1"/>
              <p:nvPr/>
            </p:nvSpPr>
            <p:spPr>
              <a:xfrm>
                <a:off x="2727630" y="2881825"/>
                <a:ext cx="464770" cy="338554"/>
              </a:xfrm>
              <a:prstGeom prst="rect">
                <a:avLst/>
              </a:prstGeom>
              <a:noFill/>
            </p:spPr>
            <p:txBody>
              <a:bodyPr wrap="square" rtlCol="0">
                <a:spAutoFit/>
              </a:bodyPr>
              <a:lstStyle/>
              <a:p>
                <a:r>
                  <a:rPr lang="en-US" altLang="ko-KR" sz="1600" b="1" dirty="0"/>
                  <a:t>TE</a:t>
                </a:r>
                <a:endParaRPr lang="ko-KR" altLang="en-US" sz="1600" b="1" dirty="0"/>
              </a:p>
            </p:txBody>
          </p:sp>
          <p:cxnSp>
            <p:nvCxnSpPr>
              <p:cNvPr id="22" name="직선 화살표 연결선 21">
                <a:extLst>
                  <a:ext uri="{FF2B5EF4-FFF2-40B4-BE49-F238E27FC236}">
                    <a16:creationId xmlns:a16="http://schemas.microsoft.com/office/drawing/2014/main" id="{7F10A4A5-B39C-4C4A-A447-7F16078F1650}"/>
                  </a:ext>
                </a:extLst>
              </p:cNvPr>
              <p:cNvCxnSpPr>
                <a:cxnSpLocks/>
              </p:cNvCxnSpPr>
              <p:nvPr/>
            </p:nvCxnSpPr>
            <p:spPr>
              <a:xfrm flipH="1">
                <a:off x="5107336" y="2160735"/>
                <a:ext cx="22669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0233110F-3086-4DBB-B71E-8F15358F1D1D}"/>
                  </a:ext>
                </a:extLst>
              </p:cNvPr>
              <p:cNvCxnSpPr>
                <a:cxnSpLocks/>
              </p:cNvCxnSpPr>
              <p:nvPr/>
            </p:nvCxnSpPr>
            <p:spPr>
              <a:xfrm flipH="1">
                <a:off x="4602480" y="2221909"/>
                <a:ext cx="244636" cy="21839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023C8C8A-09C5-47B3-9D98-5ECE651635CC}"/>
                  </a:ext>
                </a:extLst>
              </p:cNvPr>
              <p:cNvCxnSpPr>
                <a:cxnSpLocks/>
              </p:cNvCxnSpPr>
              <p:nvPr/>
            </p:nvCxnSpPr>
            <p:spPr>
              <a:xfrm flipH="1">
                <a:off x="3922125" y="2527882"/>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641B7C52-7DC9-4EF4-8E4E-960FA588E64A}"/>
                  </a:ext>
                </a:extLst>
              </p:cNvPr>
              <p:cNvCxnSpPr>
                <a:cxnSpLocks/>
              </p:cNvCxnSpPr>
              <p:nvPr/>
            </p:nvCxnSpPr>
            <p:spPr>
              <a:xfrm flipH="1">
                <a:off x="3090695" y="2833855"/>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6" name="그룹 25">
            <a:extLst>
              <a:ext uri="{FF2B5EF4-FFF2-40B4-BE49-F238E27FC236}">
                <a16:creationId xmlns:a16="http://schemas.microsoft.com/office/drawing/2014/main" id="{71CBD7AA-D0F7-4DD1-AE11-E2C9706CA225}"/>
              </a:ext>
            </a:extLst>
          </p:cNvPr>
          <p:cNvGrpSpPr/>
          <p:nvPr/>
        </p:nvGrpSpPr>
        <p:grpSpPr>
          <a:xfrm>
            <a:off x="1272819" y="3435718"/>
            <a:ext cx="7273382" cy="2745288"/>
            <a:chOff x="2352583" y="1494409"/>
            <a:chExt cx="7273382" cy="2745288"/>
          </a:xfrm>
        </p:grpSpPr>
        <p:sp>
          <p:nvSpPr>
            <p:cNvPr id="27" name="타원 26">
              <a:extLst>
                <a:ext uri="{FF2B5EF4-FFF2-40B4-BE49-F238E27FC236}">
                  <a16:creationId xmlns:a16="http://schemas.microsoft.com/office/drawing/2014/main" id="{18AE86C3-D198-4F17-8EF1-89CFA5704124}"/>
                </a:ext>
              </a:extLst>
            </p:cNvPr>
            <p:cNvSpPr/>
            <p:nvPr/>
          </p:nvSpPr>
          <p:spPr>
            <a:xfrm>
              <a:off x="2352583" y="1981940"/>
              <a:ext cx="1509203" cy="144706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a:extLst>
                <a:ext uri="{FF2B5EF4-FFF2-40B4-BE49-F238E27FC236}">
                  <a16:creationId xmlns:a16="http://schemas.microsoft.com/office/drawing/2014/main" id="{A1CFCF47-83B9-4EA7-B729-0B677D436F03}"/>
                </a:ext>
              </a:extLst>
            </p:cNvPr>
            <p:cNvSpPr/>
            <p:nvPr/>
          </p:nvSpPr>
          <p:spPr>
            <a:xfrm>
              <a:off x="7794592"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02C64347-BF18-4054-B71D-0DB682DA3FD8}"/>
                </a:ext>
              </a:extLst>
            </p:cNvPr>
            <p:cNvSpPr/>
            <p:nvPr/>
          </p:nvSpPr>
          <p:spPr>
            <a:xfrm>
              <a:off x="5980589"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AF63A9C8-8952-44DF-B5C5-9739C77E4420}"/>
                </a:ext>
              </a:extLst>
            </p:cNvPr>
            <p:cNvSpPr/>
            <p:nvPr/>
          </p:nvSpPr>
          <p:spPr>
            <a:xfrm>
              <a:off x="4166586"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8DCE6B93-4EF1-40D6-95A6-AC592AA5B781}"/>
                </a:ext>
              </a:extLst>
            </p:cNvPr>
            <p:cNvSpPr txBox="1"/>
            <p:nvPr/>
          </p:nvSpPr>
          <p:spPr>
            <a:xfrm>
              <a:off x="2920754" y="1494409"/>
              <a:ext cx="506027" cy="369332"/>
            </a:xfrm>
            <a:prstGeom prst="rect">
              <a:avLst/>
            </a:prstGeom>
            <a:noFill/>
          </p:spPr>
          <p:txBody>
            <a:bodyPr wrap="square" rtlCol="0">
              <a:spAutoFit/>
            </a:bodyPr>
            <a:lstStyle/>
            <a:p>
              <a:pPr algn="ctr"/>
              <a:r>
                <a:rPr lang="en-US" altLang="ko-KR" dirty="0"/>
                <a:t>TE</a:t>
              </a:r>
              <a:endParaRPr lang="ko-KR" altLang="en-US" dirty="0"/>
            </a:p>
          </p:txBody>
        </p:sp>
        <p:sp>
          <p:nvSpPr>
            <p:cNvPr id="32" name="TextBox 31">
              <a:extLst>
                <a:ext uri="{FF2B5EF4-FFF2-40B4-BE49-F238E27FC236}">
                  <a16:creationId xmlns:a16="http://schemas.microsoft.com/office/drawing/2014/main" id="{9E0E11E8-5F29-4CEA-944E-04E3B7EEB300}"/>
                </a:ext>
              </a:extLst>
            </p:cNvPr>
            <p:cNvSpPr txBox="1"/>
            <p:nvPr/>
          </p:nvSpPr>
          <p:spPr>
            <a:xfrm>
              <a:off x="4608985" y="1494409"/>
              <a:ext cx="624405" cy="369332"/>
            </a:xfrm>
            <a:prstGeom prst="rect">
              <a:avLst/>
            </a:prstGeom>
            <a:noFill/>
          </p:spPr>
          <p:txBody>
            <a:bodyPr wrap="square" rtlCol="0">
              <a:spAutoFit/>
            </a:bodyPr>
            <a:lstStyle/>
            <a:p>
              <a:pPr algn="ctr"/>
              <a:r>
                <a:rPr lang="en-US" altLang="ko-KR" dirty="0"/>
                <a:t>TEO</a:t>
              </a:r>
              <a:endParaRPr lang="ko-KR" altLang="en-US" dirty="0"/>
            </a:p>
          </p:txBody>
        </p:sp>
        <p:sp>
          <p:nvSpPr>
            <p:cNvPr id="33" name="TextBox 32">
              <a:extLst>
                <a:ext uri="{FF2B5EF4-FFF2-40B4-BE49-F238E27FC236}">
                  <a16:creationId xmlns:a16="http://schemas.microsoft.com/office/drawing/2014/main" id="{D6CB075C-5DBF-4B5A-B9DD-E2B008E47447}"/>
                </a:ext>
              </a:extLst>
            </p:cNvPr>
            <p:cNvSpPr txBox="1"/>
            <p:nvPr/>
          </p:nvSpPr>
          <p:spPr>
            <a:xfrm>
              <a:off x="6482176" y="1494409"/>
              <a:ext cx="506027" cy="369332"/>
            </a:xfrm>
            <a:prstGeom prst="rect">
              <a:avLst/>
            </a:prstGeom>
            <a:noFill/>
          </p:spPr>
          <p:txBody>
            <a:bodyPr wrap="square" rtlCol="0">
              <a:spAutoFit/>
            </a:bodyPr>
            <a:lstStyle/>
            <a:p>
              <a:pPr algn="ctr"/>
              <a:r>
                <a:rPr lang="en-US" altLang="ko-KR" dirty="0"/>
                <a:t>V4</a:t>
              </a:r>
              <a:endParaRPr lang="ko-KR" altLang="en-US" dirty="0"/>
            </a:p>
          </p:txBody>
        </p:sp>
        <p:sp>
          <p:nvSpPr>
            <p:cNvPr id="34" name="TextBox 33">
              <a:extLst>
                <a:ext uri="{FF2B5EF4-FFF2-40B4-BE49-F238E27FC236}">
                  <a16:creationId xmlns:a16="http://schemas.microsoft.com/office/drawing/2014/main" id="{FC77E57E-7C3B-4FFC-9715-8C48AA8F7F2D}"/>
                </a:ext>
              </a:extLst>
            </p:cNvPr>
            <p:cNvSpPr txBox="1"/>
            <p:nvPr/>
          </p:nvSpPr>
          <p:spPr>
            <a:xfrm>
              <a:off x="8359807" y="1494409"/>
              <a:ext cx="506027" cy="369332"/>
            </a:xfrm>
            <a:prstGeom prst="rect">
              <a:avLst/>
            </a:prstGeom>
            <a:noFill/>
          </p:spPr>
          <p:txBody>
            <a:bodyPr wrap="square" rtlCol="0">
              <a:spAutoFit/>
            </a:bodyPr>
            <a:lstStyle/>
            <a:p>
              <a:pPr algn="ctr"/>
              <a:r>
                <a:rPr lang="en-US" altLang="ko-KR" dirty="0"/>
                <a:t>V2</a:t>
              </a:r>
              <a:endParaRPr lang="ko-KR" altLang="en-US" dirty="0"/>
            </a:p>
          </p:txBody>
        </p:sp>
        <p:sp>
          <p:nvSpPr>
            <p:cNvPr id="35" name="자유형: 도형 34">
              <a:extLst>
                <a:ext uri="{FF2B5EF4-FFF2-40B4-BE49-F238E27FC236}">
                  <a16:creationId xmlns:a16="http://schemas.microsoft.com/office/drawing/2014/main" id="{97A9D96D-5969-4562-817F-BF7EA5F8D3CB}"/>
                </a:ext>
              </a:extLst>
            </p:cNvPr>
            <p:cNvSpPr/>
            <p:nvPr/>
          </p:nvSpPr>
          <p:spPr>
            <a:xfrm>
              <a:off x="9625965" y="190119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a16="http://schemas.microsoft.com/office/drawing/2014/main" id="{0C68D531-911A-4728-AB75-9CB50EB0F374}"/>
                </a:ext>
              </a:extLst>
            </p:cNvPr>
            <p:cNvSpPr/>
            <p:nvPr/>
          </p:nvSpPr>
          <p:spPr>
            <a:xfrm>
              <a:off x="8545830" y="1983105"/>
              <a:ext cx="173355" cy="710565"/>
            </a:xfrm>
            <a:custGeom>
              <a:avLst/>
              <a:gdLst>
                <a:gd name="connsiteX0" fmla="*/ 0 w 173355"/>
                <a:gd name="connsiteY0" fmla="*/ 756285 h 756285"/>
                <a:gd name="connsiteX1" fmla="*/ 3810 w 173355"/>
                <a:gd name="connsiteY1" fmla="*/ 0 h 756285"/>
                <a:gd name="connsiteX2" fmla="*/ 173355 w 173355"/>
                <a:gd name="connsiteY2" fmla="*/ 20955 h 756285"/>
                <a:gd name="connsiteX3" fmla="*/ 0 w 173355"/>
                <a:gd name="connsiteY3" fmla="*/ 756285 h 756285"/>
              </a:gdLst>
              <a:ahLst/>
              <a:cxnLst>
                <a:cxn ang="0">
                  <a:pos x="connsiteX0" y="connsiteY0"/>
                </a:cxn>
                <a:cxn ang="0">
                  <a:pos x="connsiteX1" y="connsiteY1"/>
                </a:cxn>
                <a:cxn ang="0">
                  <a:pos x="connsiteX2" y="connsiteY2"/>
                </a:cxn>
                <a:cxn ang="0">
                  <a:pos x="connsiteX3" y="connsiteY3"/>
                </a:cxn>
              </a:cxnLst>
              <a:rect l="l" t="t" r="r" b="b"/>
              <a:pathLst>
                <a:path w="173355" h="756285">
                  <a:moveTo>
                    <a:pt x="0" y="756285"/>
                  </a:moveTo>
                  <a:lnTo>
                    <a:pt x="3810" y="0"/>
                  </a:lnTo>
                  <a:lnTo>
                    <a:pt x="173355" y="20955"/>
                  </a:lnTo>
                  <a:lnTo>
                    <a:pt x="0" y="75628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자유형: 도형 36">
              <a:extLst>
                <a:ext uri="{FF2B5EF4-FFF2-40B4-BE49-F238E27FC236}">
                  <a16:creationId xmlns:a16="http://schemas.microsoft.com/office/drawing/2014/main" id="{62A64925-BB3E-4938-AA81-456B478C731F}"/>
                </a:ext>
              </a:extLst>
            </p:cNvPr>
            <p:cNvSpPr/>
            <p:nvPr/>
          </p:nvSpPr>
          <p:spPr>
            <a:xfrm>
              <a:off x="8545830" y="2005965"/>
              <a:ext cx="257175" cy="723899"/>
            </a:xfrm>
            <a:custGeom>
              <a:avLst/>
              <a:gdLst>
                <a:gd name="connsiteX0" fmla="*/ 0 w 262890"/>
                <a:gd name="connsiteY0" fmla="*/ 733425 h 733425"/>
                <a:gd name="connsiteX1" fmla="*/ 262890 w 262890"/>
                <a:gd name="connsiteY1" fmla="*/ 15240 h 733425"/>
                <a:gd name="connsiteX2" fmla="*/ 182880 w 262890"/>
                <a:gd name="connsiteY2" fmla="*/ 0 h 733425"/>
                <a:gd name="connsiteX3" fmla="*/ 0 w 262890"/>
                <a:gd name="connsiteY3" fmla="*/ 733425 h 733425"/>
              </a:gdLst>
              <a:ahLst/>
              <a:cxnLst>
                <a:cxn ang="0">
                  <a:pos x="connsiteX0" y="connsiteY0"/>
                </a:cxn>
                <a:cxn ang="0">
                  <a:pos x="connsiteX1" y="connsiteY1"/>
                </a:cxn>
                <a:cxn ang="0">
                  <a:pos x="connsiteX2" y="connsiteY2"/>
                </a:cxn>
                <a:cxn ang="0">
                  <a:pos x="connsiteX3" y="connsiteY3"/>
                </a:cxn>
              </a:cxnLst>
              <a:rect l="l" t="t" r="r" b="b"/>
              <a:pathLst>
                <a:path w="262890" h="733425">
                  <a:moveTo>
                    <a:pt x="0" y="733425"/>
                  </a:moveTo>
                  <a:lnTo>
                    <a:pt x="262890" y="15240"/>
                  </a:lnTo>
                  <a:lnTo>
                    <a:pt x="182880" y="0"/>
                  </a:lnTo>
                  <a:lnTo>
                    <a:pt x="0" y="73342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도형 37">
              <a:extLst>
                <a:ext uri="{FF2B5EF4-FFF2-40B4-BE49-F238E27FC236}">
                  <a16:creationId xmlns:a16="http://schemas.microsoft.com/office/drawing/2014/main" id="{89EB6356-1887-4CAD-8032-C9554C42F77A}"/>
                </a:ext>
              </a:extLst>
            </p:cNvPr>
            <p:cNvSpPr/>
            <p:nvPr/>
          </p:nvSpPr>
          <p:spPr>
            <a:xfrm>
              <a:off x="6758940" y="1981940"/>
              <a:ext cx="398145" cy="725065"/>
            </a:xfrm>
            <a:custGeom>
              <a:avLst/>
              <a:gdLst>
                <a:gd name="connsiteX0" fmla="*/ 1905 w 398145"/>
                <a:gd name="connsiteY0" fmla="*/ 723900 h 723900"/>
                <a:gd name="connsiteX1" fmla="*/ 0 w 398145"/>
                <a:gd name="connsiteY1" fmla="*/ 0 h 723900"/>
                <a:gd name="connsiteX2" fmla="*/ 142875 w 398145"/>
                <a:gd name="connsiteY2" fmla="*/ 20955 h 723900"/>
                <a:gd name="connsiteX3" fmla="*/ 262890 w 398145"/>
                <a:gd name="connsiteY3" fmla="*/ 53340 h 723900"/>
                <a:gd name="connsiteX4" fmla="*/ 369570 w 398145"/>
                <a:gd name="connsiteY4" fmla="*/ 106680 h 723900"/>
                <a:gd name="connsiteX5" fmla="*/ 398145 w 398145"/>
                <a:gd name="connsiteY5" fmla="*/ 125730 h 723900"/>
                <a:gd name="connsiteX6" fmla="*/ 1905 w 398145"/>
                <a:gd name="connsiteY6" fmla="*/ 7239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145" h="723900">
                  <a:moveTo>
                    <a:pt x="1905" y="723900"/>
                  </a:moveTo>
                  <a:lnTo>
                    <a:pt x="0" y="0"/>
                  </a:lnTo>
                  <a:lnTo>
                    <a:pt x="142875" y="20955"/>
                  </a:lnTo>
                  <a:lnTo>
                    <a:pt x="262890" y="53340"/>
                  </a:lnTo>
                  <a:lnTo>
                    <a:pt x="369570" y="106680"/>
                  </a:lnTo>
                  <a:lnTo>
                    <a:pt x="398145" y="125730"/>
                  </a:lnTo>
                  <a:lnTo>
                    <a:pt x="1905" y="7239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a16="http://schemas.microsoft.com/office/drawing/2014/main" id="{E61B61FD-6081-4891-81EE-C79BAB41F754}"/>
                </a:ext>
              </a:extLst>
            </p:cNvPr>
            <p:cNvSpPr/>
            <p:nvPr/>
          </p:nvSpPr>
          <p:spPr>
            <a:xfrm>
              <a:off x="6758940" y="2110740"/>
              <a:ext cx="731520" cy="1051560"/>
            </a:xfrm>
            <a:custGeom>
              <a:avLst/>
              <a:gdLst>
                <a:gd name="connsiteX0" fmla="*/ 0 w 733425"/>
                <a:gd name="connsiteY0" fmla="*/ 613410 h 1051560"/>
                <a:gd name="connsiteX1" fmla="*/ 561975 w 733425"/>
                <a:gd name="connsiteY1" fmla="*/ 1051560 h 1051560"/>
                <a:gd name="connsiteX2" fmla="*/ 594360 w 733425"/>
                <a:gd name="connsiteY2" fmla="*/ 1011555 h 1051560"/>
                <a:gd name="connsiteX3" fmla="*/ 630555 w 733425"/>
                <a:gd name="connsiteY3" fmla="*/ 963930 h 1051560"/>
                <a:gd name="connsiteX4" fmla="*/ 685800 w 733425"/>
                <a:gd name="connsiteY4" fmla="*/ 849630 h 1051560"/>
                <a:gd name="connsiteX5" fmla="*/ 712470 w 733425"/>
                <a:gd name="connsiteY5" fmla="*/ 767715 h 1051560"/>
                <a:gd name="connsiteX6" fmla="*/ 725805 w 733425"/>
                <a:gd name="connsiteY6" fmla="*/ 685800 h 1051560"/>
                <a:gd name="connsiteX7" fmla="*/ 733425 w 733425"/>
                <a:gd name="connsiteY7" fmla="*/ 544830 h 1051560"/>
                <a:gd name="connsiteX8" fmla="*/ 716280 w 733425"/>
                <a:gd name="connsiteY8" fmla="*/ 441960 h 1051560"/>
                <a:gd name="connsiteX9" fmla="*/ 693420 w 733425"/>
                <a:gd name="connsiteY9" fmla="*/ 361950 h 1051560"/>
                <a:gd name="connsiteX10" fmla="*/ 657225 w 733425"/>
                <a:gd name="connsiteY10" fmla="*/ 278130 h 1051560"/>
                <a:gd name="connsiteX11" fmla="*/ 621030 w 733425"/>
                <a:gd name="connsiteY11" fmla="*/ 207645 h 1051560"/>
                <a:gd name="connsiteX12" fmla="*/ 573405 w 733425"/>
                <a:gd name="connsiteY12" fmla="*/ 150495 h 1051560"/>
                <a:gd name="connsiteX13" fmla="*/ 539115 w 733425"/>
                <a:gd name="connsiteY13" fmla="*/ 108585 h 1051560"/>
                <a:gd name="connsiteX14" fmla="*/ 489585 w 733425"/>
                <a:gd name="connsiteY14" fmla="*/ 60960 h 1051560"/>
                <a:gd name="connsiteX15" fmla="*/ 438150 w 733425"/>
                <a:gd name="connsiteY15" fmla="*/ 19050 h 1051560"/>
                <a:gd name="connsiteX16" fmla="*/ 409575 w 733425"/>
                <a:gd name="connsiteY16" fmla="*/ 0 h 1051560"/>
                <a:gd name="connsiteX17" fmla="*/ 0 w 733425"/>
                <a:gd name="connsiteY17" fmla="*/ 61341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1051560">
                  <a:moveTo>
                    <a:pt x="0" y="613410"/>
                  </a:moveTo>
                  <a:lnTo>
                    <a:pt x="561975" y="1051560"/>
                  </a:lnTo>
                  <a:lnTo>
                    <a:pt x="594360" y="1011555"/>
                  </a:lnTo>
                  <a:lnTo>
                    <a:pt x="630555" y="963930"/>
                  </a:lnTo>
                  <a:lnTo>
                    <a:pt x="685800" y="849630"/>
                  </a:lnTo>
                  <a:lnTo>
                    <a:pt x="712470" y="767715"/>
                  </a:lnTo>
                  <a:lnTo>
                    <a:pt x="725805" y="685800"/>
                  </a:lnTo>
                  <a:lnTo>
                    <a:pt x="733425" y="544830"/>
                  </a:lnTo>
                  <a:lnTo>
                    <a:pt x="716280" y="441960"/>
                  </a:lnTo>
                  <a:lnTo>
                    <a:pt x="693420" y="361950"/>
                  </a:lnTo>
                  <a:lnTo>
                    <a:pt x="657225" y="278130"/>
                  </a:lnTo>
                  <a:lnTo>
                    <a:pt x="621030" y="207645"/>
                  </a:lnTo>
                  <a:lnTo>
                    <a:pt x="573405" y="150495"/>
                  </a:lnTo>
                  <a:lnTo>
                    <a:pt x="539115" y="108585"/>
                  </a:lnTo>
                  <a:lnTo>
                    <a:pt x="489585" y="60960"/>
                  </a:lnTo>
                  <a:lnTo>
                    <a:pt x="438150" y="19050"/>
                  </a:lnTo>
                  <a:lnTo>
                    <a:pt x="409575" y="0"/>
                  </a:lnTo>
                  <a:lnTo>
                    <a:pt x="0" y="61341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자유형: 도형 39">
              <a:extLst>
                <a:ext uri="{FF2B5EF4-FFF2-40B4-BE49-F238E27FC236}">
                  <a16:creationId xmlns:a16="http://schemas.microsoft.com/office/drawing/2014/main" id="{04CE0E1A-49A6-4FC2-BB18-78402D0777EB}"/>
                </a:ext>
              </a:extLst>
            </p:cNvPr>
            <p:cNvSpPr/>
            <p:nvPr/>
          </p:nvSpPr>
          <p:spPr>
            <a:xfrm>
              <a:off x="4926330" y="1981939"/>
              <a:ext cx="567690" cy="747925"/>
            </a:xfrm>
            <a:custGeom>
              <a:avLst/>
              <a:gdLst>
                <a:gd name="connsiteX0" fmla="*/ 0 w 573405"/>
                <a:gd name="connsiteY0" fmla="*/ 750570 h 750570"/>
                <a:gd name="connsiteX1" fmla="*/ 11430 w 573405"/>
                <a:gd name="connsiteY1" fmla="*/ 0 h 750570"/>
                <a:gd name="connsiteX2" fmla="*/ 99060 w 573405"/>
                <a:gd name="connsiteY2" fmla="*/ 11430 h 750570"/>
                <a:gd name="connsiteX3" fmla="*/ 203835 w 573405"/>
                <a:gd name="connsiteY3" fmla="*/ 32385 h 750570"/>
                <a:gd name="connsiteX4" fmla="*/ 278130 w 573405"/>
                <a:gd name="connsiteY4" fmla="*/ 57150 h 750570"/>
                <a:gd name="connsiteX5" fmla="*/ 339090 w 573405"/>
                <a:gd name="connsiteY5" fmla="*/ 85725 h 750570"/>
                <a:gd name="connsiteX6" fmla="*/ 390525 w 573405"/>
                <a:gd name="connsiteY6" fmla="*/ 112395 h 750570"/>
                <a:gd name="connsiteX7" fmla="*/ 445770 w 573405"/>
                <a:gd name="connsiteY7" fmla="*/ 144780 h 750570"/>
                <a:gd name="connsiteX8" fmla="*/ 495300 w 573405"/>
                <a:gd name="connsiteY8" fmla="*/ 186690 h 750570"/>
                <a:gd name="connsiteX9" fmla="*/ 541020 w 573405"/>
                <a:gd name="connsiteY9" fmla="*/ 220980 h 750570"/>
                <a:gd name="connsiteX10" fmla="*/ 573405 w 573405"/>
                <a:gd name="connsiteY10" fmla="*/ 262890 h 750570"/>
                <a:gd name="connsiteX11" fmla="*/ 0 w 573405"/>
                <a:gd name="connsiteY11" fmla="*/ 75057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750570">
                  <a:moveTo>
                    <a:pt x="0" y="750570"/>
                  </a:moveTo>
                  <a:lnTo>
                    <a:pt x="11430" y="0"/>
                  </a:lnTo>
                  <a:lnTo>
                    <a:pt x="99060" y="11430"/>
                  </a:lnTo>
                  <a:lnTo>
                    <a:pt x="203835" y="32385"/>
                  </a:lnTo>
                  <a:lnTo>
                    <a:pt x="278130" y="57150"/>
                  </a:lnTo>
                  <a:lnTo>
                    <a:pt x="339090" y="85725"/>
                  </a:lnTo>
                  <a:lnTo>
                    <a:pt x="390525" y="112395"/>
                  </a:lnTo>
                  <a:lnTo>
                    <a:pt x="445770" y="144780"/>
                  </a:lnTo>
                  <a:lnTo>
                    <a:pt x="495300" y="186690"/>
                  </a:lnTo>
                  <a:lnTo>
                    <a:pt x="541020" y="220980"/>
                  </a:lnTo>
                  <a:lnTo>
                    <a:pt x="573405" y="262890"/>
                  </a:lnTo>
                  <a:lnTo>
                    <a:pt x="0" y="75057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도형 40">
              <a:extLst>
                <a:ext uri="{FF2B5EF4-FFF2-40B4-BE49-F238E27FC236}">
                  <a16:creationId xmlns:a16="http://schemas.microsoft.com/office/drawing/2014/main" id="{E40395C6-35E2-4E55-8B18-5AC4A33F310F}"/>
                </a:ext>
              </a:extLst>
            </p:cNvPr>
            <p:cNvSpPr/>
            <p:nvPr/>
          </p:nvSpPr>
          <p:spPr>
            <a:xfrm>
              <a:off x="4911089" y="2240280"/>
              <a:ext cx="764700" cy="1184911"/>
            </a:xfrm>
            <a:custGeom>
              <a:avLst/>
              <a:gdLst>
                <a:gd name="connsiteX0" fmla="*/ 13335 w 763905"/>
                <a:gd name="connsiteY0" fmla="*/ 489585 h 1175385"/>
                <a:gd name="connsiteX1" fmla="*/ 0 w 763905"/>
                <a:gd name="connsiteY1" fmla="*/ 1175385 h 1175385"/>
                <a:gd name="connsiteX2" fmla="*/ 108585 w 763905"/>
                <a:gd name="connsiteY2" fmla="*/ 1175385 h 1175385"/>
                <a:gd name="connsiteX3" fmla="*/ 205740 w 763905"/>
                <a:gd name="connsiteY3" fmla="*/ 1150620 h 1175385"/>
                <a:gd name="connsiteX4" fmla="*/ 295275 w 763905"/>
                <a:gd name="connsiteY4" fmla="*/ 1122045 h 1175385"/>
                <a:gd name="connsiteX5" fmla="*/ 379095 w 763905"/>
                <a:gd name="connsiteY5" fmla="*/ 1083945 h 1175385"/>
                <a:gd name="connsiteX6" fmla="*/ 459105 w 763905"/>
                <a:gd name="connsiteY6" fmla="*/ 1032510 h 1175385"/>
                <a:gd name="connsiteX7" fmla="*/ 525780 w 763905"/>
                <a:gd name="connsiteY7" fmla="*/ 977265 h 1175385"/>
                <a:gd name="connsiteX8" fmla="*/ 579120 w 763905"/>
                <a:gd name="connsiteY8" fmla="*/ 927735 h 1175385"/>
                <a:gd name="connsiteX9" fmla="*/ 621030 w 763905"/>
                <a:gd name="connsiteY9" fmla="*/ 872490 h 1175385"/>
                <a:gd name="connsiteX10" fmla="*/ 674370 w 763905"/>
                <a:gd name="connsiteY10" fmla="*/ 802005 h 1175385"/>
                <a:gd name="connsiteX11" fmla="*/ 712470 w 763905"/>
                <a:gd name="connsiteY11" fmla="*/ 723900 h 1175385"/>
                <a:gd name="connsiteX12" fmla="*/ 744855 w 763905"/>
                <a:gd name="connsiteY12" fmla="*/ 626745 h 1175385"/>
                <a:gd name="connsiteX13" fmla="*/ 760095 w 763905"/>
                <a:gd name="connsiteY13" fmla="*/ 535305 h 1175385"/>
                <a:gd name="connsiteX14" fmla="*/ 763905 w 763905"/>
                <a:gd name="connsiteY14" fmla="*/ 426720 h 1175385"/>
                <a:gd name="connsiteX15" fmla="*/ 756285 w 763905"/>
                <a:gd name="connsiteY15" fmla="*/ 337185 h 1175385"/>
                <a:gd name="connsiteX16" fmla="*/ 739140 w 763905"/>
                <a:gd name="connsiteY16" fmla="*/ 257175 h 1175385"/>
                <a:gd name="connsiteX17" fmla="*/ 716280 w 763905"/>
                <a:gd name="connsiteY17" fmla="*/ 198120 h 1175385"/>
                <a:gd name="connsiteX18" fmla="*/ 691515 w 763905"/>
                <a:gd name="connsiteY18" fmla="*/ 139065 h 1175385"/>
                <a:gd name="connsiteX19" fmla="*/ 670560 w 763905"/>
                <a:gd name="connsiteY19" fmla="*/ 95250 h 1175385"/>
                <a:gd name="connsiteX20" fmla="*/ 638175 w 763905"/>
                <a:gd name="connsiteY20" fmla="*/ 53340 h 1175385"/>
                <a:gd name="connsiteX21" fmla="*/ 617220 w 763905"/>
                <a:gd name="connsiteY21" fmla="*/ 24765 h 1175385"/>
                <a:gd name="connsiteX22" fmla="*/ 590550 w 763905"/>
                <a:gd name="connsiteY22" fmla="*/ 0 h 1175385"/>
                <a:gd name="connsiteX23" fmla="*/ 13335 w 763905"/>
                <a:gd name="connsiteY23" fmla="*/ 489585 h 11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3905" h="1175385">
                  <a:moveTo>
                    <a:pt x="13335" y="489585"/>
                  </a:moveTo>
                  <a:lnTo>
                    <a:pt x="0" y="1175385"/>
                  </a:lnTo>
                  <a:lnTo>
                    <a:pt x="108585" y="1175385"/>
                  </a:lnTo>
                  <a:lnTo>
                    <a:pt x="205740" y="1150620"/>
                  </a:lnTo>
                  <a:lnTo>
                    <a:pt x="295275" y="1122045"/>
                  </a:lnTo>
                  <a:lnTo>
                    <a:pt x="379095" y="1083945"/>
                  </a:lnTo>
                  <a:lnTo>
                    <a:pt x="459105" y="1032510"/>
                  </a:lnTo>
                  <a:lnTo>
                    <a:pt x="525780" y="977265"/>
                  </a:lnTo>
                  <a:lnTo>
                    <a:pt x="579120" y="927735"/>
                  </a:lnTo>
                  <a:lnTo>
                    <a:pt x="621030" y="872490"/>
                  </a:lnTo>
                  <a:lnTo>
                    <a:pt x="674370" y="802005"/>
                  </a:lnTo>
                  <a:lnTo>
                    <a:pt x="712470" y="723900"/>
                  </a:lnTo>
                  <a:lnTo>
                    <a:pt x="744855" y="626745"/>
                  </a:lnTo>
                  <a:lnTo>
                    <a:pt x="760095" y="535305"/>
                  </a:lnTo>
                  <a:lnTo>
                    <a:pt x="763905" y="426720"/>
                  </a:lnTo>
                  <a:lnTo>
                    <a:pt x="756285" y="337185"/>
                  </a:lnTo>
                  <a:lnTo>
                    <a:pt x="739140" y="257175"/>
                  </a:lnTo>
                  <a:lnTo>
                    <a:pt x="716280" y="198120"/>
                  </a:lnTo>
                  <a:lnTo>
                    <a:pt x="691515" y="139065"/>
                  </a:lnTo>
                  <a:lnTo>
                    <a:pt x="670560" y="95250"/>
                  </a:lnTo>
                  <a:lnTo>
                    <a:pt x="638175" y="53340"/>
                  </a:lnTo>
                  <a:lnTo>
                    <a:pt x="617220" y="24765"/>
                  </a:lnTo>
                  <a:lnTo>
                    <a:pt x="590550" y="0"/>
                  </a:lnTo>
                  <a:lnTo>
                    <a:pt x="13335" y="48958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a16="http://schemas.microsoft.com/office/drawing/2014/main" id="{886771B6-4EF0-4ACF-A891-D01C378A856D}"/>
                </a:ext>
              </a:extLst>
            </p:cNvPr>
            <p:cNvSpPr/>
            <p:nvPr/>
          </p:nvSpPr>
          <p:spPr>
            <a:xfrm>
              <a:off x="2807969" y="1981200"/>
              <a:ext cx="302896" cy="710565"/>
            </a:xfrm>
            <a:custGeom>
              <a:avLst/>
              <a:gdLst>
                <a:gd name="connsiteX0" fmla="*/ 295275 w 300990"/>
                <a:gd name="connsiteY0" fmla="*/ 720090 h 720090"/>
                <a:gd name="connsiteX1" fmla="*/ 300990 w 300990"/>
                <a:gd name="connsiteY1" fmla="*/ 0 h 720090"/>
                <a:gd name="connsiteX2" fmla="*/ 224790 w 300990"/>
                <a:gd name="connsiteY2" fmla="*/ 3810 h 720090"/>
                <a:gd name="connsiteX3" fmla="*/ 129540 w 300990"/>
                <a:gd name="connsiteY3" fmla="*/ 20955 h 720090"/>
                <a:gd name="connsiteX4" fmla="*/ 64770 w 300990"/>
                <a:gd name="connsiteY4" fmla="*/ 38100 h 720090"/>
                <a:gd name="connsiteX5" fmla="*/ 0 w 300990"/>
                <a:gd name="connsiteY5" fmla="*/ 64770 h 720090"/>
                <a:gd name="connsiteX6" fmla="*/ 295275 w 300990"/>
                <a:gd name="connsiteY6" fmla="*/ 720090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 h="720090">
                  <a:moveTo>
                    <a:pt x="295275" y="720090"/>
                  </a:moveTo>
                  <a:lnTo>
                    <a:pt x="300990" y="0"/>
                  </a:lnTo>
                  <a:lnTo>
                    <a:pt x="224790" y="3810"/>
                  </a:lnTo>
                  <a:lnTo>
                    <a:pt x="129540" y="20955"/>
                  </a:lnTo>
                  <a:lnTo>
                    <a:pt x="64770" y="38100"/>
                  </a:lnTo>
                  <a:lnTo>
                    <a:pt x="0" y="64770"/>
                  </a:lnTo>
                  <a:lnTo>
                    <a:pt x="295275" y="720090"/>
                  </a:lnTo>
                  <a:close/>
                </a:path>
              </a:pathLst>
            </a:cu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자유형: 도형 42">
              <a:extLst>
                <a:ext uri="{FF2B5EF4-FFF2-40B4-BE49-F238E27FC236}">
                  <a16:creationId xmlns:a16="http://schemas.microsoft.com/office/drawing/2014/main" id="{9E167AEE-8CA2-4DB5-99F0-9A18C77D30EC}"/>
                </a:ext>
              </a:extLst>
            </p:cNvPr>
            <p:cNvSpPr/>
            <p:nvPr/>
          </p:nvSpPr>
          <p:spPr>
            <a:xfrm>
              <a:off x="2354580" y="2045970"/>
              <a:ext cx="756285" cy="781050"/>
            </a:xfrm>
            <a:custGeom>
              <a:avLst/>
              <a:gdLst>
                <a:gd name="connsiteX0" fmla="*/ 756285 w 756285"/>
                <a:gd name="connsiteY0" fmla="*/ 647700 h 781050"/>
                <a:gd name="connsiteX1" fmla="*/ 15240 w 756285"/>
                <a:gd name="connsiteY1" fmla="*/ 781050 h 781050"/>
                <a:gd name="connsiteX2" fmla="*/ 0 w 756285"/>
                <a:gd name="connsiteY2" fmla="*/ 678180 h 781050"/>
                <a:gd name="connsiteX3" fmla="*/ 7620 w 756285"/>
                <a:gd name="connsiteY3" fmla="*/ 592455 h 781050"/>
                <a:gd name="connsiteX4" fmla="*/ 17145 w 756285"/>
                <a:gd name="connsiteY4" fmla="*/ 514350 h 781050"/>
                <a:gd name="connsiteX5" fmla="*/ 43815 w 756285"/>
                <a:gd name="connsiteY5" fmla="*/ 422910 h 781050"/>
                <a:gd name="connsiteX6" fmla="*/ 74295 w 756285"/>
                <a:gd name="connsiteY6" fmla="*/ 350520 h 781050"/>
                <a:gd name="connsiteX7" fmla="*/ 104775 w 756285"/>
                <a:gd name="connsiteY7" fmla="*/ 295275 h 781050"/>
                <a:gd name="connsiteX8" fmla="*/ 140970 w 756285"/>
                <a:gd name="connsiteY8" fmla="*/ 241935 h 781050"/>
                <a:gd name="connsiteX9" fmla="*/ 165735 w 756285"/>
                <a:gd name="connsiteY9" fmla="*/ 205740 h 781050"/>
                <a:gd name="connsiteX10" fmla="*/ 198120 w 756285"/>
                <a:gd name="connsiteY10" fmla="*/ 169545 h 781050"/>
                <a:gd name="connsiteX11" fmla="*/ 236220 w 756285"/>
                <a:gd name="connsiteY11" fmla="*/ 133350 h 781050"/>
                <a:gd name="connsiteX12" fmla="*/ 276225 w 756285"/>
                <a:gd name="connsiteY12" fmla="*/ 102870 h 781050"/>
                <a:gd name="connsiteX13" fmla="*/ 316230 w 756285"/>
                <a:gd name="connsiteY13" fmla="*/ 72390 h 781050"/>
                <a:gd name="connsiteX14" fmla="*/ 350520 w 756285"/>
                <a:gd name="connsiteY14" fmla="*/ 51435 h 781050"/>
                <a:gd name="connsiteX15" fmla="*/ 394335 w 756285"/>
                <a:gd name="connsiteY15" fmla="*/ 30480 h 781050"/>
                <a:gd name="connsiteX16" fmla="*/ 422910 w 756285"/>
                <a:gd name="connsiteY16" fmla="*/ 11430 h 781050"/>
                <a:gd name="connsiteX17" fmla="*/ 447675 w 756285"/>
                <a:gd name="connsiteY17" fmla="*/ 0 h 781050"/>
                <a:gd name="connsiteX18" fmla="*/ 756285 w 756285"/>
                <a:gd name="connsiteY18" fmla="*/ 6477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6285" h="781050">
                  <a:moveTo>
                    <a:pt x="756285" y="647700"/>
                  </a:moveTo>
                  <a:lnTo>
                    <a:pt x="15240" y="781050"/>
                  </a:lnTo>
                  <a:lnTo>
                    <a:pt x="0" y="678180"/>
                  </a:lnTo>
                  <a:lnTo>
                    <a:pt x="7620" y="592455"/>
                  </a:lnTo>
                  <a:lnTo>
                    <a:pt x="17145" y="514350"/>
                  </a:lnTo>
                  <a:lnTo>
                    <a:pt x="43815" y="422910"/>
                  </a:lnTo>
                  <a:lnTo>
                    <a:pt x="74295" y="350520"/>
                  </a:lnTo>
                  <a:lnTo>
                    <a:pt x="104775" y="295275"/>
                  </a:lnTo>
                  <a:lnTo>
                    <a:pt x="140970" y="241935"/>
                  </a:lnTo>
                  <a:lnTo>
                    <a:pt x="165735" y="205740"/>
                  </a:lnTo>
                  <a:lnTo>
                    <a:pt x="198120" y="169545"/>
                  </a:lnTo>
                  <a:lnTo>
                    <a:pt x="236220" y="133350"/>
                  </a:lnTo>
                  <a:lnTo>
                    <a:pt x="276225" y="102870"/>
                  </a:lnTo>
                  <a:lnTo>
                    <a:pt x="316230" y="72390"/>
                  </a:lnTo>
                  <a:lnTo>
                    <a:pt x="350520" y="51435"/>
                  </a:lnTo>
                  <a:lnTo>
                    <a:pt x="394335" y="30480"/>
                  </a:lnTo>
                  <a:lnTo>
                    <a:pt x="422910" y="11430"/>
                  </a:lnTo>
                  <a:lnTo>
                    <a:pt x="447675" y="0"/>
                  </a:lnTo>
                  <a:lnTo>
                    <a:pt x="756285" y="64770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C6DDE7AB-1455-46A8-9473-56A8127DFBCD}"/>
                </a:ext>
              </a:extLst>
            </p:cNvPr>
            <p:cNvSpPr txBox="1"/>
            <p:nvPr/>
          </p:nvSpPr>
          <p:spPr>
            <a:xfrm>
              <a:off x="2590799" y="3931920"/>
              <a:ext cx="2018185" cy="307777"/>
            </a:xfrm>
            <a:prstGeom prst="rect">
              <a:avLst/>
            </a:prstGeom>
            <a:noFill/>
          </p:spPr>
          <p:txBody>
            <a:bodyPr wrap="square" rtlCol="0">
              <a:spAutoFit/>
            </a:bodyPr>
            <a:lstStyle/>
            <a:p>
              <a:pPr algn="ctr"/>
              <a:r>
                <a:rPr lang="en-US" altLang="ko-KR" sz="1400" dirty="0"/>
                <a:t>Mature Elaborate Cells</a:t>
              </a:r>
              <a:endParaRPr lang="ko-KR" altLang="en-US" sz="1400" dirty="0"/>
            </a:p>
          </p:txBody>
        </p:sp>
        <p:sp>
          <p:nvSpPr>
            <p:cNvPr id="45" name="TextBox 44">
              <a:extLst>
                <a:ext uri="{FF2B5EF4-FFF2-40B4-BE49-F238E27FC236}">
                  <a16:creationId xmlns:a16="http://schemas.microsoft.com/office/drawing/2014/main" id="{CA5CBE6C-5462-4E4F-AB6D-13849AE4C76D}"/>
                </a:ext>
              </a:extLst>
            </p:cNvPr>
            <p:cNvSpPr txBox="1"/>
            <p:nvPr/>
          </p:nvSpPr>
          <p:spPr>
            <a:xfrm>
              <a:off x="5138900" y="3922810"/>
              <a:ext cx="2350892" cy="307777"/>
            </a:xfrm>
            <a:prstGeom prst="rect">
              <a:avLst/>
            </a:prstGeom>
            <a:noFill/>
          </p:spPr>
          <p:txBody>
            <a:bodyPr wrap="square" rtlCol="0">
              <a:spAutoFit/>
            </a:bodyPr>
            <a:lstStyle/>
            <a:p>
              <a:pPr algn="ctr"/>
              <a:r>
                <a:rPr lang="en-US" altLang="ko-KR" sz="1400" dirty="0"/>
                <a:t>Immature Elaborate Cells</a:t>
              </a:r>
              <a:endParaRPr lang="ko-KR" altLang="en-US" sz="1400" dirty="0"/>
            </a:p>
          </p:txBody>
        </p:sp>
        <p:sp>
          <p:nvSpPr>
            <p:cNvPr id="46" name="TextBox 45">
              <a:extLst>
                <a:ext uri="{FF2B5EF4-FFF2-40B4-BE49-F238E27FC236}">
                  <a16:creationId xmlns:a16="http://schemas.microsoft.com/office/drawing/2014/main" id="{46B75B0D-77A1-413C-8837-FE4151AE919C}"/>
                </a:ext>
              </a:extLst>
            </p:cNvPr>
            <p:cNvSpPr txBox="1"/>
            <p:nvPr/>
          </p:nvSpPr>
          <p:spPr>
            <a:xfrm>
              <a:off x="7974590" y="3930431"/>
              <a:ext cx="1276459" cy="307777"/>
            </a:xfrm>
            <a:prstGeom prst="rect">
              <a:avLst/>
            </a:prstGeom>
            <a:noFill/>
          </p:spPr>
          <p:txBody>
            <a:bodyPr wrap="square" rtlCol="0">
              <a:spAutoFit/>
            </a:bodyPr>
            <a:lstStyle/>
            <a:p>
              <a:pPr algn="ctr"/>
              <a:r>
                <a:rPr lang="en-US" altLang="ko-KR" sz="1400" dirty="0"/>
                <a:t>Primary Cells</a:t>
              </a:r>
              <a:endParaRPr lang="ko-KR" altLang="en-US" sz="1400" dirty="0"/>
            </a:p>
          </p:txBody>
        </p:sp>
        <p:cxnSp>
          <p:nvCxnSpPr>
            <p:cNvPr id="47" name="직선 연결선 46">
              <a:extLst>
                <a:ext uri="{FF2B5EF4-FFF2-40B4-BE49-F238E27FC236}">
                  <a16:creationId xmlns:a16="http://schemas.microsoft.com/office/drawing/2014/main" id="{E7414E7E-89CE-4D3F-B9ED-FA4414C06F93}"/>
                </a:ext>
              </a:extLst>
            </p:cNvPr>
            <p:cNvCxnSpPr>
              <a:cxnSpLocks/>
              <a:stCxn id="44" idx="0"/>
            </p:cNvCxnSpPr>
            <p:nvPr/>
          </p:nvCxnSpPr>
          <p:spPr>
            <a:xfrm flipH="1" flipV="1">
              <a:off x="3426781" y="3425191"/>
              <a:ext cx="173111" cy="50672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CA82065C-2EC1-440E-B704-8073E10F6D78}"/>
                </a:ext>
              </a:extLst>
            </p:cNvPr>
            <p:cNvCxnSpPr/>
            <p:nvPr/>
          </p:nvCxnSpPr>
          <p:spPr>
            <a:xfrm flipH="1" flipV="1">
              <a:off x="5295900" y="2941320"/>
              <a:ext cx="684689" cy="8915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0EA34B3A-0694-4558-8D3F-8725343AF1D4}"/>
                </a:ext>
              </a:extLst>
            </p:cNvPr>
            <p:cNvCxnSpPr>
              <a:cxnSpLocks/>
            </p:cNvCxnSpPr>
            <p:nvPr/>
          </p:nvCxnSpPr>
          <p:spPr>
            <a:xfrm flipV="1">
              <a:off x="6805104" y="2636520"/>
              <a:ext cx="342678" cy="11963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55CA1EFA-3FF4-4682-879C-2F2C1FE6421C}"/>
                </a:ext>
              </a:extLst>
            </p:cNvPr>
            <p:cNvCxnSpPr>
              <a:cxnSpLocks/>
            </p:cNvCxnSpPr>
            <p:nvPr/>
          </p:nvCxnSpPr>
          <p:spPr>
            <a:xfrm flipV="1">
              <a:off x="8545830" y="3081546"/>
              <a:ext cx="0" cy="80283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437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49587" y="233215"/>
            <a:ext cx="11082716" cy="5568854"/>
          </a:xfrm>
        </p:spPr>
        <p:txBody>
          <a:bodyPr>
            <a:normAutofit/>
          </a:bodyPr>
          <a:lstStyle/>
          <a:p>
            <a:r>
              <a:rPr lang="en-US" altLang="ko-KR" dirty="0" err="1"/>
              <a:t>AlextNet</a:t>
            </a:r>
            <a:r>
              <a:rPr lang="en-US" altLang="ko-KR" dirty="0"/>
              <a:t>: ILSVRC2012(120</a:t>
            </a:r>
            <a:r>
              <a:rPr lang="ko-KR" altLang="en-US" dirty="0"/>
              <a:t>만장의 영상을 </a:t>
            </a:r>
            <a:r>
              <a:rPr lang="en-US" altLang="ko-KR" dirty="0"/>
              <a:t>1000</a:t>
            </a:r>
            <a:r>
              <a:rPr lang="ko-KR" altLang="en-US" dirty="0"/>
              <a:t>개의 클래스로 구분</a:t>
            </a:r>
            <a:r>
              <a:rPr lang="en-US" altLang="ko-KR" dirty="0"/>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468261" y="874419"/>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468261" y="874419"/>
                <a:ext cx="1276760" cy="276999"/>
              </a:xfrm>
              <a:prstGeom prst="rect">
                <a:avLst/>
              </a:prstGeom>
              <a:blipFill>
                <a:blip r:embed="rId2"/>
                <a:stretch>
                  <a:fillRect l="-957" r="-3349"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432156" y="1165246"/>
                <a:ext cx="12298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432156" y="1165246"/>
                <a:ext cx="1229824" cy="276999"/>
              </a:xfrm>
              <a:prstGeom prst="rect">
                <a:avLst/>
              </a:prstGeom>
              <a:blipFill>
                <a:blip r:embed="rId3"/>
                <a:stretch>
                  <a:fillRect l="-4950" r="-2970"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418145" y="1476726"/>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418145" y="1476726"/>
                <a:ext cx="1166601" cy="276999"/>
              </a:xfrm>
              <a:prstGeom prst="rect">
                <a:avLst/>
              </a:prstGeom>
              <a:blipFill>
                <a:blip r:embed="rId4"/>
                <a:stretch>
                  <a:fillRect l="-3665" r="-1571"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418145" y="1839215"/>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418145" y="1839215"/>
                <a:ext cx="974561" cy="276999"/>
              </a:xfrm>
              <a:prstGeom prst="rect">
                <a:avLst/>
              </a:prstGeom>
              <a:blipFill>
                <a:blip r:embed="rId5"/>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418145" y="2214388"/>
                <a:ext cx="21950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418145" y="2214388"/>
                <a:ext cx="2195024" cy="276999"/>
              </a:xfrm>
              <a:prstGeom prst="rect">
                <a:avLst/>
              </a:prstGeom>
              <a:blipFill>
                <a:blip r:embed="rId6"/>
                <a:stretch>
                  <a:fillRect l="-1667" b="-152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2211823" y="898470"/>
                <a:ext cx="3671967" cy="504818"/>
              </a:xfrm>
              <a:prstGeom prst="rect">
                <a:avLst/>
              </a:prstGeom>
            </p:spPr>
            <p:txBody>
              <a:bodyPr wrap="none">
                <a:spAutoFit/>
              </a:bodyPr>
              <a:lstStyle/>
              <a:p>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2211823" y="898470"/>
                <a:ext cx="3671967" cy="504818"/>
              </a:xfrm>
              <a:prstGeom prst="rect">
                <a:avLst/>
              </a:prstGeom>
              <a:blipFill>
                <a:blip r:embed="rId7"/>
                <a:stretch>
                  <a:fillRect/>
                </a:stretch>
              </a:blipFill>
            </p:spPr>
            <p:txBody>
              <a:bodyPr/>
              <a:lstStyle/>
              <a:p>
                <a:r>
                  <a:rPr lang="ko-KR" altLang="en-US">
                    <a:noFill/>
                  </a:rPr>
                  <a:t> </a:t>
                </a:r>
              </a:p>
            </p:txBody>
          </p:sp>
        </mc:Fallback>
      </mc:AlternateContent>
      <p:pic>
        <p:nvPicPr>
          <p:cNvPr id="16" name="그림 15">
            <a:extLst>
              <a:ext uri="{FF2B5EF4-FFF2-40B4-BE49-F238E27FC236}">
                <a16:creationId xmlns:a16="http://schemas.microsoft.com/office/drawing/2014/main" id="{D1C5E72B-266F-4728-8D33-7F713517C65B}"/>
              </a:ext>
            </a:extLst>
          </p:cNvPr>
          <p:cNvPicPr>
            <a:picLocks noChangeAspect="1"/>
          </p:cNvPicPr>
          <p:nvPr/>
        </p:nvPicPr>
        <p:blipFill>
          <a:blip r:embed="rId8"/>
          <a:stretch>
            <a:fillRect/>
          </a:stretch>
        </p:blipFill>
        <p:spPr>
          <a:xfrm>
            <a:off x="2840577" y="2043260"/>
            <a:ext cx="8496300" cy="45815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83AE59-A539-40F5-BEA5-AEE5E548F95C}"/>
                  </a:ext>
                </a:extLst>
              </p:cNvPr>
              <p:cNvSpPr txBox="1"/>
              <p:nvPr/>
            </p:nvSpPr>
            <p:spPr>
              <a:xfrm>
                <a:off x="3760798" y="1642787"/>
                <a:ext cx="2226297" cy="307777"/>
              </a:xfrm>
              <a:prstGeom prst="rect">
                <a:avLst/>
              </a:prstGeom>
              <a:noFill/>
              <a:ln>
                <a:solidFill>
                  <a:srgbClr val="FF0000"/>
                </a:solidFill>
              </a:ln>
            </p:spPr>
            <p:txBody>
              <a:bodyPr wrap="square" rtlCol="0">
                <a:spAutoFit/>
              </a:bodyPr>
              <a:lstStyle/>
              <a:p>
                <a:pPr algn="ctr"/>
                <a:r>
                  <a:rPr lang="en-US" altLang="ko-KR" sz="1400" dirty="0"/>
                  <a:t>Kernel shape: 11</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11</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oMath>
                </a14:m>
                <a:endParaRPr lang="ko-KR" altLang="en-US" sz="1400" dirty="0"/>
              </a:p>
            </p:txBody>
          </p:sp>
        </mc:Choice>
        <mc:Fallback xmlns="">
          <p:sp>
            <p:nvSpPr>
              <p:cNvPr id="17" name="TextBox 16">
                <a:extLst>
                  <a:ext uri="{FF2B5EF4-FFF2-40B4-BE49-F238E27FC236}">
                    <a16:creationId xmlns:a16="http://schemas.microsoft.com/office/drawing/2014/main" id="{0E83AE59-A539-40F5-BEA5-AEE5E548F95C}"/>
                  </a:ext>
                </a:extLst>
              </p:cNvPr>
              <p:cNvSpPr txBox="1">
                <a:spLocks noRot="1" noChangeAspect="1" noMove="1" noResize="1" noEditPoints="1" noAdjustHandles="1" noChangeArrowheads="1" noChangeShapeType="1" noTextEdit="1"/>
              </p:cNvSpPr>
              <p:nvPr/>
            </p:nvSpPr>
            <p:spPr>
              <a:xfrm>
                <a:off x="3760798" y="1642787"/>
                <a:ext cx="2226297" cy="307777"/>
              </a:xfrm>
              <a:prstGeom prst="rect">
                <a:avLst/>
              </a:prstGeom>
              <a:blipFill>
                <a:blip r:embed="rId9"/>
                <a:stretch>
                  <a:fillRect b="-16981"/>
                </a:stretch>
              </a:blipFill>
              <a:ln>
                <a:solidFill>
                  <a:srgbClr val="FF0000"/>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CF78C9-0EB3-4F71-A4C1-8C798B279595}"/>
                  </a:ext>
                </a:extLst>
              </p:cNvPr>
              <p:cNvSpPr txBox="1"/>
              <p:nvPr/>
            </p:nvSpPr>
            <p:spPr>
              <a:xfrm>
                <a:off x="6736350" y="1642787"/>
                <a:ext cx="2141807"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5</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96</m:t>
                    </m:r>
                  </m:oMath>
                </a14:m>
                <a:endParaRPr lang="ko-KR" altLang="en-US" sz="1400" dirty="0"/>
              </a:p>
            </p:txBody>
          </p:sp>
        </mc:Choice>
        <mc:Fallback xmlns="">
          <p:sp>
            <p:nvSpPr>
              <p:cNvPr id="18" name="TextBox 17">
                <a:extLst>
                  <a:ext uri="{FF2B5EF4-FFF2-40B4-BE49-F238E27FC236}">
                    <a16:creationId xmlns:a16="http://schemas.microsoft.com/office/drawing/2014/main" id="{09CF78C9-0EB3-4F71-A4C1-8C798B279595}"/>
                  </a:ext>
                </a:extLst>
              </p:cNvPr>
              <p:cNvSpPr txBox="1">
                <a:spLocks noRot="1" noChangeAspect="1" noMove="1" noResize="1" noEditPoints="1" noAdjustHandles="1" noChangeArrowheads="1" noChangeShapeType="1" noTextEdit="1"/>
              </p:cNvSpPr>
              <p:nvPr/>
            </p:nvSpPr>
            <p:spPr>
              <a:xfrm>
                <a:off x="6736350" y="1642787"/>
                <a:ext cx="2141807" cy="307777"/>
              </a:xfrm>
              <a:prstGeom prst="rect">
                <a:avLst/>
              </a:prstGeom>
              <a:blipFill>
                <a:blip r:embed="rId10"/>
                <a:stretch>
                  <a:fillRect b="-16981"/>
                </a:stretch>
              </a:blipFill>
              <a:ln>
                <a:solidFill>
                  <a:srgbClr val="FF0000"/>
                </a:solidFill>
              </a:ln>
            </p:spPr>
            <p:txBody>
              <a:bodyPr/>
              <a:lstStyle/>
              <a:p>
                <a:r>
                  <a:rPr lang="ko-KR" altLang="en-US">
                    <a:noFill/>
                  </a:rPr>
                  <a:t> </a:t>
                </a:r>
              </a:p>
            </p:txBody>
          </p:sp>
        </mc:Fallback>
      </mc:AlternateContent>
      <p:cxnSp>
        <p:nvCxnSpPr>
          <p:cNvPr id="4" name="직선 화살표 연결선 3">
            <a:extLst>
              <a:ext uri="{FF2B5EF4-FFF2-40B4-BE49-F238E27FC236}">
                <a16:creationId xmlns:a16="http://schemas.microsoft.com/office/drawing/2014/main" id="{677C8BF9-A5D8-4B42-BFE5-95A67E6548B2}"/>
              </a:ext>
            </a:extLst>
          </p:cNvPr>
          <p:cNvCxnSpPr>
            <a:cxnSpLocks/>
            <a:stCxn id="17" idx="2"/>
          </p:cNvCxnSpPr>
          <p:nvPr/>
        </p:nvCxnSpPr>
        <p:spPr>
          <a:xfrm>
            <a:off x="4873947" y="1950564"/>
            <a:ext cx="0" cy="415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9D272EF4-BB4D-400A-BFC3-898B42DDC2EE}"/>
              </a:ext>
            </a:extLst>
          </p:cNvPr>
          <p:cNvCxnSpPr>
            <a:cxnSpLocks/>
            <a:stCxn id="18" idx="2"/>
          </p:cNvCxnSpPr>
          <p:nvPr/>
        </p:nvCxnSpPr>
        <p:spPr>
          <a:xfrm>
            <a:off x="7807254" y="1950564"/>
            <a:ext cx="0"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2A03003-C258-4BB2-AB17-98C2433D7883}"/>
                  </a:ext>
                </a:extLst>
              </p:cNvPr>
              <p:cNvSpPr txBox="1"/>
              <p:nvPr/>
            </p:nvSpPr>
            <p:spPr>
              <a:xfrm>
                <a:off x="9600195" y="1642787"/>
                <a:ext cx="2250361" cy="307777"/>
              </a:xfrm>
              <a:prstGeom prst="rect">
                <a:avLst/>
              </a:prstGeom>
              <a:noFill/>
              <a:ln>
                <a:solidFill>
                  <a:srgbClr val="FF0000"/>
                </a:solidFill>
              </a:ln>
            </p:spPr>
            <p:txBody>
              <a:bodyPr wrap="square" rtlCol="0">
                <a:spAutoFit/>
              </a:bodyPr>
              <a:lstStyle/>
              <a:p>
                <a:pPr algn="ctr"/>
                <a:r>
                  <a:rPr lang="en-US" altLang="ko-KR" sz="1400" dirty="0"/>
                  <a:t>Kernel shape: 3</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256</m:t>
                    </m:r>
                  </m:oMath>
                </a14:m>
                <a:endParaRPr lang="ko-KR" altLang="en-US" sz="1400" dirty="0"/>
              </a:p>
            </p:txBody>
          </p:sp>
        </mc:Choice>
        <mc:Fallback xmlns="">
          <p:sp>
            <p:nvSpPr>
              <p:cNvPr id="26" name="TextBox 25">
                <a:extLst>
                  <a:ext uri="{FF2B5EF4-FFF2-40B4-BE49-F238E27FC236}">
                    <a16:creationId xmlns:a16="http://schemas.microsoft.com/office/drawing/2014/main" id="{12A03003-C258-4BB2-AB17-98C2433D7883}"/>
                  </a:ext>
                </a:extLst>
              </p:cNvPr>
              <p:cNvSpPr txBox="1">
                <a:spLocks noRot="1" noChangeAspect="1" noMove="1" noResize="1" noEditPoints="1" noAdjustHandles="1" noChangeArrowheads="1" noChangeShapeType="1" noTextEdit="1"/>
              </p:cNvSpPr>
              <p:nvPr/>
            </p:nvSpPr>
            <p:spPr>
              <a:xfrm>
                <a:off x="9600195" y="1642787"/>
                <a:ext cx="2250361" cy="307777"/>
              </a:xfrm>
              <a:prstGeom prst="rect">
                <a:avLst/>
              </a:prstGeom>
              <a:blipFill>
                <a:blip r:embed="rId11"/>
                <a:stretch>
                  <a:fillRect b="-16981"/>
                </a:stretch>
              </a:blipFill>
              <a:ln>
                <a:solidFill>
                  <a:srgbClr val="FF0000"/>
                </a:solidFill>
              </a:ln>
            </p:spPr>
            <p:txBody>
              <a:bodyPr/>
              <a:lstStyle/>
              <a:p>
                <a:r>
                  <a:rPr lang="ko-KR" altLang="en-US">
                    <a:noFill/>
                  </a:rPr>
                  <a:t> </a:t>
                </a:r>
              </a:p>
            </p:txBody>
          </p:sp>
        </mc:Fallback>
      </mc:AlternateContent>
      <p:cxnSp>
        <p:nvCxnSpPr>
          <p:cNvPr id="27" name="직선 화살표 연결선 26">
            <a:extLst>
              <a:ext uri="{FF2B5EF4-FFF2-40B4-BE49-F238E27FC236}">
                <a16:creationId xmlns:a16="http://schemas.microsoft.com/office/drawing/2014/main" id="{FEF58B80-D5BB-4426-B6A1-AA051640766E}"/>
              </a:ext>
            </a:extLst>
          </p:cNvPr>
          <p:cNvCxnSpPr>
            <a:cxnSpLocks/>
            <a:stCxn id="26" idx="2"/>
          </p:cNvCxnSpPr>
          <p:nvPr/>
        </p:nvCxnSpPr>
        <p:spPr>
          <a:xfrm>
            <a:off x="10725376" y="1950564"/>
            <a:ext cx="15185"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43D3C6-A0B9-40B9-AECC-6786F84CAC9E}"/>
              </a:ext>
            </a:extLst>
          </p:cNvPr>
          <p:cNvSpPr txBox="1"/>
          <p:nvPr/>
        </p:nvSpPr>
        <p:spPr>
          <a:xfrm>
            <a:off x="0" y="2858151"/>
            <a:ext cx="2800103" cy="2308324"/>
          </a:xfrm>
          <a:prstGeom prst="rect">
            <a:avLst/>
          </a:prstGeom>
          <a:noFill/>
        </p:spPr>
        <p:txBody>
          <a:bodyPr wrap="square" rtlCol="0">
            <a:spAutoFit/>
          </a:bodyPr>
          <a:lstStyle/>
          <a:p>
            <a:pPr marL="342900" indent="-342900">
              <a:buFont typeface="+mj-lt"/>
              <a:buAutoNum type="arabicPeriod"/>
            </a:pPr>
            <a:r>
              <a:rPr lang="en-US" altLang="ko-KR" dirty="0"/>
              <a:t>227x227</a:t>
            </a:r>
            <a:r>
              <a:rPr lang="ko-KR" altLang="en-US" dirty="0"/>
              <a:t> </a:t>
            </a:r>
            <a:r>
              <a:rPr lang="en-US" altLang="ko-KR" dirty="0"/>
              <a:t>RGB</a:t>
            </a:r>
            <a:r>
              <a:rPr lang="ko-KR" altLang="en-US" dirty="0"/>
              <a:t>영상에 </a:t>
            </a:r>
            <a:r>
              <a:rPr lang="ko-KR" altLang="en-US" dirty="0" err="1"/>
              <a:t>컨볼루션층과</a:t>
            </a:r>
            <a:r>
              <a:rPr lang="ko-KR" altLang="en-US" dirty="0"/>
              <a:t> </a:t>
            </a:r>
            <a:r>
              <a:rPr lang="ko-KR" altLang="en-US" dirty="0" err="1"/>
              <a:t>풀링층통과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컨볼루션층</a:t>
            </a:r>
            <a:r>
              <a:rPr lang="ko-KR" altLang="en-US" dirty="0"/>
              <a:t> 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풀링층</a:t>
            </a:r>
            <a:r>
              <a:rPr lang="ko-KR" altLang="en-US" dirty="0"/>
              <a:t> 거친 후 완전연결층으로 결과 출력</a:t>
            </a:r>
            <a:endParaRPr lang="en-US" altLang="ko-KR" dirty="0"/>
          </a:p>
        </p:txBody>
      </p:sp>
      <p:sp>
        <p:nvSpPr>
          <p:cNvPr id="6" name="TextBox 5">
            <a:extLst>
              <a:ext uri="{FF2B5EF4-FFF2-40B4-BE49-F238E27FC236}">
                <a16:creationId xmlns:a16="http://schemas.microsoft.com/office/drawing/2014/main" id="{AD991A32-1455-4E55-A430-091105F36F00}"/>
              </a:ext>
            </a:extLst>
          </p:cNvPr>
          <p:cNvSpPr txBox="1"/>
          <p:nvPr/>
        </p:nvSpPr>
        <p:spPr>
          <a:xfrm>
            <a:off x="301987" y="5559717"/>
            <a:ext cx="2434016" cy="646331"/>
          </a:xfrm>
          <a:prstGeom prst="rect">
            <a:avLst/>
          </a:prstGeom>
          <a:noFill/>
        </p:spPr>
        <p:txBody>
          <a:bodyPr wrap="square" rtlCol="0">
            <a:spAutoFit/>
          </a:bodyPr>
          <a:lstStyle/>
          <a:p>
            <a:r>
              <a:rPr lang="en-US" altLang="ko-KR" dirty="0"/>
              <a:t>ILSVRC2012</a:t>
            </a:r>
          </a:p>
          <a:p>
            <a:r>
              <a:rPr lang="en-US" altLang="ko-KR" dirty="0"/>
              <a:t>Top-5 error 17%</a:t>
            </a:r>
          </a:p>
        </p:txBody>
      </p:sp>
      <p:sp>
        <p:nvSpPr>
          <p:cNvPr id="20" name="직사각형 19">
            <a:extLst>
              <a:ext uri="{FF2B5EF4-FFF2-40B4-BE49-F238E27FC236}">
                <a16:creationId xmlns:a16="http://schemas.microsoft.com/office/drawing/2014/main" id="{4119EE02-4E59-4A05-BFEC-D657F4F21C8D}"/>
              </a:ext>
            </a:extLst>
          </p:cNvPr>
          <p:cNvSpPr/>
          <p:nvPr/>
        </p:nvSpPr>
        <p:spPr>
          <a:xfrm>
            <a:off x="3175834" y="2139154"/>
            <a:ext cx="625467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65A0DC8E-8BD2-40FA-875E-4CD275AE4743}"/>
              </a:ext>
            </a:extLst>
          </p:cNvPr>
          <p:cNvSpPr/>
          <p:nvPr/>
        </p:nvSpPr>
        <p:spPr>
          <a:xfrm flipV="1">
            <a:off x="418145" y="3753208"/>
            <a:ext cx="219474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78727AF9-60D9-449E-BBD0-99F3CB9C0F97}"/>
              </a:ext>
            </a:extLst>
          </p:cNvPr>
          <p:cNvSpPr/>
          <p:nvPr/>
        </p:nvSpPr>
        <p:spPr>
          <a:xfrm flipV="1">
            <a:off x="3223199" y="5710057"/>
            <a:ext cx="4440794"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38DC7925-6EF2-4607-BDCE-BA6DAFF3265D}"/>
              </a:ext>
            </a:extLst>
          </p:cNvPr>
          <p:cNvSpPr/>
          <p:nvPr/>
        </p:nvSpPr>
        <p:spPr>
          <a:xfrm>
            <a:off x="9735277" y="2141902"/>
            <a:ext cx="1322636" cy="57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643EAA31-C8CC-4AC7-BB75-8FD0C86A07E3}"/>
              </a:ext>
            </a:extLst>
          </p:cNvPr>
          <p:cNvSpPr/>
          <p:nvPr/>
        </p:nvSpPr>
        <p:spPr>
          <a:xfrm flipV="1">
            <a:off x="439072" y="4318774"/>
            <a:ext cx="1675831"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E23504B6-B4E5-4531-91CD-ED0E490D18BE}"/>
              </a:ext>
            </a:extLst>
          </p:cNvPr>
          <p:cNvSpPr/>
          <p:nvPr/>
        </p:nvSpPr>
        <p:spPr>
          <a:xfrm flipV="1">
            <a:off x="7807254" y="5993407"/>
            <a:ext cx="3242841"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8EE0BC02-46FD-44F5-B001-C007C5911A8A}"/>
              </a:ext>
            </a:extLst>
          </p:cNvPr>
          <p:cNvSpPr/>
          <p:nvPr/>
        </p:nvSpPr>
        <p:spPr>
          <a:xfrm flipV="1">
            <a:off x="418428" y="5139619"/>
            <a:ext cx="2194742"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87275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a:t>VGG-16: ILSVRC2014</a:t>
            </a:r>
          </a:p>
        </p:txBody>
      </p:sp>
      <p:pic>
        <p:nvPicPr>
          <p:cNvPr id="12" name="그림 11">
            <a:extLst>
              <a:ext uri="{FF2B5EF4-FFF2-40B4-BE49-F238E27FC236}">
                <a16:creationId xmlns:a16="http://schemas.microsoft.com/office/drawing/2014/main" id="{1618D2AE-A2F9-4A46-99CD-C935D8C79BA6}"/>
              </a:ext>
            </a:extLst>
          </p:cNvPr>
          <p:cNvPicPr>
            <a:picLocks noChangeAspect="1"/>
          </p:cNvPicPr>
          <p:nvPr/>
        </p:nvPicPr>
        <p:blipFill>
          <a:blip r:embed="rId2"/>
          <a:stretch>
            <a:fillRect/>
          </a:stretch>
        </p:blipFill>
        <p:spPr>
          <a:xfrm>
            <a:off x="0" y="842099"/>
            <a:ext cx="12192000" cy="4898423"/>
          </a:xfrm>
          <a:prstGeom prst="rect">
            <a:avLst/>
          </a:prstGeom>
        </p:spPr>
      </p:pic>
      <p:sp>
        <p:nvSpPr>
          <p:cNvPr id="10" name="TextBox 9">
            <a:extLst>
              <a:ext uri="{FF2B5EF4-FFF2-40B4-BE49-F238E27FC236}">
                <a16:creationId xmlns:a16="http://schemas.microsoft.com/office/drawing/2014/main" id="{FE42954B-1302-4921-A4D7-AF41E29F688E}"/>
              </a:ext>
            </a:extLst>
          </p:cNvPr>
          <p:cNvSpPr txBox="1"/>
          <p:nvPr/>
        </p:nvSpPr>
        <p:spPr>
          <a:xfrm>
            <a:off x="1306328" y="5816722"/>
            <a:ext cx="5463928" cy="869790"/>
          </a:xfrm>
          <a:prstGeom prst="rect">
            <a:avLst/>
          </a:prstGeom>
          <a:noFill/>
        </p:spPr>
        <p:txBody>
          <a:bodyPr wrap="square" rtlCol="0">
            <a:spAutoFit/>
          </a:bodyPr>
          <a:lstStyle/>
          <a:p>
            <a:pPr>
              <a:lnSpc>
                <a:spcPct val="150000"/>
              </a:lnSpc>
            </a:pPr>
            <a:r>
              <a:rPr lang="ko-KR" altLang="en-US" dirty="0"/>
              <a:t>층수를 늘리고 </a:t>
            </a:r>
            <a:r>
              <a:rPr lang="en-US" altLang="ko-KR" dirty="0"/>
              <a:t>3x3 </a:t>
            </a:r>
            <a:r>
              <a:rPr lang="ko-KR" altLang="en-US" dirty="0" err="1"/>
              <a:t>컨볼루션</a:t>
            </a:r>
            <a:r>
              <a:rPr lang="ko-KR" altLang="en-US" dirty="0"/>
              <a:t> 필터 사용</a:t>
            </a:r>
            <a:r>
              <a:rPr lang="en-US" altLang="ko-KR" dirty="0"/>
              <a:t>(s=1,p=1), </a:t>
            </a:r>
          </a:p>
          <a:p>
            <a:pPr>
              <a:lnSpc>
                <a:spcPct val="150000"/>
              </a:lnSpc>
            </a:pPr>
            <a:r>
              <a:rPr lang="ko-KR" altLang="en-US" dirty="0"/>
              <a:t>완전연결층</a:t>
            </a:r>
            <a:r>
              <a:rPr lang="en-US" altLang="ko-KR" dirty="0"/>
              <a:t>:</a:t>
            </a:r>
            <a:r>
              <a:rPr lang="ko-KR" altLang="en-US" dirty="0"/>
              <a:t> </a:t>
            </a:r>
            <a:r>
              <a:rPr lang="en-US" altLang="ko-KR" dirty="0"/>
              <a:t>25088-4096-4096-1000</a:t>
            </a:r>
            <a:endParaRPr lang="ko-KR" altLang="en-US" dirty="0"/>
          </a:p>
        </p:txBody>
      </p:sp>
    </p:spTree>
    <p:extLst>
      <p:ext uri="{BB962C8B-B14F-4D97-AF65-F5344CB8AC3E}">
        <p14:creationId xmlns:p14="http://schemas.microsoft.com/office/powerpoint/2010/main" val="4248879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1" name="그림 10">
            <a:extLst>
              <a:ext uri="{FF2B5EF4-FFF2-40B4-BE49-F238E27FC236}">
                <a16:creationId xmlns:a16="http://schemas.microsoft.com/office/drawing/2014/main" id="{F75A4D77-F48A-45FD-93BD-0FEB7D6504F2}"/>
              </a:ext>
            </a:extLst>
          </p:cNvPr>
          <p:cNvPicPr>
            <a:picLocks noChangeAspect="1"/>
          </p:cNvPicPr>
          <p:nvPr/>
        </p:nvPicPr>
        <p:blipFill>
          <a:blip r:embed="rId2"/>
          <a:stretch>
            <a:fillRect/>
          </a:stretch>
        </p:blipFill>
        <p:spPr>
          <a:xfrm>
            <a:off x="5484145" y="3012319"/>
            <a:ext cx="6381813" cy="2595062"/>
          </a:xfrm>
          <a:prstGeom prst="rect">
            <a:avLst/>
          </a:prstGeom>
        </p:spPr>
      </p:pic>
      <p:pic>
        <p:nvPicPr>
          <p:cNvPr id="12" name="그림 11">
            <a:extLst>
              <a:ext uri="{FF2B5EF4-FFF2-40B4-BE49-F238E27FC236}">
                <a16:creationId xmlns:a16="http://schemas.microsoft.com/office/drawing/2014/main" id="{2A3F22C5-FA9F-4D9F-975B-775D13085C03}"/>
              </a:ext>
            </a:extLst>
          </p:cNvPr>
          <p:cNvPicPr>
            <a:picLocks noChangeAspect="1"/>
          </p:cNvPicPr>
          <p:nvPr/>
        </p:nvPicPr>
        <p:blipFill>
          <a:blip r:embed="rId3"/>
          <a:stretch>
            <a:fillRect/>
          </a:stretch>
        </p:blipFill>
        <p:spPr>
          <a:xfrm>
            <a:off x="827232" y="3270811"/>
            <a:ext cx="3790949" cy="2166937"/>
          </a:xfrm>
          <a:prstGeom prst="rect">
            <a:avLst/>
          </a:prstGeom>
        </p:spPr>
      </p:pic>
      <p:sp>
        <p:nvSpPr>
          <p:cNvPr id="4" name="TextBox 3">
            <a:extLst>
              <a:ext uri="{FF2B5EF4-FFF2-40B4-BE49-F238E27FC236}">
                <a16:creationId xmlns:a16="http://schemas.microsoft.com/office/drawing/2014/main" id="{1B4EC89C-AE20-40E7-ADB5-F8C892F57314}"/>
              </a:ext>
            </a:extLst>
          </p:cNvPr>
          <p:cNvSpPr txBox="1"/>
          <p:nvPr/>
        </p:nvSpPr>
        <p:spPr>
          <a:xfrm>
            <a:off x="3660809" y="3429000"/>
            <a:ext cx="1508289" cy="646331"/>
          </a:xfrm>
          <a:prstGeom prst="rect">
            <a:avLst/>
          </a:prstGeom>
          <a:noFill/>
        </p:spPr>
        <p:txBody>
          <a:bodyPr wrap="square" rtlCol="0">
            <a:spAutoFit/>
          </a:bodyPr>
          <a:lstStyle/>
          <a:p>
            <a:r>
              <a:rPr lang="en-US" altLang="ko-KR" dirty="0">
                <a:solidFill>
                  <a:srgbClr val="FF0000"/>
                </a:solidFill>
              </a:rPr>
              <a:t>Skip connections</a:t>
            </a:r>
            <a:endParaRPr lang="ko-KR" altLang="en-US" dirty="0">
              <a:solidFill>
                <a:srgbClr val="FF0000"/>
              </a:solidFill>
            </a:endParaRPr>
          </a:p>
        </p:txBody>
      </p:sp>
      <p:sp>
        <p:nvSpPr>
          <p:cNvPr id="13" name="TextBox 12">
            <a:extLst>
              <a:ext uri="{FF2B5EF4-FFF2-40B4-BE49-F238E27FC236}">
                <a16:creationId xmlns:a16="http://schemas.microsoft.com/office/drawing/2014/main" id="{15BECAE2-2D51-4655-AC2E-8C8282D500D6}"/>
              </a:ext>
            </a:extLst>
          </p:cNvPr>
          <p:cNvSpPr txBox="1"/>
          <p:nvPr/>
        </p:nvSpPr>
        <p:spPr>
          <a:xfrm>
            <a:off x="1150611" y="5599588"/>
            <a:ext cx="3379313" cy="369332"/>
          </a:xfrm>
          <a:prstGeom prst="rect">
            <a:avLst/>
          </a:prstGeom>
          <a:noFill/>
        </p:spPr>
        <p:txBody>
          <a:bodyPr wrap="square" rtlCol="0">
            <a:spAutoFit/>
          </a:bodyPr>
          <a:lstStyle/>
          <a:p>
            <a:r>
              <a:rPr lang="en-US" altLang="ko-KR" dirty="0"/>
              <a:t>Residual Learning Block</a:t>
            </a:r>
            <a:endParaRPr lang="ko-KR" altLang="en-US" dirty="0"/>
          </a:p>
        </p:txBody>
      </p:sp>
      <p:sp>
        <p:nvSpPr>
          <p:cNvPr id="14" name="TextBox 13">
            <a:extLst>
              <a:ext uri="{FF2B5EF4-FFF2-40B4-BE49-F238E27FC236}">
                <a16:creationId xmlns:a16="http://schemas.microsoft.com/office/drawing/2014/main" id="{E33A214E-4BD1-4A14-AA23-77A3D700AF3F}"/>
              </a:ext>
            </a:extLst>
          </p:cNvPr>
          <p:cNvSpPr txBox="1"/>
          <p:nvPr/>
        </p:nvSpPr>
        <p:spPr>
          <a:xfrm>
            <a:off x="5565424" y="5600374"/>
            <a:ext cx="2779203" cy="646331"/>
          </a:xfrm>
          <a:prstGeom prst="rect">
            <a:avLst/>
          </a:prstGeom>
          <a:noFill/>
        </p:spPr>
        <p:txBody>
          <a:bodyPr wrap="square" rtlCol="0">
            <a:spAutoFit/>
          </a:bodyPr>
          <a:lstStyle/>
          <a:p>
            <a:r>
              <a:rPr lang="en-US" altLang="ko-KR" dirty="0"/>
              <a:t>Residual Learning Block for ReseNet-34</a:t>
            </a:r>
            <a:endParaRPr lang="ko-KR" altLang="en-US" dirty="0"/>
          </a:p>
        </p:txBody>
      </p:sp>
      <p:sp>
        <p:nvSpPr>
          <p:cNvPr id="18" name="TextBox 17">
            <a:extLst>
              <a:ext uri="{FF2B5EF4-FFF2-40B4-BE49-F238E27FC236}">
                <a16:creationId xmlns:a16="http://schemas.microsoft.com/office/drawing/2014/main" id="{7BCF29DA-C670-4E16-958D-7736FECD589D}"/>
              </a:ext>
            </a:extLst>
          </p:cNvPr>
          <p:cNvSpPr txBox="1"/>
          <p:nvPr/>
        </p:nvSpPr>
        <p:spPr>
          <a:xfrm>
            <a:off x="9086755" y="5561954"/>
            <a:ext cx="2779203" cy="646331"/>
          </a:xfrm>
          <a:prstGeom prst="rect">
            <a:avLst/>
          </a:prstGeom>
          <a:noFill/>
        </p:spPr>
        <p:txBody>
          <a:bodyPr wrap="square" rtlCol="0">
            <a:spAutoFit/>
          </a:bodyPr>
          <a:lstStyle/>
          <a:p>
            <a:r>
              <a:rPr lang="en-US" altLang="ko-KR" dirty="0"/>
              <a:t>Residual Learning Block for ReseNet-50/101/152</a:t>
            </a:r>
            <a:endParaRPr lang="ko-KR" altLang="en-US" dirty="0"/>
          </a:p>
        </p:txBody>
      </p:sp>
      <p:sp>
        <p:nvSpPr>
          <p:cNvPr id="16" name="TextBox 15">
            <a:extLst>
              <a:ext uri="{FF2B5EF4-FFF2-40B4-BE49-F238E27FC236}">
                <a16:creationId xmlns:a16="http://schemas.microsoft.com/office/drawing/2014/main" id="{A4E12C63-CF20-497A-9E85-C78C23A77CAF}"/>
              </a:ext>
            </a:extLst>
          </p:cNvPr>
          <p:cNvSpPr txBox="1"/>
          <p:nvPr/>
        </p:nvSpPr>
        <p:spPr>
          <a:xfrm>
            <a:off x="804762" y="1048193"/>
            <a:ext cx="8728672" cy="369332"/>
          </a:xfrm>
          <a:prstGeom prst="rect">
            <a:avLst/>
          </a:prstGeom>
          <a:noFill/>
        </p:spPr>
        <p:txBody>
          <a:bodyPr wrap="none" rtlCol="0">
            <a:spAutoFit/>
          </a:bodyPr>
          <a:lstStyle/>
          <a:p>
            <a:pPr marL="285750" indent="-285750">
              <a:buFont typeface="Arial" panose="020B0604020202020204" pitchFamily="34" charset="0"/>
              <a:buChar char="•"/>
            </a:pPr>
            <a:r>
              <a:rPr lang="ko-KR" altLang="en-US" dirty="0"/>
              <a:t>층수가 아주 많아지면 성능의 저하 문제 발생</a:t>
            </a:r>
            <a:r>
              <a:rPr lang="en-US" altLang="ko-KR" dirty="0"/>
              <a:t>: </a:t>
            </a:r>
            <a:r>
              <a:rPr lang="ko-KR" altLang="en-US" dirty="0"/>
              <a:t>해결책으로 잔류학습 블록을 제시</a:t>
            </a:r>
          </a:p>
        </p:txBody>
      </p:sp>
      <p:sp>
        <p:nvSpPr>
          <p:cNvPr id="20" name="TextBox 19">
            <a:extLst>
              <a:ext uri="{FF2B5EF4-FFF2-40B4-BE49-F238E27FC236}">
                <a16:creationId xmlns:a16="http://schemas.microsoft.com/office/drawing/2014/main" id="{A478D3FD-4F9B-4E9A-822A-C9AD79BE755A}"/>
              </a:ext>
            </a:extLst>
          </p:cNvPr>
          <p:cNvSpPr txBox="1"/>
          <p:nvPr/>
        </p:nvSpPr>
        <p:spPr>
          <a:xfrm>
            <a:off x="804762" y="1624821"/>
            <a:ext cx="9208739" cy="128528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ko-KR" altLang="en-US" dirty="0"/>
              <a:t>가정</a:t>
            </a:r>
            <a:r>
              <a:rPr lang="en-US" altLang="ko-KR" dirty="0"/>
              <a:t>: </a:t>
            </a:r>
            <a:r>
              <a:rPr lang="ko-KR" altLang="en-US" dirty="0"/>
              <a:t>원하는 사상 </a:t>
            </a:r>
            <a:r>
              <a:rPr lang="en-US" altLang="ko-KR" dirty="0"/>
              <a:t>H(x)</a:t>
            </a:r>
            <a:r>
              <a:rPr lang="ko-KR" altLang="en-US" dirty="0"/>
              <a:t>를 직접 학습하는 것 보다 </a:t>
            </a:r>
            <a:r>
              <a:rPr lang="en-US" altLang="ko-KR" dirty="0"/>
              <a:t>F(x)=H(x)-x </a:t>
            </a:r>
            <a:r>
              <a:rPr lang="ko-KR" altLang="en-US" dirty="0"/>
              <a:t>를 학습하는 것이 쉽다</a:t>
            </a:r>
            <a:r>
              <a:rPr lang="en-US" altLang="ko-KR" dirty="0"/>
              <a:t>.</a:t>
            </a:r>
          </a:p>
          <a:p>
            <a:pPr marL="285750" indent="-285750">
              <a:lnSpc>
                <a:spcPct val="150000"/>
              </a:lnSpc>
              <a:buFont typeface="Symbol" panose="05050102010706020507" pitchFamily="18" charset="2"/>
              <a:buChar char="Þ"/>
            </a:pPr>
            <a:r>
              <a:rPr lang="ko-KR" altLang="en-US" dirty="0"/>
              <a:t>잔류학습 블록을 제시함</a:t>
            </a:r>
            <a:r>
              <a:rPr lang="en-US" altLang="ko-KR" dirty="0"/>
              <a:t>.</a:t>
            </a:r>
          </a:p>
          <a:p>
            <a:pPr marL="285750" indent="-285750">
              <a:lnSpc>
                <a:spcPct val="150000"/>
              </a:lnSpc>
              <a:buFont typeface="Symbol" panose="05050102010706020507" pitchFamily="18" charset="2"/>
              <a:buChar char="Þ"/>
            </a:pPr>
            <a:r>
              <a:rPr lang="ko-KR" altLang="en-US" dirty="0"/>
              <a:t>신경회로망이 </a:t>
            </a:r>
            <a:r>
              <a:rPr lang="en-US" altLang="ko-KR" dirty="0"/>
              <a:t>F(x)</a:t>
            </a:r>
            <a:r>
              <a:rPr lang="ko-KR" altLang="en-US" dirty="0"/>
              <a:t>를 학습 후</a:t>
            </a:r>
            <a:r>
              <a:rPr lang="en-US" altLang="ko-KR" dirty="0"/>
              <a:t>, </a:t>
            </a:r>
            <a:r>
              <a:rPr lang="ko-KR" altLang="en-US" dirty="0"/>
              <a:t>잔류학습 블록에서 </a:t>
            </a:r>
            <a:r>
              <a:rPr lang="en-US" altLang="ko-KR" dirty="0"/>
              <a:t>F(x)+x</a:t>
            </a:r>
            <a:r>
              <a:rPr lang="ko-KR" altLang="en-US" dirty="0"/>
              <a:t>를 출력함</a:t>
            </a:r>
            <a:r>
              <a:rPr lang="en-US" altLang="ko-KR" dirty="0"/>
              <a:t>(</a:t>
            </a:r>
            <a:r>
              <a:rPr lang="en-US" altLang="ko-KR" dirty="0" err="1"/>
              <a:t>ReLU</a:t>
            </a:r>
            <a:r>
              <a:rPr lang="en-US" altLang="ko-KR" dirty="0"/>
              <a:t> </a:t>
            </a:r>
            <a:r>
              <a:rPr lang="ko-KR" altLang="en-US" dirty="0"/>
              <a:t>활성화 함수</a:t>
            </a:r>
            <a:r>
              <a:rPr lang="en-US" altLang="ko-KR" dirty="0"/>
              <a:t>).</a:t>
            </a:r>
            <a:endParaRPr lang="ko-KR" altLang="en-US" dirty="0"/>
          </a:p>
        </p:txBody>
      </p:sp>
    </p:spTree>
    <p:extLst>
      <p:ext uri="{BB962C8B-B14F-4D97-AF65-F5344CB8AC3E}">
        <p14:creationId xmlns:p14="http://schemas.microsoft.com/office/powerpoint/2010/main" val="4253250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7" name="그림 16">
            <a:extLst>
              <a:ext uri="{FF2B5EF4-FFF2-40B4-BE49-F238E27FC236}">
                <a16:creationId xmlns:a16="http://schemas.microsoft.com/office/drawing/2014/main" id="{6B10E75A-B08F-45F2-B19C-9ADE8BE060DD}"/>
              </a:ext>
            </a:extLst>
          </p:cNvPr>
          <p:cNvPicPr>
            <a:picLocks noChangeAspect="1"/>
          </p:cNvPicPr>
          <p:nvPr/>
        </p:nvPicPr>
        <p:blipFill>
          <a:blip r:embed="rId2"/>
          <a:stretch>
            <a:fillRect/>
          </a:stretch>
        </p:blipFill>
        <p:spPr>
          <a:xfrm>
            <a:off x="0" y="2238311"/>
            <a:ext cx="12192000" cy="3635343"/>
          </a:xfrm>
          <a:prstGeom prst="rect">
            <a:avLst/>
          </a:prstGeom>
        </p:spPr>
      </p:pic>
      <p:sp>
        <p:nvSpPr>
          <p:cNvPr id="10" name="TextBox 9">
            <a:extLst>
              <a:ext uri="{FF2B5EF4-FFF2-40B4-BE49-F238E27FC236}">
                <a16:creationId xmlns:a16="http://schemas.microsoft.com/office/drawing/2014/main" id="{A8675E64-E115-440D-AC71-79FA16434040}"/>
              </a:ext>
            </a:extLst>
          </p:cNvPr>
          <p:cNvSpPr txBox="1"/>
          <p:nvPr/>
        </p:nvSpPr>
        <p:spPr>
          <a:xfrm>
            <a:off x="4009946" y="5873654"/>
            <a:ext cx="3367624" cy="646331"/>
          </a:xfrm>
          <a:prstGeom prst="rect">
            <a:avLst/>
          </a:prstGeom>
          <a:noFill/>
        </p:spPr>
        <p:txBody>
          <a:bodyPr wrap="square" rtlCol="0">
            <a:spAutoFit/>
          </a:bodyPr>
          <a:lstStyle/>
          <a:p>
            <a:r>
              <a:rPr lang="en-US" altLang="ko-KR" dirty="0"/>
              <a:t>ILSVRC2015</a:t>
            </a:r>
          </a:p>
          <a:p>
            <a:r>
              <a:rPr lang="en-US" altLang="ko-KR" dirty="0"/>
              <a:t>ResNet-152: Top-5 error 4.49% </a:t>
            </a:r>
            <a:endParaRPr lang="ko-KR" altLang="en-US" dirty="0"/>
          </a:p>
        </p:txBody>
      </p:sp>
      <p:sp>
        <p:nvSpPr>
          <p:cNvPr id="3" name="TextBox 2">
            <a:extLst>
              <a:ext uri="{FF2B5EF4-FFF2-40B4-BE49-F238E27FC236}">
                <a16:creationId xmlns:a16="http://schemas.microsoft.com/office/drawing/2014/main" id="{4DAB6FEE-0534-4BE5-98D6-4741E424A08B}"/>
              </a:ext>
            </a:extLst>
          </p:cNvPr>
          <p:cNvSpPr txBox="1"/>
          <p:nvPr/>
        </p:nvSpPr>
        <p:spPr>
          <a:xfrm>
            <a:off x="433633" y="1084498"/>
            <a:ext cx="10228082" cy="17007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ko-KR" altLang="en-US" dirty="0"/>
              <a:t>구조</a:t>
            </a:r>
            <a:r>
              <a:rPr lang="en-US" altLang="ko-KR" dirty="0"/>
              <a:t>: </a:t>
            </a:r>
            <a:r>
              <a:rPr lang="ko-KR" altLang="en-US" dirty="0"/>
              <a:t>영상입력</a:t>
            </a:r>
            <a:r>
              <a:rPr lang="en-US" altLang="ko-KR" dirty="0"/>
              <a:t>-7x7 </a:t>
            </a:r>
            <a:r>
              <a:rPr lang="ko-KR" altLang="en-US" dirty="0" err="1"/>
              <a:t>컨볼루션층</a:t>
            </a:r>
            <a:r>
              <a:rPr lang="en-US" altLang="ko-KR" dirty="0"/>
              <a:t>-</a:t>
            </a:r>
            <a:r>
              <a:rPr lang="en-US" altLang="ko-KR" dirty="0" err="1"/>
              <a:t>cfg</a:t>
            </a:r>
            <a:r>
              <a:rPr lang="en-US" altLang="ko-KR" dirty="0"/>
              <a:t>[0]</a:t>
            </a:r>
            <a:r>
              <a:rPr lang="ko-KR" altLang="en-US" dirty="0" err="1"/>
              <a:t>블럭</a:t>
            </a:r>
            <a:r>
              <a:rPr lang="en-US" altLang="ko-KR" dirty="0"/>
              <a:t>-</a:t>
            </a:r>
            <a:r>
              <a:rPr lang="en-US" altLang="ko-KR" dirty="0" err="1"/>
              <a:t>cfg</a:t>
            </a:r>
            <a:r>
              <a:rPr lang="en-US" altLang="ko-KR" dirty="0"/>
              <a:t>[1]</a:t>
            </a:r>
            <a:r>
              <a:rPr lang="ko-KR" altLang="en-US" dirty="0" err="1"/>
              <a:t>블럭</a:t>
            </a:r>
            <a:r>
              <a:rPr lang="en-US" altLang="ko-KR" dirty="0"/>
              <a:t>-</a:t>
            </a:r>
            <a:r>
              <a:rPr lang="en-US" altLang="ko-KR" dirty="0" err="1"/>
              <a:t>cfg</a:t>
            </a:r>
            <a:r>
              <a:rPr lang="en-US" altLang="ko-KR" dirty="0"/>
              <a:t>[2]</a:t>
            </a:r>
            <a:r>
              <a:rPr lang="ko-KR" altLang="en-US" dirty="0" err="1"/>
              <a:t>블럭</a:t>
            </a:r>
            <a:r>
              <a:rPr lang="en-US" altLang="ko-KR" dirty="0"/>
              <a:t>-</a:t>
            </a:r>
            <a:r>
              <a:rPr lang="en-US" altLang="ko-KR" dirty="0" err="1"/>
              <a:t>cfg</a:t>
            </a:r>
            <a:r>
              <a:rPr lang="en-US" altLang="ko-KR" dirty="0"/>
              <a:t>[3]</a:t>
            </a:r>
            <a:r>
              <a:rPr lang="ko-KR" altLang="en-US" dirty="0" err="1"/>
              <a:t>블럭</a:t>
            </a:r>
            <a:r>
              <a:rPr lang="en-US" altLang="ko-KR" dirty="0"/>
              <a:t>-</a:t>
            </a:r>
            <a:r>
              <a:rPr lang="ko-KR" altLang="en-US" dirty="0"/>
              <a:t>완전연결 </a:t>
            </a:r>
            <a:r>
              <a:rPr lang="en-US" altLang="ko-KR" dirty="0"/>
              <a:t>fc 1000</a:t>
            </a:r>
          </a:p>
          <a:p>
            <a:pPr marL="285750" indent="-285750">
              <a:lnSpc>
                <a:spcPct val="150000"/>
              </a:lnSpc>
              <a:buFont typeface="Arial" panose="020B0604020202020204" pitchFamily="34" charset="0"/>
              <a:buChar char="•"/>
            </a:pPr>
            <a:r>
              <a:rPr lang="ko-KR" altLang="en-US" dirty="0"/>
              <a:t>리스트 </a:t>
            </a:r>
            <a:r>
              <a:rPr lang="en-US" altLang="ko-KR" dirty="0" err="1"/>
              <a:t>cfg</a:t>
            </a:r>
            <a:r>
              <a:rPr lang="ko-KR" altLang="en-US" dirty="0"/>
              <a:t>는 아래 그림의 </a:t>
            </a:r>
            <a:r>
              <a:rPr lang="en-US" altLang="ko-KR" dirty="0" err="1"/>
              <a:t>cfg</a:t>
            </a:r>
            <a:r>
              <a:rPr lang="en-US" altLang="ko-KR" dirty="0"/>
              <a:t>[0], </a:t>
            </a:r>
            <a:r>
              <a:rPr lang="en-US" altLang="ko-KR" dirty="0" err="1"/>
              <a:t>cfg</a:t>
            </a:r>
            <a:r>
              <a:rPr lang="en-US" altLang="ko-KR" dirty="0"/>
              <a:t>[1], </a:t>
            </a:r>
            <a:r>
              <a:rPr lang="en-US" altLang="ko-KR" dirty="0" err="1"/>
              <a:t>cfg</a:t>
            </a:r>
            <a:r>
              <a:rPr lang="en-US" altLang="ko-KR" dirty="0"/>
              <a:t>[2], </a:t>
            </a:r>
            <a:r>
              <a:rPr lang="en-US" altLang="ko-KR" dirty="0" err="1"/>
              <a:t>cfg</a:t>
            </a:r>
            <a:r>
              <a:rPr lang="en-US" altLang="ko-KR" dirty="0"/>
              <a:t>[3] </a:t>
            </a:r>
            <a:r>
              <a:rPr lang="ko-KR" altLang="en-US" dirty="0"/>
              <a:t>블록을 주어진 수 만큼 지님을 나타냄</a:t>
            </a:r>
            <a:endParaRPr lang="en-US" altLang="ko-KR" dirty="0"/>
          </a:p>
          <a:p>
            <a:pPr marL="285750" indent="-285750">
              <a:lnSpc>
                <a:spcPct val="150000"/>
              </a:lnSpc>
              <a:buFont typeface="Arial" panose="020B0604020202020204" pitchFamily="34" charset="0"/>
              <a:buChar char="•"/>
            </a:pPr>
            <a:r>
              <a:rPr lang="ko-KR" altLang="en-US" dirty="0"/>
              <a:t>아래 그림은 </a:t>
            </a:r>
            <a:r>
              <a:rPr lang="en-US" altLang="ko-KR" dirty="0" err="1"/>
              <a:t>cfg</a:t>
            </a:r>
            <a:r>
              <a:rPr lang="en-US" altLang="ko-KR" dirty="0"/>
              <a:t>=[3,3,3,3]</a:t>
            </a:r>
            <a:r>
              <a:rPr lang="ko-KR" altLang="en-US" dirty="0"/>
              <a:t>을</a:t>
            </a:r>
            <a:r>
              <a:rPr lang="en-US" altLang="ko-KR" dirty="0"/>
              <a:t> </a:t>
            </a:r>
            <a:r>
              <a:rPr lang="ko-KR" altLang="en-US" dirty="0"/>
              <a:t>나타냄</a:t>
            </a:r>
            <a:endParaRPr lang="en-US" altLang="ko-KR" dirty="0"/>
          </a:p>
          <a:p>
            <a:pPr>
              <a:lnSpc>
                <a:spcPct val="150000"/>
              </a:lnSpc>
            </a:pPr>
            <a:r>
              <a:rPr lang="ko-KR" altLang="en-US" dirty="0"/>
              <a:t>예</a:t>
            </a:r>
            <a:r>
              <a:rPr lang="en-US" altLang="ko-KR" dirty="0"/>
              <a:t>) 152</a:t>
            </a:r>
            <a:r>
              <a:rPr lang="ko-KR" altLang="en-US" dirty="0"/>
              <a:t>층</a:t>
            </a:r>
            <a:r>
              <a:rPr lang="en-US" altLang="ko-KR" dirty="0"/>
              <a:t>: (</a:t>
            </a:r>
            <a:r>
              <a:rPr lang="en-US" altLang="ko-KR" dirty="0" err="1"/>
              <a:t>cfg</a:t>
            </a:r>
            <a:r>
              <a:rPr lang="en-US" altLang="ko-KR" dirty="0"/>
              <a:t>[0] 3</a:t>
            </a:r>
            <a:r>
              <a:rPr lang="ko-KR" altLang="en-US" dirty="0"/>
              <a:t>층</a:t>
            </a:r>
            <a:r>
              <a:rPr lang="en-US" altLang="ko-KR" dirty="0"/>
              <a:t>+</a:t>
            </a:r>
            <a:r>
              <a:rPr lang="en-US" altLang="ko-KR" dirty="0" err="1"/>
              <a:t>cfg</a:t>
            </a:r>
            <a:r>
              <a:rPr lang="en-US" altLang="ko-KR" dirty="0"/>
              <a:t>[1] 8</a:t>
            </a:r>
            <a:r>
              <a:rPr lang="ko-KR" altLang="en-US" dirty="0"/>
              <a:t>층</a:t>
            </a:r>
            <a:r>
              <a:rPr lang="en-US" altLang="ko-KR" dirty="0"/>
              <a:t>+</a:t>
            </a:r>
            <a:r>
              <a:rPr lang="en-US" altLang="ko-KR" dirty="0" err="1"/>
              <a:t>cfg</a:t>
            </a:r>
            <a:r>
              <a:rPr lang="en-US" altLang="ko-KR" dirty="0"/>
              <a:t>[2] 36</a:t>
            </a:r>
            <a:r>
              <a:rPr lang="ko-KR" altLang="en-US" dirty="0"/>
              <a:t>층</a:t>
            </a:r>
            <a:r>
              <a:rPr lang="en-US" altLang="ko-KR" dirty="0"/>
              <a:t>+</a:t>
            </a:r>
            <a:r>
              <a:rPr lang="en-US" altLang="ko-KR" dirty="0" err="1"/>
              <a:t>cfg</a:t>
            </a:r>
            <a:r>
              <a:rPr lang="en-US" altLang="ko-KR" dirty="0"/>
              <a:t>[3] 3</a:t>
            </a:r>
            <a:r>
              <a:rPr lang="ko-KR" altLang="en-US" dirty="0"/>
              <a:t>층</a:t>
            </a:r>
            <a:r>
              <a:rPr lang="en-US" altLang="ko-KR" dirty="0"/>
              <a:t>)x3+2=152</a:t>
            </a:r>
          </a:p>
        </p:txBody>
      </p:sp>
    </p:spTree>
    <p:extLst>
      <p:ext uri="{BB962C8B-B14F-4D97-AF65-F5344CB8AC3E}">
        <p14:creationId xmlns:p14="http://schemas.microsoft.com/office/powerpoint/2010/main" val="2752772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B6F6270-946B-4E0D-A5F5-5ADF67986901}"/>
              </a:ext>
            </a:extLst>
          </p:cNvPr>
          <p:cNvPicPr>
            <a:picLocks noChangeAspect="1"/>
          </p:cNvPicPr>
          <p:nvPr/>
        </p:nvPicPr>
        <p:blipFill>
          <a:blip r:embed="rId2"/>
          <a:stretch>
            <a:fillRect/>
          </a:stretch>
        </p:blipFill>
        <p:spPr>
          <a:xfrm>
            <a:off x="2119312" y="76200"/>
            <a:ext cx="7953375" cy="6705600"/>
          </a:xfrm>
          <a:prstGeom prst="rect">
            <a:avLst/>
          </a:prstGeom>
        </p:spPr>
      </p:pic>
      <p:pic>
        <p:nvPicPr>
          <p:cNvPr id="6" name="그림 5">
            <a:extLst>
              <a:ext uri="{FF2B5EF4-FFF2-40B4-BE49-F238E27FC236}">
                <a16:creationId xmlns:a16="http://schemas.microsoft.com/office/drawing/2014/main" id="{A65D041D-E09D-4910-86A4-AFEA842964DD}"/>
              </a:ext>
            </a:extLst>
          </p:cNvPr>
          <p:cNvPicPr>
            <a:picLocks noChangeAspect="1"/>
          </p:cNvPicPr>
          <p:nvPr/>
        </p:nvPicPr>
        <p:blipFill>
          <a:blip r:embed="rId2"/>
          <a:stretch>
            <a:fillRect/>
          </a:stretch>
        </p:blipFill>
        <p:spPr>
          <a:xfrm>
            <a:off x="2119312" y="76200"/>
            <a:ext cx="7953375" cy="6705600"/>
          </a:xfrm>
          <a:prstGeom prst="rect">
            <a:avLst/>
          </a:prstGeom>
        </p:spPr>
      </p:pic>
    </p:spTree>
    <p:extLst>
      <p:ext uri="{BB962C8B-B14F-4D97-AF65-F5344CB8AC3E}">
        <p14:creationId xmlns:p14="http://schemas.microsoft.com/office/powerpoint/2010/main" val="313725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2C2E8467-AC15-48C4-A336-CA0FD5F0615A}"/>
              </a:ext>
            </a:extLst>
          </p:cNvPr>
          <p:cNvPicPr>
            <a:picLocks noChangeAspect="1"/>
          </p:cNvPicPr>
          <p:nvPr/>
        </p:nvPicPr>
        <p:blipFill>
          <a:blip r:embed="rId2"/>
          <a:stretch>
            <a:fillRect/>
          </a:stretch>
        </p:blipFill>
        <p:spPr>
          <a:xfrm>
            <a:off x="2057400" y="47625"/>
            <a:ext cx="8077200" cy="6762750"/>
          </a:xfrm>
          <a:prstGeom prst="rect">
            <a:avLst/>
          </a:prstGeom>
        </p:spPr>
      </p:pic>
    </p:spTree>
    <p:extLst>
      <p:ext uri="{BB962C8B-B14F-4D97-AF65-F5344CB8AC3E}">
        <p14:creationId xmlns:p14="http://schemas.microsoft.com/office/powerpoint/2010/main" val="182442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457200"/>
            <a:ext cx="11255478" cy="5568854"/>
          </a:xfrm>
        </p:spPr>
        <p:txBody>
          <a:bodyPr>
            <a:normAutofit/>
          </a:bodyPr>
          <a:lstStyle/>
          <a:p>
            <a:r>
              <a:rPr lang="en-US" altLang="ko-KR" dirty="0"/>
              <a:t>Neural Networks</a:t>
            </a:r>
          </a:p>
          <a:p>
            <a:pPr lvl="1"/>
            <a:r>
              <a:rPr lang="en-US" altLang="ko-KR" dirty="0"/>
              <a:t>Fukushima (1980s)</a:t>
            </a:r>
          </a:p>
          <a:p>
            <a:pPr lvl="2"/>
            <a:r>
              <a:rPr lang="en-US" altLang="ko-KR" dirty="0" err="1"/>
              <a:t>Neocognitrion</a:t>
            </a:r>
            <a:endParaRPr lang="en-US" altLang="ko-KR" dirty="0"/>
          </a:p>
          <a:p>
            <a:pPr lvl="2"/>
            <a:r>
              <a:rPr lang="en-US" altLang="ko-KR" dirty="0"/>
              <a:t>S-cell : extracting local features</a:t>
            </a:r>
          </a:p>
          <a:p>
            <a:pPr lvl="2"/>
            <a:r>
              <a:rPr lang="en-US" altLang="ko-KR" dirty="0"/>
              <a:t>C-cell : tolerance to features’ deformation such as local shifts</a:t>
            </a:r>
          </a:p>
        </p:txBody>
      </p:sp>
      <p:pic>
        <p:nvPicPr>
          <p:cNvPr id="2" name="그림 1">
            <a:extLst>
              <a:ext uri="{FF2B5EF4-FFF2-40B4-BE49-F238E27FC236}">
                <a16:creationId xmlns:a16="http://schemas.microsoft.com/office/drawing/2014/main" id="{F3F7D4B6-8A77-4BB2-AEA5-C006015058E9}"/>
              </a:ext>
            </a:extLst>
          </p:cNvPr>
          <p:cNvPicPr>
            <a:picLocks noChangeAspect="1"/>
          </p:cNvPicPr>
          <p:nvPr/>
        </p:nvPicPr>
        <p:blipFill>
          <a:blip r:embed="rId2"/>
          <a:stretch>
            <a:fillRect/>
          </a:stretch>
        </p:blipFill>
        <p:spPr>
          <a:xfrm>
            <a:off x="1624012" y="2530378"/>
            <a:ext cx="8029575" cy="3648075"/>
          </a:xfrm>
          <a:prstGeom prst="rect">
            <a:avLst/>
          </a:prstGeom>
        </p:spPr>
      </p:pic>
    </p:spTree>
    <p:extLst>
      <p:ext uri="{BB962C8B-B14F-4D97-AF65-F5344CB8AC3E}">
        <p14:creationId xmlns:p14="http://schemas.microsoft.com/office/powerpoint/2010/main" val="185808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457200"/>
            <a:ext cx="11255478" cy="5568854"/>
          </a:xfrm>
        </p:spPr>
        <p:txBody>
          <a:bodyPr>
            <a:normAutofit/>
          </a:bodyPr>
          <a:lstStyle/>
          <a:p>
            <a:r>
              <a:rPr lang="en-US" altLang="ko-KR" dirty="0"/>
              <a:t>Neural Networks</a:t>
            </a:r>
          </a:p>
          <a:p>
            <a:pPr lvl="1"/>
            <a:r>
              <a:rPr lang="en-US" altLang="ko-KR" dirty="0" err="1"/>
              <a:t>LeCun</a:t>
            </a:r>
            <a:r>
              <a:rPr lang="en-US" altLang="ko-KR" dirty="0"/>
              <a:t> (1990s)</a:t>
            </a:r>
          </a:p>
          <a:p>
            <a:pPr lvl="2"/>
            <a:r>
              <a:rPr lang="en-US" altLang="ko-KR" dirty="0"/>
              <a:t>LeNet1</a:t>
            </a:r>
          </a:p>
        </p:txBody>
      </p:sp>
      <p:pic>
        <p:nvPicPr>
          <p:cNvPr id="3" name="그림 2">
            <a:extLst>
              <a:ext uri="{FF2B5EF4-FFF2-40B4-BE49-F238E27FC236}">
                <a16:creationId xmlns:a16="http://schemas.microsoft.com/office/drawing/2014/main" id="{613A9FAB-5EAC-4F71-97A3-4518581C1AF2}"/>
              </a:ext>
            </a:extLst>
          </p:cNvPr>
          <p:cNvPicPr>
            <a:picLocks noChangeAspect="1"/>
          </p:cNvPicPr>
          <p:nvPr/>
        </p:nvPicPr>
        <p:blipFill>
          <a:blip r:embed="rId2"/>
          <a:stretch>
            <a:fillRect/>
          </a:stretch>
        </p:blipFill>
        <p:spPr>
          <a:xfrm>
            <a:off x="1660525" y="2149475"/>
            <a:ext cx="8667750" cy="2990850"/>
          </a:xfrm>
          <a:prstGeom prst="rect">
            <a:avLst/>
          </a:prstGeom>
        </p:spPr>
      </p:pic>
    </p:spTree>
    <p:extLst>
      <p:ext uri="{BB962C8B-B14F-4D97-AF65-F5344CB8AC3E}">
        <p14:creationId xmlns:p14="http://schemas.microsoft.com/office/powerpoint/2010/main" val="174222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89625" y="436592"/>
            <a:ext cx="10515600" cy="535828"/>
          </a:xfrm>
        </p:spPr>
        <p:txBody>
          <a:bodyPr>
            <a:normAutofit/>
          </a:bodyPr>
          <a:lstStyle/>
          <a:p>
            <a:r>
              <a:rPr lang="en-US" altLang="ko-KR" sz="3200" b="1" dirty="0"/>
              <a:t>9.2. Convolution in (DSP)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6" name="그림 5">
            <a:extLst>
              <a:ext uri="{FF2B5EF4-FFF2-40B4-BE49-F238E27FC236}">
                <a16:creationId xmlns:a16="http://schemas.microsoft.com/office/drawing/2014/main" id="{81ACC273-9895-49C1-A19B-70EB004D2AAC}"/>
              </a:ext>
            </a:extLst>
          </p:cNvPr>
          <p:cNvPicPr>
            <a:picLocks noChangeAspect="1"/>
          </p:cNvPicPr>
          <p:nvPr/>
        </p:nvPicPr>
        <p:blipFill>
          <a:blip r:embed="rId2"/>
          <a:stretch>
            <a:fillRect/>
          </a:stretch>
        </p:blipFill>
        <p:spPr>
          <a:xfrm>
            <a:off x="1910826" y="2447376"/>
            <a:ext cx="2190750" cy="790575"/>
          </a:xfrm>
          <a:prstGeom prst="rect">
            <a:avLst/>
          </a:prstGeom>
        </p:spPr>
      </p:pic>
      <p:pic>
        <p:nvPicPr>
          <p:cNvPr id="10" name="그림 9">
            <a:extLst>
              <a:ext uri="{FF2B5EF4-FFF2-40B4-BE49-F238E27FC236}">
                <a16:creationId xmlns:a16="http://schemas.microsoft.com/office/drawing/2014/main" id="{DF473347-65CF-4818-8214-8E20E2CF224C}"/>
              </a:ext>
            </a:extLst>
          </p:cNvPr>
          <p:cNvPicPr>
            <a:picLocks noChangeAspect="1"/>
          </p:cNvPicPr>
          <p:nvPr/>
        </p:nvPicPr>
        <p:blipFill>
          <a:blip r:embed="rId3"/>
          <a:stretch>
            <a:fillRect/>
          </a:stretch>
        </p:blipFill>
        <p:spPr>
          <a:xfrm>
            <a:off x="1529826" y="3676618"/>
            <a:ext cx="2952750" cy="781050"/>
          </a:xfrm>
          <a:prstGeom prst="rect">
            <a:avLst/>
          </a:prstGeom>
        </p:spPr>
      </p:pic>
      <p:grpSp>
        <p:nvGrpSpPr>
          <p:cNvPr id="50" name="그룹 49">
            <a:extLst>
              <a:ext uri="{FF2B5EF4-FFF2-40B4-BE49-F238E27FC236}">
                <a16:creationId xmlns:a16="http://schemas.microsoft.com/office/drawing/2014/main" id="{EA3CEF72-D0C8-4787-B430-3EC5D7D162D7}"/>
              </a:ext>
            </a:extLst>
          </p:cNvPr>
          <p:cNvGrpSpPr/>
          <p:nvPr/>
        </p:nvGrpSpPr>
        <p:grpSpPr>
          <a:xfrm>
            <a:off x="6096000" y="28113"/>
            <a:ext cx="3417834" cy="6807336"/>
            <a:chOff x="2487291" y="44887"/>
            <a:chExt cx="3417834" cy="6807336"/>
          </a:xfrm>
        </p:grpSpPr>
        <p:grpSp>
          <p:nvGrpSpPr>
            <p:cNvPr id="51" name="그룹 50">
              <a:extLst>
                <a:ext uri="{FF2B5EF4-FFF2-40B4-BE49-F238E27FC236}">
                  <a16:creationId xmlns:a16="http://schemas.microsoft.com/office/drawing/2014/main" id="{41AB99DA-62DC-4F67-9F90-8AA2A92CBA6C}"/>
                </a:ext>
              </a:extLst>
            </p:cNvPr>
            <p:cNvGrpSpPr/>
            <p:nvPr/>
          </p:nvGrpSpPr>
          <p:grpSpPr>
            <a:xfrm>
              <a:off x="2487291" y="1928039"/>
              <a:ext cx="3403135" cy="1563105"/>
              <a:chOff x="2487291" y="1928039"/>
              <a:chExt cx="3403135" cy="1563105"/>
            </a:xfrm>
          </p:grpSpPr>
          <p:cxnSp>
            <p:nvCxnSpPr>
              <p:cNvPr id="83" name="직선 화살표 연결선 82">
                <a:extLst>
                  <a:ext uri="{FF2B5EF4-FFF2-40B4-BE49-F238E27FC236}">
                    <a16:creationId xmlns:a16="http://schemas.microsoft.com/office/drawing/2014/main" id="{67F77F64-D34A-49A8-B08E-F659EDA31340}"/>
                  </a:ext>
                </a:extLst>
              </p:cNvPr>
              <p:cNvCxnSpPr/>
              <p:nvPr/>
            </p:nvCxnSpPr>
            <p:spPr>
              <a:xfrm>
                <a:off x="2610036" y="3071990"/>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직선 화살표 연결선 83">
                <a:extLst>
                  <a:ext uri="{FF2B5EF4-FFF2-40B4-BE49-F238E27FC236}">
                    <a16:creationId xmlns:a16="http://schemas.microsoft.com/office/drawing/2014/main" id="{A0EE0C6A-7FEE-4124-88D0-5A8FC6B1084C}"/>
                  </a:ext>
                </a:extLst>
              </p:cNvPr>
              <p:cNvCxnSpPr/>
              <p:nvPr/>
            </p:nvCxnSpPr>
            <p:spPr>
              <a:xfrm flipV="1">
                <a:off x="3855549" y="1928039"/>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D0296D2C-1EC2-447D-A7CA-73346142E909}"/>
                  </a:ext>
                </a:extLst>
              </p:cNvPr>
              <p:cNvCxnSpPr>
                <a:cxnSpLocks/>
              </p:cNvCxnSpPr>
              <p:nvPr/>
            </p:nvCxnSpPr>
            <p:spPr>
              <a:xfrm flipV="1">
                <a:off x="3591139" y="2628275"/>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8F9C62E-FF76-4A68-A86C-4A5E66162C92}"/>
                      </a:ext>
                    </a:extLst>
                  </p:cNvPr>
                  <p:cNvSpPr txBox="1"/>
                  <p:nvPr/>
                </p:nvSpPr>
                <p:spPr>
                  <a:xfrm>
                    <a:off x="2487291" y="2216924"/>
                    <a:ext cx="1292598"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[−1]</m:t>
                        </m:r>
                      </m:oMath>
                    </a14:m>
                    <a:r>
                      <a:rPr lang="el-GR" altLang="ko-KR" dirty="0"/>
                      <a:t>δ</a:t>
                    </a:r>
                    <a:r>
                      <a:rPr lang="en-US" altLang="ko-KR" dirty="0"/>
                      <a:t>[n+1]</a:t>
                    </a:r>
                    <a:endParaRPr lang="ko-KR" altLang="en-US" dirty="0"/>
                  </a:p>
                </p:txBody>
              </p:sp>
            </mc:Choice>
            <mc:Fallback xmlns="">
              <p:sp>
                <p:nvSpPr>
                  <p:cNvPr id="98" name="TextBox 97">
                    <a:extLst>
                      <a:ext uri="{FF2B5EF4-FFF2-40B4-BE49-F238E27FC236}">
                        <a16:creationId xmlns:a16="http://schemas.microsoft.com/office/drawing/2014/main" id="{1D5FE41B-3E2D-4108-AF3A-8F76AA027A77}"/>
                      </a:ext>
                    </a:extLst>
                  </p:cNvPr>
                  <p:cNvSpPr txBox="1">
                    <a:spLocks noRot="1" noChangeAspect="1" noMove="1" noResize="1" noEditPoints="1" noAdjustHandles="1" noChangeArrowheads="1" noChangeShapeType="1" noTextEdit="1"/>
                  </p:cNvSpPr>
                  <p:nvPr/>
                </p:nvSpPr>
                <p:spPr>
                  <a:xfrm>
                    <a:off x="2487291" y="2216924"/>
                    <a:ext cx="1292598" cy="276999"/>
                  </a:xfrm>
                  <a:prstGeom prst="rect">
                    <a:avLst/>
                  </a:prstGeom>
                  <a:blipFill>
                    <a:blip r:embed="rId4"/>
                    <a:stretch>
                      <a:fillRect l="-4717" t="-28889" r="-11792" b="-5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D868E85-3324-4317-BFD8-F077BF1A9B8D}"/>
                      </a:ext>
                    </a:extLst>
                  </p:cNvPr>
                  <p:cNvSpPr txBox="1"/>
                  <p:nvPr/>
                </p:nvSpPr>
                <p:spPr>
                  <a:xfrm>
                    <a:off x="5671648" y="3214145"/>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3" name="TextBox 102">
                    <a:extLst>
                      <a:ext uri="{FF2B5EF4-FFF2-40B4-BE49-F238E27FC236}">
                        <a16:creationId xmlns:a16="http://schemas.microsoft.com/office/drawing/2014/main" id="{270A2841-AFA7-4DD3-9C98-43FC9F221384}"/>
                      </a:ext>
                    </a:extLst>
                  </p:cNvPr>
                  <p:cNvSpPr txBox="1">
                    <a:spLocks noRot="1" noChangeAspect="1" noMove="1" noResize="1" noEditPoints="1" noAdjustHandles="1" noChangeArrowheads="1" noChangeShapeType="1" noTextEdit="1"/>
                  </p:cNvSpPr>
                  <p:nvPr/>
                </p:nvSpPr>
                <p:spPr>
                  <a:xfrm>
                    <a:off x="5671648" y="3214145"/>
                    <a:ext cx="218778" cy="276999"/>
                  </a:xfrm>
                  <a:prstGeom prst="rect">
                    <a:avLst/>
                  </a:prstGeom>
                  <a:blipFill>
                    <a:blip r:embed="rId5"/>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FFC76A27-003E-48F6-B354-F3DA563421BC}"/>
                      </a:ext>
                    </a:extLst>
                  </p:cNvPr>
                  <p:cNvSpPr txBox="1"/>
                  <p:nvPr/>
                </p:nvSpPr>
                <p:spPr>
                  <a:xfrm>
                    <a:off x="3486142" y="3168045"/>
                    <a:ext cx="3831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m:t>
                          </m:r>
                        </m:oMath>
                      </m:oMathPara>
                    </a14:m>
                    <a:endParaRPr lang="ko-KR" altLang="en-US" dirty="0"/>
                  </a:p>
                </p:txBody>
              </p:sp>
            </mc:Choice>
            <mc:Fallback xmlns="">
              <p:sp>
                <p:nvSpPr>
                  <p:cNvPr id="104" name="TextBox 103">
                    <a:extLst>
                      <a:ext uri="{FF2B5EF4-FFF2-40B4-BE49-F238E27FC236}">
                        <a16:creationId xmlns:a16="http://schemas.microsoft.com/office/drawing/2014/main" id="{08BB0465-4090-4A43-B507-BDCE45C423B6}"/>
                      </a:ext>
                    </a:extLst>
                  </p:cNvPr>
                  <p:cNvSpPr txBox="1">
                    <a:spLocks noRot="1" noChangeAspect="1" noMove="1" noResize="1" noEditPoints="1" noAdjustHandles="1" noChangeArrowheads="1" noChangeShapeType="1" noTextEdit="1"/>
                  </p:cNvSpPr>
                  <p:nvPr/>
                </p:nvSpPr>
                <p:spPr>
                  <a:xfrm>
                    <a:off x="3486142" y="3168045"/>
                    <a:ext cx="383118" cy="276999"/>
                  </a:xfrm>
                  <a:prstGeom prst="rect">
                    <a:avLst/>
                  </a:prstGeom>
                  <a:blipFill>
                    <a:blip r:embed="rId6"/>
                    <a:stretch>
                      <a:fillRect r="-9524" b="-11111"/>
                    </a:stretch>
                  </a:blipFill>
                </p:spPr>
                <p:txBody>
                  <a:bodyPr/>
                  <a:lstStyle/>
                  <a:p>
                    <a:r>
                      <a:rPr lang="ko-KR" altLang="en-US">
                        <a:noFill/>
                      </a:rPr>
                      <a:t> </a:t>
                    </a:r>
                  </a:p>
                </p:txBody>
              </p:sp>
            </mc:Fallback>
          </mc:AlternateContent>
        </p:grpSp>
        <p:grpSp>
          <p:nvGrpSpPr>
            <p:cNvPr id="52" name="그룹 51">
              <a:extLst>
                <a:ext uri="{FF2B5EF4-FFF2-40B4-BE49-F238E27FC236}">
                  <a16:creationId xmlns:a16="http://schemas.microsoft.com/office/drawing/2014/main" id="{2716F54D-D6C1-4451-ABB0-AAC1F180FFBF}"/>
                </a:ext>
              </a:extLst>
            </p:cNvPr>
            <p:cNvGrpSpPr/>
            <p:nvPr/>
          </p:nvGrpSpPr>
          <p:grpSpPr>
            <a:xfrm>
              <a:off x="2612676" y="3722509"/>
              <a:ext cx="3277750" cy="1368770"/>
              <a:chOff x="2612676" y="3722509"/>
              <a:chExt cx="3277750" cy="1368770"/>
            </a:xfrm>
          </p:grpSpPr>
          <p:cxnSp>
            <p:nvCxnSpPr>
              <p:cNvPr id="77" name="직선 화살표 연결선 76">
                <a:extLst>
                  <a:ext uri="{FF2B5EF4-FFF2-40B4-BE49-F238E27FC236}">
                    <a16:creationId xmlns:a16="http://schemas.microsoft.com/office/drawing/2014/main" id="{89CBC55D-8BF4-4B65-AF22-AFEB8E02B514}"/>
                  </a:ext>
                </a:extLst>
              </p:cNvPr>
              <p:cNvCxnSpPr/>
              <p:nvPr/>
            </p:nvCxnSpPr>
            <p:spPr>
              <a:xfrm>
                <a:off x="2612676" y="4705110"/>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1F6A3393-AE4A-48CA-8448-36FE0A5F09DB}"/>
                  </a:ext>
                </a:extLst>
              </p:cNvPr>
              <p:cNvCxnSpPr/>
              <p:nvPr/>
            </p:nvCxnSpPr>
            <p:spPr>
              <a:xfrm flipV="1">
                <a:off x="3858189" y="3722509"/>
                <a:ext cx="0" cy="1250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397CFFC7-1810-4BAD-BE3C-48C0408D7756}"/>
                  </a:ext>
                </a:extLst>
              </p:cNvPr>
              <p:cNvCxnSpPr>
                <a:cxnSpLocks/>
              </p:cNvCxnSpPr>
              <p:nvPr/>
            </p:nvCxnSpPr>
            <p:spPr>
              <a:xfrm flipV="1">
                <a:off x="3858189" y="4192967"/>
                <a:ext cx="0" cy="512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451C690-0601-4143-B0B5-23B48877890A}"/>
                      </a:ext>
                    </a:extLst>
                  </p:cNvPr>
                  <p:cNvSpPr txBox="1"/>
                  <p:nvPr/>
                </p:nvSpPr>
                <p:spPr>
                  <a:xfrm>
                    <a:off x="3771450" y="3917045"/>
                    <a:ext cx="651272" cy="185812"/>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[0]</m:t>
                        </m:r>
                      </m:oMath>
                    </a14:m>
                    <a:r>
                      <a:rPr lang="el-GR" altLang="ko-KR" dirty="0"/>
                      <a:t>δ</a:t>
                    </a:r>
                    <a:r>
                      <a:rPr lang="en-US" altLang="ko-KR" dirty="0"/>
                      <a:t>[n]</a:t>
                    </a:r>
                    <a:endParaRPr lang="ko-KR" altLang="en-US" dirty="0"/>
                  </a:p>
                </p:txBody>
              </p:sp>
            </mc:Choice>
            <mc:Fallback xmlns="">
              <p:sp>
                <p:nvSpPr>
                  <p:cNvPr id="61" name="TextBox 60">
                    <a:extLst>
                      <a:ext uri="{FF2B5EF4-FFF2-40B4-BE49-F238E27FC236}">
                        <a16:creationId xmlns:a16="http://schemas.microsoft.com/office/drawing/2014/main" id="{7AF2FF46-DFCA-4534-809C-DD1068B0F9D8}"/>
                      </a:ext>
                    </a:extLst>
                  </p:cNvPr>
                  <p:cNvSpPr txBox="1">
                    <a:spLocks noRot="1" noChangeAspect="1" noMove="1" noResize="1" noEditPoints="1" noAdjustHandles="1" noChangeArrowheads="1" noChangeShapeType="1" noTextEdit="1"/>
                  </p:cNvSpPr>
                  <p:nvPr/>
                </p:nvSpPr>
                <p:spPr>
                  <a:xfrm>
                    <a:off x="3771450" y="3917045"/>
                    <a:ext cx="651272" cy="185812"/>
                  </a:xfrm>
                  <a:prstGeom prst="rect">
                    <a:avLst/>
                  </a:prstGeom>
                  <a:blipFill>
                    <a:blip r:embed="rId7"/>
                    <a:stretch>
                      <a:fillRect l="-9346" t="-43333" r="-49533" b="-1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5767729-2318-4FBE-BD61-A9DC58D13121}"/>
                      </a:ext>
                    </a:extLst>
                  </p:cNvPr>
                  <p:cNvSpPr txBox="1"/>
                  <p:nvPr/>
                </p:nvSpPr>
                <p:spPr>
                  <a:xfrm>
                    <a:off x="5671648" y="4814280"/>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2" name="TextBox 101">
                    <a:extLst>
                      <a:ext uri="{FF2B5EF4-FFF2-40B4-BE49-F238E27FC236}">
                        <a16:creationId xmlns:a16="http://schemas.microsoft.com/office/drawing/2014/main" id="{4D6192C5-01E7-4394-A1B5-B9EDEB9548E0}"/>
                      </a:ext>
                    </a:extLst>
                  </p:cNvPr>
                  <p:cNvSpPr txBox="1">
                    <a:spLocks noRot="1" noChangeAspect="1" noMove="1" noResize="1" noEditPoints="1" noAdjustHandles="1" noChangeArrowheads="1" noChangeShapeType="1" noTextEdit="1"/>
                  </p:cNvSpPr>
                  <p:nvPr/>
                </p:nvSpPr>
                <p:spPr>
                  <a:xfrm>
                    <a:off x="5671648" y="4814280"/>
                    <a:ext cx="218778" cy="276999"/>
                  </a:xfrm>
                  <a:prstGeom prst="rect">
                    <a:avLst/>
                  </a:prstGeom>
                  <a:blipFill>
                    <a:blip r:embed="rId8"/>
                    <a:stretch>
                      <a:fillRect l="-8333" r="-8333"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94D6997-0BCE-4357-A66A-98A2F70A25A9}"/>
                      </a:ext>
                    </a:extLst>
                  </p:cNvPr>
                  <p:cNvSpPr txBox="1"/>
                  <p:nvPr/>
                </p:nvSpPr>
                <p:spPr>
                  <a:xfrm>
                    <a:off x="3884453" y="4767488"/>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5" name="TextBox 104">
                    <a:extLst>
                      <a:ext uri="{FF2B5EF4-FFF2-40B4-BE49-F238E27FC236}">
                        <a16:creationId xmlns:a16="http://schemas.microsoft.com/office/drawing/2014/main" id="{F81D6872-0012-4EAA-A8F8-3A5D84EEA83C}"/>
                      </a:ext>
                    </a:extLst>
                  </p:cNvPr>
                  <p:cNvSpPr txBox="1">
                    <a:spLocks noRot="1" noChangeAspect="1" noMove="1" noResize="1" noEditPoints="1" noAdjustHandles="1" noChangeArrowheads="1" noChangeShapeType="1" noTextEdit="1"/>
                  </p:cNvSpPr>
                  <p:nvPr/>
                </p:nvSpPr>
                <p:spPr>
                  <a:xfrm>
                    <a:off x="3884453" y="4767488"/>
                    <a:ext cx="209993" cy="276999"/>
                  </a:xfrm>
                  <a:prstGeom prst="rect">
                    <a:avLst/>
                  </a:prstGeom>
                  <a:blipFill>
                    <a:blip r:embed="rId9"/>
                    <a:stretch>
                      <a:fillRect l="-17143" r="-20000" b="-10870"/>
                    </a:stretch>
                  </a:blipFill>
                </p:spPr>
                <p:txBody>
                  <a:bodyPr/>
                  <a:lstStyle/>
                  <a:p>
                    <a:r>
                      <a:rPr lang="ko-KR" altLang="en-US">
                        <a:noFill/>
                      </a:rPr>
                      <a:t> </a:t>
                    </a:r>
                  </a:p>
                </p:txBody>
              </p:sp>
            </mc:Fallback>
          </mc:AlternateContent>
        </p:grpSp>
        <p:grpSp>
          <p:nvGrpSpPr>
            <p:cNvPr id="53" name="그룹 52">
              <a:extLst>
                <a:ext uri="{FF2B5EF4-FFF2-40B4-BE49-F238E27FC236}">
                  <a16:creationId xmlns:a16="http://schemas.microsoft.com/office/drawing/2014/main" id="{8ABAAB86-F75B-425C-B4B4-1D62F7C53280}"/>
                </a:ext>
              </a:extLst>
            </p:cNvPr>
            <p:cNvGrpSpPr/>
            <p:nvPr/>
          </p:nvGrpSpPr>
          <p:grpSpPr>
            <a:xfrm>
              <a:off x="2610036" y="5368896"/>
              <a:ext cx="3198817" cy="1483327"/>
              <a:chOff x="2610036" y="5368896"/>
              <a:chExt cx="3198817" cy="1483327"/>
            </a:xfrm>
          </p:grpSpPr>
          <p:cxnSp>
            <p:nvCxnSpPr>
              <p:cNvPr id="71" name="직선 화살표 연결선 70">
                <a:extLst>
                  <a:ext uri="{FF2B5EF4-FFF2-40B4-BE49-F238E27FC236}">
                    <a16:creationId xmlns:a16="http://schemas.microsoft.com/office/drawing/2014/main" id="{9040B6B8-1835-463A-B636-CC73A1B96267}"/>
                  </a:ext>
                </a:extLst>
              </p:cNvPr>
              <p:cNvCxnSpPr/>
              <p:nvPr/>
            </p:nvCxnSpPr>
            <p:spPr>
              <a:xfrm>
                <a:off x="2610036" y="6512847"/>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51607580-5242-4052-A704-3CF709271889}"/>
                  </a:ext>
                </a:extLst>
              </p:cNvPr>
              <p:cNvCxnSpPr/>
              <p:nvPr/>
            </p:nvCxnSpPr>
            <p:spPr>
              <a:xfrm flipV="1">
                <a:off x="3855549" y="5368896"/>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연결선 72">
                <a:extLst>
                  <a:ext uri="{FF2B5EF4-FFF2-40B4-BE49-F238E27FC236}">
                    <a16:creationId xmlns:a16="http://schemas.microsoft.com/office/drawing/2014/main" id="{1C68714B-E4E6-48D0-8036-751FB600F7CE}"/>
                  </a:ext>
                </a:extLst>
              </p:cNvPr>
              <p:cNvCxnSpPr/>
              <p:nvPr/>
            </p:nvCxnSpPr>
            <p:spPr>
              <a:xfrm flipV="1">
                <a:off x="4094446" y="6270191"/>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F1BDD6C-2885-4B19-8D8F-185718A06141}"/>
                      </a:ext>
                    </a:extLst>
                  </p:cNvPr>
                  <p:cNvSpPr txBox="1"/>
                  <p:nvPr/>
                </p:nvSpPr>
                <p:spPr>
                  <a:xfrm>
                    <a:off x="4014665" y="5794060"/>
                    <a:ext cx="1052148"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[1]</m:t>
                        </m:r>
                      </m:oMath>
                    </a14:m>
                    <a:r>
                      <a:rPr lang="el-GR" altLang="ko-KR" dirty="0"/>
                      <a:t>δ</a:t>
                    </a:r>
                    <a:r>
                      <a:rPr lang="en-US" altLang="ko-KR" dirty="0"/>
                      <a:t>[n-1]</a:t>
                    </a:r>
                    <a:endParaRPr lang="ko-KR" altLang="en-US" dirty="0"/>
                  </a:p>
                </p:txBody>
              </p:sp>
            </mc:Choice>
            <mc:Fallback xmlns="">
              <p:sp>
                <p:nvSpPr>
                  <p:cNvPr id="99" name="TextBox 98">
                    <a:extLst>
                      <a:ext uri="{FF2B5EF4-FFF2-40B4-BE49-F238E27FC236}">
                        <a16:creationId xmlns:a16="http://schemas.microsoft.com/office/drawing/2014/main" id="{D21F9EF8-CE66-4B3D-9B0C-3F05AA93A19A}"/>
                      </a:ext>
                    </a:extLst>
                  </p:cNvPr>
                  <p:cNvSpPr txBox="1">
                    <a:spLocks noRot="1" noChangeAspect="1" noMove="1" noResize="1" noEditPoints="1" noAdjustHandles="1" noChangeArrowheads="1" noChangeShapeType="1" noTextEdit="1"/>
                  </p:cNvSpPr>
                  <p:nvPr/>
                </p:nvSpPr>
                <p:spPr>
                  <a:xfrm>
                    <a:off x="4014665" y="5794060"/>
                    <a:ext cx="1052148" cy="276999"/>
                  </a:xfrm>
                  <a:prstGeom prst="rect">
                    <a:avLst/>
                  </a:prstGeom>
                  <a:blipFill>
                    <a:blip r:embed="rId10"/>
                    <a:stretch>
                      <a:fillRect l="-5814" t="-28261" r="-14535" b="-5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22BCAB9-1FDC-484A-AACC-6CD8BE461BAC}"/>
                      </a:ext>
                    </a:extLst>
                  </p:cNvPr>
                  <p:cNvSpPr txBox="1"/>
                  <p:nvPr/>
                </p:nvSpPr>
                <p:spPr>
                  <a:xfrm>
                    <a:off x="5590075" y="6547835"/>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1" name="TextBox 100">
                    <a:extLst>
                      <a:ext uri="{FF2B5EF4-FFF2-40B4-BE49-F238E27FC236}">
                        <a16:creationId xmlns:a16="http://schemas.microsoft.com/office/drawing/2014/main" id="{BF15F175-4BA6-4629-ABDE-99AE9E5D009C}"/>
                      </a:ext>
                    </a:extLst>
                  </p:cNvPr>
                  <p:cNvSpPr txBox="1">
                    <a:spLocks noRot="1" noChangeAspect="1" noMove="1" noResize="1" noEditPoints="1" noAdjustHandles="1" noChangeArrowheads="1" noChangeShapeType="1" noTextEdit="1"/>
                  </p:cNvSpPr>
                  <p:nvPr/>
                </p:nvSpPr>
                <p:spPr>
                  <a:xfrm>
                    <a:off x="5590075" y="6547835"/>
                    <a:ext cx="218778" cy="276999"/>
                  </a:xfrm>
                  <a:prstGeom prst="rect">
                    <a:avLst/>
                  </a:prstGeom>
                  <a:blipFill>
                    <a:blip r:embed="rId11"/>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8C56720-DF47-4B0A-8E16-71EA8FAFDCE7}"/>
                      </a:ext>
                    </a:extLst>
                  </p:cNvPr>
                  <p:cNvSpPr txBox="1"/>
                  <p:nvPr/>
                </p:nvSpPr>
                <p:spPr>
                  <a:xfrm>
                    <a:off x="4014665" y="6575224"/>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m:t>
                          </m:r>
                        </m:oMath>
                      </m:oMathPara>
                    </a14:m>
                    <a:endParaRPr lang="ko-KR" altLang="en-US" dirty="0"/>
                  </a:p>
                </p:txBody>
              </p:sp>
            </mc:Choice>
            <mc:Fallback xmlns="">
              <p:sp>
                <p:nvSpPr>
                  <p:cNvPr id="106" name="TextBox 105">
                    <a:extLst>
                      <a:ext uri="{FF2B5EF4-FFF2-40B4-BE49-F238E27FC236}">
                        <a16:creationId xmlns:a16="http://schemas.microsoft.com/office/drawing/2014/main" id="{AF583A46-7B8A-4833-83E7-361DBDBB1749}"/>
                      </a:ext>
                    </a:extLst>
                  </p:cNvPr>
                  <p:cNvSpPr txBox="1">
                    <a:spLocks noRot="1" noChangeAspect="1" noMove="1" noResize="1" noEditPoints="1" noAdjustHandles="1" noChangeArrowheads="1" noChangeShapeType="1" noTextEdit="1"/>
                  </p:cNvSpPr>
                  <p:nvPr/>
                </p:nvSpPr>
                <p:spPr>
                  <a:xfrm>
                    <a:off x="4014665" y="6575224"/>
                    <a:ext cx="209993" cy="276999"/>
                  </a:xfrm>
                  <a:prstGeom prst="rect">
                    <a:avLst/>
                  </a:prstGeom>
                  <a:blipFill>
                    <a:blip r:embed="rId12"/>
                    <a:stretch>
                      <a:fillRect l="-20588" r="-20588" b="-11111"/>
                    </a:stretch>
                  </a:blipFill>
                </p:spPr>
                <p:txBody>
                  <a:bodyPr/>
                  <a:lstStyle/>
                  <a:p>
                    <a:r>
                      <a:rPr lang="ko-KR" altLang="en-US">
                        <a:noFill/>
                      </a:rPr>
                      <a:t> </a:t>
                    </a:r>
                  </a:p>
                </p:txBody>
              </p:sp>
            </mc:Fallback>
          </mc:AlternateContent>
        </p:grpSp>
        <p:grpSp>
          <p:nvGrpSpPr>
            <p:cNvPr id="54" name="그룹 53">
              <a:extLst>
                <a:ext uri="{FF2B5EF4-FFF2-40B4-BE49-F238E27FC236}">
                  <a16:creationId xmlns:a16="http://schemas.microsoft.com/office/drawing/2014/main" id="{D9D2240C-A021-4BA8-96DF-C52227A2094B}"/>
                </a:ext>
              </a:extLst>
            </p:cNvPr>
            <p:cNvGrpSpPr/>
            <p:nvPr/>
          </p:nvGrpSpPr>
          <p:grpSpPr>
            <a:xfrm>
              <a:off x="2610036" y="44887"/>
              <a:ext cx="3295089" cy="1661429"/>
              <a:chOff x="2610036" y="44887"/>
              <a:chExt cx="3295089" cy="1661429"/>
            </a:xfrm>
          </p:grpSpPr>
          <p:cxnSp>
            <p:nvCxnSpPr>
              <p:cNvPr id="55" name="직선 화살표 연결선 54">
                <a:extLst>
                  <a:ext uri="{FF2B5EF4-FFF2-40B4-BE49-F238E27FC236}">
                    <a16:creationId xmlns:a16="http://schemas.microsoft.com/office/drawing/2014/main" id="{C5747E36-6466-4806-ACD3-3523965935DA}"/>
                  </a:ext>
                </a:extLst>
              </p:cNvPr>
              <p:cNvCxnSpPr/>
              <p:nvPr/>
            </p:nvCxnSpPr>
            <p:spPr>
              <a:xfrm>
                <a:off x="2610036" y="1376492"/>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FF89C266-1D3E-457D-A0BC-51BB20DD16B4}"/>
                  </a:ext>
                </a:extLst>
              </p:cNvPr>
              <p:cNvCxnSpPr/>
              <p:nvPr/>
            </p:nvCxnSpPr>
            <p:spPr>
              <a:xfrm flipV="1">
                <a:off x="3855549" y="232541"/>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955BCD5B-2B96-48C3-B0D8-6F99E2B9784C}"/>
                  </a:ext>
                </a:extLst>
              </p:cNvPr>
              <p:cNvCxnSpPr>
                <a:cxnSpLocks/>
              </p:cNvCxnSpPr>
              <p:nvPr/>
            </p:nvCxnSpPr>
            <p:spPr>
              <a:xfrm flipV="1">
                <a:off x="3855549" y="780251"/>
                <a:ext cx="0" cy="5962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직선 연결선 57">
                <a:extLst>
                  <a:ext uri="{FF2B5EF4-FFF2-40B4-BE49-F238E27FC236}">
                    <a16:creationId xmlns:a16="http://schemas.microsoft.com/office/drawing/2014/main" id="{70706592-1C50-4780-B2EA-D9DEDD19D6E3}"/>
                  </a:ext>
                </a:extLst>
              </p:cNvPr>
              <p:cNvCxnSpPr/>
              <p:nvPr/>
            </p:nvCxnSpPr>
            <p:spPr>
              <a:xfrm flipV="1">
                <a:off x="4094446"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3ACDD4C6-228A-46D5-89DC-E9CBD5D3FF28}"/>
                  </a:ext>
                </a:extLst>
              </p:cNvPr>
              <p:cNvCxnSpPr>
                <a:cxnSpLocks/>
              </p:cNvCxnSpPr>
              <p:nvPr/>
            </p:nvCxnSpPr>
            <p:spPr>
              <a:xfrm flipV="1">
                <a:off x="4340301"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34BFA133-C6A0-417F-9D9E-F9497674B2F9}"/>
                  </a:ext>
                </a:extLst>
              </p:cNvPr>
              <p:cNvCxnSpPr>
                <a:cxnSpLocks/>
              </p:cNvCxnSpPr>
              <p:nvPr/>
            </p:nvCxnSpPr>
            <p:spPr>
              <a:xfrm flipV="1">
                <a:off x="4578039" y="433599"/>
                <a:ext cx="0" cy="9382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직선 연결선 60">
                <a:extLst>
                  <a:ext uri="{FF2B5EF4-FFF2-40B4-BE49-F238E27FC236}">
                    <a16:creationId xmlns:a16="http://schemas.microsoft.com/office/drawing/2014/main" id="{FD6D457F-A725-4155-BAAD-D877DAB614D9}"/>
                  </a:ext>
                </a:extLst>
              </p:cNvPr>
              <p:cNvCxnSpPr>
                <a:cxnSpLocks/>
              </p:cNvCxnSpPr>
              <p:nvPr/>
            </p:nvCxnSpPr>
            <p:spPr>
              <a:xfrm flipV="1">
                <a:off x="4811138" y="703987"/>
                <a:ext cx="0" cy="66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6C065A17-B57B-4C5A-91DD-63DB4F06EAF7}"/>
                  </a:ext>
                </a:extLst>
              </p:cNvPr>
              <p:cNvCxnSpPr>
                <a:cxnSpLocks/>
              </p:cNvCxnSpPr>
              <p:nvPr/>
            </p:nvCxnSpPr>
            <p:spPr>
              <a:xfrm flipV="1">
                <a:off x="5052354"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직선 연결선 62">
                <a:extLst>
                  <a:ext uri="{FF2B5EF4-FFF2-40B4-BE49-F238E27FC236}">
                    <a16:creationId xmlns:a16="http://schemas.microsoft.com/office/drawing/2014/main" id="{59C46CDD-CAF1-44EF-9B24-61BF0AE51D24}"/>
                  </a:ext>
                </a:extLst>
              </p:cNvPr>
              <p:cNvCxnSpPr/>
              <p:nvPr/>
            </p:nvCxnSpPr>
            <p:spPr>
              <a:xfrm flipV="1">
                <a:off x="5286613" y="1129214"/>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직선 연결선 63">
                <a:extLst>
                  <a:ext uri="{FF2B5EF4-FFF2-40B4-BE49-F238E27FC236}">
                    <a16:creationId xmlns:a16="http://schemas.microsoft.com/office/drawing/2014/main" id="{94134EF3-4558-4614-8D33-4BD8EDD059CD}"/>
                  </a:ext>
                </a:extLst>
              </p:cNvPr>
              <p:cNvCxnSpPr/>
              <p:nvPr/>
            </p:nvCxnSpPr>
            <p:spPr>
              <a:xfrm flipV="1">
                <a:off x="2868649"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직선 연결선 64">
                <a:extLst>
                  <a:ext uri="{FF2B5EF4-FFF2-40B4-BE49-F238E27FC236}">
                    <a16:creationId xmlns:a16="http://schemas.microsoft.com/office/drawing/2014/main" id="{1A0D4B85-448B-496E-AEB4-9EF86D3135FF}"/>
                  </a:ext>
                </a:extLst>
              </p:cNvPr>
              <p:cNvCxnSpPr/>
              <p:nvPr/>
            </p:nvCxnSpPr>
            <p:spPr>
              <a:xfrm flipV="1">
                <a:off x="3107546"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직선 연결선 65">
                <a:extLst>
                  <a:ext uri="{FF2B5EF4-FFF2-40B4-BE49-F238E27FC236}">
                    <a16:creationId xmlns:a16="http://schemas.microsoft.com/office/drawing/2014/main" id="{A6C21A63-3CDA-4AFF-8373-093D17F89661}"/>
                  </a:ext>
                </a:extLst>
              </p:cNvPr>
              <p:cNvCxnSpPr>
                <a:cxnSpLocks/>
              </p:cNvCxnSpPr>
              <p:nvPr/>
            </p:nvCxnSpPr>
            <p:spPr>
              <a:xfrm flipV="1">
                <a:off x="3346443" y="1043706"/>
                <a:ext cx="0" cy="32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직선 연결선 66">
                <a:extLst>
                  <a:ext uri="{FF2B5EF4-FFF2-40B4-BE49-F238E27FC236}">
                    <a16:creationId xmlns:a16="http://schemas.microsoft.com/office/drawing/2014/main" id="{CFC47BB1-E727-4B93-B089-874A5752537B}"/>
                  </a:ext>
                </a:extLst>
              </p:cNvPr>
              <p:cNvCxnSpPr>
                <a:cxnSpLocks/>
              </p:cNvCxnSpPr>
              <p:nvPr/>
            </p:nvCxnSpPr>
            <p:spPr>
              <a:xfrm flipV="1">
                <a:off x="3591139"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3BA6EEA-71D6-42CD-B579-0FA0DBC59001}"/>
                      </a:ext>
                    </a:extLst>
                  </p:cNvPr>
                  <p:cNvSpPr txBox="1"/>
                  <p:nvPr/>
                </p:nvSpPr>
                <p:spPr>
                  <a:xfrm>
                    <a:off x="3948730" y="44887"/>
                    <a:ext cx="399336" cy="2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47" name="TextBox 46">
                    <a:extLst>
                      <a:ext uri="{FF2B5EF4-FFF2-40B4-BE49-F238E27FC236}">
                        <a16:creationId xmlns:a16="http://schemas.microsoft.com/office/drawing/2014/main" id="{CD7394F4-0D79-41BD-A571-67493DB96002}"/>
                      </a:ext>
                    </a:extLst>
                  </p:cNvPr>
                  <p:cNvSpPr txBox="1">
                    <a:spLocks noRot="1" noChangeAspect="1" noMove="1" noResize="1" noEditPoints="1" noAdjustHandles="1" noChangeArrowheads="1" noChangeShapeType="1" noTextEdit="1"/>
                  </p:cNvSpPr>
                  <p:nvPr/>
                </p:nvSpPr>
                <p:spPr>
                  <a:xfrm>
                    <a:off x="3948730" y="44887"/>
                    <a:ext cx="399336" cy="216323"/>
                  </a:xfrm>
                  <a:prstGeom prst="rect">
                    <a:avLst/>
                  </a:prstGeom>
                  <a:blipFill>
                    <a:blip r:embed="rId13"/>
                    <a:stretch>
                      <a:fillRect l="-15385" r="-33846" b="-80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B40B4EF-4F7E-42EB-9E51-56363B41DA4E}"/>
                      </a:ext>
                    </a:extLst>
                  </p:cNvPr>
                  <p:cNvSpPr txBox="1"/>
                  <p:nvPr/>
                </p:nvSpPr>
                <p:spPr>
                  <a:xfrm>
                    <a:off x="5686347" y="1429317"/>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0" name="TextBox 99">
                    <a:extLst>
                      <a:ext uri="{FF2B5EF4-FFF2-40B4-BE49-F238E27FC236}">
                        <a16:creationId xmlns:a16="http://schemas.microsoft.com/office/drawing/2014/main" id="{46E37053-924E-4E04-B964-DAA096DEB400}"/>
                      </a:ext>
                    </a:extLst>
                  </p:cNvPr>
                  <p:cNvSpPr txBox="1">
                    <a:spLocks noRot="1" noChangeAspect="1" noMove="1" noResize="1" noEditPoints="1" noAdjustHandles="1" noChangeArrowheads="1" noChangeShapeType="1" noTextEdit="1"/>
                  </p:cNvSpPr>
                  <p:nvPr/>
                </p:nvSpPr>
                <p:spPr>
                  <a:xfrm>
                    <a:off x="5686347" y="1429317"/>
                    <a:ext cx="218778" cy="276999"/>
                  </a:xfrm>
                  <a:prstGeom prst="rect">
                    <a:avLst/>
                  </a:prstGeom>
                  <a:blipFill>
                    <a:blip r:embed="rId14"/>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4B1A663-A530-4D57-9446-CBF18EA61EB9}"/>
                      </a:ext>
                    </a:extLst>
                  </p:cNvPr>
                  <p:cNvSpPr txBox="1"/>
                  <p:nvPr/>
                </p:nvSpPr>
                <p:spPr>
                  <a:xfrm>
                    <a:off x="3887932" y="1429317"/>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7" name="TextBox 106">
                    <a:extLst>
                      <a:ext uri="{FF2B5EF4-FFF2-40B4-BE49-F238E27FC236}">
                        <a16:creationId xmlns:a16="http://schemas.microsoft.com/office/drawing/2014/main" id="{45718136-0457-4D0C-8E9D-E3BA7B38FC37}"/>
                      </a:ext>
                    </a:extLst>
                  </p:cNvPr>
                  <p:cNvSpPr txBox="1">
                    <a:spLocks noRot="1" noChangeAspect="1" noMove="1" noResize="1" noEditPoints="1" noAdjustHandles="1" noChangeArrowheads="1" noChangeShapeType="1" noTextEdit="1"/>
                  </p:cNvSpPr>
                  <p:nvPr/>
                </p:nvSpPr>
                <p:spPr>
                  <a:xfrm>
                    <a:off x="3887932" y="1429317"/>
                    <a:ext cx="209993" cy="276999"/>
                  </a:xfrm>
                  <a:prstGeom prst="rect">
                    <a:avLst/>
                  </a:prstGeom>
                  <a:blipFill>
                    <a:blip r:embed="rId15"/>
                    <a:stretch>
                      <a:fillRect l="-20588" r="-20588" b="-10870"/>
                    </a:stretch>
                  </a:blipFill>
                </p:spPr>
                <p:txBody>
                  <a:bodyPr/>
                  <a:lstStyle/>
                  <a:p>
                    <a:r>
                      <a:rPr lang="ko-KR" altLang="en-US">
                        <a:noFill/>
                      </a:rPr>
                      <a:t> </a:t>
                    </a:r>
                  </a:p>
                </p:txBody>
              </p:sp>
            </mc:Fallback>
          </mc:AlternateContent>
        </p:grpSp>
      </p:grpSp>
    </p:spTree>
    <p:extLst>
      <p:ext uri="{BB962C8B-B14F-4D97-AF65-F5344CB8AC3E}">
        <p14:creationId xmlns:p14="http://schemas.microsoft.com/office/powerpoint/2010/main" val="161896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6E8A417-C678-42B8-9796-A77E291B70B5}"/>
              </a:ext>
            </a:extLst>
          </p:cNvPr>
          <p:cNvSpPr txBox="1"/>
          <p:nvPr/>
        </p:nvSpPr>
        <p:spPr>
          <a:xfrm>
            <a:off x="967666" y="639192"/>
            <a:ext cx="3710866" cy="369332"/>
          </a:xfrm>
          <a:prstGeom prst="rect">
            <a:avLst/>
          </a:prstGeom>
          <a:noFill/>
        </p:spPr>
        <p:txBody>
          <a:bodyPr wrap="square" rtlCol="0">
            <a:spAutoFit/>
          </a:bodyPr>
          <a:lstStyle/>
          <a:p>
            <a:r>
              <a:rPr lang="en-US" altLang="ko-KR" dirty="0"/>
              <a:t>LTI(Linear Time Invariant) System</a:t>
            </a:r>
            <a:endParaRPr lang="ko-KR" altLang="en-US" dirty="0"/>
          </a:p>
        </p:txBody>
      </p:sp>
      <p:grpSp>
        <p:nvGrpSpPr>
          <p:cNvPr id="89" name="그룹 88">
            <a:extLst>
              <a:ext uri="{FF2B5EF4-FFF2-40B4-BE49-F238E27FC236}">
                <a16:creationId xmlns:a16="http://schemas.microsoft.com/office/drawing/2014/main" id="{78A66C7B-5006-432C-8527-9FA2B2328E89}"/>
              </a:ext>
            </a:extLst>
          </p:cNvPr>
          <p:cNvGrpSpPr/>
          <p:nvPr/>
        </p:nvGrpSpPr>
        <p:grpSpPr>
          <a:xfrm>
            <a:off x="2459357" y="1303874"/>
            <a:ext cx="6081235" cy="2968465"/>
            <a:chOff x="2628032" y="1154488"/>
            <a:chExt cx="6081235" cy="2968465"/>
          </a:xfrm>
        </p:grpSpPr>
        <p:sp>
          <p:nvSpPr>
            <p:cNvPr id="90" name="TextBox 89">
              <a:extLst>
                <a:ext uri="{FF2B5EF4-FFF2-40B4-BE49-F238E27FC236}">
                  <a16:creationId xmlns:a16="http://schemas.microsoft.com/office/drawing/2014/main" id="{3950906C-8589-4585-B200-209B188B1CCA}"/>
                </a:ext>
              </a:extLst>
            </p:cNvPr>
            <p:cNvSpPr txBox="1"/>
            <p:nvPr/>
          </p:nvSpPr>
          <p:spPr>
            <a:xfrm>
              <a:off x="4513279" y="1154488"/>
              <a:ext cx="1940787" cy="1200329"/>
            </a:xfrm>
            <a:prstGeom prst="rect">
              <a:avLst/>
            </a:prstGeom>
            <a:noFill/>
            <a:ln w="19050">
              <a:solidFill>
                <a:schemeClr val="tx1"/>
              </a:solidFill>
            </a:ln>
          </p:spPr>
          <p:txBody>
            <a:bodyPr wrap="square" rtlCol="0">
              <a:spAutoFit/>
            </a:bodyPr>
            <a:lstStyle/>
            <a:p>
              <a:pPr algn="ctr"/>
              <a:r>
                <a:rPr lang="en-US" altLang="ko-KR" dirty="0"/>
                <a:t>Linear </a:t>
              </a:r>
            </a:p>
            <a:p>
              <a:pPr algn="ctr"/>
              <a:r>
                <a:rPr lang="en-US" altLang="ko-KR" dirty="0"/>
                <a:t>Time-Invariant System</a:t>
              </a:r>
            </a:p>
            <a:p>
              <a:pPr algn="ctr"/>
              <a:r>
                <a:rPr lang="en-US" altLang="ko-KR" dirty="0"/>
                <a:t>T(.)</a:t>
              </a:r>
            </a:p>
          </p:txBody>
        </p:sp>
        <p:sp>
          <p:nvSpPr>
            <p:cNvPr id="91" name="화살표: 오른쪽 90">
              <a:extLst>
                <a:ext uri="{FF2B5EF4-FFF2-40B4-BE49-F238E27FC236}">
                  <a16:creationId xmlns:a16="http://schemas.microsoft.com/office/drawing/2014/main" id="{300D426D-7870-4D0D-91EA-BBF5F3F0100C}"/>
                </a:ext>
              </a:extLst>
            </p:cNvPr>
            <p:cNvSpPr/>
            <p:nvPr/>
          </p:nvSpPr>
          <p:spPr>
            <a:xfrm>
              <a:off x="3686436" y="1620152"/>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화살표: 오른쪽 91">
              <a:extLst>
                <a:ext uri="{FF2B5EF4-FFF2-40B4-BE49-F238E27FC236}">
                  <a16:creationId xmlns:a16="http://schemas.microsoft.com/office/drawing/2014/main" id="{FD70F9D0-6997-442B-B4B8-52EBC1CBA1A4}"/>
                </a:ext>
              </a:extLst>
            </p:cNvPr>
            <p:cNvSpPr/>
            <p:nvPr/>
          </p:nvSpPr>
          <p:spPr>
            <a:xfrm>
              <a:off x="6693810" y="1623099"/>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1B6E134-574B-4430-AD44-0053E80A4881}"/>
                    </a:ext>
                  </a:extLst>
                </p:cNvPr>
                <p:cNvSpPr txBox="1"/>
                <p:nvPr/>
              </p:nvSpPr>
              <p:spPr>
                <a:xfrm>
                  <a:off x="2966225" y="1850971"/>
                  <a:ext cx="6076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 name="TextBox 2">
                  <a:extLst>
                    <a:ext uri="{FF2B5EF4-FFF2-40B4-BE49-F238E27FC236}">
                      <a16:creationId xmlns:a16="http://schemas.microsoft.com/office/drawing/2014/main" id="{C9E1582E-2684-44DF-8959-35E7E9D2CB78}"/>
                    </a:ext>
                  </a:extLst>
                </p:cNvPr>
                <p:cNvSpPr txBox="1">
                  <a:spLocks noRot="1" noChangeAspect="1" noMove="1" noResize="1" noEditPoints="1" noAdjustHandles="1" noChangeArrowheads="1" noChangeShapeType="1" noTextEdit="1"/>
                </p:cNvSpPr>
                <p:nvPr/>
              </p:nvSpPr>
              <p:spPr>
                <a:xfrm>
                  <a:off x="2966225" y="1850971"/>
                  <a:ext cx="607602" cy="276999"/>
                </a:xfrm>
                <a:prstGeom prst="rect">
                  <a:avLst/>
                </a:prstGeom>
                <a:blipFill>
                  <a:blip r:embed="rId2"/>
                  <a:stretch>
                    <a:fillRect l="-3030" r="-12121" b="-4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E3BCF20-A130-4A39-A60B-CCCA3C9C0E6D}"/>
                    </a:ext>
                  </a:extLst>
                </p:cNvPr>
                <p:cNvSpPr txBox="1"/>
                <p:nvPr/>
              </p:nvSpPr>
              <p:spPr>
                <a:xfrm>
                  <a:off x="2964284" y="1343153"/>
                  <a:ext cx="602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27" name="TextBox 26">
                  <a:extLst>
                    <a:ext uri="{FF2B5EF4-FFF2-40B4-BE49-F238E27FC236}">
                      <a16:creationId xmlns:a16="http://schemas.microsoft.com/office/drawing/2014/main" id="{04B10B5E-A6B7-460B-A57C-57E76117540E}"/>
                    </a:ext>
                  </a:extLst>
                </p:cNvPr>
                <p:cNvSpPr txBox="1">
                  <a:spLocks noRot="1" noChangeAspect="1" noMove="1" noResize="1" noEditPoints="1" noAdjustHandles="1" noChangeArrowheads="1" noChangeShapeType="1" noTextEdit="1"/>
                </p:cNvSpPr>
                <p:nvPr/>
              </p:nvSpPr>
              <p:spPr>
                <a:xfrm>
                  <a:off x="2964284" y="1343153"/>
                  <a:ext cx="602280" cy="276999"/>
                </a:xfrm>
                <a:prstGeom prst="rect">
                  <a:avLst/>
                </a:prstGeom>
                <a:blipFill>
                  <a:blip r:embed="rId3"/>
                  <a:stretch>
                    <a:fillRect l="-3030" r="-12121"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2EBC0C7-C1E1-4C1E-BC8A-79C209A58FDC}"/>
                    </a:ext>
                  </a:extLst>
                </p:cNvPr>
                <p:cNvSpPr txBox="1"/>
                <p:nvPr/>
              </p:nvSpPr>
              <p:spPr>
                <a:xfrm>
                  <a:off x="7393518" y="1801248"/>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1" name="TextBox 30">
                  <a:extLst>
                    <a:ext uri="{FF2B5EF4-FFF2-40B4-BE49-F238E27FC236}">
                      <a16:creationId xmlns:a16="http://schemas.microsoft.com/office/drawing/2014/main" id="{50594F74-CF58-4173-B89A-9E306E079817}"/>
                    </a:ext>
                  </a:extLst>
                </p:cNvPr>
                <p:cNvSpPr txBox="1">
                  <a:spLocks noRot="1" noChangeAspect="1" noMove="1" noResize="1" noEditPoints="1" noAdjustHandles="1" noChangeArrowheads="1" noChangeShapeType="1" noTextEdit="1"/>
                </p:cNvSpPr>
                <p:nvPr/>
              </p:nvSpPr>
              <p:spPr>
                <a:xfrm>
                  <a:off x="7393518" y="1801248"/>
                  <a:ext cx="609269" cy="276999"/>
                </a:xfrm>
                <a:prstGeom prst="rect">
                  <a:avLst/>
                </a:prstGeom>
                <a:blipFill>
                  <a:blip r:embed="rId4"/>
                  <a:stretch>
                    <a:fillRect l="-7000" r="-11000"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59D505A4-CA02-462B-96BE-17A599E9A55A}"/>
                    </a:ext>
                  </a:extLst>
                </p:cNvPr>
                <p:cNvSpPr txBox="1"/>
                <p:nvPr/>
              </p:nvSpPr>
              <p:spPr>
                <a:xfrm>
                  <a:off x="7371213" y="1336672"/>
                  <a:ext cx="6039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3" name="TextBox 32">
                  <a:extLst>
                    <a:ext uri="{FF2B5EF4-FFF2-40B4-BE49-F238E27FC236}">
                      <a16:creationId xmlns:a16="http://schemas.microsoft.com/office/drawing/2014/main" id="{3155B3F0-856C-4B8F-A1DE-2D8B962B3443}"/>
                    </a:ext>
                  </a:extLst>
                </p:cNvPr>
                <p:cNvSpPr txBox="1">
                  <a:spLocks noRot="1" noChangeAspect="1" noMove="1" noResize="1" noEditPoints="1" noAdjustHandles="1" noChangeArrowheads="1" noChangeShapeType="1" noTextEdit="1"/>
                </p:cNvSpPr>
                <p:nvPr/>
              </p:nvSpPr>
              <p:spPr>
                <a:xfrm>
                  <a:off x="7371213" y="1336672"/>
                  <a:ext cx="603948" cy="276999"/>
                </a:xfrm>
                <a:prstGeom prst="rect">
                  <a:avLst/>
                </a:prstGeom>
                <a:blipFill>
                  <a:blip r:embed="rId5"/>
                  <a:stretch>
                    <a:fillRect l="-7071" r="-12121" b="-41304"/>
                  </a:stretch>
                </a:blipFill>
              </p:spPr>
              <p:txBody>
                <a:bodyPr/>
                <a:lstStyle/>
                <a:p>
                  <a:r>
                    <a:rPr lang="ko-KR" altLang="en-US">
                      <a:noFill/>
                    </a:rPr>
                    <a:t> </a:t>
                  </a:r>
                </a:p>
              </p:txBody>
            </p:sp>
          </mc:Fallback>
        </mc:AlternateContent>
        <p:sp>
          <p:nvSpPr>
            <p:cNvPr id="97" name="TextBox 96">
              <a:extLst>
                <a:ext uri="{FF2B5EF4-FFF2-40B4-BE49-F238E27FC236}">
                  <a16:creationId xmlns:a16="http://schemas.microsoft.com/office/drawing/2014/main" id="{5D53982C-07A1-4B29-8A0A-7A30642241E2}"/>
                </a:ext>
              </a:extLst>
            </p:cNvPr>
            <p:cNvSpPr txBox="1"/>
            <p:nvPr/>
          </p:nvSpPr>
          <p:spPr>
            <a:xfrm>
              <a:off x="4507958" y="2922624"/>
              <a:ext cx="1940787" cy="1200329"/>
            </a:xfrm>
            <a:prstGeom prst="rect">
              <a:avLst/>
            </a:prstGeom>
            <a:noFill/>
            <a:ln w="19050">
              <a:solidFill>
                <a:schemeClr val="tx1"/>
              </a:solidFill>
            </a:ln>
          </p:spPr>
          <p:txBody>
            <a:bodyPr wrap="square" rtlCol="0">
              <a:spAutoFit/>
            </a:bodyPr>
            <a:lstStyle/>
            <a:p>
              <a:pPr algn="ctr"/>
              <a:r>
                <a:rPr lang="en-US" altLang="ko-KR" dirty="0"/>
                <a:t>Linear </a:t>
              </a:r>
            </a:p>
            <a:p>
              <a:pPr algn="ctr"/>
              <a:r>
                <a:rPr lang="en-US" altLang="ko-KR" dirty="0"/>
                <a:t>Time-Invariant System</a:t>
              </a:r>
            </a:p>
            <a:p>
              <a:pPr algn="ctr"/>
              <a:r>
                <a:rPr lang="en-US" altLang="ko-KR" dirty="0"/>
                <a:t>T(.)</a:t>
              </a:r>
            </a:p>
          </p:txBody>
        </p:sp>
        <p:sp>
          <p:nvSpPr>
            <p:cNvPr id="98" name="화살표: 오른쪽 97">
              <a:extLst>
                <a:ext uri="{FF2B5EF4-FFF2-40B4-BE49-F238E27FC236}">
                  <a16:creationId xmlns:a16="http://schemas.microsoft.com/office/drawing/2014/main" id="{29E4B484-AA52-4A40-AD87-1C2D8D528814}"/>
                </a:ext>
              </a:extLst>
            </p:cNvPr>
            <p:cNvSpPr/>
            <p:nvPr/>
          </p:nvSpPr>
          <p:spPr>
            <a:xfrm>
              <a:off x="3711706" y="3390373"/>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화살표: 오른쪽 98">
              <a:extLst>
                <a:ext uri="{FF2B5EF4-FFF2-40B4-BE49-F238E27FC236}">
                  <a16:creationId xmlns:a16="http://schemas.microsoft.com/office/drawing/2014/main" id="{BE3AE079-AE5C-4F54-9140-32B1DFB22DA5}"/>
                </a:ext>
              </a:extLst>
            </p:cNvPr>
            <p:cNvSpPr/>
            <p:nvPr/>
          </p:nvSpPr>
          <p:spPr>
            <a:xfrm>
              <a:off x="6693810" y="3407378"/>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B7A70143-447C-443C-8923-051AB18868A4}"/>
                    </a:ext>
                  </a:extLst>
                </p:cNvPr>
                <p:cNvSpPr txBox="1"/>
                <p:nvPr/>
              </p:nvSpPr>
              <p:spPr>
                <a:xfrm>
                  <a:off x="2628032" y="3113373"/>
                  <a:ext cx="1467197"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𝑎</m:t>
                      </m:r>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a14:m>
                  <a:r>
                    <a:rPr lang="pt-BR" altLang="ko-KR" dirty="0"/>
                    <a:t>+</a:t>
                  </a:r>
                  <a14:m>
                    <m:oMath xmlns:m="http://schemas.openxmlformats.org/officeDocument/2006/math">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𝑏</m:t>
                          </m:r>
                          <m:r>
                            <a:rPr lang="en-US" altLang="ko-KR" i="1">
                              <a:latin typeface="Cambria Math" panose="02040503050406030204" pitchFamily="18" charset="0"/>
                            </a:rPr>
                            <m:t>𝑥</m:t>
                          </m:r>
                        </m:e>
                        <m:sub>
                          <m:r>
                            <a:rPr lang="en-US" altLang="ko-KR" i="1">
                              <a:latin typeface="Cambria Math" panose="02040503050406030204" pitchFamily="18" charset="0"/>
                            </a:rPr>
                            <m:t>2</m:t>
                          </m:r>
                        </m:sub>
                      </m:sSub>
                      <m:r>
                        <a:rPr lang="en-US" altLang="ko-KR" i="1">
                          <a:latin typeface="Cambria Math" panose="02040503050406030204" pitchFamily="18" charset="0"/>
                        </a:rPr>
                        <m:t>[</m:t>
                      </m:r>
                      <m:r>
                        <a:rPr lang="en-US" altLang="ko-KR" i="1">
                          <a:latin typeface="Cambria Math" panose="02040503050406030204" pitchFamily="18" charset="0"/>
                        </a:rPr>
                        <m:t>𝑛</m:t>
                      </m:r>
                      <m:r>
                        <a:rPr lang="en-US" altLang="ko-KR" i="1">
                          <a:latin typeface="Cambria Math" panose="02040503050406030204" pitchFamily="18" charset="0"/>
                        </a:rPr>
                        <m:t>]</m:t>
                      </m:r>
                    </m:oMath>
                  </a14:m>
                  <a:endParaRPr lang="ko-KR" altLang="en-US" dirty="0"/>
                </a:p>
              </p:txBody>
            </p:sp>
          </mc:Choice>
          <mc:Fallback xmlns="">
            <p:sp>
              <p:nvSpPr>
                <p:cNvPr id="39" name="TextBox 38">
                  <a:extLst>
                    <a:ext uri="{FF2B5EF4-FFF2-40B4-BE49-F238E27FC236}">
                      <a16:creationId xmlns:a16="http://schemas.microsoft.com/office/drawing/2014/main" id="{10B6317B-0A36-426C-923C-B060E72EFBBB}"/>
                    </a:ext>
                  </a:extLst>
                </p:cNvPr>
                <p:cNvSpPr txBox="1">
                  <a:spLocks noRot="1" noChangeAspect="1" noMove="1" noResize="1" noEditPoints="1" noAdjustHandles="1" noChangeArrowheads="1" noChangeShapeType="1" noTextEdit="1"/>
                </p:cNvSpPr>
                <p:nvPr/>
              </p:nvSpPr>
              <p:spPr>
                <a:xfrm>
                  <a:off x="2628032" y="3113373"/>
                  <a:ext cx="1467197" cy="276999"/>
                </a:xfrm>
                <a:prstGeom prst="rect">
                  <a:avLst/>
                </a:prstGeom>
                <a:blipFill>
                  <a:blip r:embed="rId6"/>
                  <a:stretch>
                    <a:fillRect l="-4149" t="-28889" r="-7054" b="-5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5AF71C3-CD74-4C91-B3D1-78E109889D68}"/>
                    </a:ext>
                  </a:extLst>
                </p:cNvPr>
                <p:cNvSpPr txBox="1"/>
                <p:nvPr/>
              </p:nvSpPr>
              <p:spPr>
                <a:xfrm>
                  <a:off x="7244379" y="3113374"/>
                  <a:ext cx="1464888" cy="276999"/>
                </a:xfrm>
                <a:prstGeom prst="rect">
                  <a:avLst/>
                </a:prstGeom>
                <a:noFill/>
              </p:spPr>
              <p:txBody>
                <a:bodyPr wrap="none" lIns="0" tIns="0" rIns="0" bIns="0" rtlCol="0">
                  <a:spAutoFit/>
                </a:bodyPr>
                <a:lstStyle/>
                <a:p>
                  <a14:m>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𝑎𝑦</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a14:m>
                  <a:r>
                    <a:rPr lang="pt-BR" altLang="ko-KR" dirty="0"/>
                    <a:t>+</a:t>
                  </a:r>
                  <a14:m>
                    <m:oMath xmlns:m="http://schemas.openxmlformats.org/officeDocument/2006/math">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𝑏𝑦</m:t>
                          </m:r>
                        </m:e>
                        <m:sub>
                          <m:r>
                            <a:rPr lang="en-US" altLang="ko-KR" i="1">
                              <a:latin typeface="Cambria Math" panose="02040503050406030204" pitchFamily="18" charset="0"/>
                            </a:rPr>
                            <m:t>2</m:t>
                          </m:r>
                        </m:sub>
                      </m:sSub>
                      <m:r>
                        <a:rPr lang="en-US" altLang="ko-KR" i="1">
                          <a:latin typeface="Cambria Math" panose="02040503050406030204" pitchFamily="18" charset="0"/>
                        </a:rPr>
                        <m:t>[</m:t>
                      </m:r>
                      <m:r>
                        <a:rPr lang="en-US" altLang="ko-KR" i="1">
                          <a:latin typeface="Cambria Math" panose="02040503050406030204" pitchFamily="18" charset="0"/>
                        </a:rPr>
                        <m:t>𝑛</m:t>
                      </m:r>
                      <m:r>
                        <a:rPr lang="en-US" altLang="ko-KR" i="1">
                          <a:latin typeface="Cambria Math" panose="02040503050406030204" pitchFamily="18" charset="0"/>
                        </a:rPr>
                        <m:t>]</m:t>
                      </m:r>
                    </m:oMath>
                  </a14:m>
                  <a:endParaRPr lang="ko-KR" altLang="en-US" dirty="0"/>
                </a:p>
              </p:txBody>
            </p:sp>
          </mc:Choice>
          <mc:Fallback xmlns="">
            <p:sp>
              <p:nvSpPr>
                <p:cNvPr id="42" name="TextBox 41">
                  <a:extLst>
                    <a:ext uri="{FF2B5EF4-FFF2-40B4-BE49-F238E27FC236}">
                      <a16:creationId xmlns:a16="http://schemas.microsoft.com/office/drawing/2014/main" id="{547E0BF8-4211-4D19-8ED7-E3B27E2E5289}"/>
                    </a:ext>
                  </a:extLst>
                </p:cNvPr>
                <p:cNvSpPr txBox="1">
                  <a:spLocks noRot="1" noChangeAspect="1" noMove="1" noResize="1" noEditPoints="1" noAdjustHandles="1" noChangeArrowheads="1" noChangeShapeType="1" noTextEdit="1"/>
                </p:cNvSpPr>
                <p:nvPr/>
              </p:nvSpPr>
              <p:spPr>
                <a:xfrm>
                  <a:off x="7244379" y="3113374"/>
                  <a:ext cx="1464888" cy="276999"/>
                </a:xfrm>
                <a:prstGeom prst="rect">
                  <a:avLst/>
                </a:prstGeom>
                <a:blipFill>
                  <a:blip r:embed="rId7"/>
                  <a:stretch>
                    <a:fillRect l="-4149" t="-28889" r="-7054" b="-51111"/>
                  </a:stretch>
                </a:blipFill>
              </p:spPr>
              <p:txBody>
                <a:bodyPr/>
                <a:lstStyle/>
                <a:p>
                  <a:r>
                    <a:rPr lang="ko-KR" altLang="en-US">
                      <a:noFill/>
                    </a:rPr>
                    <a:t> </a:t>
                  </a:r>
                </a:p>
              </p:txBody>
            </p:sp>
          </mc:Fallback>
        </mc:AlternateContent>
      </p:grpSp>
      <p:pic>
        <p:nvPicPr>
          <p:cNvPr id="11" name="그림 10">
            <a:extLst>
              <a:ext uri="{FF2B5EF4-FFF2-40B4-BE49-F238E27FC236}">
                <a16:creationId xmlns:a16="http://schemas.microsoft.com/office/drawing/2014/main" id="{25D867D4-5C4E-457B-9EA2-41223BE15348}"/>
              </a:ext>
            </a:extLst>
          </p:cNvPr>
          <p:cNvPicPr>
            <a:picLocks noChangeAspect="1"/>
          </p:cNvPicPr>
          <p:nvPr/>
        </p:nvPicPr>
        <p:blipFill>
          <a:blip r:embed="rId8"/>
          <a:stretch>
            <a:fillRect/>
          </a:stretch>
        </p:blipFill>
        <p:spPr>
          <a:xfrm>
            <a:off x="1599688" y="4576651"/>
            <a:ext cx="7419975" cy="447675"/>
          </a:xfrm>
          <a:prstGeom prst="rect">
            <a:avLst/>
          </a:prstGeom>
        </p:spPr>
      </p:pic>
    </p:spTree>
    <p:extLst>
      <p:ext uri="{BB962C8B-B14F-4D97-AF65-F5344CB8AC3E}">
        <p14:creationId xmlns:p14="http://schemas.microsoft.com/office/powerpoint/2010/main" val="18192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6E8A417-C678-42B8-9796-A77E291B70B5}"/>
              </a:ext>
            </a:extLst>
          </p:cNvPr>
          <p:cNvSpPr txBox="1"/>
          <p:nvPr/>
        </p:nvSpPr>
        <p:spPr>
          <a:xfrm>
            <a:off x="967666" y="639192"/>
            <a:ext cx="3710866" cy="369332"/>
          </a:xfrm>
          <a:prstGeom prst="rect">
            <a:avLst/>
          </a:prstGeom>
          <a:noFill/>
        </p:spPr>
        <p:txBody>
          <a:bodyPr wrap="square" rtlCol="0">
            <a:spAutoFit/>
          </a:bodyPr>
          <a:lstStyle/>
          <a:p>
            <a:r>
              <a:rPr lang="en-US" altLang="ko-KR" dirty="0"/>
              <a:t>LTI(Linear Time Invariant) System</a:t>
            </a:r>
            <a:endParaRPr lang="ko-KR" altLang="en-US" dirty="0"/>
          </a:p>
        </p:txBody>
      </p:sp>
      <p:grpSp>
        <p:nvGrpSpPr>
          <p:cNvPr id="20" name="그룹 19">
            <a:extLst>
              <a:ext uri="{FF2B5EF4-FFF2-40B4-BE49-F238E27FC236}">
                <a16:creationId xmlns:a16="http://schemas.microsoft.com/office/drawing/2014/main" id="{385CCF7D-5B2F-432A-9EFB-494297380022}"/>
              </a:ext>
            </a:extLst>
          </p:cNvPr>
          <p:cNvGrpSpPr/>
          <p:nvPr/>
        </p:nvGrpSpPr>
        <p:grpSpPr>
          <a:xfrm>
            <a:off x="1479981" y="1212289"/>
            <a:ext cx="8701537" cy="1729027"/>
            <a:chOff x="1953087" y="2140670"/>
            <a:chExt cx="8701537" cy="1729027"/>
          </a:xfrm>
        </p:grpSpPr>
        <p:grpSp>
          <p:nvGrpSpPr>
            <p:cNvPr id="21" name="그룹 20">
              <a:extLst>
                <a:ext uri="{FF2B5EF4-FFF2-40B4-BE49-F238E27FC236}">
                  <a16:creationId xmlns:a16="http://schemas.microsoft.com/office/drawing/2014/main" id="{1FE68262-C188-4558-A76D-5CFE30582B2E}"/>
                </a:ext>
              </a:extLst>
            </p:cNvPr>
            <p:cNvGrpSpPr/>
            <p:nvPr/>
          </p:nvGrpSpPr>
          <p:grpSpPr>
            <a:xfrm>
              <a:off x="1953087" y="2362427"/>
              <a:ext cx="2314254" cy="1507270"/>
              <a:chOff x="3576172" y="3584009"/>
              <a:chExt cx="2314254" cy="1507270"/>
            </a:xfrm>
          </p:grpSpPr>
          <p:cxnSp>
            <p:nvCxnSpPr>
              <p:cNvPr id="38" name="직선 화살표 연결선 37">
                <a:extLst>
                  <a:ext uri="{FF2B5EF4-FFF2-40B4-BE49-F238E27FC236}">
                    <a16:creationId xmlns:a16="http://schemas.microsoft.com/office/drawing/2014/main" id="{C5360C08-3FC5-49ED-AE2F-86259B5CF2CC}"/>
                  </a:ext>
                </a:extLst>
              </p:cNvPr>
              <p:cNvCxnSpPr>
                <a:cxnSpLocks/>
              </p:cNvCxnSpPr>
              <p:nvPr/>
            </p:nvCxnSpPr>
            <p:spPr>
              <a:xfrm>
                <a:off x="3576172" y="4693194"/>
                <a:ext cx="2125932" cy="11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직선 화살표 연결선 38">
                <a:extLst>
                  <a:ext uri="{FF2B5EF4-FFF2-40B4-BE49-F238E27FC236}">
                    <a16:creationId xmlns:a16="http://schemas.microsoft.com/office/drawing/2014/main" id="{09638643-BBE2-4963-B998-705F7B1A4E61}"/>
                  </a:ext>
                </a:extLst>
              </p:cNvPr>
              <p:cNvCxnSpPr/>
              <p:nvPr/>
            </p:nvCxnSpPr>
            <p:spPr>
              <a:xfrm flipV="1">
                <a:off x="3858189" y="3722509"/>
                <a:ext cx="0" cy="1250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B5B4E5FE-4FA8-403F-B671-51F7799C5AA7}"/>
                  </a:ext>
                </a:extLst>
              </p:cNvPr>
              <p:cNvCxnSpPr>
                <a:cxnSpLocks/>
              </p:cNvCxnSpPr>
              <p:nvPr/>
            </p:nvCxnSpPr>
            <p:spPr>
              <a:xfrm flipV="1">
                <a:off x="3858189" y="4192967"/>
                <a:ext cx="0" cy="512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108C718-2B52-4643-AD70-E13C0A3BA270}"/>
                  </a:ext>
                </a:extLst>
              </p:cNvPr>
              <p:cNvSpPr txBox="1"/>
              <p:nvPr/>
            </p:nvSpPr>
            <p:spPr>
              <a:xfrm>
                <a:off x="3989449" y="3584009"/>
                <a:ext cx="411972" cy="276999"/>
              </a:xfrm>
              <a:prstGeom prst="rect">
                <a:avLst/>
              </a:prstGeom>
              <a:noFill/>
            </p:spPr>
            <p:txBody>
              <a:bodyPr wrap="none" lIns="0" tIns="0" rIns="0" bIns="0" rtlCol="0">
                <a:spAutoFit/>
              </a:bodyPr>
              <a:lstStyle/>
              <a:p>
                <a:r>
                  <a:rPr lang="el-GR" altLang="ko-KR" dirty="0"/>
                  <a:t>δ</a:t>
                </a:r>
                <a:r>
                  <a:rPr lang="en-US" altLang="ko-KR" dirty="0"/>
                  <a:t>[n]</a:t>
                </a:r>
                <a:endParaRPr lang="ko-KR" altLang="en-US"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E1FA157-AF4D-4487-8950-A4B9B70BF77B}"/>
                      </a:ext>
                    </a:extLst>
                  </p:cNvPr>
                  <p:cNvSpPr txBox="1"/>
                  <p:nvPr/>
                </p:nvSpPr>
                <p:spPr>
                  <a:xfrm>
                    <a:off x="5671648" y="4814280"/>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2" name="TextBox 101">
                    <a:extLst>
                      <a:ext uri="{FF2B5EF4-FFF2-40B4-BE49-F238E27FC236}">
                        <a16:creationId xmlns:a16="http://schemas.microsoft.com/office/drawing/2014/main" id="{4D6192C5-01E7-4394-A1B5-B9EDEB9548E0}"/>
                      </a:ext>
                    </a:extLst>
                  </p:cNvPr>
                  <p:cNvSpPr txBox="1">
                    <a:spLocks noRot="1" noChangeAspect="1" noMove="1" noResize="1" noEditPoints="1" noAdjustHandles="1" noChangeArrowheads="1" noChangeShapeType="1" noTextEdit="1"/>
                  </p:cNvSpPr>
                  <p:nvPr/>
                </p:nvSpPr>
                <p:spPr>
                  <a:xfrm>
                    <a:off x="5671648" y="4814280"/>
                    <a:ext cx="218778" cy="276999"/>
                  </a:xfrm>
                  <a:prstGeom prst="rect">
                    <a:avLst/>
                  </a:prstGeom>
                  <a:blipFill>
                    <a:blip r:embed="rId2"/>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63105E3-36A1-40EC-82F6-75EAF943F045}"/>
                      </a:ext>
                    </a:extLst>
                  </p:cNvPr>
                  <p:cNvSpPr txBox="1"/>
                  <p:nvPr/>
                </p:nvSpPr>
                <p:spPr>
                  <a:xfrm>
                    <a:off x="3884453" y="4767488"/>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5" name="TextBox 104">
                    <a:extLst>
                      <a:ext uri="{FF2B5EF4-FFF2-40B4-BE49-F238E27FC236}">
                        <a16:creationId xmlns:a16="http://schemas.microsoft.com/office/drawing/2014/main" id="{F81D6872-0012-4EAA-A8F8-3A5D84EEA83C}"/>
                      </a:ext>
                    </a:extLst>
                  </p:cNvPr>
                  <p:cNvSpPr txBox="1">
                    <a:spLocks noRot="1" noChangeAspect="1" noMove="1" noResize="1" noEditPoints="1" noAdjustHandles="1" noChangeArrowheads="1" noChangeShapeType="1" noTextEdit="1"/>
                  </p:cNvSpPr>
                  <p:nvPr/>
                </p:nvSpPr>
                <p:spPr>
                  <a:xfrm>
                    <a:off x="3884453" y="4767488"/>
                    <a:ext cx="209993" cy="276999"/>
                  </a:xfrm>
                  <a:prstGeom prst="rect">
                    <a:avLst/>
                  </a:prstGeom>
                  <a:blipFill>
                    <a:blip r:embed="rId3"/>
                    <a:stretch>
                      <a:fillRect l="-20588" r="-20588" b="-11111"/>
                    </a:stretch>
                  </a:blipFill>
                </p:spPr>
                <p:txBody>
                  <a:bodyPr/>
                  <a:lstStyle/>
                  <a:p>
                    <a:r>
                      <a:rPr lang="ko-KR" altLang="en-US">
                        <a:noFill/>
                      </a:rPr>
                      <a:t> </a:t>
                    </a:r>
                  </a:p>
                </p:txBody>
              </p:sp>
            </mc:Fallback>
          </mc:AlternateContent>
        </p:grpSp>
        <p:grpSp>
          <p:nvGrpSpPr>
            <p:cNvPr id="22" name="그룹 21">
              <a:extLst>
                <a:ext uri="{FF2B5EF4-FFF2-40B4-BE49-F238E27FC236}">
                  <a16:creationId xmlns:a16="http://schemas.microsoft.com/office/drawing/2014/main" id="{7612A8EC-0DF7-4858-BB7C-0EC09953AE1D}"/>
                </a:ext>
              </a:extLst>
            </p:cNvPr>
            <p:cNvGrpSpPr/>
            <p:nvPr/>
          </p:nvGrpSpPr>
          <p:grpSpPr>
            <a:xfrm>
              <a:off x="8237462" y="2140670"/>
              <a:ext cx="2417162" cy="1661429"/>
              <a:chOff x="9330431" y="2122057"/>
              <a:chExt cx="2417162" cy="1661429"/>
            </a:xfrm>
          </p:grpSpPr>
          <p:cxnSp>
            <p:nvCxnSpPr>
              <p:cNvPr id="26" name="직선 화살표 연결선 25">
                <a:extLst>
                  <a:ext uri="{FF2B5EF4-FFF2-40B4-BE49-F238E27FC236}">
                    <a16:creationId xmlns:a16="http://schemas.microsoft.com/office/drawing/2014/main" id="{E9B1D3F4-5A66-43BA-9255-A54144EDD655}"/>
                  </a:ext>
                </a:extLst>
              </p:cNvPr>
              <p:cNvCxnSpPr>
                <a:cxnSpLocks/>
              </p:cNvCxnSpPr>
              <p:nvPr/>
            </p:nvCxnSpPr>
            <p:spPr>
              <a:xfrm>
                <a:off x="9330431" y="3449040"/>
                <a:ext cx="2211501" cy="4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C1D49EFD-3946-4898-A252-733AFA74C20D}"/>
                  </a:ext>
                </a:extLst>
              </p:cNvPr>
              <p:cNvCxnSpPr/>
              <p:nvPr/>
            </p:nvCxnSpPr>
            <p:spPr>
              <a:xfrm flipV="1">
                <a:off x="9698017" y="2309711"/>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FD96E42E-36C0-4BA9-8588-1F79CD7FC273}"/>
                  </a:ext>
                </a:extLst>
              </p:cNvPr>
              <p:cNvCxnSpPr>
                <a:cxnSpLocks/>
              </p:cNvCxnSpPr>
              <p:nvPr/>
            </p:nvCxnSpPr>
            <p:spPr>
              <a:xfrm flipV="1">
                <a:off x="9698017" y="2510769"/>
                <a:ext cx="0" cy="942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F34DB52B-211C-4689-B1FE-1F15D5153E1F}"/>
                  </a:ext>
                </a:extLst>
              </p:cNvPr>
              <p:cNvCxnSpPr>
                <a:cxnSpLocks/>
              </p:cNvCxnSpPr>
              <p:nvPr/>
            </p:nvCxnSpPr>
            <p:spPr>
              <a:xfrm flipV="1">
                <a:off x="9936914" y="2671401"/>
                <a:ext cx="0" cy="782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F76D2F76-1106-4694-8E63-409E7E22164B}"/>
                  </a:ext>
                </a:extLst>
              </p:cNvPr>
              <p:cNvCxnSpPr>
                <a:cxnSpLocks/>
              </p:cNvCxnSpPr>
              <p:nvPr/>
            </p:nvCxnSpPr>
            <p:spPr>
              <a:xfrm flipV="1">
                <a:off x="10182769" y="300994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3E9A3B3F-3DA7-4172-8C82-C18DBB7D4DCC}"/>
                  </a:ext>
                </a:extLst>
              </p:cNvPr>
              <p:cNvCxnSpPr>
                <a:cxnSpLocks/>
              </p:cNvCxnSpPr>
              <p:nvPr/>
            </p:nvCxnSpPr>
            <p:spPr>
              <a:xfrm>
                <a:off x="10420507" y="3449041"/>
                <a:ext cx="0" cy="195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8819D96A-B530-47EA-8CED-0BDCB6EE955E}"/>
                  </a:ext>
                </a:extLst>
              </p:cNvPr>
              <p:cNvCxnSpPr>
                <a:cxnSpLocks/>
              </p:cNvCxnSpPr>
              <p:nvPr/>
            </p:nvCxnSpPr>
            <p:spPr>
              <a:xfrm>
                <a:off x="10653606" y="3449041"/>
                <a:ext cx="0" cy="3344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3F9C5395-87DF-4EE7-8E88-6D139F61B966}"/>
                  </a:ext>
                </a:extLst>
              </p:cNvPr>
              <p:cNvCxnSpPr>
                <a:cxnSpLocks/>
              </p:cNvCxnSpPr>
              <p:nvPr/>
            </p:nvCxnSpPr>
            <p:spPr>
              <a:xfrm flipV="1">
                <a:off x="10894822" y="3206384"/>
                <a:ext cx="0" cy="2426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ED0EC0DC-39A3-4C8A-AA5F-A7F18A537AE2}"/>
                  </a:ext>
                </a:extLst>
              </p:cNvPr>
              <p:cNvCxnSpPr>
                <a:cxnSpLocks/>
              </p:cNvCxnSpPr>
              <p:nvPr/>
            </p:nvCxnSpPr>
            <p:spPr>
              <a:xfrm flipV="1">
                <a:off x="11129081" y="3327712"/>
                <a:ext cx="0" cy="121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72164AF-6C8B-4315-89FC-05DD9A9D2FEB}"/>
                      </a:ext>
                    </a:extLst>
                  </p:cNvPr>
                  <p:cNvSpPr txBox="1"/>
                  <p:nvPr/>
                </p:nvSpPr>
                <p:spPr>
                  <a:xfrm>
                    <a:off x="9791198" y="2122057"/>
                    <a:ext cx="5112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h</m:t>
                          </m:r>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47" name="TextBox 46">
                    <a:extLst>
                      <a:ext uri="{FF2B5EF4-FFF2-40B4-BE49-F238E27FC236}">
                        <a16:creationId xmlns:a16="http://schemas.microsoft.com/office/drawing/2014/main" id="{CD7394F4-0D79-41BD-A571-67493DB96002}"/>
                      </a:ext>
                    </a:extLst>
                  </p:cNvPr>
                  <p:cNvSpPr txBox="1">
                    <a:spLocks noRot="1" noChangeAspect="1" noMove="1" noResize="1" noEditPoints="1" noAdjustHandles="1" noChangeArrowheads="1" noChangeShapeType="1" noTextEdit="1"/>
                  </p:cNvSpPr>
                  <p:nvPr/>
                </p:nvSpPr>
                <p:spPr>
                  <a:xfrm>
                    <a:off x="9791198" y="2122057"/>
                    <a:ext cx="511294" cy="276999"/>
                  </a:xfrm>
                  <a:prstGeom prst="rect">
                    <a:avLst/>
                  </a:prstGeom>
                  <a:blipFill>
                    <a:blip r:embed="rId4"/>
                    <a:stretch>
                      <a:fillRect l="-8333" r="-13095"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EF71B48-5C77-49A5-9CB1-168D534C8856}"/>
                      </a:ext>
                    </a:extLst>
                  </p:cNvPr>
                  <p:cNvSpPr txBox="1"/>
                  <p:nvPr/>
                </p:nvSpPr>
                <p:spPr>
                  <a:xfrm>
                    <a:off x="11528815" y="3506487"/>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0" name="TextBox 99">
                    <a:extLst>
                      <a:ext uri="{FF2B5EF4-FFF2-40B4-BE49-F238E27FC236}">
                        <a16:creationId xmlns:a16="http://schemas.microsoft.com/office/drawing/2014/main" id="{46E37053-924E-4E04-B964-DAA096DEB400}"/>
                      </a:ext>
                    </a:extLst>
                  </p:cNvPr>
                  <p:cNvSpPr txBox="1">
                    <a:spLocks noRot="1" noChangeAspect="1" noMove="1" noResize="1" noEditPoints="1" noAdjustHandles="1" noChangeArrowheads="1" noChangeShapeType="1" noTextEdit="1"/>
                  </p:cNvSpPr>
                  <p:nvPr/>
                </p:nvSpPr>
                <p:spPr>
                  <a:xfrm>
                    <a:off x="11528815" y="3506487"/>
                    <a:ext cx="218778" cy="276999"/>
                  </a:xfrm>
                  <a:prstGeom prst="rect">
                    <a:avLst/>
                  </a:prstGeom>
                  <a:blipFill>
                    <a:blip r:embed="rId5"/>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5AF3348-724A-4BD1-8D9E-BA942EAEBA5D}"/>
                      </a:ext>
                    </a:extLst>
                  </p:cNvPr>
                  <p:cNvSpPr txBox="1"/>
                  <p:nvPr/>
                </p:nvSpPr>
                <p:spPr>
                  <a:xfrm>
                    <a:off x="9730400" y="3506487"/>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7" name="TextBox 106">
                    <a:extLst>
                      <a:ext uri="{FF2B5EF4-FFF2-40B4-BE49-F238E27FC236}">
                        <a16:creationId xmlns:a16="http://schemas.microsoft.com/office/drawing/2014/main" id="{45718136-0457-4D0C-8E9D-E3BA7B38FC37}"/>
                      </a:ext>
                    </a:extLst>
                  </p:cNvPr>
                  <p:cNvSpPr txBox="1">
                    <a:spLocks noRot="1" noChangeAspect="1" noMove="1" noResize="1" noEditPoints="1" noAdjustHandles="1" noChangeArrowheads="1" noChangeShapeType="1" noTextEdit="1"/>
                  </p:cNvSpPr>
                  <p:nvPr/>
                </p:nvSpPr>
                <p:spPr>
                  <a:xfrm>
                    <a:off x="9730400" y="3506487"/>
                    <a:ext cx="209993" cy="276999"/>
                  </a:xfrm>
                  <a:prstGeom prst="rect">
                    <a:avLst/>
                  </a:prstGeom>
                  <a:blipFill>
                    <a:blip r:embed="rId6"/>
                    <a:stretch>
                      <a:fillRect l="-20588" r="-20588" b="-10870"/>
                    </a:stretch>
                  </a:blipFill>
                </p:spPr>
                <p:txBody>
                  <a:bodyPr/>
                  <a:lstStyle/>
                  <a:p>
                    <a:r>
                      <a:rPr lang="ko-KR" altLang="en-US">
                        <a:noFill/>
                      </a:rPr>
                      <a:t> </a:t>
                    </a:r>
                  </a:p>
                </p:txBody>
              </p:sp>
            </mc:Fallback>
          </mc:AlternateContent>
        </p:grpSp>
        <p:sp>
          <p:nvSpPr>
            <p:cNvPr id="23" name="TextBox 22">
              <a:extLst>
                <a:ext uri="{FF2B5EF4-FFF2-40B4-BE49-F238E27FC236}">
                  <a16:creationId xmlns:a16="http://schemas.microsoft.com/office/drawing/2014/main" id="{2020A7D3-4505-4BAD-8975-11B98669C0EA}"/>
                </a:ext>
              </a:extLst>
            </p:cNvPr>
            <p:cNvSpPr txBox="1"/>
            <p:nvPr/>
          </p:nvSpPr>
          <p:spPr>
            <a:xfrm>
              <a:off x="5072572" y="2548282"/>
              <a:ext cx="2171337" cy="923330"/>
            </a:xfrm>
            <a:prstGeom prst="rect">
              <a:avLst/>
            </a:prstGeom>
            <a:noFill/>
            <a:ln w="12700">
              <a:solidFill>
                <a:schemeClr val="tx1"/>
              </a:solidFill>
            </a:ln>
          </p:spPr>
          <p:txBody>
            <a:bodyPr wrap="square" rtlCol="0">
              <a:spAutoFit/>
            </a:bodyPr>
            <a:lstStyle/>
            <a:p>
              <a:pPr algn="ctr"/>
              <a:endParaRPr lang="en-US" altLang="ko-KR" dirty="0"/>
            </a:p>
            <a:p>
              <a:pPr algn="ctr"/>
              <a:r>
                <a:rPr lang="en-US" altLang="ko-KR" dirty="0"/>
                <a:t>Digital Filter</a:t>
              </a:r>
            </a:p>
            <a:p>
              <a:pPr algn="ctr"/>
              <a:endParaRPr lang="ko-KR" altLang="en-US" dirty="0"/>
            </a:p>
          </p:txBody>
        </p:sp>
        <p:sp>
          <p:nvSpPr>
            <p:cNvPr id="24" name="화살표: 오른쪽 23">
              <a:extLst>
                <a:ext uri="{FF2B5EF4-FFF2-40B4-BE49-F238E27FC236}">
                  <a16:creationId xmlns:a16="http://schemas.microsoft.com/office/drawing/2014/main" id="{BC487B90-BF60-4269-A613-C2458D687C59}"/>
                </a:ext>
              </a:extLst>
            </p:cNvPr>
            <p:cNvSpPr/>
            <p:nvPr/>
          </p:nvSpPr>
          <p:spPr>
            <a:xfrm>
              <a:off x="4305670" y="2885243"/>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화살표: 오른쪽 24">
              <a:extLst>
                <a:ext uri="{FF2B5EF4-FFF2-40B4-BE49-F238E27FC236}">
                  <a16:creationId xmlns:a16="http://schemas.microsoft.com/office/drawing/2014/main" id="{A376CFB9-F19D-4B12-AA2F-8AB666F6CB3B}"/>
                </a:ext>
              </a:extLst>
            </p:cNvPr>
            <p:cNvSpPr/>
            <p:nvPr/>
          </p:nvSpPr>
          <p:spPr>
            <a:xfrm>
              <a:off x="7363578" y="2894537"/>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 name="그림 1">
            <a:extLst>
              <a:ext uri="{FF2B5EF4-FFF2-40B4-BE49-F238E27FC236}">
                <a16:creationId xmlns:a16="http://schemas.microsoft.com/office/drawing/2014/main" id="{77FDF30B-476D-4CB5-AFFD-36504F9E9BC7}"/>
              </a:ext>
            </a:extLst>
          </p:cNvPr>
          <p:cNvPicPr>
            <a:picLocks noChangeAspect="1"/>
          </p:cNvPicPr>
          <p:nvPr/>
        </p:nvPicPr>
        <p:blipFill>
          <a:blip r:embed="rId7"/>
          <a:stretch>
            <a:fillRect/>
          </a:stretch>
        </p:blipFill>
        <p:spPr>
          <a:xfrm>
            <a:off x="803402" y="3453596"/>
            <a:ext cx="4505325" cy="771525"/>
          </a:xfrm>
          <a:prstGeom prst="rect">
            <a:avLst/>
          </a:prstGeom>
        </p:spPr>
      </p:pic>
      <p:pic>
        <p:nvPicPr>
          <p:cNvPr id="3" name="그림 2">
            <a:extLst>
              <a:ext uri="{FF2B5EF4-FFF2-40B4-BE49-F238E27FC236}">
                <a16:creationId xmlns:a16="http://schemas.microsoft.com/office/drawing/2014/main" id="{770BDA7C-100E-4D2E-90D3-ACA3E75A5A6A}"/>
              </a:ext>
            </a:extLst>
          </p:cNvPr>
          <p:cNvPicPr>
            <a:picLocks noChangeAspect="1"/>
          </p:cNvPicPr>
          <p:nvPr/>
        </p:nvPicPr>
        <p:blipFill>
          <a:blip r:embed="rId8"/>
          <a:stretch>
            <a:fillRect/>
          </a:stretch>
        </p:blipFill>
        <p:spPr>
          <a:xfrm>
            <a:off x="1327674" y="4837772"/>
            <a:ext cx="2990850" cy="476250"/>
          </a:xfrm>
          <a:prstGeom prst="rect">
            <a:avLst/>
          </a:prstGeom>
        </p:spPr>
      </p:pic>
      <p:sp>
        <p:nvSpPr>
          <p:cNvPr id="46" name="TextBox 45">
            <a:extLst>
              <a:ext uri="{FF2B5EF4-FFF2-40B4-BE49-F238E27FC236}">
                <a16:creationId xmlns:a16="http://schemas.microsoft.com/office/drawing/2014/main" id="{18501E6C-C18B-4FCF-BDBA-D0CF18E23226}"/>
              </a:ext>
            </a:extLst>
          </p:cNvPr>
          <p:cNvSpPr txBox="1"/>
          <p:nvPr/>
        </p:nvSpPr>
        <p:spPr>
          <a:xfrm>
            <a:off x="888600" y="3040441"/>
            <a:ext cx="3710866" cy="369332"/>
          </a:xfrm>
          <a:prstGeom prst="rect">
            <a:avLst/>
          </a:prstGeom>
          <a:noFill/>
        </p:spPr>
        <p:txBody>
          <a:bodyPr wrap="square" rtlCol="0">
            <a:spAutoFit/>
          </a:bodyPr>
          <a:lstStyle/>
          <a:p>
            <a:r>
              <a:rPr lang="en-US" altLang="ko-KR" dirty="0"/>
              <a:t>Convolution</a:t>
            </a:r>
            <a:endParaRPr lang="ko-KR" altLang="en-US" dirty="0"/>
          </a:p>
        </p:txBody>
      </p:sp>
      <p:sp>
        <p:nvSpPr>
          <p:cNvPr id="47" name="TextBox 46">
            <a:extLst>
              <a:ext uri="{FF2B5EF4-FFF2-40B4-BE49-F238E27FC236}">
                <a16:creationId xmlns:a16="http://schemas.microsoft.com/office/drawing/2014/main" id="{C6C97DB7-160E-48E4-A642-57CE26093CDA}"/>
              </a:ext>
            </a:extLst>
          </p:cNvPr>
          <p:cNvSpPr txBox="1"/>
          <p:nvPr/>
        </p:nvSpPr>
        <p:spPr>
          <a:xfrm>
            <a:off x="803402" y="4357837"/>
            <a:ext cx="3710866" cy="369332"/>
          </a:xfrm>
          <a:prstGeom prst="rect">
            <a:avLst/>
          </a:prstGeom>
          <a:noFill/>
        </p:spPr>
        <p:txBody>
          <a:bodyPr wrap="square" rtlCol="0">
            <a:spAutoFit/>
          </a:bodyPr>
          <a:lstStyle/>
          <a:p>
            <a:r>
              <a:rPr lang="en-US" altLang="ko-KR" dirty="0"/>
              <a:t>The Communitive Law</a:t>
            </a:r>
            <a:endParaRPr lang="ko-KR" altLang="en-US" dirty="0"/>
          </a:p>
        </p:txBody>
      </p:sp>
      <p:pic>
        <p:nvPicPr>
          <p:cNvPr id="4" name="그림 3">
            <a:extLst>
              <a:ext uri="{FF2B5EF4-FFF2-40B4-BE49-F238E27FC236}">
                <a16:creationId xmlns:a16="http://schemas.microsoft.com/office/drawing/2014/main" id="{E3DF1B4C-1AC1-474D-955A-631A5E41EDC1}"/>
              </a:ext>
            </a:extLst>
          </p:cNvPr>
          <p:cNvPicPr>
            <a:picLocks noChangeAspect="1"/>
          </p:cNvPicPr>
          <p:nvPr/>
        </p:nvPicPr>
        <p:blipFill>
          <a:blip r:embed="rId9"/>
          <a:stretch>
            <a:fillRect/>
          </a:stretch>
        </p:blipFill>
        <p:spPr>
          <a:xfrm>
            <a:off x="661759" y="5815649"/>
            <a:ext cx="4371975" cy="704850"/>
          </a:xfrm>
          <a:prstGeom prst="rect">
            <a:avLst/>
          </a:prstGeom>
        </p:spPr>
      </p:pic>
      <p:pic>
        <p:nvPicPr>
          <p:cNvPr id="50" name="그림 49">
            <a:extLst>
              <a:ext uri="{FF2B5EF4-FFF2-40B4-BE49-F238E27FC236}">
                <a16:creationId xmlns:a16="http://schemas.microsoft.com/office/drawing/2014/main" id="{0D0CF991-DE6E-4615-879C-FB0BEBB372C6}"/>
              </a:ext>
            </a:extLst>
          </p:cNvPr>
          <p:cNvPicPr>
            <a:picLocks noChangeAspect="1"/>
          </p:cNvPicPr>
          <p:nvPr/>
        </p:nvPicPr>
        <p:blipFill>
          <a:blip r:embed="rId10"/>
          <a:stretch>
            <a:fillRect/>
          </a:stretch>
        </p:blipFill>
        <p:spPr>
          <a:xfrm>
            <a:off x="5153616" y="4103404"/>
            <a:ext cx="6926155" cy="1583121"/>
          </a:xfrm>
          <a:prstGeom prst="rect">
            <a:avLst/>
          </a:prstGeom>
        </p:spPr>
      </p:pic>
    </p:spTree>
    <p:extLst>
      <p:ext uri="{BB962C8B-B14F-4D97-AF65-F5344CB8AC3E}">
        <p14:creationId xmlns:p14="http://schemas.microsoft.com/office/powerpoint/2010/main" val="225468382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2145</Words>
  <Application>Microsoft Office PowerPoint</Application>
  <PresentationFormat>와이드스크린</PresentationFormat>
  <Paragraphs>305</Paragraphs>
  <Slides>45</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45</vt:i4>
      </vt:variant>
    </vt:vector>
  </HeadingPairs>
  <TitlesOfParts>
    <vt:vector size="52" baseType="lpstr">
      <vt:lpstr>맑은 고딕</vt:lpstr>
      <vt:lpstr>Arial</vt:lpstr>
      <vt:lpstr>Cambria Math</vt:lpstr>
      <vt:lpstr>Symbol</vt:lpstr>
      <vt:lpstr>Times New Roman</vt:lpstr>
      <vt:lpstr>Wingdings</vt:lpstr>
      <vt:lpstr>Office 테마</vt:lpstr>
      <vt:lpstr>Machine Learning</vt:lpstr>
      <vt:lpstr>Contents</vt:lpstr>
      <vt:lpstr>9.1. Historical Background of CNN</vt:lpstr>
      <vt:lpstr>PowerPoint 프레젠테이션</vt:lpstr>
      <vt:lpstr>PowerPoint 프레젠테이션</vt:lpstr>
      <vt:lpstr>PowerPoint 프레젠테이션</vt:lpstr>
      <vt:lpstr>9.2. Convolution in (DSP)</vt:lpstr>
      <vt:lpstr>PowerPoint 프레젠테이션</vt:lpstr>
      <vt:lpstr>PowerPoint 프레젠테이션</vt:lpstr>
      <vt:lpstr>9.3. Convolutional Neural Network(CNN)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9.4. Hyperparameters and Regularization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9.5. Different Type of Convolutions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9.6. Applications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상훈 오</cp:lastModifiedBy>
  <cp:revision>165</cp:revision>
  <cp:lastPrinted>2016-07-20T07:30:15Z</cp:lastPrinted>
  <dcterms:created xsi:type="dcterms:W3CDTF">2015-08-10T05:26:43Z</dcterms:created>
  <dcterms:modified xsi:type="dcterms:W3CDTF">2022-08-09T06:34:39Z</dcterms:modified>
</cp:coreProperties>
</file>