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2" r:id="rId4"/>
    <p:sldId id="292" r:id="rId5"/>
    <p:sldId id="320" r:id="rId6"/>
    <p:sldId id="322" r:id="rId7"/>
    <p:sldId id="323" r:id="rId8"/>
    <p:sldId id="309" r:id="rId9"/>
    <p:sldId id="324" r:id="rId10"/>
    <p:sldId id="333" r:id="rId11"/>
    <p:sldId id="334" r:id="rId12"/>
    <p:sldId id="318" r:id="rId13"/>
    <p:sldId id="316" r:id="rId14"/>
    <p:sldId id="261" r:id="rId15"/>
    <p:sldId id="335" r:id="rId16"/>
    <p:sldId id="263" r:id="rId17"/>
    <p:sldId id="265" r:id="rId18"/>
    <p:sldId id="266" r:id="rId19"/>
    <p:sldId id="269" r:id="rId20"/>
    <p:sldId id="270" r:id="rId21"/>
    <p:sldId id="271" r:id="rId22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904C3-569C-43B8-A989-E6B23C823FFE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F6C9B-A158-4E05-A5CD-CB7F576697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71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3C3D1-E2AB-40A4-B761-64C86632AA29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0" y="4749800"/>
            <a:ext cx="5389563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2789B-5E39-455D-846A-D9DA9EFE9B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4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3FC8-492A-4349-BF4E-C9E9CD8B218B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17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3FC8-492A-4349-BF4E-C9E9CD8B218B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24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3FC8-492A-4349-BF4E-C9E9CD8B218B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08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3FC8-492A-4349-BF4E-C9E9CD8B218B}" type="slidenum">
              <a:rPr lang="ko-KR" altLang="en-US" smtClean="0">
                <a:solidFill>
                  <a:prstClr val="black"/>
                </a:solidFill>
              </a:rPr>
              <a:pPr/>
              <a:t>19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19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3FC8-492A-4349-BF4E-C9E9CD8B218B}" type="slidenum">
              <a:rPr lang="ko-KR" altLang="en-US" smtClean="0">
                <a:solidFill>
                  <a:prstClr val="black"/>
                </a:solidFill>
              </a:rPr>
              <a:pPr/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53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3FC8-492A-4349-BF4E-C9E9CD8B218B}" type="slidenum">
              <a:rPr lang="ko-KR" altLang="en-US" smtClean="0">
                <a:solidFill>
                  <a:prstClr val="black"/>
                </a:solidFill>
              </a:rPr>
              <a:pPr/>
              <a:t>21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6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1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7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8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tif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png"/><Relationship Id="rId9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5.png"/><Relationship Id="rId21" Type="http://schemas.openxmlformats.org/officeDocument/2006/relationships/image" Target="../media/image8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4.png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2.png"/><Relationship Id="rId10" Type="http://schemas.openxmlformats.org/officeDocument/2006/relationships/image" Target="../media/image124.png"/><Relationship Id="rId19" Type="http://schemas.openxmlformats.org/officeDocument/2006/relationships/image" Target="../media/image6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.png"/><Relationship Id="rId2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1.png"/><Relationship Id="rId13" Type="http://schemas.openxmlformats.org/officeDocument/2006/relationships/image" Target="../media/image1250.png"/><Relationship Id="rId3" Type="http://schemas.openxmlformats.org/officeDocument/2006/relationships/image" Target="../media/image990.png"/><Relationship Id="rId7" Type="http://schemas.openxmlformats.org/officeDocument/2006/relationships/image" Target="../media/image1191.png"/><Relationship Id="rId12" Type="http://schemas.openxmlformats.org/officeDocument/2006/relationships/image" Target="../media/image1240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0.png"/><Relationship Id="rId11" Type="http://schemas.openxmlformats.org/officeDocument/2006/relationships/image" Target="../media/image1230.png"/><Relationship Id="rId5" Type="http://schemas.openxmlformats.org/officeDocument/2006/relationships/image" Target="../media/image1090.png"/><Relationship Id="rId10" Type="http://schemas.openxmlformats.org/officeDocument/2006/relationships/image" Target="../media/image1221.png"/><Relationship Id="rId4" Type="http://schemas.openxmlformats.org/officeDocument/2006/relationships/image" Target="../media/image1080.png"/><Relationship Id="rId9" Type="http://schemas.openxmlformats.org/officeDocument/2006/relationships/image" Target="../media/image1211.png"/><Relationship Id="rId14" Type="http://schemas.openxmlformats.org/officeDocument/2006/relationships/image" Target="../media/image12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10.png"/><Relationship Id="rId13" Type="http://schemas.openxmlformats.org/officeDocument/2006/relationships/image" Target="../media/image12600.png"/><Relationship Id="rId7" Type="http://schemas.openxmlformats.org/officeDocument/2006/relationships/image" Target="../media/image12010.png"/><Relationship Id="rId12" Type="http://schemas.openxmlformats.org/officeDocument/2006/relationships/image" Target="../media/image125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10.png"/><Relationship Id="rId11" Type="http://schemas.openxmlformats.org/officeDocument/2006/relationships/image" Target="../media/image12400.png"/><Relationship Id="rId5" Type="http://schemas.openxmlformats.org/officeDocument/2006/relationships/image" Target="../media/image11800.png"/><Relationship Id="rId15" Type="http://schemas.openxmlformats.org/officeDocument/2006/relationships/image" Target="../media/image21.png"/><Relationship Id="rId10" Type="http://schemas.openxmlformats.org/officeDocument/2006/relationships/image" Target="../media/image12300.png"/><Relationship Id="rId9" Type="http://schemas.openxmlformats.org/officeDocument/2006/relationships/image" Target="../media/image12210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694" y="2595282"/>
            <a:ext cx="10385612" cy="84744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BF146A2D-2C62-414E-96BE-A3CED8296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95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Machine: Formulation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1062318"/>
            <a:ext cx="10780060" cy="5720144"/>
          </a:xfrm>
        </p:spPr>
        <p:txBody>
          <a:bodyPr>
            <a:normAutofit/>
          </a:bodyPr>
          <a:lstStyle/>
          <a:p>
            <a:r>
              <a:rPr lang="en-US" altLang="ko-KR" sz="2400" b="1" dirty="0"/>
              <a:t>Quadratic optimization problem</a:t>
            </a:r>
          </a:p>
          <a:p>
            <a:endParaRPr lang="en-US" altLang="ko-KR" sz="2400" b="1" dirty="0"/>
          </a:p>
          <a:p>
            <a:endParaRPr lang="en-US" altLang="ko-KR" sz="2400" b="1" dirty="0"/>
          </a:p>
          <a:p>
            <a:r>
              <a:rPr lang="en-US" altLang="ko-KR" sz="2400" dirty="0" err="1"/>
              <a:t>Lagrangian</a:t>
            </a:r>
            <a:r>
              <a:rPr lang="en-US" altLang="ko-KR" sz="2400" dirty="0"/>
              <a:t> formulation of constrained optimization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sz="2000" dirty="0"/>
              <a:t>Kuhn-Tucker Theorem</a:t>
            </a:r>
          </a:p>
          <a:p>
            <a:endParaRPr lang="en-US" altLang="ko-KR" sz="2000" dirty="0"/>
          </a:p>
          <a:p>
            <a:endParaRPr lang="en-US" altLang="ko-KR" dirty="0"/>
          </a:p>
        </p:txBody>
      </p:sp>
      <p:pic>
        <p:nvPicPr>
          <p:cNvPr id="55" name="그림 54">
            <a:extLst>
              <a:ext uri="{FF2B5EF4-FFF2-40B4-BE49-F238E27FC236}">
                <a16:creationId xmlns:a16="http://schemas.microsoft.com/office/drawing/2014/main" id="{ECCD59F9-EACB-47A8-9B58-7973DD16D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924" y="3821371"/>
            <a:ext cx="6353175" cy="571500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F6E40BB1-3D3A-4159-AD5E-A494FF5F6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824" y="4523585"/>
            <a:ext cx="3600450" cy="857250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3D63BE27-5DB3-495F-AB90-FF4633A52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48" y="4571210"/>
            <a:ext cx="1685925" cy="809625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15EBF512-03DA-4D5B-9B28-D752A2E3F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8849" y="5475098"/>
            <a:ext cx="3200400" cy="885825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F7F40F44-F7C7-4102-823D-EE5E61F82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322" y="5487456"/>
            <a:ext cx="1476375" cy="71437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6626240-862D-4F11-8117-1DCA80CE68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1737" y="1649507"/>
            <a:ext cx="6276975" cy="5715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0E6BCE4-67D8-4249-851E-2D17D3DBDF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6474" y="2978524"/>
            <a:ext cx="67056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57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Machine: Formulation &amp; Solution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1062318"/>
            <a:ext cx="10780060" cy="5720144"/>
          </a:xfrm>
        </p:spPr>
        <p:txBody>
          <a:bodyPr>
            <a:normAutofit/>
          </a:bodyPr>
          <a:lstStyle/>
          <a:p>
            <a:endParaRPr lang="en-US" altLang="ko-KR" sz="2400" b="1" dirty="0"/>
          </a:p>
          <a:p>
            <a:endParaRPr lang="en-US" altLang="ko-KR" sz="2400" b="1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sz="2000" dirty="0"/>
          </a:p>
          <a:p>
            <a:endParaRPr lang="en-US" altLang="ko-KR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CD95809E-96E4-45FA-B951-FE652C30A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298" y="1253658"/>
            <a:ext cx="1685925" cy="80962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E82A4DA-AAB2-4F94-B0AA-CBF8C652F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48" y="2326061"/>
            <a:ext cx="1476375" cy="714375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51CDDABD-3664-4263-B3EE-C774E2E2E669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324223" y="1658471"/>
            <a:ext cx="781049" cy="472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8723ADEE-EF0F-4A67-AE8E-AB401EF4B4CC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3324223" y="2130799"/>
            <a:ext cx="781049" cy="552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C7B229F0-6A7A-452A-AF38-1FB5A9D81397}"/>
              </a:ext>
            </a:extLst>
          </p:cNvPr>
          <p:cNvCxnSpPr>
            <a:cxnSpLocks/>
          </p:cNvCxnSpPr>
          <p:nvPr/>
        </p:nvCxnSpPr>
        <p:spPr>
          <a:xfrm flipH="1">
            <a:off x="7615234" y="2521324"/>
            <a:ext cx="1" cy="641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2">
            <a:extLst>
              <a:ext uri="{FF2B5EF4-FFF2-40B4-BE49-F238E27FC236}">
                <a16:creationId xmlns:a16="http://schemas.microsoft.com/office/drawing/2014/main" id="{0682427A-1EFF-40B1-BEB1-6FAA7D9AB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333" y="4108536"/>
            <a:ext cx="5934075" cy="72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65209D8-E0B7-4A54-9371-901DCF88435C}"/>
                  </a:ext>
                </a:extLst>
              </p:cNvPr>
              <p:cNvSpPr txBox="1"/>
              <p:nvPr/>
            </p:nvSpPr>
            <p:spPr>
              <a:xfrm>
                <a:off x="1638298" y="4787275"/>
                <a:ext cx="891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Finding optimal</a:t>
                </a:r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: computationally tractable quadratic programming problem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65209D8-E0B7-4A54-9371-901DCF884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298" y="4787275"/>
                <a:ext cx="8915400" cy="369332"/>
              </a:xfrm>
              <a:prstGeom prst="rect">
                <a:avLst/>
              </a:prstGeom>
              <a:blipFill>
                <a:blip r:embed="rId7"/>
                <a:stretch>
                  <a:fillRect l="-616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E955AD22-394B-466E-B3A2-3C90D769B864}"/>
              </a:ext>
            </a:extLst>
          </p:cNvPr>
          <p:cNvSpPr txBox="1"/>
          <p:nvPr/>
        </p:nvSpPr>
        <p:spPr>
          <a:xfrm>
            <a:off x="1638298" y="5270837"/>
            <a:ext cx="8915400" cy="374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Support Vector: points with margin=1</a:t>
            </a:r>
            <a:endParaRPr lang="ko-KR" altLang="en-US"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404DC1DD-0B63-4EAE-B646-D0C08E5505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2348" y="5771840"/>
            <a:ext cx="2028825" cy="51435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7145820F-38EC-4336-995B-F5FBD641C4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5998" y="5662397"/>
            <a:ext cx="1847850" cy="6572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2DB0410-8841-4D11-9BA1-72A9EE99E9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7657" y="1690767"/>
            <a:ext cx="6915153" cy="78502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82F313C-BC87-4877-BC9F-5F86C8AC59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2620" y="3189027"/>
            <a:ext cx="3552826" cy="59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18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Machines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870009"/>
            <a:ext cx="10416989" cy="5912453"/>
          </a:xfrm>
        </p:spPr>
        <p:txBody>
          <a:bodyPr>
            <a:normAutofit/>
          </a:bodyPr>
          <a:lstStyle/>
          <a:p>
            <a:endParaRPr lang="ko-KR" altLang="en-US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10" name="내용 개체 틀 4"/>
          <p:cNvSpPr txBox="1">
            <a:spLocks/>
          </p:cNvSpPr>
          <p:nvPr/>
        </p:nvSpPr>
        <p:spPr>
          <a:xfrm>
            <a:off x="990599" y="1022409"/>
            <a:ext cx="10416989" cy="5912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What if the problem is not linearly separable?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39764"/>
            <a:ext cx="7884460" cy="332770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553" y="1109864"/>
            <a:ext cx="3809512" cy="317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10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Machines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870009"/>
            <a:ext cx="10416989" cy="5912453"/>
          </a:xfrm>
        </p:spPr>
        <p:txBody>
          <a:bodyPr>
            <a:normAutofit/>
          </a:bodyPr>
          <a:lstStyle/>
          <a:p>
            <a:endParaRPr lang="ko-KR" altLang="en-US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직사각형 3"/>
          <p:cNvSpPr/>
          <p:nvPr/>
        </p:nvSpPr>
        <p:spPr>
          <a:xfrm>
            <a:off x="838198" y="870009"/>
            <a:ext cx="6096000" cy="62324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ko-KR" altLang="en-U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  <a:latin typeface="Calibri" panose="020F0502020204030204" pitchFamily="34" charset="0"/>
              </a:rPr>
              <a:t>What if decision boundary is not linear?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CB582E0-4BE2-4D9A-B4CB-8B5E4D4D4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1466162"/>
            <a:ext cx="9419303" cy="518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12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93F3714-B4EB-48FD-B7E2-6F5D711F3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23"/>
            <a:ext cx="12192000" cy="667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30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C67C2AD-5A9C-418B-B9C4-6A23E4F79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53" y="328367"/>
            <a:ext cx="10199754" cy="576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58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49575"/>
            <a:ext cx="10515600" cy="1325563"/>
          </a:xfrm>
        </p:spPr>
        <p:txBody>
          <a:bodyPr/>
          <a:lstStyle/>
          <a:p>
            <a:r>
              <a:rPr lang="en-US" altLang="ko-KR" dirty="0"/>
              <a:t>7.4. Application of SVM</a:t>
            </a:r>
            <a:r>
              <a:rPr lang="en-US" altLang="ko-KR" sz="1800" dirty="0"/>
              <a:t>[10]</a:t>
            </a:r>
            <a:endParaRPr lang="ko-KR" altLang="en-US" sz="18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D34D-AB55-41B2-BF2F-732ED5F0FD54}" type="slidenum">
              <a:rPr lang="ko-KR" altLang="en-US" smtClean="0">
                <a:solidFill>
                  <a:prstClr val="white"/>
                </a:solidFill>
              </a:rPr>
              <a:pPr/>
              <a:t>16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Computational NeuroSystems Lab. KAIST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8350" y="2013225"/>
            <a:ext cx="788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prstClr val="black"/>
                </a:solidFill>
              </a:rPr>
              <a:t>Stimuli: </a:t>
            </a:r>
            <a:r>
              <a:rPr lang="en-US" altLang="ko-KR" dirty="0">
                <a:solidFill>
                  <a:prstClr val="black"/>
                </a:solidFill>
              </a:rPr>
              <a:t>74 Korean sentences from the Minnesota Multiphasic Personality inventory-II (MMPI-II). Sentence contents are related to </a:t>
            </a:r>
            <a:r>
              <a:rPr lang="en-US" altLang="ko-KR" dirty="0">
                <a:solidFill>
                  <a:srgbClr val="36AFCE"/>
                </a:solidFill>
              </a:rPr>
              <a:t>personal experience</a:t>
            </a:r>
            <a:r>
              <a:rPr lang="en-US" altLang="ko-KR" dirty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prstClr val="black"/>
                </a:solidFill>
              </a:rPr>
              <a:t>Presentation: </a:t>
            </a:r>
            <a:r>
              <a:rPr lang="en-US" altLang="ko-KR" dirty="0">
                <a:solidFill>
                  <a:prstClr val="black"/>
                </a:solidFill>
              </a:rPr>
              <a:t>Considering the Subject-object-verb (SOV) typology of the Korean language, each sentence was separated into two parts: the verb </a:t>
            </a:r>
            <a:r>
              <a:rPr lang="en-US" altLang="ko-KR" dirty="0">
                <a:solidFill>
                  <a:srgbClr val="36AFCE"/>
                </a:solidFill>
              </a:rPr>
              <a:t>(sentence ending)</a:t>
            </a:r>
            <a:r>
              <a:rPr lang="en-US" altLang="ko-KR" dirty="0">
                <a:solidFill>
                  <a:prstClr val="black"/>
                </a:solidFill>
              </a:rPr>
              <a:t> and the remainder of the sentence </a:t>
            </a:r>
            <a:r>
              <a:rPr lang="en-US" altLang="ko-KR" dirty="0">
                <a:solidFill>
                  <a:srgbClr val="36AFCE"/>
                </a:solidFill>
              </a:rPr>
              <a:t>(contents)</a:t>
            </a:r>
            <a:r>
              <a:rPr lang="en-US" altLang="ko-KR" dirty="0">
                <a:solidFill>
                  <a:prstClr val="black"/>
                </a:solidFill>
              </a:rPr>
              <a:t>.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482569"/>
              </p:ext>
            </p:extLst>
          </p:nvPr>
        </p:nvGraphicFramePr>
        <p:xfrm>
          <a:off x="2312894" y="3706927"/>
          <a:ext cx="7337613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4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0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7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(a) Positive ending 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Contents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Sentence</a:t>
                      </a:r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ending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7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i="1" dirty="0">
                          <a:solidFill>
                            <a:schemeClr val="tx1"/>
                          </a:solidFill>
                          <a:latin typeface="+mn-lt"/>
                        </a:rPr>
                        <a:t>Stimulus sentence</a:t>
                      </a:r>
                      <a:r>
                        <a:rPr lang="en-US" altLang="ko-KR" sz="12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(Korean)</a:t>
                      </a:r>
                      <a:endParaRPr lang="ko-KR" altLang="en-US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돈에 대해 걱정한 적이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  <a:latin typeface="+mn-lt"/>
                          <a:ea typeface="바탕" panose="02030600000101010101" pitchFamily="18" charset="-127"/>
                        </a:rPr>
                        <a:t>있다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7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i="1" dirty="0">
                          <a:solidFill>
                            <a:schemeClr val="tx1"/>
                          </a:solidFill>
                          <a:latin typeface="+mn-lt"/>
                        </a:rPr>
                        <a:t>English translations in SOV</a:t>
                      </a:r>
                      <a:r>
                        <a:rPr lang="en-US" altLang="ko-KR" sz="12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form</a:t>
                      </a:r>
                      <a:endParaRPr lang="ko-KR" altLang="en-US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The experience of worrying over money</a:t>
                      </a:r>
                      <a:endParaRPr lang="ko-KR" sz="1200" kern="100" dirty="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Does exist</a:t>
                      </a:r>
                      <a:endParaRPr lang="ko-KR" sz="1200" kern="100" dirty="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7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i="1" dirty="0">
                          <a:solidFill>
                            <a:schemeClr val="tx1"/>
                          </a:solidFill>
                          <a:latin typeface="+mn-lt"/>
                        </a:rPr>
                        <a:t>Original English</a:t>
                      </a:r>
                      <a:r>
                        <a:rPr lang="en-US" altLang="ko-KR" sz="12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MMPI-2 sentence</a:t>
                      </a:r>
                      <a:endParaRPr lang="ko-KR" altLang="en-US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I worry a great deal over money.</a:t>
                      </a:r>
                      <a:endParaRPr lang="ko-KR" sz="1200" kern="100" dirty="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7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(b) Negative ending 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Contents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Sentence</a:t>
                      </a:r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ending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7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i="1" dirty="0">
                          <a:solidFill>
                            <a:schemeClr val="tx1"/>
                          </a:solidFill>
                          <a:latin typeface="+mn-lt"/>
                        </a:rPr>
                        <a:t>Stimulus sentence</a:t>
                      </a:r>
                      <a:r>
                        <a:rPr lang="en-US" altLang="ko-KR" sz="12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(Korean)</a:t>
                      </a:r>
                      <a:endParaRPr lang="ko-KR" altLang="en-US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기절한 적이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  <a:latin typeface="+mn-lt"/>
                          <a:ea typeface="바탕" panose="02030600000101010101" pitchFamily="18" charset="-127"/>
                        </a:rPr>
                        <a:t>없다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7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i="1" dirty="0">
                          <a:solidFill>
                            <a:schemeClr val="tx1"/>
                          </a:solidFill>
                          <a:latin typeface="+mn-lt"/>
                        </a:rPr>
                        <a:t>English translations in SOV</a:t>
                      </a:r>
                      <a:r>
                        <a:rPr lang="en-US" altLang="ko-KR" sz="12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form</a:t>
                      </a:r>
                      <a:endParaRPr lang="ko-KR" altLang="en-US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The experience of having a fainting spell</a:t>
                      </a:r>
                      <a:endParaRPr lang="ko-KR" sz="1200" kern="100" dirty="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바탕" panose="02030600000101010101" pitchFamily="18" charset="-127"/>
                        </a:rPr>
                        <a:t>Does not exist</a:t>
                      </a:r>
                      <a:endParaRPr lang="ko-KR" sz="1200" kern="10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7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i="1" dirty="0">
                          <a:solidFill>
                            <a:schemeClr val="tx1"/>
                          </a:solidFill>
                          <a:latin typeface="+mn-lt"/>
                        </a:rPr>
                        <a:t>Original English</a:t>
                      </a:r>
                      <a:r>
                        <a:rPr lang="en-US" altLang="ko-KR" sz="12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MMPI-2 sentence</a:t>
                      </a:r>
                      <a:endParaRPr lang="ko-KR" altLang="en-US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I have never had a fainting spell.</a:t>
                      </a:r>
                      <a:endParaRPr lang="ko-KR" sz="1200" kern="100" dirty="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2015-06-22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2038350" y="1198481"/>
            <a:ext cx="78867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rgbClr val="36AFCE"/>
              </a:buClr>
            </a:pPr>
            <a:r>
              <a:rPr lang="en-US" altLang="ko-KR" b="1" dirty="0">
                <a:solidFill>
                  <a:prstClr val="black"/>
                </a:solidFill>
              </a:rPr>
              <a:t>Objective: </a:t>
            </a:r>
            <a:r>
              <a:rPr lang="en-US" altLang="ko-KR" dirty="0">
                <a:solidFill>
                  <a:prstClr val="black"/>
                </a:solidFill>
              </a:rPr>
              <a:t>Discriminate agreement and disagreement to the given self-relevant sentence in the single-trial level.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7129ABD-6D6D-4C4A-BBEB-04F22CD3F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144" y="738634"/>
            <a:ext cx="27241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87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 Procedure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D34D-AB55-41B2-BF2F-732ED5F0FD54}" type="slidenum">
              <a:rPr lang="ko-KR" altLang="en-US" smtClean="0">
                <a:solidFill>
                  <a:prstClr val="white"/>
                </a:solidFill>
              </a:rPr>
              <a:pPr/>
              <a:t>17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Computational NeuroSystems Lab. KAIST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493623" y="1469728"/>
            <a:ext cx="2926080" cy="5921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black"/>
                </a:solidFill>
              </a:rPr>
              <a:t>Experiment Design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940776" y="2557641"/>
            <a:ext cx="2926080" cy="5921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black"/>
                </a:solidFill>
              </a:rPr>
              <a:t>fMRI Experiment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454684" y="2557640"/>
            <a:ext cx="2926080" cy="5921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black"/>
                </a:solidFill>
              </a:rPr>
              <a:t>EEG Experiment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454684" y="3645552"/>
            <a:ext cx="2926080" cy="5921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black"/>
                </a:solidFill>
              </a:rPr>
              <a:t>Feature Selection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454684" y="4660218"/>
            <a:ext cx="2926080" cy="5921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black"/>
                </a:solidFill>
              </a:rPr>
              <a:t>Single-trial Classification</a:t>
            </a:r>
            <a:endParaRPr lang="ko-KR" altLang="en-US" dirty="0">
              <a:solidFill>
                <a:prstClr val="black"/>
              </a:solidFill>
            </a:endParaRPr>
          </a:p>
        </p:txBody>
      </p:sp>
      <p:cxnSp>
        <p:nvCxnSpPr>
          <p:cNvPr id="14" name="직선 화살표 연결선 13"/>
          <p:cNvCxnSpPr>
            <a:stCxn id="7" idx="2"/>
            <a:endCxn id="8" idx="0"/>
          </p:cNvCxnSpPr>
          <p:nvPr/>
        </p:nvCxnSpPr>
        <p:spPr>
          <a:xfrm flipH="1">
            <a:off x="4403817" y="2061910"/>
            <a:ext cx="1552847" cy="495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7" idx="2"/>
            <a:endCxn id="9" idx="0"/>
          </p:cNvCxnSpPr>
          <p:nvPr/>
        </p:nvCxnSpPr>
        <p:spPr>
          <a:xfrm>
            <a:off x="5956664" y="2061911"/>
            <a:ext cx="1961061" cy="495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stCxn id="9" idx="2"/>
            <a:endCxn id="10" idx="0"/>
          </p:cNvCxnSpPr>
          <p:nvPr/>
        </p:nvCxnSpPr>
        <p:spPr>
          <a:xfrm>
            <a:off x="7917724" y="3149823"/>
            <a:ext cx="0" cy="495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>
            <a:stCxn id="10" idx="2"/>
            <a:endCxn id="11" idx="0"/>
          </p:cNvCxnSpPr>
          <p:nvPr/>
        </p:nvCxnSpPr>
        <p:spPr>
          <a:xfrm>
            <a:off x="7917724" y="4237735"/>
            <a:ext cx="0" cy="422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stCxn id="8" idx="2"/>
          </p:cNvCxnSpPr>
          <p:nvPr/>
        </p:nvCxnSpPr>
        <p:spPr>
          <a:xfrm>
            <a:off x="4403816" y="3149823"/>
            <a:ext cx="0" cy="495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모서리가 둥근 직사각형 26"/>
          <p:cNvSpPr/>
          <p:nvPr/>
        </p:nvSpPr>
        <p:spPr>
          <a:xfrm>
            <a:off x="2940776" y="3645552"/>
            <a:ext cx="2926080" cy="592183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black"/>
                </a:solidFill>
              </a:rPr>
              <a:t>Related brain regions</a:t>
            </a:r>
            <a:endParaRPr lang="ko-KR" altLang="en-US" dirty="0">
              <a:solidFill>
                <a:prstClr val="black"/>
              </a:solidFill>
            </a:endParaRPr>
          </a:p>
        </p:txBody>
      </p:sp>
      <p:cxnSp>
        <p:nvCxnSpPr>
          <p:cNvPr id="28" name="직선 화살표 연결선 27"/>
          <p:cNvCxnSpPr>
            <a:stCxn id="27" idx="3"/>
            <a:endCxn id="10" idx="1"/>
          </p:cNvCxnSpPr>
          <p:nvPr/>
        </p:nvCxnSpPr>
        <p:spPr>
          <a:xfrm>
            <a:off x="5866856" y="3941643"/>
            <a:ext cx="5878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stCxn id="11" idx="2"/>
            <a:endCxn id="42" idx="0"/>
          </p:cNvCxnSpPr>
          <p:nvPr/>
        </p:nvCxnSpPr>
        <p:spPr>
          <a:xfrm>
            <a:off x="7917724" y="5252400"/>
            <a:ext cx="0" cy="429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2" name="모서리가 둥근 직사각형 41"/>
          <p:cNvSpPr/>
          <p:nvPr/>
        </p:nvSpPr>
        <p:spPr>
          <a:xfrm>
            <a:off x="6454684" y="5682320"/>
            <a:ext cx="2926080" cy="5847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black"/>
                </a:solidFill>
              </a:rPr>
              <a:t>Agreement or Disagreement?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4" name="날짜 개체 틀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2015-06-22</a:t>
            </a:r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97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 Procedure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D34D-AB55-41B2-BF2F-732ED5F0FD54}" type="slidenum">
              <a:rPr lang="ko-KR" altLang="en-US" smtClean="0">
                <a:solidFill>
                  <a:prstClr val="white"/>
                </a:solidFill>
              </a:rPr>
              <a:pPr/>
              <a:t>18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Computational NeuroSystems Lab. KAIST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95" y="1889328"/>
            <a:ext cx="3015059" cy="1800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95" y="4511691"/>
            <a:ext cx="3015059" cy="180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6395" y="1391796"/>
            <a:ext cx="387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prstClr val="black"/>
                </a:solidFill>
              </a:rPr>
              <a:t>fMRI Experiment (19 subjects)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6394" y="3996532"/>
            <a:ext cx="36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prstClr val="black"/>
                </a:solidFill>
              </a:rPr>
              <a:t>EEG Experiment (9 subjects)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6769" y="4095466"/>
            <a:ext cx="535721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6AFCE"/>
              </a:buClr>
              <a:buFont typeface="Wingdings" pitchFamily="2" charset="2"/>
              <a:buChar char="§"/>
            </a:pPr>
            <a:r>
              <a:rPr lang="en-US" altLang="ko-KR" sz="1600" b="1" dirty="0">
                <a:solidFill>
                  <a:prstClr val="black"/>
                </a:solidFill>
              </a:rPr>
              <a:t>Data acquisition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 err="1">
                <a:solidFill>
                  <a:prstClr val="black"/>
                </a:solidFill>
              </a:rPr>
              <a:t>BrainAmp</a:t>
            </a:r>
            <a:r>
              <a:rPr lang="en-US" altLang="ko-KR" sz="1400" dirty="0">
                <a:solidFill>
                  <a:prstClr val="black"/>
                </a:solidFill>
              </a:rPr>
              <a:t> system (Brain Products GmbH, Germany) 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32-channel EEG cap (</a:t>
            </a:r>
            <a:r>
              <a:rPr lang="en-US" altLang="ko-KR" sz="1400" dirty="0" err="1">
                <a:solidFill>
                  <a:prstClr val="black"/>
                </a:solidFill>
              </a:rPr>
              <a:t>BrainCap</a:t>
            </a:r>
            <a:r>
              <a:rPr lang="en-US" altLang="ko-KR" sz="1400" dirty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 err="1">
                <a:solidFill>
                  <a:prstClr val="black"/>
                </a:solidFill>
              </a:rPr>
              <a:t>Eyetracker</a:t>
            </a:r>
            <a:r>
              <a:rPr lang="en-US" altLang="ko-KR" sz="1400" dirty="0">
                <a:solidFill>
                  <a:prstClr val="black"/>
                </a:solidFill>
              </a:rPr>
              <a:t> x120 (</a:t>
            </a:r>
            <a:r>
              <a:rPr lang="en-US" altLang="ko-KR" sz="1400" dirty="0" err="1">
                <a:solidFill>
                  <a:prstClr val="black"/>
                </a:solidFill>
              </a:rPr>
              <a:t>Tobii</a:t>
            </a:r>
            <a:r>
              <a:rPr lang="en-US" altLang="ko-KR" sz="1400" dirty="0">
                <a:solidFill>
                  <a:prstClr val="black"/>
                </a:solidFill>
              </a:rPr>
              <a:t> Technology, Sweden)</a:t>
            </a:r>
          </a:p>
          <a:p>
            <a:pPr lvl="1">
              <a:buClr>
                <a:srgbClr val="36AFCE"/>
              </a:buClr>
            </a:pPr>
            <a:endParaRPr lang="en-US" altLang="ko-KR" sz="1400" dirty="0">
              <a:solidFill>
                <a:prstClr val="black"/>
              </a:solidFill>
            </a:endParaRPr>
          </a:p>
          <a:p>
            <a:pPr marL="342900" indent="-342900">
              <a:buClr>
                <a:srgbClr val="36AFCE"/>
              </a:buClr>
              <a:buFont typeface="Wingdings" pitchFamily="2" charset="2"/>
              <a:buChar char="§"/>
            </a:pPr>
            <a:r>
              <a:rPr lang="en-US" altLang="ko-KR" sz="1600" b="1" dirty="0">
                <a:solidFill>
                  <a:prstClr val="black"/>
                </a:solidFill>
              </a:rPr>
              <a:t>Preprocessing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60Hz notch filtering and 1Hz high-pass filtering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Offline re-referencing to average (except EOG and ECG)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Artifact Removal: EOG and ECG-related independent components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Trial rejection: Reject trials whose absolute amplitude is over 70</a:t>
            </a:r>
            <a:r>
              <a:rPr lang="el-GR" altLang="ko-KR" sz="1400" dirty="0">
                <a:solidFill>
                  <a:prstClr val="black"/>
                </a:solidFill>
              </a:rPr>
              <a:t> μ</a:t>
            </a:r>
            <a:r>
              <a:rPr lang="en-US" altLang="ko-KR" sz="1400" dirty="0">
                <a:solidFill>
                  <a:prstClr val="black"/>
                </a:solidFill>
              </a:rPr>
              <a:t>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43023" y="1257321"/>
            <a:ext cx="534740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6AFCE"/>
              </a:buClr>
              <a:buFont typeface="Wingdings" pitchFamily="2" charset="2"/>
              <a:buChar char="§"/>
            </a:pPr>
            <a:r>
              <a:rPr lang="en-US" altLang="ko-KR" sz="1600" b="1" dirty="0">
                <a:solidFill>
                  <a:prstClr val="black"/>
                </a:solidFill>
              </a:rPr>
              <a:t>Image acquisition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3T MR scanner (Siemens </a:t>
            </a:r>
            <a:r>
              <a:rPr lang="en-US" altLang="ko-KR" sz="1400" dirty="0" err="1">
                <a:solidFill>
                  <a:prstClr val="black"/>
                </a:solidFill>
              </a:rPr>
              <a:t>Magnetom</a:t>
            </a:r>
            <a:r>
              <a:rPr lang="en-US" altLang="ko-KR" sz="1400" dirty="0">
                <a:solidFill>
                  <a:prstClr val="black"/>
                </a:solidFill>
              </a:rPr>
              <a:t> Vero, Germany)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MR-compatible goggle (</a:t>
            </a:r>
            <a:r>
              <a:rPr lang="en-US" altLang="ko-KR" sz="1400" dirty="0" err="1">
                <a:solidFill>
                  <a:prstClr val="black"/>
                </a:solidFill>
              </a:rPr>
              <a:t>NordicNeuroLab</a:t>
            </a:r>
            <a:r>
              <a:rPr lang="en-US" altLang="ko-KR" sz="1400" dirty="0">
                <a:solidFill>
                  <a:prstClr val="black"/>
                </a:solidFill>
              </a:rPr>
              <a:t> Visual </a:t>
            </a:r>
            <a:r>
              <a:rPr lang="en-US" altLang="ko-KR" sz="1400" dirty="0" err="1">
                <a:solidFill>
                  <a:prstClr val="black"/>
                </a:solidFill>
              </a:rPr>
              <a:t>systmes</a:t>
            </a:r>
            <a:r>
              <a:rPr lang="en-US" altLang="ko-KR" sz="1400" dirty="0">
                <a:solidFill>
                  <a:prstClr val="black"/>
                </a:solidFill>
              </a:rPr>
              <a:t>, Norway)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Gradient-echo echo-planar imaging (EPI) sequence (36 slices; thickness = 4 mm; no gap between slices; FOV = 220 × 220 mm; matrix = 64 × 64; TE = 28 </a:t>
            </a:r>
            <a:r>
              <a:rPr lang="en-US" altLang="ko-KR" sz="1400" dirty="0" err="1">
                <a:solidFill>
                  <a:prstClr val="black"/>
                </a:solidFill>
              </a:rPr>
              <a:t>ms</a:t>
            </a:r>
            <a:r>
              <a:rPr lang="en-US" altLang="ko-KR" sz="1400" dirty="0">
                <a:solidFill>
                  <a:prstClr val="black"/>
                </a:solidFill>
              </a:rPr>
              <a:t>; TR = 2.0 s; flip angle = 90 </a:t>
            </a:r>
            <a:r>
              <a:rPr lang="ko-KR" altLang="ko-KR" sz="1400" dirty="0">
                <a:solidFill>
                  <a:prstClr val="black"/>
                </a:solidFill>
              </a:rPr>
              <a:t>°</a:t>
            </a:r>
            <a:r>
              <a:rPr lang="en-US" altLang="ko-KR" sz="1400" dirty="0">
                <a:solidFill>
                  <a:prstClr val="black"/>
                </a:solidFill>
              </a:rPr>
              <a:t>; voxel size 3.4 mm × 3.4 mm × 4 mm)</a:t>
            </a:r>
          </a:p>
          <a:p>
            <a:pPr marL="742950" lvl="1" indent="-285750">
              <a:buClr>
                <a:srgbClr val="36AFCE"/>
              </a:buClr>
              <a:buFontTx/>
              <a:buChar char="-"/>
            </a:pPr>
            <a:endParaRPr lang="en-US" altLang="ko-KR" sz="1400" dirty="0">
              <a:solidFill>
                <a:prstClr val="black"/>
              </a:solidFill>
            </a:endParaRPr>
          </a:p>
          <a:p>
            <a:pPr marL="342900" indent="-342900">
              <a:buClr>
                <a:srgbClr val="36AFCE"/>
              </a:buClr>
              <a:buFont typeface="Wingdings" pitchFamily="2" charset="2"/>
              <a:buChar char="§"/>
            </a:pPr>
            <a:r>
              <a:rPr lang="en-US" altLang="ko-KR" sz="1600" b="1" dirty="0">
                <a:solidFill>
                  <a:prstClr val="black"/>
                </a:solidFill>
              </a:rPr>
              <a:t>Preprocessing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(SPM8) Realign, </a:t>
            </a:r>
            <a:r>
              <a:rPr lang="en-US" altLang="ko-KR" sz="1400" dirty="0" err="1">
                <a:solidFill>
                  <a:prstClr val="black"/>
                </a:solidFill>
              </a:rPr>
              <a:t>coregister</a:t>
            </a:r>
            <a:r>
              <a:rPr lang="en-US" altLang="ko-KR" sz="1400" dirty="0">
                <a:solidFill>
                  <a:prstClr val="black"/>
                </a:solidFill>
              </a:rPr>
              <a:t>, segmentation, normalize, and smooth</a:t>
            </a:r>
          </a:p>
        </p:txBody>
      </p:sp>
      <p:cxnSp>
        <p:nvCxnSpPr>
          <p:cNvPr id="17" name="직선 연결선 16"/>
          <p:cNvCxnSpPr/>
          <p:nvPr/>
        </p:nvCxnSpPr>
        <p:spPr>
          <a:xfrm>
            <a:off x="2066365" y="3990902"/>
            <a:ext cx="79158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날짜 개체 틀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2015-06-22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80854" y="3489273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[11]</a:t>
            </a:r>
            <a:endParaRPr lang="ko-KR" altLang="en-US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10280854" y="5697569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[12]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2635135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166" y="2138510"/>
            <a:ext cx="4868438" cy="4176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Feature Selection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057400" cy="365126"/>
          </a:xfrm>
        </p:spPr>
        <p:txBody>
          <a:bodyPr/>
          <a:lstStyle/>
          <a:p>
            <a:fld id="{6859D34D-AB55-41B2-BF2F-732ED5F0FD54}" type="slidenum">
              <a:rPr lang="ko-KR" altLang="en-US" smtClean="0">
                <a:solidFill>
                  <a:prstClr val="white"/>
                </a:solidFill>
              </a:rPr>
              <a:pPr/>
              <a:t>19</a:t>
            </a:fld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Computational NeuroSystems Lab. KAIST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218" y="1363626"/>
            <a:ext cx="1368307" cy="13808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52650" y="1378634"/>
            <a:ext cx="4866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prstClr val="black"/>
                </a:solidFill>
              </a:rPr>
              <a:t>Time-frequency Representations (TFRs)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0225" y="1786573"/>
            <a:ext cx="452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Average TFR difference: Agree - Disagree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240839" y="1455858"/>
            <a:ext cx="2116482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prstClr val="black"/>
                </a:solidFill>
              </a:rPr>
              <a:t>Select 5 feature candidates</a:t>
            </a:r>
          </a:p>
          <a:p>
            <a:r>
              <a:rPr lang="en-US" altLang="ko-KR" sz="1100" dirty="0">
                <a:solidFill>
                  <a:prstClr val="black"/>
                </a:solidFill>
              </a:rPr>
              <a:t> (a) gamma 35-45Hz 350-550ms</a:t>
            </a:r>
          </a:p>
          <a:p>
            <a:r>
              <a:rPr lang="en-US" altLang="ko-KR" sz="1100" dirty="0">
                <a:solidFill>
                  <a:prstClr val="black"/>
                </a:solidFill>
              </a:rPr>
              <a:t> (b) beta2 20-26Hz 300-450ms</a:t>
            </a:r>
          </a:p>
          <a:p>
            <a:r>
              <a:rPr lang="en-US" altLang="ko-KR" sz="1100" dirty="0">
                <a:solidFill>
                  <a:prstClr val="black"/>
                </a:solidFill>
              </a:rPr>
              <a:t> (c) beta1 14-17Hz 800-1,000ms</a:t>
            </a:r>
          </a:p>
          <a:p>
            <a:r>
              <a:rPr lang="en-US" altLang="ko-KR" sz="1100" dirty="0">
                <a:solidFill>
                  <a:prstClr val="black"/>
                </a:solidFill>
              </a:rPr>
              <a:t> (d) alpha 9-12Hz 300-700ms</a:t>
            </a:r>
          </a:p>
          <a:p>
            <a:r>
              <a:rPr lang="en-US" altLang="ko-KR" sz="1100" dirty="0">
                <a:solidFill>
                  <a:prstClr val="black"/>
                </a:solidFill>
              </a:rPr>
              <a:t> (e) theta 5-7Hz 400-1,000ms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8220" y="2551887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</a:rPr>
              <a:t>(a)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6169" y="3054776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</a:rPr>
              <a:t>(b)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47302" y="3156712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</a:rPr>
              <a:t>(c)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19519" y="3380167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</a:rPr>
              <a:t>(d)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4384" y="3557665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</a:rPr>
              <a:t>(e)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0568" y="4981326"/>
            <a:ext cx="2396827" cy="1800000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1174" y="3841602"/>
            <a:ext cx="2396827" cy="1800000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0568" y="3846072"/>
            <a:ext cx="2396827" cy="1800000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174" y="4981326"/>
            <a:ext cx="2396827" cy="180000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0568" y="2710817"/>
            <a:ext cx="2396827" cy="1800000"/>
          </a:xfrm>
          <a:prstGeom prst="rect">
            <a:avLst/>
          </a:prstGeom>
        </p:spPr>
      </p:pic>
      <p:sp>
        <p:nvSpPr>
          <p:cNvPr id="44" name="날짜 개체 틀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2015-06-22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08338" y="690124"/>
            <a:ext cx="5925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srgbClr val="36AFCE"/>
                </a:solidFill>
              </a:rPr>
              <a:t>Referring to the fMRI results, responses at frontal channels are considered.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96404" y="2829729"/>
            <a:ext cx="2138727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prstClr val="black"/>
                </a:solidFill>
              </a:rPr>
              <a:t>(a) Gamma 35-45Hz 350-550ms</a:t>
            </a:r>
            <a:endParaRPr lang="ko-KR" altLang="en-US" sz="105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8144" y="3964984"/>
            <a:ext cx="2016899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prstClr val="black"/>
                </a:solidFill>
              </a:rPr>
              <a:t>(b) Beta2 20-26Hz 300-450ms</a:t>
            </a:r>
            <a:endParaRPr lang="ko-KR" altLang="en-US" sz="105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26354" y="3959206"/>
            <a:ext cx="2103461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prstClr val="black"/>
                </a:solidFill>
              </a:rPr>
              <a:t>(c) Beta1 14-17Hz 800-1,000ms</a:t>
            </a:r>
            <a:endParaRPr lang="ko-KR" altLang="en-US" sz="105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8144" y="5111661"/>
            <a:ext cx="1954381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prstClr val="black"/>
                </a:solidFill>
              </a:rPr>
              <a:t>(d) Alpha 9-12Hz 300-700ms</a:t>
            </a:r>
            <a:endParaRPr lang="ko-KR" altLang="en-US" sz="105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26354" y="5111661"/>
            <a:ext cx="1962397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prstClr val="black"/>
                </a:solidFill>
              </a:rPr>
              <a:t>(e) Theta 5-7Hz 400-1,000ms</a:t>
            </a:r>
            <a:endParaRPr lang="ko-KR" alt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K-Nearest Neighbor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LDA(Linear Discriminant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Perceptron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Feed-Forward Neural Networks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RNN(Recurrent Neural Networks)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/>
              <a:t>SVM(Support Vector Machine)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Ensemble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CNN(Convolutional Neural Network)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PCA(Principal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ICA(Independent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Clustering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GAN(Generative Adversarial Network) </a:t>
            </a:r>
          </a:p>
        </p:txBody>
      </p:sp>
    </p:spTree>
    <p:extLst>
      <p:ext uri="{BB962C8B-B14F-4D97-AF65-F5344CB8AC3E}">
        <p14:creationId xmlns:p14="http://schemas.microsoft.com/office/powerpoint/2010/main" val="1574034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Channel Selection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D34D-AB55-41B2-BF2F-732ED5F0FD54}" type="slidenum">
              <a:rPr lang="ko-KR" altLang="en-US" smtClean="0">
                <a:solidFill>
                  <a:prstClr val="white"/>
                </a:solidFill>
              </a:rPr>
              <a:pPr/>
              <a:t>20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Computational NeuroSystems Lab. KAIST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12" b="47825"/>
          <a:stretch/>
        </p:blipFill>
        <p:spPr>
          <a:xfrm>
            <a:off x="2342227" y="1892980"/>
            <a:ext cx="3675397" cy="17907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4792791" y="3808885"/>
                <a:ext cx="2606419" cy="90928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indent="129540" algn="ctr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바탕" panose="02030600000101010101" pitchFamily="18" charset="-127"/>
                            </a:rPr>
                            <m:t>𝐹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바탕" panose="02030600000101010101" pitchFamily="18" charset="-127"/>
                            </a:rPr>
                            <m:t>𝑖</m:t>
                          </m:r>
                        </m:sub>
                      </m:sSub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바탕" panose="02030600000101010101" pitchFamily="18" charset="-127"/>
                        </a:rPr>
                        <m:t>= </m:t>
                      </m:r>
                      <m:f>
                        <m:fPr>
                          <m:ctrlPr>
                            <a:rPr lang="ko-KR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ko-KR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𝑘</m:t>
                              </m:r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𝑐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ko-KR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ko-KR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ko-KR" altLang="ko-KR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ko-KR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바탕" panose="02030600000101010101" pitchFamily="18" charset="-127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바탕" panose="02030600000101010101" pitchFamily="18" charset="-127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바탕" panose="02030600000101010101" pitchFamily="18" charset="-127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  <m:r>
                                        <a:rPr lang="en-US" altLang="ko-KR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바탕" panose="02030600000101010101" pitchFamily="18" charset="-127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ko-KR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바탕" panose="02030600000101010101" pitchFamily="18" charset="-127"/>
                                            </a:rPr>
                                            <m:t>𝜇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바탕" panose="02030600000101010101" pitchFamily="18" charset="-127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ko-KR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𝑘</m:t>
                              </m:r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𝑐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ko-KR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ko-KR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ko-KR" altLang="ko-KR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ko-KR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바탕" panose="02030600000101010101" pitchFamily="18" charset="-127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바탕" panose="02030600000101010101" pitchFamily="18" charset="-127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바탕" panose="02030600000101010101" pitchFamily="18" charset="-127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ko-KR" altLang="ko-KR" dirty="0">
                  <a:solidFill>
                    <a:prstClr val="black"/>
                  </a:solidFill>
                  <a:latin typeface="Times New Roman" panose="02020603050405020304" pitchFamily="18" charset="0"/>
                  <a:ea typeface="바탕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791" y="3808885"/>
                <a:ext cx="2606419" cy="909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158833" y="1461239"/>
            <a:ext cx="470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</a:rPr>
              <a:t>Channel selection using the Fisher score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2852056" y="4907308"/>
          <a:ext cx="6487888" cy="1293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3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9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9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9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9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9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Rank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Theta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Alpha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Beta1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Beta2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Gamma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Channel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Fisher </a:t>
                      </a:r>
                    </a:p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score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Channel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Fisher </a:t>
                      </a:r>
                    </a:p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score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Channel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Fisher </a:t>
                      </a:r>
                    </a:p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score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Channel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Fisher </a:t>
                      </a:r>
                    </a:p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score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Channel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Fisher </a:t>
                      </a:r>
                    </a:p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score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C3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0.028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C3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0.028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P7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0.034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C3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0.030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F3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0.040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CP5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0.027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Fz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0.027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T8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0.026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CP5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0.029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T8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0.030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CP2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CP1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0.026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F4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0.022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FC1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0.026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FC5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0.027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P7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FC1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FC1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0.022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Fp2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FC2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0.024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P3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0.023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F4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F3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0.020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Fp1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CP5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0.023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" name="그림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" t="51761" r="-74" b="-3936"/>
          <a:stretch/>
        </p:blipFill>
        <p:spPr>
          <a:xfrm>
            <a:off x="6096001" y="1892979"/>
            <a:ext cx="3675397" cy="1790747"/>
          </a:xfrm>
          <a:prstGeom prst="rect">
            <a:avLst/>
          </a:prstGeom>
        </p:spPr>
      </p:pic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2015-06-22</a:t>
            </a:r>
            <a:endParaRPr lang="ko-KR" altLang="en-US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72803" y="3799920"/>
                <a:ext cx="3199402" cy="31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i="1" dirty="0">
                    <a:solidFill>
                      <a:prstClr val="black"/>
                    </a:solidFill>
                  </a:rPr>
                  <a:t>The Fisher score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altLang="ko-KR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ko-KR" sz="1400" i="1" dirty="0">
                    <a:solidFill>
                      <a:prstClr val="black"/>
                    </a:solidFill>
                  </a:rPr>
                  <a:t> channel: </a:t>
                </a:r>
                <a:endParaRPr lang="ko-KR" altLang="en-US" sz="14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803" y="3799920"/>
                <a:ext cx="3199402" cy="311560"/>
              </a:xfrm>
              <a:prstGeom prst="rect">
                <a:avLst/>
              </a:prstGeom>
              <a:blipFill>
                <a:blip r:embed="rId5"/>
                <a:stretch>
                  <a:fillRect l="-571" t="-1961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70928" y="3727588"/>
                <a:ext cx="3091937" cy="1055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: sample size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 sz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 class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𝜇</m:t>
                        </m:r>
                      </m:e>
                      <m:sub>
                        <m: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𝑘</m:t>
                        </m:r>
                      </m:sub>
                      <m:sup>
                        <m: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: mean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 sz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 class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 sz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 channel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sz="10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𝜎</m:t>
                        </m:r>
                      </m:e>
                      <m:sub>
                        <m:r>
                          <a:rPr lang="en-US" altLang="ko-KR" sz="10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𝑘</m:t>
                        </m:r>
                      </m:sub>
                      <m:sup>
                        <m:r>
                          <a:rPr lang="en-US" altLang="ko-KR" sz="10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: </a:t>
                </a:r>
                <a:r>
                  <a:rPr lang="en-US" altLang="ko-KR" sz="1200" dirty="0" err="1">
                    <a:solidFill>
                      <a:prstClr val="black"/>
                    </a:solidFill>
                  </a:rPr>
                  <a:t>std</a:t>
                </a:r>
                <a:r>
                  <a:rPr lang="en-US" altLang="ko-KR" sz="1200" dirty="0">
                    <a:solidFill>
                      <a:prstClr val="black"/>
                    </a:solidFill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 sz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 class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 sz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 channel</a:t>
                </a:r>
                <a:endParaRPr lang="ko-KR" altLang="en-US" sz="1200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: mean of entire data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 sz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 channel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바탕" panose="02030600000101010101" pitchFamily="18" charset="-127"/>
                      </a:rPr>
                      <m:t>𝑐</m:t>
                    </m:r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: Total number of classes (here, </a:t>
                </a:r>
                <a14:m>
                  <m:oMath xmlns:m="http://schemas.openxmlformats.org/officeDocument/2006/math">
                    <m:r>
                      <a:rPr lang="en-US" altLang="ko-KR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바탕" panose="02030600000101010101" pitchFamily="18" charset="-127"/>
                      </a:rPr>
                      <m:t>𝑐</m:t>
                    </m:r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 = 2)</a:t>
                </a:r>
                <a:endParaRPr lang="ko-KR" altLang="en-US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928" y="3727588"/>
                <a:ext cx="3091937" cy="1055354"/>
              </a:xfrm>
              <a:prstGeom prst="rect">
                <a:avLst/>
              </a:prstGeom>
              <a:blipFill>
                <a:blip r:embed="rId6"/>
                <a:stretch>
                  <a:fillRect b="-28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556604" y="3714075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[19]</a:t>
            </a:r>
            <a:endParaRPr lang="ko-KR" altLang="en-US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9068652" y="-4698"/>
            <a:ext cx="1832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36AFCE"/>
                </a:solidFill>
              </a:rPr>
              <a:t>Method &amp; Analysis</a:t>
            </a:r>
            <a:endParaRPr lang="ko-KR" altLang="en-US" sz="1400" b="1" dirty="0">
              <a:solidFill>
                <a:srgbClr val="36AF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20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Classification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D34D-AB55-41B2-BF2F-732ED5F0FD54}" type="slidenum">
              <a:rPr lang="ko-KR" altLang="en-US" smtClean="0">
                <a:solidFill>
                  <a:prstClr val="white"/>
                </a:solidFill>
              </a:rPr>
              <a:pPr/>
              <a:t>21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Computational NeuroSystems Lab. KAIST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8832" y="1461240"/>
            <a:ext cx="8204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</a:rPr>
              <a:t>Subject-dependent classification with increasing the number of selected channels</a:t>
            </a:r>
          </a:p>
          <a:p>
            <a:pPr marL="285750" indent="-28575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</a:rPr>
              <a:t>Average accuracy using 5-fold cross validation</a:t>
            </a:r>
          </a:p>
          <a:p>
            <a:pPr marL="285750" indent="-28575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</a:rPr>
              <a:t>SVM classifier with linear and RBF kernels (LIBSVM)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02" y="3135086"/>
            <a:ext cx="4121165" cy="309173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67" y="3135086"/>
            <a:ext cx="4121165" cy="3091732"/>
          </a:xfrm>
          <a:prstGeom prst="rect">
            <a:avLst/>
          </a:prstGeom>
        </p:spPr>
      </p:pic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101482"/>
              </p:ext>
            </p:extLst>
          </p:nvPr>
        </p:nvGraphicFramePr>
        <p:xfrm>
          <a:off x="8031025" y="1879487"/>
          <a:ext cx="2995819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1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Component</a:t>
                      </a:r>
                      <a:endParaRPr lang="ko-KR" sz="1100" b="1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Classifier</a:t>
                      </a:r>
                      <a:endParaRPr lang="ko-KR" sz="1100" b="1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Linear SVM</a:t>
                      </a:r>
                      <a:endParaRPr lang="ko-KR" sz="1100" b="1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RBF SVM</a:t>
                      </a:r>
                      <a:endParaRPr lang="ko-KR" sz="1100" b="1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Theta</a:t>
                      </a:r>
                      <a:endParaRPr lang="ko-KR" sz="11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67.03% (30)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70.89% (2)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Alpha</a:t>
                      </a:r>
                      <a:endParaRPr lang="ko-KR" sz="11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66.39% (30)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73.86% (4)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Beta1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62.88% (30)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71.30% (4)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Beta2</a:t>
                      </a:r>
                      <a:endParaRPr lang="ko-KR" sz="11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65.07% (30)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73.49% (3)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Gamma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67.01% (20)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75.54% (5)</a:t>
                      </a:r>
                      <a:endParaRPr lang="ko-KR" sz="1100" b="1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날짜 개체 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2015-06-22</a:t>
            </a:r>
            <a:endParaRPr lang="ko-KR" altLang="en-US" dirty="0">
              <a:solidFill>
                <a:prstClr val="white"/>
              </a:solidFill>
            </a:endParaRPr>
          </a:p>
        </p:txBody>
      </p:sp>
      <p:cxnSp>
        <p:nvCxnSpPr>
          <p:cNvPr id="4" name="직선 화살표 연결선 3"/>
          <p:cNvCxnSpPr/>
          <p:nvPr/>
        </p:nvCxnSpPr>
        <p:spPr>
          <a:xfrm flipH="1">
            <a:off x="6884894" y="4742330"/>
            <a:ext cx="98612" cy="1613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36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7.1. Characteristics of Support Vector Machine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696158" y="1206288"/>
            <a:ext cx="10515600" cy="5141245"/>
          </a:xfrm>
        </p:spPr>
        <p:txBody>
          <a:bodyPr>
            <a:normAutofit/>
          </a:bodyPr>
          <a:lstStyle/>
          <a:p>
            <a:r>
              <a:rPr lang="en-US" altLang="ko-KR" b="1" dirty="0"/>
              <a:t>Feed-forward Neural Network (Perceptron,</a:t>
            </a:r>
            <a:r>
              <a:rPr lang="ko-KR" altLang="en-US" b="1" dirty="0"/>
              <a:t> </a:t>
            </a:r>
            <a:r>
              <a:rPr lang="en-US" altLang="ko-KR" b="1"/>
              <a:t>MLP, RBFN..)</a:t>
            </a:r>
            <a:endParaRPr lang="en-US" altLang="ko-KR" b="1" dirty="0"/>
          </a:p>
          <a:p>
            <a:pPr lvl="1"/>
            <a:r>
              <a:rPr lang="en-US" altLang="ko-KR" dirty="0"/>
              <a:t>Stochastic algorithm</a:t>
            </a:r>
          </a:p>
          <a:p>
            <a:pPr lvl="1"/>
            <a:r>
              <a:rPr lang="en-US" altLang="ko-KR" dirty="0"/>
              <a:t>Generalizes well but need a lot of tuning</a:t>
            </a:r>
          </a:p>
          <a:p>
            <a:pPr lvl="1"/>
            <a:r>
              <a:rPr lang="en-US" altLang="ko-KR" dirty="0"/>
              <a:t>Can be learned in incremental fashion</a:t>
            </a:r>
          </a:p>
          <a:p>
            <a:pPr lvl="1"/>
            <a:r>
              <a:rPr lang="en-US" altLang="ko-KR" dirty="0"/>
              <a:t>To learn complex functions: use hidden layers</a:t>
            </a:r>
          </a:p>
          <a:p>
            <a:endParaRPr lang="en-US" altLang="ko-KR" b="1" dirty="0"/>
          </a:p>
          <a:p>
            <a:r>
              <a:rPr lang="en-US" altLang="ko-KR" b="1" dirty="0"/>
              <a:t>SVM</a:t>
            </a:r>
            <a:endParaRPr lang="en-US" altLang="ko-KR" dirty="0"/>
          </a:p>
          <a:p>
            <a:pPr lvl="1"/>
            <a:r>
              <a:rPr lang="en-US" altLang="ko-KR" dirty="0"/>
              <a:t>Deterministic algorithm</a:t>
            </a:r>
          </a:p>
          <a:p>
            <a:pPr lvl="1"/>
            <a:r>
              <a:rPr lang="en-US" altLang="ko-KR" dirty="0"/>
              <a:t>Nice Generalization with few parameters to tune</a:t>
            </a:r>
          </a:p>
          <a:p>
            <a:pPr lvl="1"/>
            <a:r>
              <a:rPr lang="en-US" altLang="ko-KR" dirty="0"/>
              <a:t>Hard to learn – quadratic programming techniques</a:t>
            </a:r>
          </a:p>
          <a:p>
            <a:pPr lvl="1"/>
            <a:r>
              <a:rPr lang="en-US" altLang="ko-KR" dirty="0"/>
              <a:t>Using kernel tricks to learn very complex functions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437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7.2. Linear Separator and Perceptron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D7B173B5-6597-4564-B1BA-5C6B4071BE19}"/>
              </a:ext>
            </a:extLst>
          </p:cNvPr>
          <p:cNvGrpSpPr/>
          <p:nvPr/>
        </p:nvGrpSpPr>
        <p:grpSpPr>
          <a:xfrm>
            <a:off x="7690783" y="1067240"/>
            <a:ext cx="3666626" cy="3397370"/>
            <a:chOff x="1396554" y="1184053"/>
            <a:chExt cx="4384008" cy="3686121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48D5E314-8C55-488D-99F4-68D584C45AA9}"/>
                </a:ext>
              </a:extLst>
            </p:cNvPr>
            <p:cNvCxnSpPr/>
            <p:nvPr/>
          </p:nvCxnSpPr>
          <p:spPr>
            <a:xfrm flipV="1">
              <a:off x="1919754" y="2748379"/>
              <a:ext cx="2283514" cy="16698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755167D5-5E4F-4AC5-95A8-35A5A8A241A9}"/>
                </a:ext>
              </a:extLst>
            </p:cNvPr>
            <p:cNvCxnSpPr/>
            <p:nvPr/>
          </p:nvCxnSpPr>
          <p:spPr>
            <a:xfrm flipV="1">
              <a:off x="1510748" y="4422913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5C695DA9-4017-4590-BC10-23C370C53CB4}"/>
                </a:ext>
              </a:extLst>
            </p:cNvPr>
            <p:cNvCxnSpPr/>
            <p:nvPr/>
          </p:nvCxnSpPr>
          <p:spPr>
            <a:xfrm flipH="1" flipV="1">
              <a:off x="1898374" y="1461052"/>
              <a:ext cx="29817" cy="3269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C7F3924-D1D7-424F-9DE1-19F276828DD5}"/>
                    </a:ext>
                  </a:extLst>
                </p:cNvPr>
                <p:cNvSpPr txBox="1"/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CB025D4-6F36-4D0F-BDA1-2E9873150AA9}"/>
                    </a:ext>
                  </a:extLst>
                </p:cNvPr>
                <p:cNvSpPr txBox="1"/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5882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920B44C6-6113-4A17-9847-9077E59A8E8F}"/>
                </a:ext>
              </a:extLst>
            </p:cNvPr>
            <p:cNvCxnSpPr/>
            <p:nvPr/>
          </p:nvCxnSpPr>
          <p:spPr>
            <a:xfrm>
              <a:off x="2768045" y="1928191"/>
              <a:ext cx="1863586" cy="294198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52C9972-D54A-4056-9116-2872D8737281}"/>
                    </a:ext>
                  </a:extLst>
                </p:cNvPr>
                <p:cNvSpPr txBox="1"/>
                <p:nvPr/>
              </p:nvSpPr>
              <p:spPr>
                <a:xfrm>
                  <a:off x="2216848" y="1573169"/>
                  <a:ext cx="15901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={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=0}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6848" y="1573169"/>
                  <a:ext cx="1590115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299" r="-3831" b="-4130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ED232BE4-2CB6-471C-AF67-003950E7AD1E}"/>
                </a:ext>
              </a:extLst>
            </p:cNvPr>
            <p:cNvCxnSpPr/>
            <p:nvPr/>
          </p:nvCxnSpPr>
          <p:spPr>
            <a:xfrm flipV="1">
              <a:off x="1928079" y="4060991"/>
              <a:ext cx="480183" cy="3594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A6EFC16-A4BA-4596-B6E5-A802A1FC433E}"/>
                    </a:ext>
                  </a:extLst>
                </p:cNvPr>
                <p:cNvSpPr txBox="1"/>
                <p:nvPr/>
              </p:nvSpPr>
              <p:spPr>
                <a:xfrm>
                  <a:off x="2237387" y="3754983"/>
                  <a:ext cx="3542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387" y="3754983"/>
                  <a:ext cx="35420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5172" b="-444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1573006-75DE-484F-A6A6-8171E66E0A62}"/>
                    </a:ext>
                  </a:extLst>
                </p:cNvPr>
                <p:cNvSpPr txBox="1"/>
                <p:nvPr/>
              </p:nvSpPr>
              <p:spPr>
                <a:xfrm>
                  <a:off x="4639956" y="3590183"/>
                  <a:ext cx="2148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9956" y="3590183"/>
                  <a:ext cx="214802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8571" r="-11429" b="-444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4A1D844A-C2D1-464A-8629-00F2F37E646D}"/>
                </a:ext>
              </a:extLst>
            </p:cNvPr>
            <p:cNvCxnSpPr/>
            <p:nvPr/>
          </p:nvCxnSpPr>
          <p:spPr>
            <a:xfrm flipV="1">
              <a:off x="1928079" y="3817126"/>
              <a:ext cx="2703552" cy="6256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9336331B-9B79-4002-92AA-EEB218F64D74}"/>
                </a:ext>
              </a:extLst>
            </p:cNvPr>
            <p:cNvCxnSpPr/>
            <p:nvPr/>
          </p:nvCxnSpPr>
          <p:spPr>
            <a:xfrm>
              <a:off x="4181888" y="3096039"/>
              <a:ext cx="757841" cy="12473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5CD2991D-7FE8-40C7-A9EF-7EBAB22D8065}"/>
                </a:ext>
              </a:extLst>
            </p:cNvPr>
            <p:cNvCxnSpPr/>
            <p:nvPr/>
          </p:nvCxnSpPr>
          <p:spPr>
            <a:xfrm flipV="1">
              <a:off x="1569453" y="2663312"/>
              <a:ext cx="1648336" cy="123017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0A19D5CC-20AC-48B8-9402-EBB3BF1468FF}"/>
                </a:ext>
              </a:extLst>
            </p:cNvPr>
            <p:cNvCxnSpPr/>
            <p:nvPr/>
          </p:nvCxnSpPr>
          <p:spPr>
            <a:xfrm>
              <a:off x="1396554" y="3646531"/>
              <a:ext cx="559870" cy="8598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>
              <a:extLst>
                <a:ext uri="{FF2B5EF4-FFF2-40B4-BE49-F238E27FC236}">
                  <a16:creationId xmlns:a16="http://schemas.microsoft.com/office/drawing/2014/main" id="{E735DCB0-7B87-4C42-9604-319F5E76C183}"/>
                </a:ext>
              </a:extLst>
            </p:cNvPr>
            <p:cNvCxnSpPr/>
            <p:nvPr/>
          </p:nvCxnSpPr>
          <p:spPr>
            <a:xfrm flipV="1">
              <a:off x="4258538" y="3946695"/>
              <a:ext cx="449574" cy="31352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79B6670-B283-4191-9F03-EF3AA8EFD335}"/>
                    </a:ext>
                  </a:extLst>
                </p:cNvPr>
                <p:cNvSpPr txBox="1"/>
                <p:nvPr/>
              </p:nvSpPr>
              <p:spPr>
                <a:xfrm>
                  <a:off x="1910330" y="2634411"/>
                  <a:ext cx="1087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|/|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30" y="2634411"/>
                  <a:ext cx="1087285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6145" r="-6145" b="-369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178A5A7-DE63-4898-96A5-DA4F1CC07A1D}"/>
                    </a:ext>
                  </a:extLst>
                </p:cNvPr>
                <p:cNvSpPr txBox="1"/>
                <p:nvPr/>
              </p:nvSpPr>
              <p:spPr>
                <a:xfrm>
                  <a:off x="4493799" y="4048468"/>
                  <a:ext cx="128676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/|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3799" y="4048468"/>
                  <a:ext cx="1286763" cy="276999"/>
                </a:xfrm>
                <a:prstGeom prst="rect">
                  <a:avLst/>
                </a:prstGeom>
                <a:blipFill>
                  <a:blip r:embed="rId10"/>
                  <a:stretch>
                    <a:fillRect r="-5213" b="-369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F3A611B-1892-4AE2-AD14-01A68AFAC655}"/>
                    </a:ext>
                  </a:extLst>
                </p:cNvPr>
                <p:cNvSpPr txBox="1"/>
                <p:nvPr/>
              </p:nvSpPr>
              <p:spPr>
                <a:xfrm>
                  <a:off x="3859620" y="4008990"/>
                  <a:ext cx="332206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9620" y="4008990"/>
                  <a:ext cx="332206" cy="298415"/>
                </a:xfrm>
                <a:prstGeom prst="rect">
                  <a:avLst/>
                </a:prstGeom>
                <a:blipFill>
                  <a:blip r:embed="rId11"/>
                  <a:stretch>
                    <a:fillRect l="-5455" r="-3636" b="-204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CA6090BF-DA6C-4575-8192-43F387EC5FA8}"/>
                </a:ext>
              </a:extLst>
            </p:cNvPr>
            <p:cNvCxnSpPr/>
            <p:nvPr/>
          </p:nvCxnSpPr>
          <p:spPr>
            <a:xfrm flipV="1">
              <a:off x="4165781" y="3826165"/>
              <a:ext cx="441036" cy="3035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A32FDA39-51D9-4794-978B-3DAA0B54865C}"/>
                </a:ext>
              </a:extLst>
            </p:cNvPr>
            <p:cNvCxnSpPr/>
            <p:nvPr/>
          </p:nvCxnSpPr>
          <p:spPr>
            <a:xfrm>
              <a:off x="3588026" y="3220278"/>
              <a:ext cx="1043605" cy="5968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2E3AD80-9C95-41D1-8A41-6FC62BD741B7}"/>
                    </a:ext>
                  </a:extLst>
                </p:cNvPr>
                <p:cNvSpPr txBox="1"/>
                <p:nvPr/>
              </p:nvSpPr>
              <p:spPr>
                <a:xfrm>
                  <a:off x="3482626" y="2873143"/>
                  <a:ext cx="322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2626" y="2873143"/>
                  <a:ext cx="322139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5660" r="-3774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72604C4-528F-49BF-A8E9-3155B06F3675}"/>
                    </a:ext>
                  </a:extLst>
                </p:cNvPr>
                <p:cNvSpPr txBox="1"/>
                <p:nvPr/>
              </p:nvSpPr>
              <p:spPr>
                <a:xfrm>
                  <a:off x="4011775" y="3172358"/>
                  <a:ext cx="7309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1775" y="3172358"/>
                  <a:ext cx="730906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2500" r="-1667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내용 개체 틀 4">
                <a:extLst>
                  <a:ext uri="{FF2B5EF4-FFF2-40B4-BE49-F238E27FC236}">
                    <a16:creationId xmlns:a16="http://schemas.microsoft.com/office/drawing/2014/main" id="{7AEF9A26-1366-4CB7-886B-C05D00E1AF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6158" y="1206288"/>
                <a:ext cx="10515600" cy="5565986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 b="1" dirty="0"/>
                  <a:t>Linear Separator</a:t>
                </a:r>
              </a:p>
              <a:p>
                <a:endParaRPr lang="en-US" altLang="ko-KR" b="1" dirty="0"/>
              </a:p>
              <a:p>
                <a:pPr lvl="1"/>
                <a:r>
                  <a:rPr lang="en-US" altLang="ko-KR" sz="2000" dirty="0"/>
                  <a:t>For any two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altLang="ko-KR" sz="2000" dirty="0"/>
              </a:p>
              <a:p>
                <a:endParaRPr lang="en-US" altLang="ko-KR" b="1" dirty="0"/>
              </a:p>
              <a:p>
                <a:pPr lvl="1"/>
                <a:r>
                  <a:rPr lang="en-US" altLang="ko-KR" sz="2000" dirty="0"/>
                  <a:t>Define unit normal vector </a:t>
                </a:r>
              </a:p>
              <a:p>
                <a:pPr lvl="1"/>
                <a:endParaRPr lang="en-US" altLang="ko-KR" sz="2000" dirty="0"/>
              </a:p>
              <a:p>
                <a:pPr lvl="1"/>
                <a:r>
                  <a:rPr lang="en-US" altLang="ko-KR" sz="2000" dirty="0"/>
                  <a:t>For any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ko-KR" sz="2000" dirty="0"/>
                  <a:t>, </a:t>
                </a:r>
              </a:p>
              <a:p>
                <a:pPr lvl="1"/>
                <a:endParaRPr lang="en-US" altLang="ko-KR" sz="2000" dirty="0"/>
              </a:p>
              <a:p>
                <a:pPr lvl="1"/>
                <a:r>
                  <a:rPr lang="en-US" altLang="ko-KR" sz="2000" dirty="0"/>
                  <a:t>Distance of any x to L, </a:t>
                </a:r>
              </a:p>
              <a:p>
                <a:pPr lvl="1"/>
                <a:endParaRPr lang="en-US" altLang="ko-KR" sz="2000" dirty="0"/>
              </a:p>
              <a:p>
                <a:pPr lvl="1"/>
                <a:r>
                  <a:rPr lang="en-US" altLang="ko-KR" sz="2000" dirty="0"/>
                  <a:t>The geometric margin of example             with respect to the hyperplane  </a:t>
                </a:r>
              </a:p>
              <a:p>
                <a:pPr lvl="1"/>
                <a:endParaRPr lang="en-US" altLang="ko-KR" sz="2000" dirty="0"/>
              </a:p>
              <a:p>
                <a:pPr lvl="1"/>
                <a:endParaRPr lang="en-US" altLang="ko-KR" sz="2000" dirty="0"/>
              </a:p>
              <a:p>
                <a:pPr lvl="1"/>
                <a:r>
                  <a:rPr lang="en-US" altLang="ko-KR" sz="2000" dirty="0"/>
                  <a:t>A point is misclassified </a:t>
                </a:r>
                <a:r>
                  <a:rPr lang="en-US" altLang="ko-KR" sz="2000" dirty="0" err="1"/>
                  <a:t>iff</a:t>
                </a:r>
                <a:r>
                  <a:rPr lang="en-US" altLang="ko-KR" sz="2000" dirty="0"/>
                  <a:t> its margin is negative</a:t>
                </a:r>
              </a:p>
            </p:txBody>
          </p:sp>
        </mc:Choice>
        <mc:Fallback xmlns="">
          <p:sp>
            <p:nvSpPr>
              <p:cNvPr id="36" name="내용 개체 틀 4">
                <a:extLst>
                  <a:ext uri="{FF2B5EF4-FFF2-40B4-BE49-F238E27FC236}">
                    <a16:creationId xmlns:a16="http://schemas.microsoft.com/office/drawing/2014/main" id="{7AEF9A26-1366-4CB7-886B-C05D00E1AF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6158" y="1206288"/>
                <a:ext cx="10515600" cy="5565986"/>
              </a:xfrm>
              <a:blipFill>
                <a:blip r:embed="rId14"/>
                <a:stretch>
                  <a:fillRect l="-754" t="-15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CEDEBD7E-A335-42EB-A3F1-EE004868FE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16898" y="1595524"/>
            <a:ext cx="1924050" cy="43815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BBD7A96-97B9-4292-B782-7F7A3508A0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07720" y="1635840"/>
            <a:ext cx="2133600" cy="3524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E56BCC4-D136-49DF-A687-7CDB100BFB8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31955" y="2385826"/>
            <a:ext cx="1866900" cy="4667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EDC8D46-8D6F-4BB7-9A34-A9D7FF01E17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95694" y="2906640"/>
            <a:ext cx="1304925" cy="40005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0AE2A08-9D46-4D2D-8EA0-7929BE56ACF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40115" y="3596797"/>
            <a:ext cx="1457325" cy="476250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87CAC9F4-8BB7-4311-99A6-F1A08D4C624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117449" y="4027011"/>
            <a:ext cx="2905125" cy="800100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20F7E259-E059-4022-A091-E875EAD3A4A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97440" y="5007024"/>
            <a:ext cx="1066800" cy="352425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6328C924-A1E4-477E-865A-1EEF5A68DA4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95694" y="5342835"/>
            <a:ext cx="33909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1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Perceptron Learning Algorithm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내용 개체 틀 4">
            <a:extLst>
              <a:ext uri="{FF2B5EF4-FFF2-40B4-BE49-F238E27FC236}">
                <a16:creationId xmlns:a16="http://schemas.microsoft.com/office/drawing/2014/main" id="{1915A4D7-FB82-47CB-9622-A036A35A0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158" y="1206288"/>
            <a:ext cx="10515600" cy="2222709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To minimize</a:t>
            </a:r>
          </a:p>
          <a:p>
            <a:endParaRPr lang="en-US" altLang="ko-KR" b="1" dirty="0"/>
          </a:p>
          <a:p>
            <a:endParaRPr lang="en-US" altLang="ko-KR" b="1" dirty="0"/>
          </a:p>
          <a:p>
            <a:r>
              <a:rPr lang="en-US" altLang="ko-KR" sz="2000" dirty="0"/>
              <a:t>Gradient</a:t>
            </a:r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3E1C26F-9956-4DD5-9131-B168C499D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187" y="1459541"/>
            <a:ext cx="3552825" cy="6858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B4DFB8E-3BD8-4A86-8343-A5A39FD4E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75" y="2426862"/>
            <a:ext cx="2667000" cy="8096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ADBD1E5-3382-4B4D-8F90-7235F7150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766" y="2438602"/>
            <a:ext cx="2362200" cy="8001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1472345-9E56-4574-BA79-7A027C857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858" y="3377655"/>
            <a:ext cx="7986032" cy="31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2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Perceptron Algorithm: Dual Representation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내용 개체 틀 4">
                <a:extLst>
                  <a:ext uri="{FF2B5EF4-FFF2-40B4-BE49-F238E27FC236}">
                    <a16:creationId xmlns:a16="http://schemas.microsoft.com/office/drawing/2014/main" id="{4944034F-C283-424C-AE1C-468B9E2F4D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3913" y="1145427"/>
                <a:ext cx="10515600" cy="461719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b="1" dirty="0"/>
                  <a:t> </a:t>
                </a:r>
                <a:r>
                  <a:rPr lang="en-US" altLang="ko-KR" sz="2000" dirty="0"/>
                  <a:t>: a count of the number of times that example </a:t>
                </a:r>
                <a:r>
                  <a:rPr lang="en-US" altLang="ko-KR" sz="2000" i="1" dirty="0" err="1"/>
                  <a:t>i</a:t>
                </a:r>
                <a:r>
                  <a:rPr lang="en-US" altLang="ko-KR" sz="2000" i="1" dirty="0"/>
                  <a:t>  </a:t>
                </a:r>
                <a:r>
                  <a:rPr lang="en-US" altLang="ko-KR" sz="2000" dirty="0"/>
                  <a:t>was misclassified</a:t>
                </a:r>
              </a:p>
              <a:p>
                <a:r>
                  <a:rPr lang="en-US" altLang="ko-KR" sz="2000" dirty="0"/>
                  <a:t>Initial weights are all zeros</a:t>
                </a:r>
              </a:p>
              <a:p>
                <a:r>
                  <a:rPr lang="en-US" altLang="ko-KR" sz="2000" dirty="0"/>
                  <a:t>Then, final weights are</a:t>
                </a:r>
              </a:p>
              <a:p>
                <a:endParaRPr lang="en-US" altLang="ko-KR" sz="2000" dirty="0"/>
              </a:p>
              <a:p>
                <a:endParaRPr lang="en-US" altLang="ko-KR" sz="2000" dirty="0"/>
              </a:p>
              <a:p>
                <a:r>
                  <a:rPr lang="en-US" altLang="ko-KR" sz="2000" dirty="0"/>
                  <a:t>The output of linear predictor is</a:t>
                </a:r>
              </a:p>
              <a:p>
                <a:endParaRPr lang="en-US" altLang="ko-KR" b="1" dirty="0"/>
              </a:p>
              <a:p>
                <a:endParaRPr lang="en-US" altLang="ko-KR" sz="2000" dirty="0"/>
              </a:p>
              <a:p>
                <a:endParaRPr lang="en-US" altLang="ko-KR" sz="2000" dirty="0"/>
              </a:p>
              <a:p>
                <a:endParaRPr lang="en-US" altLang="ko-KR" sz="2000" dirty="0"/>
              </a:p>
            </p:txBody>
          </p:sp>
        </mc:Choice>
        <mc:Fallback xmlns="">
          <p:sp>
            <p:nvSpPr>
              <p:cNvPr id="10" name="내용 개체 틀 4">
                <a:extLst>
                  <a:ext uri="{FF2B5EF4-FFF2-40B4-BE49-F238E27FC236}">
                    <a16:creationId xmlns:a16="http://schemas.microsoft.com/office/drawing/2014/main" id="{4944034F-C283-424C-AE1C-468B9E2F4D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3913" y="1145427"/>
                <a:ext cx="10515600" cy="4617198"/>
              </a:xfrm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B33C13EA-E1E6-4D2C-91D5-1BA92A638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160" y="2371081"/>
            <a:ext cx="1762125" cy="7715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DD3711E-A693-4B30-A8E9-23D57C7CB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086" y="2304406"/>
            <a:ext cx="1666875" cy="8382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678F166-2BBA-49DB-A651-B0023D64A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0711" y="3814762"/>
            <a:ext cx="52387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99F76F0-BD6C-4E0B-A0AE-1A4DBBFA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185" y="1273627"/>
            <a:ext cx="87630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74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7.3. Support Vector Machine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1062318"/>
            <a:ext cx="10780060" cy="5720144"/>
          </a:xfrm>
        </p:spPr>
        <p:txBody>
          <a:bodyPr>
            <a:normAutofit/>
          </a:bodyPr>
          <a:lstStyle/>
          <a:p>
            <a:pPr algn="just"/>
            <a:r>
              <a:rPr lang="en-US" altLang="ko-KR" sz="2400" dirty="0"/>
              <a:t>Maximizing the margin</a:t>
            </a:r>
          </a:p>
          <a:p>
            <a:pPr algn="just"/>
            <a:r>
              <a:rPr lang="en-US" altLang="ko-KR" sz="2400" dirty="0"/>
              <a:t>The decision boundary: determined by a subset of the data points, known as support vectors (indicated by the circles). 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FDFF6A6-AEE4-414B-BAFE-6DFB58E8E6DE}"/>
              </a:ext>
            </a:extLst>
          </p:cNvPr>
          <p:cNvGrpSpPr/>
          <p:nvPr/>
        </p:nvGrpSpPr>
        <p:grpSpPr>
          <a:xfrm>
            <a:off x="1215442" y="2770086"/>
            <a:ext cx="4237459" cy="3686121"/>
            <a:chOff x="1510748" y="1184053"/>
            <a:chExt cx="4237459" cy="368612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76A9BC3F-BAA7-4866-846B-DFCB801B54BF}"/>
                </a:ext>
              </a:extLst>
            </p:cNvPr>
            <p:cNvSpPr/>
            <p:nvPr/>
          </p:nvSpPr>
          <p:spPr>
            <a:xfrm>
              <a:off x="4068413" y="2882353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7344EDB5-ABDC-4025-9036-2395DE8F164F}"/>
                </a:ext>
              </a:extLst>
            </p:cNvPr>
            <p:cNvSpPr/>
            <p:nvPr/>
          </p:nvSpPr>
          <p:spPr>
            <a:xfrm>
              <a:off x="3978964" y="22445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036239C2-4DE6-4F08-84AB-2E9C77C3962D}"/>
                </a:ext>
              </a:extLst>
            </p:cNvPr>
            <p:cNvSpPr/>
            <p:nvPr/>
          </p:nvSpPr>
          <p:spPr>
            <a:xfrm>
              <a:off x="3761541" y="2401621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6A8947C4-A406-41A0-B1CC-9B8DCF232CCF}"/>
                </a:ext>
              </a:extLst>
            </p:cNvPr>
            <p:cNvSpPr/>
            <p:nvPr/>
          </p:nvSpPr>
          <p:spPr>
            <a:xfrm>
              <a:off x="4210048" y="204414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이등변 삼각형 14">
              <a:extLst>
                <a:ext uri="{FF2B5EF4-FFF2-40B4-BE49-F238E27FC236}">
                  <a16:creationId xmlns:a16="http://schemas.microsoft.com/office/drawing/2014/main" id="{97EE2CA5-1EC1-46B9-9BD3-AB14A443A88D}"/>
                </a:ext>
              </a:extLst>
            </p:cNvPr>
            <p:cNvSpPr/>
            <p:nvPr/>
          </p:nvSpPr>
          <p:spPr>
            <a:xfrm>
              <a:off x="3091069" y="3568147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이등변 삼각형 15">
              <a:extLst>
                <a:ext uri="{FF2B5EF4-FFF2-40B4-BE49-F238E27FC236}">
                  <a16:creationId xmlns:a16="http://schemas.microsoft.com/office/drawing/2014/main" id="{AB164E68-57C7-4F1B-8776-38147BC350C3}"/>
                </a:ext>
              </a:extLst>
            </p:cNvPr>
            <p:cNvSpPr/>
            <p:nvPr/>
          </p:nvSpPr>
          <p:spPr>
            <a:xfrm>
              <a:off x="3228560" y="3352800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34B61C21-2DB5-4976-AB0B-A655F24B4B27}"/>
                </a:ext>
              </a:extLst>
            </p:cNvPr>
            <p:cNvSpPr/>
            <p:nvPr/>
          </p:nvSpPr>
          <p:spPr>
            <a:xfrm>
              <a:off x="2559324" y="3059602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이등변 삼각형 17">
              <a:extLst>
                <a:ext uri="{FF2B5EF4-FFF2-40B4-BE49-F238E27FC236}">
                  <a16:creationId xmlns:a16="http://schemas.microsoft.com/office/drawing/2014/main" id="{E20BC36C-46CD-414E-A324-27E8D0937977}"/>
                </a:ext>
              </a:extLst>
            </p:cNvPr>
            <p:cNvSpPr/>
            <p:nvPr/>
          </p:nvSpPr>
          <p:spPr>
            <a:xfrm>
              <a:off x="3163955" y="376360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이등변 삼각형 18">
              <a:extLst>
                <a:ext uri="{FF2B5EF4-FFF2-40B4-BE49-F238E27FC236}">
                  <a16:creationId xmlns:a16="http://schemas.microsoft.com/office/drawing/2014/main" id="{3872605A-EEDE-4C47-BE53-86D43C1AB1A7}"/>
                </a:ext>
              </a:extLst>
            </p:cNvPr>
            <p:cNvSpPr/>
            <p:nvPr/>
          </p:nvSpPr>
          <p:spPr>
            <a:xfrm>
              <a:off x="2911968" y="312918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이등변 삼각형 19">
              <a:extLst>
                <a:ext uri="{FF2B5EF4-FFF2-40B4-BE49-F238E27FC236}">
                  <a16:creationId xmlns:a16="http://schemas.microsoft.com/office/drawing/2014/main" id="{9A6F1F03-9A8D-4EB7-AB18-47862D440623}"/>
                </a:ext>
              </a:extLst>
            </p:cNvPr>
            <p:cNvSpPr/>
            <p:nvPr/>
          </p:nvSpPr>
          <p:spPr>
            <a:xfrm>
              <a:off x="2915056" y="2857520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이등변 삼각형 20">
              <a:extLst>
                <a:ext uri="{FF2B5EF4-FFF2-40B4-BE49-F238E27FC236}">
                  <a16:creationId xmlns:a16="http://schemas.microsoft.com/office/drawing/2014/main" id="{9DAE0C2F-3FD5-4498-BF7D-4C0EFBC8FFA7}"/>
                </a:ext>
              </a:extLst>
            </p:cNvPr>
            <p:cNvSpPr/>
            <p:nvPr/>
          </p:nvSpPr>
          <p:spPr>
            <a:xfrm>
              <a:off x="2849215" y="370563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이등변 삼각형 21">
              <a:extLst>
                <a:ext uri="{FF2B5EF4-FFF2-40B4-BE49-F238E27FC236}">
                  <a16:creationId xmlns:a16="http://schemas.microsoft.com/office/drawing/2014/main" id="{89E1CD0F-45C4-4D1E-9F23-BCD07869D5B3}"/>
                </a:ext>
              </a:extLst>
            </p:cNvPr>
            <p:cNvSpPr/>
            <p:nvPr/>
          </p:nvSpPr>
          <p:spPr>
            <a:xfrm>
              <a:off x="2418519" y="382158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이등변 삼각형 22">
              <a:extLst>
                <a:ext uri="{FF2B5EF4-FFF2-40B4-BE49-F238E27FC236}">
                  <a16:creationId xmlns:a16="http://schemas.microsoft.com/office/drawing/2014/main" id="{38091BB3-2F27-4F91-BF92-28C75C595C93}"/>
                </a:ext>
              </a:extLst>
            </p:cNvPr>
            <p:cNvSpPr/>
            <p:nvPr/>
          </p:nvSpPr>
          <p:spPr>
            <a:xfrm>
              <a:off x="2390357" y="345219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1C3BFB00-BC82-42EB-B5FC-AB9F6D2655A6}"/>
                </a:ext>
              </a:extLst>
            </p:cNvPr>
            <p:cNvSpPr/>
            <p:nvPr/>
          </p:nvSpPr>
          <p:spPr>
            <a:xfrm>
              <a:off x="2716694" y="3394213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B0CBB76F-FB46-447B-93E8-D418DEC748AD}"/>
                </a:ext>
              </a:extLst>
            </p:cNvPr>
            <p:cNvSpPr/>
            <p:nvPr/>
          </p:nvSpPr>
          <p:spPr>
            <a:xfrm>
              <a:off x="2703441" y="395080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36962D86-425B-4F46-98AF-838E71A64514}"/>
                </a:ext>
              </a:extLst>
            </p:cNvPr>
            <p:cNvSpPr/>
            <p:nvPr/>
          </p:nvSpPr>
          <p:spPr>
            <a:xfrm>
              <a:off x="4131364" y="23969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18F63797-A7DC-4BC1-B261-55622A6F86C0}"/>
                </a:ext>
              </a:extLst>
            </p:cNvPr>
            <p:cNvSpPr/>
            <p:nvPr/>
          </p:nvSpPr>
          <p:spPr>
            <a:xfrm>
              <a:off x="4018718" y="2599081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01C8F9F2-74B1-4FF9-8971-B84F6BBDDD1A}"/>
                </a:ext>
              </a:extLst>
            </p:cNvPr>
            <p:cNvSpPr/>
            <p:nvPr/>
          </p:nvSpPr>
          <p:spPr>
            <a:xfrm>
              <a:off x="4309439" y="227605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89F3C171-6532-4B93-AE24-D223475BBAA8}"/>
                </a:ext>
              </a:extLst>
            </p:cNvPr>
            <p:cNvSpPr/>
            <p:nvPr/>
          </p:nvSpPr>
          <p:spPr>
            <a:xfrm>
              <a:off x="3783490" y="2178323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F85723E7-9655-4AEE-BB99-CA52D8FF1031}"/>
                </a:ext>
              </a:extLst>
            </p:cNvPr>
            <p:cNvSpPr/>
            <p:nvPr/>
          </p:nvSpPr>
          <p:spPr>
            <a:xfrm>
              <a:off x="4038594" y="207396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128712C4-499F-409C-9E4B-B34F2A46FB98}"/>
                </a:ext>
              </a:extLst>
            </p:cNvPr>
            <p:cNvSpPr/>
            <p:nvPr/>
          </p:nvSpPr>
          <p:spPr>
            <a:xfrm>
              <a:off x="4309438" y="313579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B8978081-6B46-4096-98D0-E126833353DE}"/>
                </a:ext>
              </a:extLst>
            </p:cNvPr>
            <p:cNvSpPr/>
            <p:nvPr/>
          </p:nvSpPr>
          <p:spPr>
            <a:xfrm>
              <a:off x="4259743" y="27779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93553911-1538-4030-8F11-1E44E6D2E2E0}"/>
                </a:ext>
              </a:extLst>
            </p:cNvPr>
            <p:cNvCxnSpPr/>
            <p:nvPr/>
          </p:nvCxnSpPr>
          <p:spPr>
            <a:xfrm flipV="1">
              <a:off x="1510748" y="4422913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화살표 연결선 33">
              <a:extLst>
                <a:ext uri="{FF2B5EF4-FFF2-40B4-BE49-F238E27FC236}">
                  <a16:creationId xmlns:a16="http://schemas.microsoft.com/office/drawing/2014/main" id="{A576C038-A4BD-48DB-98FD-400908923A89}"/>
                </a:ext>
              </a:extLst>
            </p:cNvPr>
            <p:cNvCxnSpPr/>
            <p:nvPr/>
          </p:nvCxnSpPr>
          <p:spPr>
            <a:xfrm flipH="1" flipV="1">
              <a:off x="1898374" y="1461052"/>
              <a:ext cx="29817" cy="3269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A9D85E8-64A5-4A23-A54D-A72D128C329B}"/>
                    </a:ext>
                  </a:extLst>
                </p:cNvPr>
                <p:cNvSpPr txBox="1"/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3D3A3F8-D1B9-452C-BFD3-4C86B076E0B7}"/>
                    </a:ext>
                  </a:extLst>
                </p:cNvPr>
                <p:cNvSpPr txBox="1"/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882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B3EC750-AF41-4600-AD7F-14A59DF0F7B6}"/>
                    </a:ext>
                  </a:extLst>
                </p:cNvPr>
                <p:cNvSpPr txBox="1"/>
                <p:nvPr/>
              </p:nvSpPr>
              <p:spPr>
                <a:xfrm>
                  <a:off x="4631631" y="2452298"/>
                  <a:ext cx="3080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1631" y="2452298"/>
                  <a:ext cx="308098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4000" r="-4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F6980B8-0F98-4BE4-AD67-0F565F2EAFE8}"/>
                    </a:ext>
                  </a:extLst>
                </p:cNvPr>
                <p:cNvSpPr txBox="1"/>
                <p:nvPr/>
              </p:nvSpPr>
              <p:spPr>
                <a:xfrm>
                  <a:off x="3041177" y="4031982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1177" y="4031982"/>
                  <a:ext cx="313419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3725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48705DA2-A606-45D3-9FF1-E9809B4735B1}"/>
                </a:ext>
              </a:extLst>
            </p:cNvPr>
            <p:cNvCxnSpPr/>
            <p:nvPr/>
          </p:nvCxnSpPr>
          <p:spPr>
            <a:xfrm>
              <a:off x="2777981" y="1716169"/>
              <a:ext cx="1863586" cy="29419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221C2BD7-DDDD-4D89-9EAA-FEA1DFF8DE9A}"/>
                </a:ext>
              </a:extLst>
            </p:cNvPr>
            <p:cNvCxnSpPr/>
            <p:nvPr/>
          </p:nvCxnSpPr>
          <p:spPr>
            <a:xfrm>
              <a:off x="2117035" y="2446681"/>
              <a:ext cx="3110948" cy="12970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B28298B9-1BC4-4D49-AA1F-ADA78CE044A2}"/>
                </a:ext>
              </a:extLst>
            </p:cNvPr>
            <p:cNvCxnSpPr/>
            <p:nvPr/>
          </p:nvCxnSpPr>
          <p:spPr>
            <a:xfrm>
              <a:off x="3357769" y="1540565"/>
              <a:ext cx="1045072" cy="32652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57580C5B-5631-415A-B97B-80D6E0A8B06F}"/>
                </a:ext>
              </a:extLst>
            </p:cNvPr>
            <p:cNvCxnSpPr/>
            <p:nvPr/>
          </p:nvCxnSpPr>
          <p:spPr>
            <a:xfrm>
              <a:off x="2609014" y="1759226"/>
              <a:ext cx="1650729" cy="3110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27BEAC-7A7C-4B3C-A390-C5DD92582DFC}"/>
                </a:ext>
              </a:extLst>
            </p:cNvPr>
            <p:cNvSpPr txBox="1"/>
            <p:nvPr/>
          </p:nvSpPr>
          <p:spPr>
            <a:xfrm>
              <a:off x="1919271" y="2156788"/>
              <a:ext cx="237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a</a:t>
              </a:r>
              <a:endParaRPr lang="ko-KR" alt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4A95D9B-0C0F-49D6-BC14-FDBFEF816925}"/>
                </a:ext>
              </a:extLst>
            </p:cNvPr>
            <p:cNvSpPr txBox="1"/>
            <p:nvPr/>
          </p:nvSpPr>
          <p:spPr>
            <a:xfrm>
              <a:off x="2418298" y="1451112"/>
              <a:ext cx="253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b</a:t>
              </a:r>
              <a:endParaRPr lang="ko-KR" alt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45A5BDF-0AE7-4A62-9BBD-02D73F7E6D11}"/>
                </a:ext>
              </a:extLst>
            </p:cNvPr>
            <p:cNvSpPr txBox="1"/>
            <p:nvPr/>
          </p:nvSpPr>
          <p:spPr>
            <a:xfrm>
              <a:off x="2729504" y="1408448"/>
              <a:ext cx="253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c</a:t>
              </a:r>
              <a:endParaRPr lang="ko-KR" alt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D94DF6C-5748-4D44-A615-1B36B69715EF}"/>
                </a:ext>
              </a:extLst>
            </p:cNvPr>
            <p:cNvSpPr txBox="1"/>
            <p:nvPr/>
          </p:nvSpPr>
          <p:spPr>
            <a:xfrm>
              <a:off x="3189335" y="1223782"/>
              <a:ext cx="253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d</a:t>
              </a:r>
              <a:endParaRPr lang="ko-KR" altLang="en-US" dirty="0"/>
            </a:p>
          </p:txBody>
        </p: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0C38CEFA-1637-4236-8D10-1EF38347EF8A}"/>
                </a:ext>
              </a:extLst>
            </p:cNvPr>
            <p:cNvCxnSpPr/>
            <p:nvPr/>
          </p:nvCxnSpPr>
          <p:spPr>
            <a:xfrm>
              <a:off x="2392846" y="1918252"/>
              <a:ext cx="1863586" cy="294198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E6AA11EA-3161-41C9-B5BB-1DB8D3B709DD}"/>
                </a:ext>
              </a:extLst>
            </p:cNvPr>
            <p:cNvCxnSpPr/>
            <p:nvPr/>
          </p:nvCxnSpPr>
          <p:spPr>
            <a:xfrm>
              <a:off x="3173506" y="1568553"/>
              <a:ext cx="1863586" cy="294198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화살표 연결선 48">
              <a:extLst>
                <a:ext uri="{FF2B5EF4-FFF2-40B4-BE49-F238E27FC236}">
                  <a16:creationId xmlns:a16="http://schemas.microsoft.com/office/drawing/2014/main" id="{7A51294C-E030-4814-87AE-5577BD2A748C}"/>
                </a:ext>
              </a:extLst>
            </p:cNvPr>
            <p:cNvCxnSpPr/>
            <p:nvPr/>
          </p:nvCxnSpPr>
          <p:spPr>
            <a:xfrm flipV="1">
              <a:off x="3978964" y="3950804"/>
              <a:ext cx="732184" cy="48204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0ED8BD-F00F-434F-A33C-8437C1DE71FD}"/>
                </a:ext>
              </a:extLst>
            </p:cNvPr>
            <p:cNvSpPr txBox="1"/>
            <p:nvPr/>
          </p:nvSpPr>
          <p:spPr>
            <a:xfrm>
              <a:off x="4464959" y="4031190"/>
              <a:ext cx="911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margin</a:t>
              </a:r>
              <a:endParaRPr lang="ko-KR" altLang="en-US" dirty="0"/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95914E49-AAA1-459B-B3CD-04AFEF191B29}"/>
              </a:ext>
            </a:extLst>
          </p:cNvPr>
          <p:cNvGrpSpPr/>
          <p:nvPr/>
        </p:nvGrpSpPr>
        <p:grpSpPr>
          <a:xfrm>
            <a:off x="5961373" y="2677409"/>
            <a:ext cx="4864966" cy="3698197"/>
            <a:chOff x="813667" y="1193993"/>
            <a:chExt cx="4864966" cy="3698197"/>
          </a:xfrm>
        </p:grpSpPr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511DB7E5-D6D5-48F9-A9E6-A93A7C15667C}"/>
                </a:ext>
              </a:extLst>
            </p:cNvPr>
            <p:cNvGrpSpPr/>
            <p:nvPr/>
          </p:nvGrpSpPr>
          <p:grpSpPr>
            <a:xfrm>
              <a:off x="813667" y="1193993"/>
              <a:ext cx="4864966" cy="3698197"/>
              <a:chOff x="813667" y="1193993"/>
              <a:chExt cx="4864966" cy="3698197"/>
            </a:xfrm>
          </p:grpSpPr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2DABA733-1FFC-46B0-A8E1-ECF0C6813D6D}"/>
                  </a:ext>
                </a:extLst>
              </p:cNvPr>
              <p:cNvSpPr/>
              <p:nvPr/>
            </p:nvSpPr>
            <p:spPr>
              <a:xfrm>
                <a:off x="3998839" y="2892293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직사각형 57">
                <a:extLst>
                  <a:ext uri="{FF2B5EF4-FFF2-40B4-BE49-F238E27FC236}">
                    <a16:creationId xmlns:a16="http://schemas.microsoft.com/office/drawing/2014/main" id="{096DB0D7-3FD9-437F-8F98-8AD99BECF9E3}"/>
                  </a:ext>
                </a:extLst>
              </p:cNvPr>
              <p:cNvSpPr/>
              <p:nvPr/>
            </p:nvSpPr>
            <p:spPr>
              <a:xfrm>
                <a:off x="3909390" y="2254524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직사각형 58">
                <a:extLst>
                  <a:ext uri="{FF2B5EF4-FFF2-40B4-BE49-F238E27FC236}">
                    <a16:creationId xmlns:a16="http://schemas.microsoft.com/office/drawing/2014/main" id="{4ACA744D-B0C6-4C32-9AB2-1AA35633E3C3}"/>
                  </a:ext>
                </a:extLst>
              </p:cNvPr>
              <p:cNvSpPr/>
              <p:nvPr/>
            </p:nvSpPr>
            <p:spPr>
              <a:xfrm>
                <a:off x="3691967" y="2411561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직사각형 59">
                <a:extLst>
                  <a:ext uri="{FF2B5EF4-FFF2-40B4-BE49-F238E27FC236}">
                    <a16:creationId xmlns:a16="http://schemas.microsoft.com/office/drawing/2014/main" id="{56E06AE3-85E9-424E-A069-C0149B4A00B0}"/>
                  </a:ext>
                </a:extLst>
              </p:cNvPr>
              <p:cNvSpPr/>
              <p:nvPr/>
            </p:nvSpPr>
            <p:spPr>
              <a:xfrm>
                <a:off x="4140474" y="2054088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이등변 삼각형 60">
                <a:extLst>
                  <a:ext uri="{FF2B5EF4-FFF2-40B4-BE49-F238E27FC236}">
                    <a16:creationId xmlns:a16="http://schemas.microsoft.com/office/drawing/2014/main" id="{85DCB270-669A-4072-9C57-815667EAE5A8}"/>
                  </a:ext>
                </a:extLst>
              </p:cNvPr>
              <p:cNvSpPr/>
              <p:nvPr/>
            </p:nvSpPr>
            <p:spPr>
              <a:xfrm>
                <a:off x="3021495" y="3578087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이등변 삼각형 61">
                <a:extLst>
                  <a:ext uri="{FF2B5EF4-FFF2-40B4-BE49-F238E27FC236}">
                    <a16:creationId xmlns:a16="http://schemas.microsoft.com/office/drawing/2014/main" id="{513E72E2-12DB-40EB-AE2E-2CF99B06DB82}"/>
                  </a:ext>
                </a:extLst>
              </p:cNvPr>
              <p:cNvSpPr/>
              <p:nvPr/>
            </p:nvSpPr>
            <p:spPr>
              <a:xfrm>
                <a:off x="3158986" y="3362740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이등변 삼각형 62">
                <a:extLst>
                  <a:ext uri="{FF2B5EF4-FFF2-40B4-BE49-F238E27FC236}">
                    <a16:creationId xmlns:a16="http://schemas.microsoft.com/office/drawing/2014/main" id="{9E4025FB-FF7E-4395-A549-384F88A61D65}"/>
                  </a:ext>
                </a:extLst>
              </p:cNvPr>
              <p:cNvSpPr/>
              <p:nvPr/>
            </p:nvSpPr>
            <p:spPr>
              <a:xfrm>
                <a:off x="2489750" y="3069542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이등변 삼각형 63">
                <a:extLst>
                  <a:ext uri="{FF2B5EF4-FFF2-40B4-BE49-F238E27FC236}">
                    <a16:creationId xmlns:a16="http://schemas.microsoft.com/office/drawing/2014/main" id="{2D5D277A-FD29-400B-B36D-2FBA0CE3A8DD}"/>
                  </a:ext>
                </a:extLst>
              </p:cNvPr>
              <p:cNvSpPr/>
              <p:nvPr/>
            </p:nvSpPr>
            <p:spPr>
              <a:xfrm>
                <a:off x="3094381" y="3773549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이등변 삼각형 64">
                <a:extLst>
                  <a:ext uri="{FF2B5EF4-FFF2-40B4-BE49-F238E27FC236}">
                    <a16:creationId xmlns:a16="http://schemas.microsoft.com/office/drawing/2014/main" id="{F1CED0BC-4618-4B10-85FF-370D48AC7E20}"/>
                  </a:ext>
                </a:extLst>
              </p:cNvPr>
              <p:cNvSpPr/>
              <p:nvPr/>
            </p:nvSpPr>
            <p:spPr>
              <a:xfrm>
                <a:off x="2842394" y="3139124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이등변 삼각형 65">
                <a:extLst>
                  <a:ext uri="{FF2B5EF4-FFF2-40B4-BE49-F238E27FC236}">
                    <a16:creationId xmlns:a16="http://schemas.microsoft.com/office/drawing/2014/main" id="{B630E991-160B-4362-92AD-ABAA0FF17A97}"/>
                  </a:ext>
                </a:extLst>
              </p:cNvPr>
              <p:cNvSpPr/>
              <p:nvPr/>
            </p:nvSpPr>
            <p:spPr>
              <a:xfrm>
                <a:off x="2845482" y="2867460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이등변 삼각형 66">
                <a:extLst>
                  <a:ext uri="{FF2B5EF4-FFF2-40B4-BE49-F238E27FC236}">
                    <a16:creationId xmlns:a16="http://schemas.microsoft.com/office/drawing/2014/main" id="{79581916-98C3-47B1-956B-0EAE874DC88E}"/>
                  </a:ext>
                </a:extLst>
              </p:cNvPr>
              <p:cNvSpPr/>
              <p:nvPr/>
            </p:nvSpPr>
            <p:spPr>
              <a:xfrm>
                <a:off x="2779641" y="3715571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이등변 삼각형 67">
                <a:extLst>
                  <a:ext uri="{FF2B5EF4-FFF2-40B4-BE49-F238E27FC236}">
                    <a16:creationId xmlns:a16="http://schemas.microsoft.com/office/drawing/2014/main" id="{4BBDC81F-DD5B-497A-9F10-032F57CE39CE}"/>
                  </a:ext>
                </a:extLst>
              </p:cNvPr>
              <p:cNvSpPr/>
              <p:nvPr/>
            </p:nvSpPr>
            <p:spPr>
              <a:xfrm>
                <a:off x="2348945" y="3831526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이등변 삼각형 68">
                <a:extLst>
                  <a:ext uri="{FF2B5EF4-FFF2-40B4-BE49-F238E27FC236}">
                    <a16:creationId xmlns:a16="http://schemas.microsoft.com/office/drawing/2014/main" id="{060A7167-6244-4A57-BA43-82755062B793}"/>
                  </a:ext>
                </a:extLst>
              </p:cNvPr>
              <p:cNvSpPr/>
              <p:nvPr/>
            </p:nvSpPr>
            <p:spPr>
              <a:xfrm>
                <a:off x="2320783" y="3462131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이등변 삼각형 69">
                <a:extLst>
                  <a:ext uri="{FF2B5EF4-FFF2-40B4-BE49-F238E27FC236}">
                    <a16:creationId xmlns:a16="http://schemas.microsoft.com/office/drawing/2014/main" id="{B17B06D2-F52D-4317-8640-C54A42F6717B}"/>
                  </a:ext>
                </a:extLst>
              </p:cNvPr>
              <p:cNvSpPr/>
              <p:nvPr/>
            </p:nvSpPr>
            <p:spPr>
              <a:xfrm>
                <a:off x="2647120" y="3404153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이등변 삼각형 70">
                <a:extLst>
                  <a:ext uri="{FF2B5EF4-FFF2-40B4-BE49-F238E27FC236}">
                    <a16:creationId xmlns:a16="http://schemas.microsoft.com/office/drawing/2014/main" id="{A6CF18EF-A7E6-466B-8FEB-B3A0A70C2F6B}"/>
                  </a:ext>
                </a:extLst>
              </p:cNvPr>
              <p:cNvSpPr/>
              <p:nvPr/>
            </p:nvSpPr>
            <p:spPr>
              <a:xfrm>
                <a:off x="2633867" y="3960744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직사각형 71">
                <a:extLst>
                  <a:ext uri="{FF2B5EF4-FFF2-40B4-BE49-F238E27FC236}">
                    <a16:creationId xmlns:a16="http://schemas.microsoft.com/office/drawing/2014/main" id="{01E210B5-5AC3-466E-BE0B-8AD3675EF177}"/>
                  </a:ext>
                </a:extLst>
              </p:cNvPr>
              <p:cNvSpPr/>
              <p:nvPr/>
            </p:nvSpPr>
            <p:spPr>
              <a:xfrm>
                <a:off x="4061790" y="2406924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직사각형 72">
                <a:extLst>
                  <a:ext uri="{FF2B5EF4-FFF2-40B4-BE49-F238E27FC236}">
                    <a16:creationId xmlns:a16="http://schemas.microsoft.com/office/drawing/2014/main" id="{27922A73-C527-476C-A757-35273EEF08BE}"/>
                  </a:ext>
                </a:extLst>
              </p:cNvPr>
              <p:cNvSpPr/>
              <p:nvPr/>
            </p:nvSpPr>
            <p:spPr>
              <a:xfrm>
                <a:off x="3949144" y="2609021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직사각형 73">
                <a:extLst>
                  <a:ext uri="{FF2B5EF4-FFF2-40B4-BE49-F238E27FC236}">
                    <a16:creationId xmlns:a16="http://schemas.microsoft.com/office/drawing/2014/main" id="{25192DBA-CF03-46E2-800B-FE392AFA1910}"/>
                  </a:ext>
                </a:extLst>
              </p:cNvPr>
              <p:cNvSpPr/>
              <p:nvPr/>
            </p:nvSpPr>
            <p:spPr>
              <a:xfrm>
                <a:off x="4239865" y="2285997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343A2654-C57A-4DC0-AA25-2D2A44F48CA8}"/>
                  </a:ext>
                </a:extLst>
              </p:cNvPr>
              <p:cNvSpPr/>
              <p:nvPr/>
            </p:nvSpPr>
            <p:spPr>
              <a:xfrm>
                <a:off x="3713916" y="2188263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직사각형 75">
                <a:extLst>
                  <a:ext uri="{FF2B5EF4-FFF2-40B4-BE49-F238E27FC236}">
                    <a16:creationId xmlns:a16="http://schemas.microsoft.com/office/drawing/2014/main" id="{5A00F203-DC66-4E6D-99CA-5BD8A942000A}"/>
                  </a:ext>
                </a:extLst>
              </p:cNvPr>
              <p:cNvSpPr/>
              <p:nvPr/>
            </p:nvSpPr>
            <p:spPr>
              <a:xfrm>
                <a:off x="3969020" y="2083902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직사각형 76">
                <a:extLst>
                  <a:ext uri="{FF2B5EF4-FFF2-40B4-BE49-F238E27FC236}">
                    <a16:creationId xmlns:a16="http://schemas.microsoft.com/office/drawing/2014/main" id="{E8B47C4D-7BBE-47C4-94CA-22C6895F11FE}"/>
                  </a:ext>
                </a:extLst>
              </p:cNvPr>
              <p:cNvSpPr/>
              <p:nvPr/>
            </p:nvSpPr>
            <p:spPr>
              <a:xfrm>
                <a:off x="4239864" y="3145738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직사각형 77">
                <a:extLst>
                  <a:ext uri="{FF2B5EF4-FFF2-40B4-BE49-F238E27FC236}">
                    <a16:creationId xmlns:a16="http://schemas.microsoft.com/office/drawing/2014/main" id="{81B2C57C-7783-4621-A4C9-D80F11EE3CE9}"/>
                  </a:ext>
                </a:extLst>
              </p:cNvPr>
              <p:cNvSpPr/>
              <p:nvPr/>
            </p:nvSpPr>
            <p:spPr>
              <a:xfrm>
                <a:off x="4190169" y="2787924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79" name="직선 화살표 연결선 78">
                <a:extLst>
                  <a:ext uri="{FF2B5EF4-FFF2-40B4-BE49-F238E27FC236}">
                    <a16:creationId xmlns:a16="http://schemas.microsoft.com/office/drawing/2014/main" id="{E52609C2-E09F-4335-9815-A057D7C9366C}"/>
                  </a:ext>
                </a:extLst>
              </p:cNvPr>
              <p:cNvCxnSpPr/>
              <p:nvPr/>
            </p:nvCxnSpPr>
            <p:spPr>
              <a:xfrm flipV="1">
                <a:off x="1441174" y="4432853"/>
                <a:ext cx="4084982" cy="198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직선 화살표 연결선 79">
                <a:extLst>
                  <a:ext uri="{FF2B5EF4-FFF2-40B4-BE49-F238E27FC236}">
                    <a16:creationId xmlns:a16="http://schemas.microsoft.com/office/drawing/2014/main" id="{629CD7B0-F89E-408B-AD01-323FD4730711}"/>
                  </a:ext>
                </a:extLst>
              </p:cNvPr>
              <p:cNvCxnSpPr/>
              <p:nvPr/>
            </p:nvCxnSpPr>
            <p:spPr>
              <a:xfrm flipH="1" flipV="1">
                <a:off x="1828800" y="1470992"/>
                <a:ext cx="29817" cy="32699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BD9AA311-2532-4711-9136-394CFA2ADF1B}"/>
                      </a:ext>
                    </a:extLst>
                  </p:cNvPr>
                  <p:cNvSpPr txBox="1"/>
                  <p:nvPr/>
                </p:nvSpPr>
                <p:spPr>
                  <a:xfrm>
                    <a:off x="5373678" y="4516336"/>
                    <a:ext cx="30495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73678" y="4516336"/>
                    <a:ext cx="304955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6000" r="-200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89BE45D7-E8C4-407D-BF70-A89334BF1383}"/>
                      </a:ext>
                    </a:extLst>
                  </p:cNvPr>
                  <p:cNvSpPr txBox="1"/>
                  <p:nvPr/>
                </p:nvSpPr>
                <p:spPr>
                  <a:xfrm>
                    <a:off x="1503218" y="1193993"/>
                    <a:ext cx="31027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03218" y="1193993"/>
                    <a:ext cx="310278" cy="2769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6000" r="-400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F3D35EF8-89EB-4098-ACCD-E154F8CB430C}"/>
                      </a:ext>
                    </a:extLst>
                  </p:cNvPr>
                  <p:cNvSpPr txBox="1"/>
                  <p:nvPr/>
                </p:nvSpPr>
                <p:spPr>
                  <a:xfrm>
                    <a:off x="2971603" y="4041922"/>
                    <a:ext cx="3134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1603" y="4041922"/>
                    <a:ext cx="313419" cy="276999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11538" r="-3846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4" name="직선 연결선 83">
                <a:extLst>
                  <a:ext uri="{FF2B5EF4-FFF2-40B4-BE49-F238E27FC236}">
                    <a16:creationId xmlns:a16="http://schemas.microsoft.com/office/drawing/2014/main" id="{0427A34D-F414-4671-BFED-AB16E3E64752}"/>
                  </a:ext>
                </a:extLst>
              </p:cNvPr>
              <p:cNvCxnSpPr/>
              <p:nvPr/>
            </p:nvCxnSpPr>
            <p:spPr>
              <a:xfrm>
                <a:off x="2708407" y="1726109"/>
                <a:ext cx="1863586" cy="294198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직선 연결선 84">
                <a:extLst>
                  <a:ext uri="{FF2B5EF4-FFF2-40B4-BE49-F238E27FC236}">
                    <a16:creationId xmlns:a16="http://schemas.microsoft.com/office/drawing/2014/main" id="{9380E0D1-61B8-4521-A1C1-3A05595D351E}"/>
                  </a:ext>
                </a:extLst>
              </p:cNvPr>
              <p:cNvCxnSpPr/>
              <p:nvPr/>
            </p:nvCxnSpPr>
            <p:spPr>
              <a:xfrm>
                <a:off x="2348945" y="1992629"/>
                <a:ext cx="1529355" cy="2411706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직선 연결선 85">
                <a:extLst>
                  <a:ext uri="{FF2B5EF4-FFF2-40B4-BE49-F238E27FC236}">
                    <a16:creationId xmlns:a16="http://schemas.microsoft.com/office/drawing/2014/main" id="{5B313A09-4FEC-4830-809F-A49AC5E52034}"/>
                  </a:ext>
                </a:extLst>
              </p:cNvPr>
              <p:cNvCxnSpPr/>
              <p:nvPr/>
            </p:nvCxnSpPr>
            <p:spPr>
              <a:xfrm>
                <a:off x="3103932" y="1578493"/>
                <a:ext cx="1816506" cy="285436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직선 화살표 연결선 86">
                <a:extLst>
                  <a:ext uri="{FF2B5EF4-FFF2-40B4-BE49-F238E27FC236}">
                    <a16:creationId xmlns:a16="http://schemas.microsoft.com/office/drawing/2014/main" id="{D1D8942F-A502-4D3C-9037-7DFE37420CBC}"/>
                  </a:ext>
                </a:extLst>
              </p:cNvPr>
              <p:cNvCxnSpPr/>
              <p:nvPr/>
            </p:nvCxnSpPr>
            <p:spPr>
              <a:xfrm flipV="1">
                <a:off x="4068411" y="3636064"/>
                <a:ext cx="344563" cy="2534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883ECA77-C5C3-4BF3-B0E4-B36A6C4E5850}"/>
                      </a:ext>
                    </a:extLst>
                  </p:cNvPr>
                  <p:cNvSpPr txBox="1"/>
                  <p:nvPr/>
                </p:nvSpPr>
                <p:spPr>
                  <a:xfrm>
                    <a:off x="4327259" y="3638282"/>
                    <a:ext cx="551946" cy="5670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d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7259" y="3638282"/>
                    <a:ext cx="551946" cy="567078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29DC5643-91A2-4BA2-BFC3-FC62D604FF3F}"/>
                      </a:ext>
                    </a:extLst>
                  </p:cNvPr>
                  <p:cNvSpPr txBox="1"/>
                  <p:nvPr/>
                </p:nvSpPr>
                <p:spPr>
                  <a:xfrm>
                    <a:off x="2283426" y="4159865"/>
                    <a:ext cx="26289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oMath>
                      </m:oMathPara>
                    </a14:m>
                    <a:endParaRPr lang="ko-KR" altLang="en-US" b="1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3426" y="4159865"/>
                    <a:ext cx="262892" cy="27699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6977" r="-9302" b="-2174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D04B39FF-D864-403A-9B14-9CBB68600867}"/>
                      </a:ext>
                    </a:extLst>
                  </p:cNvPr>
                  <p:cNvSpPr txBox="1"/>
                  <p:nvPr/>
                </p:nvSpPr>
                <p:spPr>
                  <a:xfrm>
                    <a:off x="2803721" y="1494838"/>
                    <a:ext cx="185352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a14:m>
                    <a:r>
                      <a:rPr lang="en-US" altLang="ko-KR" dirty="0"/>
                      <a:t>+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=+1}</m:t>
                        </m:r>
                      </m:oMath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3721" y="1494838"/>
                    <a:ext cx="1853521" cy="276999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6250" t="-28261" r="-5592" b="-5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FDB060BB-E2BC-4722-8EE5-D7D1DE78ECA3}"/>
                      </a:ext>
                    </a:extLst>
                  </p:cNvPr>
                  <p:cNvSpPr txBox="1"/>
                  <p:nvPr/>
                </p:nvSpPr>
                <p:spPr>
                  <a:xfrm>
                    <a:off x="813667" y="2005327"/>
                    <a:ext cx="185352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a14:m>
                    <a:r>
                      <a:rPr lang="en-US" altLang="ko-KR" dirty="0"/>
                      <a:t>+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=−1}</m:t>
                        </m:r>
                      </m:oMath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3667" y="2005327"/>
                    <a:ext cx="1853521" cy="276999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5902" t="-28889" r="-5574" b="-51111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26EC5739-160D-4E13-91E7-C7D7D6FB6111}"/>
                      </a:ext>
                    </a:extLst>
                  </p:cNvPr>
                  <p:cNvSpPr txBox="1"/>
                  <p:nvPr/>
                </p:nvSpPr>
                <p:spPr>
                  <a:xfrm>
                    <a:off x="3373163" y="4615191"/>
                    <a:ext cx="168039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a14:m>
                    <a:r>
                      <a:rPr lang="en-US" altLang="ko-KR" dirty="0"/>
                      <a:t>+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=0}</m:t>
                        </m:r>
                      </m:oMath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73163" y="4615191"/>
                    <a:ext cx="1680396" cy="27699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6522" t="-28261" r="-6522" b="-5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3" name="직선 화살표 연결선 92">
                <a:extLst>
                  <a:ext uri="{FF2B5EF4-FFF2-40B4-BE49-F238E27FC236}">
                    <a16:creationId xmlns:a16="http://schemas.microsoft.com/office/drawing/2014/main" id="{179E82D2-7DED-4D39-B720-D11E618D216F}"/>
                  </a:ext>
                </a:extLst>
              </p:cNvPr>
              <p:cNvCxnSpPr/>
              <p:nvPr/>
            </p:nvCxnSpPr>
            <p:spPr>
              <a:xfrm flipV="1">
                <a:off x="1843708" y="4086891"/>
                <a:ext cx="557487" cy="3658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8970D254-ED20-464D-ABE3-7AF7F1185247}"/>
                      </a:ext>
                    </a:extLst>
                  </p:cNvPr>
                  <p:cNvSpPr txBox="1"/>
                  <p:nvPr/>
                </p:nvSpPr>
                <p:spPr>
                  <a:xfrm>
                    <a:off x="4714457" y="2614638"/>
                    <a:ext cx="30809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14457" y="2614638"/>
                    <a:ext cx="308098" cy="276999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11765" r="-3922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5" name="직선 연결선 94">
                <a:extLst>
                  <a:ext uri="{FF2B5EF4-FFF2-40B4-BE49-F238E27FC236}">
                    <a16:creationId xmlns:a16="http://schemas.microsoft.com/office/drawing/2014/main" id="{DD8DA962-00E7-48B8-A222-599D6D175AD4}"/>
                  </a:ext>
                </a:extLst>
              </p:cNvPr>
              <p:cNvCxnSpPr/>
              <p:nvPr/>
            </p:nvCxnSpPr>
            <p:spPr>
              <a:xfrm flipV="1">
                <a:off x="1858617" y="3228564"/>
                <a:ext cx="1781583" cy="121422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4973B559-2339-42E7-B853-AD537C3159DB}"/>
                </a:ext>
              </a:extLst>
            </p:cNvPr>
            <p:cNvSpPr/>
            <p:nvPr/>
          </p:nvSpPr>
          <p:spPr>
            <a:xfrm>
              <a:off x="2776329" y="2829337"/>
              <a:ext cx="245166" cy="24020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5B454887-8C5B-45F6-B9C5-475022300879}"/>
                </a:ext>
              </a:extLst>
            </p:cNvPr>
            <p:cNvSpPr/>
            <p:nvPr/>
          </p:nvSpPr>
          <p:spPr>
            <a:xfrm>
              <a:off x="3106994" y="3318025"/>
              <a:ext cx="245166" cy="24020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4A41015E-0446-49E7-BE15-1E5D80A5CEA8}"/>
                </a:ext>
              </a:extLst>
            </p:cNvPr>
            <p:cNvSpPr/>
            <p:nvPr/>
          </p:nvSpPr>
          <p:spPr>
            <a:xfrm>
              <a:off x="3924394" y="2811939"/>
              <a:ext cx="245166" cy="24020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402A4D98-F961-4529-AFF2-24A99A1C771B}"/>
                </a:ext>
              </a:extLst>
            </p:cNvPr>
            <p:cNvSpPr/>
            <p:nvPr/>
          </p:nvSpPr>
          <p:spPr>
            <a:xfrm>
              <a:off x="3609451" y="2337350"/>
              <a:ext cx="245166" cy="24020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5703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내용 개체 틀 4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062318"/>
                <a:ext cx="10780060" cy="5720144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 b="1" dirty="0"/>
                  <a:t>Support vector machines </a:t>
                </a:r>
              </a:p>
              <a:p>
                <a:pPr lvl="1" algn="just"/>
                <a:r>
                  <a:rPr lang="en-US" altLang="ko-KR" dirty="0"/>
                  <a:t>Names a whole family of algorithms of the </a:t>
                </a:r>
                <a:r>
                  <a:rPr lang="en-US" altLang="ko-KR" b="1" dirty="0"/>
                  <a:t>maximum margin separator</a:t>
                </a:r>
                <a:r>
                  <a:rPr lang="en-US" altLang="ko-KR" dirty="0"/>
                  <a:t>. The idea is to find the separator with the maximum margin from all the data points.</a:t>
                </a:r>
                <a:endParaRPr lang="en-US" altLang="ko-KR" sz="2400" dirty="0"/>
              </a:p>
              <a:p>
                <a:r>
                  <a:rPr lang="en-US" altLang="ko-KR" sz="2400" dirty="0"/>
                  <a:t>Optimization problem 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sz="2000" dirty="0"/>
                  <a:t>Set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altLang="ko-KR" sz="2000" dirty="0"/>
                  <a:t> to 1/</a:t>
                </a:r>
                <a:r>
                  <a:rPr lang="en-US" altLang="ko-KR" sz="2000" i="1" dirty="0"/>
                  <a:t>C</a:t>
                </a:r>
              </a:p>
            </p:txBody>
          </p:sp>
        </mc:Choice>
        <mc:Fallback xmlns="">
          <p:sp>
            <p:nvSpPr>
              <p:cNvPr id="5" name="내용 개체 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062318"/>
                <a:ext cx="10780060" cy="5720144"/>
              </a:xfrm>
              <a:blipFill>
                <a:blip r:embed="rId2"/>
                <a:stretch>
                  <a:fillRect l="-735" t="-1491" r="-8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그룹 9">
            <a:extLst>
              <a:ext uri="{FF2B5EF4-FFF2-40B4-BE49-F238E27FC236}">
                <a16:creationId xmlns:a16="http://schemas.microsoft.com/office/drawing/2014/main" id="{F620C3BC-14FF-486C-9354-95B74DFF4357}"/>
              </a:ext>
            </a:extLst>
          </p:cNvPr>
          <p:cNvGrpSpPr/>
          <p:nvPr/>
        </p:nvGrpSpPr>
        <p:grpSpPr>
          <a:xfrm>
            <a:off x="7127232" y="2774413"/>
            <a:ext cx="4864966" cy="3698197"/>
            <a:chOff x="813667" y="1193993"/>
            <a:chExt cx="4864966" cy="3698197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CD665FEB-486C-4C7A-9E10-7F6182E2544D}"/>
                </a:ext>
              </a:extLst>
            </p:cNvPr>
            <p:cNvGrpSpPr/>
            <p:nvPr/>
          </p:nvGrpSpPr>
          <p:grpSpPr>
            <a:xfrm>
              <a:off x="813667" y="1193993"/>
              <a:ext cx="4864966" cy="3698197"/>
              <a:chOff x="813667" y="1193993"/>
              <a:chExt cx="4864966" cy="3698197"/>
            </a:xfrm>
          </p:grpSpPr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6914E03A-FA79-4D3C-A033-B828A4C2BB6B}"/>
                  </a:ext>
                </a:extLst>
              </p:cNvPr>
              <p:cNvSpPr/>
              <p:nvPr/>
            </p:nvSpPr>
            <p:spPr>
              <a:xfrm>
                <a:off x="3998839" y="2892293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75DEFD53-F8E8-4C72-8471-EF8FD141EC6F}"/>
                  </a:ext>
                </a:extLst>
              </p:cNvPr>
              <p:cNvSpPr/>
              <p:nvPr/>
            </p:nvSpPr>
            <p:spPr>
              <a:xfrm>
                <a:off x="3909390" y="2254524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6B6FE736-3583-4F89-997D-2382AFAB7AA9}"/>
                  </a:ext>
                </a:extLst>
              </p:cNvPr>
              <p:cNvSpPr/>
              <p:nvPr/>
            </p:nvSpPr>
            <p:spPr>
              <a:xfrm>
                <a:off x="3691967" y="2411561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DF464B6F-1CFA-4374-AD4F-60A19648E851}"/>
                  </a:ext>
                </a:extLst>
              </p:cNvPr>
              <p:cNvSpPr/>
              <p:nvPr/>
            </p:nvSpPr>
            <p:spPr>
              <a:xfrm>
                <a:off x="4140474" y="2054088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이등변 삼각형 19">
                <a:extLst>
                  <a:ext uri="{FF2B5EF4-FFF2-40B4-BE49-F238E27FC236}">
                    <a16:creationId xmlns:a16="http://schemas.microsoft.com/office/drawing/2014/main" id="{19CB3FA3-0A87-4257-96F4-5C9833141B2A}"/>
                  </a:ext>
                </a:extLst>
              </p:cNvPr>
              <p:cNvSpPr/>
              <p:nvPr/>
            </p:nvSpPr>
            <p:spPr>
              <a:xfrm>
                <a:off x="3021495" y="3578087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이등변 삼각형 20">
                <a:extLst>
                  <a:ext uri="{FF2B5EF4-FFF2-40B4-BE49-F238E27FC236}">
                    <a16:creationId xmlns:a16="http://schemas.microsoft.com/office/drawing/2014/main" id="{F942CB6C-D5A0-4633-B91C-968439AFD56D}"/>
                  </a:ext>
                </a:extLst>
              </p:cNvPr>
              <p:cNvSpPr/>
              <p:nvPr/>
            </p:nvSpPr>
            <p:spPr>
              <a:xfrm>
                <a:off x="3158986" y="3362740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이등변 삼각형 21">
                <a:extLst>
                  <a:ext uri="{FF2B5EF4-FFF2-40B4-BE49-F238E27FC236}">
                    <a16:creationId xmlns:a16="http://schemas.microsoft.com/office/drawing/2014/main" id="{A23E9CD7-BD86-45E8-AA1C-4E440DA601A0}"/>
                  </a:ext>
                </a:extLst>
              </p:cNvPr>
              <p:cNvSpPr/>
              <p:nvPr/>
            </p:nvSpPr>
            <p:spPr>
              <a:xfrm>
                <a:off x="2489750" y="3069542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이등변 삼각형 22">
                <a:extLst>
                  <a:ext uri="{FF2B5EF4-FFF2-40B4-BE49-F238E27FC236}">
                    <a16:creationId xmlns:a16="http://schemas.microsoft.com/office/drawing/2014/main" id="{4EEECE77-3C46-422D-956B-76DB07FB2A00}"/>
                  </a:ext>
                </a:extLst>
              </p:cNvPr>
              <p:cNvSpPr/>
              <p:nvPr/>
            </p:nvSpPr>
            <p:spPr>
              <a:xfrm>
                <a:off x="3094381" y="3773549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이등변 삼각형 23">
                <a:extLst>
                  <a:ext uri="{FF2B5EF4-FFF2-40B4-BE49-F238E27FC236}">
                    <a16:creationId xmlns:a16="http://schemas.microsoft.com/office/drawing/2014/main" id="{0DD029ED-C1A0-4D01-87AC-4DE0AA7FC021}"/>
                  </a:ext>
                </a:extLst>
              </p:cNvPr>
              <p:cNvSpPr/>
              <p:nvPr/>
            </p:nvSpPr>
            <p:spPr>
              <a:xfrm>
                <a:off x="2842394" y="3139124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이등변 삼각형 24">
                <a:extLst>
                  <a:ext uri="{FF2B5EF4-FFF2-40B4-BE49-F238E27FC236}">
                    <a16:creationId xmlns:a16="http://schemas.microsoft.com/office/drawing/2014/main" id="{1CF3BAF4-99B2-4A12-B38D-BE9139A59FD5}"/>
                  </a:ext>
                </a:extLst>
              </p:cNvPr>
              <p:cNvSpPr/>
              <p:nvPr/>
            </p:nvSpPr>
            <p:spPr>
              <a:xfrm>
                <a:off x="2845482" y="2867460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이등변 삼각형 25">
                <a:extLst>
                  <a:ext uri="{FF2B5EF4-FFF2-40B4-BE49-F238E27FC236}">
                    <a16:creationId xmlns:a16="http://schemas.microsoft.com/office/drawing/2014/main" id="{7F8716B3-0625-4485-8BDE-F7D5669D55B9}"/>
                  </a:ext>
                </a:extLst>
              </p:cNvPr>
              <p:cNvSpPr/>
              <p:nvPr/>
            </p:nvSpPr>
            <p:spPr>
              <a:xfrm>
                <a:off x="2779641" y="3715571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이등변 삼각형 26">
                <a:extLst>
                  <a:ext uri="{FF2B5EF4-FFF2-40B4-BE49-F238E27FC236}">
                    <a16:creationId xmlns:a16="http://schemas.microsoft.com/office/drawing/2014/main" id="{75AC4678-279B-47BF-A535-1688C0FD8539}"/>
                  </a:ext>
                </a:extLst>
              </p:cNvPr>
              <p:cNvSpPr/>
              <p:nvPr/>
            </p:nvSpPr>
            <p:spPr>
              <a:xfrm>
                <a:off x="2348945" y="3831526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이등변 삼각형 27">
                <a:extLst>
                  <a:ext uri="{FF2B5EF4-FFF2-40B4-BE49-F238E27FC236}">
                    <a16:creationId xmlns:a16="http://schemas.microsoft.com/office/drawing/2014/main" id="{E6132125-2746-4077-AA45-33965D7C8A10}"/>
                  </a:ext>
                </a:extLst>
              </p:cNvPr>
              <p:cNvSpPr/>
              <p:nvPr/>
            </p:nvSpPr>
            <p:spPr>
              <a:xfrm>
                <a:off x="2320783" y="3462131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이등변 삼각형 28">
                <a:extLst>
                  <a:ext uri="{FF2B5EF4-FFF2-40B4-BE49-F238E27FC236}">
                    <a16:creationId xmlns:a16="http://schemas.microsoft.com/office/drawing/2014/main" id="{4931C288-DCB5-4D24-9E6A-9370740F3EE7}"/>
                  </a:ext>
                </a:extLst>
              </p:cNvPr>
              <p:cNvSpPr/>
              <p:nvPr/>
            </p:nvSpPr>
            <p:spPr>
              <a:xfrm>
                <a:off x="2647120" y="3404153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이등변 삼각형 29">
                <a:extLst>
                  <a:ext uri="{FF2B5EF4-FFF2-40B4-BE49-F238E27FC236}">
                    <a16:creationId xmlns:a16="http://schemas.microsoft.com/office/drawing/2014/main" id="{B6E5162D-7439-4FEA-8D77-E162E84EF5C7}"/>
                  </a:ext>
                </a:extLst>
              </p:cNvPr>
              <p:cNvSpPr/>
              <p:nvPr/>
            </p:nvSpPr>
            <p:spPr>
              <a:xfrm>
                <a:off x="2633867" y="3960744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5F623C27-AE6A-4937-A344-CEDF389526EC}"/>
                  </a:ext>
                </a:extLst>
              </p:cNvPr>
              <p:cNvSpPr/>
              <p:nvPr/>
            </p:nvSpPr>
            <p:spPr>
              <a:xfrm>
                <a:off x="4061790" y="2406924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460697E6-9CA8-4435-9D6D-0FFC74C58F06}"/>
                  </a:ext>
                </a:extLst>
              </p:cNvPr>
              <p:cNvSpPr/>
              <p:nvPr/>
            </p:nvSpPr>
            <p:spPr>
              <a:xfrm>
                <a:off x="3949144" y="2609021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29497BF2-BAF8-42A8-9C2F-8DEDBA1C4A9C}"/>
                  </a:ext>
                </a:extLst>
              </p:cNvPr>
              <p:cNvSpPr/>
              <p:nvPr/>
            </p:nvSpPr>
            <p:spPr>
              <a:xfrm>
                <a:off x="4239865" y="2285997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947F29E5-BAC5-4080-BBE6-BB3AB1C0B89B}"/>
                  </a:ext>
                </a:extLst>
              </p:cNvPr>
              <p:cNvSpPr/>
              <p:nvPr/>
            </p:nvSpPr>
            <p:spPr>
              <a:xfrm>
                <a:off x="3713916" y="2188263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5CE2E072-E572-44A4-9A8F-D384D27BB02F}"/>
                  </a:ext>
                </a:extLst>
              </p:cNvPr>
              <p:cNvSpPr/>
              <p:nvPr/>
            </p:nvSpPr>
            <p:spPr>
              <a:xfrm>
                <a:off x="3969020" y="2083902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6BB7BD5D-84F5-4B45-BB55-5800CC663A64}"/>
                  </a:ext>
                </a:extLst>
              </p:cNvPr>
              <p:cNvSpPr/>
              <p:nvPr/>
            </p:nvSpPr>
            <p:spPr>
              <a:xfrm>
                <a:off x="4239864" y="3145738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375F18E2-8842-4192-B22D-352028D55636}"/>
                  </a:ext>
                </a:extLst>
              </p:cNvPr>
              <p:cNvSpPr/>
              <p:nvPr/>
            </p:nvSpPr>
            <p:spPr>
              <a:xfrm>
                <a:off x="4190169" y="2787924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8" name="직선 화살표 연결선 37">
                <a:extLst>
                  <a:ext uri="{FF2B5EF4-FFF2-40B4-BE49-F238E27FC236}">
                    <a16:creationId xmlns:a16="http://schemas.microsoft.com/office/drawing/2014/main" id="{A22A04B4-290A-4D62-9415-207BB3D4503E}"/>
                  </a:ext>
                </a:extLst>
              </p:cNvPr>
              <p:cNvCxnSpPr/>
              <p:nvPr/>
            </p:nvCxnSpPr>
            <p:spPr>
              <a:xfrm flipV="1">
                <a:off x="1441174" y="4432853"/>
                <a:ext cx="4084982" cy="198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화살표 연결선 38">
                <a:extLst>
                  <a:ext uri="{FF2B5EF4-FFF2-40B4-BE49-F238E27FC236}">
                    <a16:creationId xmlns:a16="http://schemas.microsoft.com/office/drawing/2014/main" id="{9DD5BAD1-9F47-4A9B-8856-4A05E585A54C}"/>
                  </a:ext>
                </a:extLst>
              </p:cNvPr>
              <p:cNvCxnSpPr/>
              <p:nvPr/>
            </p:nvCxnSpPr>
            <p:spPr>
              <a:xfrm flipH="1" flipV="1">
                <a:off x="1828800" y="1470992"/>
                <a:ext cx="29817" cy="32699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575E5027-9B36-48DF-80BE-E009DC9D5466}"/>
                      </a:ext>
                    </a:extLst>
                  </p:cNvPr>
                  <p:cNvSpPr txBox="1"/>
                  <p:nvPr/>
                </p:nvSpPr>
                <p:spPr>
                  <a:xfrm>
                    <a:off x="5373678" y="4516336"/>
                    <a:ext cx="30495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73678" y="4516336"/>
                    <a:ext cx="304955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6000" r="-200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183F55C1-2126-4610-A098-34BB39F495D0}"/>
                      </a:ext>
                    </a:extLst>
                  </p:cNvPr>
                  <p:cNvSpPr txBox="1"/>
                  <p:nvPr/>
                </p:nvSpPr>
                <p:spPr>
                  <a:xfrm>
                    <a:off x="1503218" y="1193993"/>
                    <a:ext cx="31027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03218" y="1193993"/>
                    <a:ext cx="310278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6000" r="-400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1172A42-7A0B-46CC-8B40-13CC0CC16F33}"/>
                      </a:ext>
                    </a:extLst>
                  </p:cNvPr>
                  <p:cNvSpPr txBox="1"/>
                  <p:nvPr/>
                </p:nvSpPr>
                <p:spPr>
                  <a:xfrm>
                    <a:off x="2971603" y="4041922"/>
                    <a:ext cx="3134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1603" y="4041922"/>
                    <a:ext cx="313419" cy="2769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1538" r="-3846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직선 연결선 42">
                <a:extLst>
                  <a:ext uri="{FF2B5EF4-FFF2-40B4-BE49-F238E27FC236}">
                    <a16:creationId xmlns:a16="http://schemas.microsoft.com/office/drawing/2014/main" id="{712D771E-201B-44E3-9316-69CA63C92F8B}"/>
                  </a:ext>
                </a:extLst>
              </p:cNvPr>
              <p:cNvCxnSpPr/>
              <p:nvPr/>
            </p:nvCxnSpPr>
            <p:spPr>
              <a:xfrm>
                <a:off x="2708407" y="1726109"/>
                <a:ext cx="1863586" cy="294198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43">
                <a:extLst>
                  <a:ext uri="{FF2B5EF4-FFF2-40B4-BE49-F238E27FC236}">
                    <a16:creationId xmlns:a16="http://schemas.microsoft.com/office/drawing/2014/main" id="{58C59447-D691-4F74-B4CE-33F9ACD5F020}"/>
                  </a:ext>
                </a:extLst>
              </p:cNvPr>
              <p:cNvCxnSpPr/>
              <p:nvPr/>
            </p:nvCxnSpPr>
            <p:spPr>
              <a:xfrm>
                <a:off x="2348945" y="1992629"/>
                <a:ext cx="1529355" cy="2411706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44">
                <a:extLst>
                  <a:ext uri="{FF2B5EF4-FFF2-40B4-BE49-F238E27FC236}">
                    <a16:creationId xmlns:a16="http://schemas.microsoft.com/office/drawing/2014/main" id="{E41E84DD-CC09-49C4-89FC-6B77ED76AA76}"/>
                  </a:ext>
                </a:extLst>
              </p:cNvPr>
              <p:cNvCxnSpPr/>
              <p:nvPr/>
            </p:nvCxnSpPr>
            <p:spPr>
              <a:xfrm>
                <a:off x="3103932" y="1578493"/>
                <a:ext cx="1816506" cy="285436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화살표 연결선 45">
                <a:extLst>
                  <a:ext uri="{FF2B5EF4-FFF2-40B4-BE49-F238E27FC236}">
                    <a16:creationId xmlns:a16="http://schemas.microsoft.com/office/drawing/2014/main" id="{7FD659E8-A0EA-4B01-8CAA-D6A3457C0523}"/>
                  </a:ext>
                </a:extLst>
              </p:cNvPr>
              <p:cNvCxnSpPr/>
              <p:nvPr/>
            </p:nvCxnSpPr>
            <p:spPr>
              <a:xfrm flipV="1">
                <a:off x="4068411" y="3636064"/>
                <a:ext cx="344563" cy="2534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AFF99345-D40B-48BC-A0BF-8DB9D4FE3067}"/>
                      </a:ext>
                    </a:extLst>
                  </p:cNvPr>
                  <p:cNvSpPr txBox="1"/>
                  <p:nvPr/>
                </p:nvSpPr>
                <p:spPr>
                  <a:xfrm>
                    <a:off x="4327259" y="3638282"/>
                    <a:ext cx="551946" cy="5670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d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7259" y="3638282"/>
                    <a:ext cx="551946" cy="567078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D34589AE-E5E8-4268-9CEF-690E4EEA6CFF}"/>
                      </a:ext>
                    </a:extLst>
                  </p:cNvPr>
                  <p:cNvSpPr txBox="1"/>
                  <p:nvPr/>
                </p:nvSpPr>
                <p:spPr>
                  <a:xfrm>
                    <a:off x="2283426" y="4159865"/>
                    <a:ext cx="26289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oMath>
                      </m:oMathPara>
                    </a14:m>
                    <a:endParaRPr lang="ko-KR" altLang="en-US" b="1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3426" y="4159865"/>
                    <a:ext cx="262892" cy="27699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6977" r="-9302" b="-2174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8DEFFB65-988C-4EC3-B596-8752390E9C75}"/>
                      </a:ext>
                    </a:extLst>
                  </p:cNvPr>
                  <p:cNvSpPr txBox="1"/>
                  <p:nvPr/>
                </p:nvSpPr>
                <p:spPr>
                  <a:xfrm>
                    <a:off x="2803721" y="1494838"/>
                    <a:ext cx="185352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a14:m>
                    <a:r>
                      <a:rPr lang="en-US" altLang="ko-KR" dirty="0"/>
                      <a:t>+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=+1}</m:t>
                        </m:r>
                      </m:oMath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3721" y="1494838"/>
                    <a:ext cx="1853521" cy="27699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6250" t="-28261" r="-5592" b="-5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5D50D781-5CD9-4334-BBC7-43244C184C4D}"/>
                      </a:ext>
                    </a:extLst>
                  </p:cNvPr>
                  <p:cNvSpPr txBox="1"/>
                  <p:nvPr/>
                </p:nvSpPr>
                <p:spPr>
                  <a:xfrm>
                    <a:off x="813667" y="2005327"/>
                    <a:ext cx="185352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a14:m>
                    <a:r>
                      <a:rPr lang="en-US" altLang="ko-KR" dirty="0"/>
                      <a:t>+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=−1}</m:t>
                        </m:r>
                      </m:oMath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3667" y="2005327"/>
                    <a:ext cx="1853521" cy="276999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5902" t="-28889" r="-5574" b="-51111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BF407D4-5B43-4D34-BF79-AD4456AFD2AF}"/>
                      </a:ext>
                    </a:extLst>
                  </p:cNvPr>
                  <p:cNvSpPr txBox="1"/>
                  <p:nvPr/>
                </p:nvSpPr>
                <p:spPr>
                  <a:xfrm>
                    <a:off x="3373163" y="4615191"/>
                    <a:ext cx="168039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a14:m>
                    <a:r>
                      <a:rPr lang="en-US" altLang="ko-KR" dirty="0"/>
                      <a:t>+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=0}</m:t>
                        </m:r>
                      </m:oMath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73163" y="4615191"/>
                    <a:ext cx="1680396" cy="276999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6522" t="-28261" r="-6522" b="-5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" name="직선 화살표 연결선 51">
                <a:extLst>
                  <a:ext uri="{FF2B5EF4-FFF2-40B4-BE49-F238E27FC236}">
                    <a16:creationId xmlns:a16="http://schemas.microsoft.com/office/drawing/2014/main" id="{28B94C2E-A7A6-4EBB-B89F-A9BF4F1D2F97}"/>
                  </a:ext>
                </a:extLst>
              </p:cNvPr>
              <p:cNvCxnSpPr/>
              <p:nvPr/>
            </p:nvCxnSpPr>
            <p:spPr>
              <a:xfrm flipV="1">
                <a:off x="1843708" y="4086891"/>
                <a:ext cx="557487" cy="3658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86BB75C4-4876-4200-844B-680F3FC58877}"/>
                      </a:ext>
                    </a:extLst>
                  </p:cNvPr>
                  <p:cNvSpPr txBox="1"/>
                  <p:nvPr/>
                </p:nvSpPr>
                <p:spPr>
                  <a:xfrm>
                    <a:off x="4714457" y="2614638"/>
                    <a:ext cx="30809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14457" y="2614638"/>
                    <a:ext cx="308098" cy="27699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11765" r="-3922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4" name="직선 연결선 53">
                <a:extLst>
                  <a:ext uri="{FF2B5EF4-FFF2-40B4-BE49-F238E27FC236}">
                    <a16:creationId xmlns:a16="http://schemas.microsoft.com/office/drawing/2014/main" id="{B17DAB28-CC2B-4C42-9D4D-94D750032EF9}"/>
                  </a:ext>
                </a:extLst>
              </p:cNvPr>
              <p:cNvCxnSpPr/>
              <p:nvPr/>
            </p:nvCxnSpPr>
            <p:spPr>
              <a:xfrm flipV="1">
                <a:off x="1858617" y="3228564"/>
                <a:ext cx="1781583" cy="121422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94A94ED9-00AC-48ED-968B-D20BD36A539C}"/>
                </a:ext>
              </a:extLst>
            </p:cNvPr>
            <p:cNvSpPr/>
            <p:nvPr/>
          </p:nvSpPr>
          <p:spPr>
            <a:xfrm>
              <a:off x="2776329" y="2829337"/>
              <a:ext cx="245166" cy="24020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BC05212-AB23-4823-AE00-CCD17CD75BAB}"/>
                </a:ext>
              </a:extLst>
            </p:cNvPr>
            <p:cNvSpPr/>
            <p:nvPr/>
          </p:nvSpPr>
          <p:spPr>
            <a:xfrm>
              <a:off x="3106994" y="3318025"/>
              <a:ext cx="245166" cy="24020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6D348618-C2F8-4F02-AE15-87E76042468F}"/>
                </a:ext>
              </a:extLst>
            </p:cNvPr>
            <p:cNvSpPr/>
            <p:nvPr/>
          </p:nvSpPr>
          <p:spPr>
            <a:xfrm>
              <a:off x="3924394" y="2811939"/>
              <a:ext cx="245166" cy="24020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8F79F78E-CD30-4C05-85D5-3C3F40C37F12}"/>
                </a:ext>
              </a:extLst>
            </p:cNvPr>
            <p:cNvSpPr/>
            <p:nvPr/>
          </p:nvSpPr>
          <p:spPr>
            <a:xfrm>
              <a:off x="3609451" y="2337350"/>
              <a:ext cx="245166" cy="24020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779F4A5E-7E4F-4E19-B1B7-BF9993D113C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3685" y="2896774"/>
            <a:ext cx="6181725" cy="676275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73D2931D-07F7-415F-B138-B0F2527421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1514" y="4539127"/>
            <a:ext cx="62769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3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1224</Words>
  <Application>Microsoft Office PowerPoint</Application>
  <PresentationFormat>와이드스크린</PresentationFormat>
  <Paragraphs>348</Paragraphs>
  <Slides>21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8" baseType="lpstr">
      <vt:lpstr>맑은 고딕</vt:lpstr>
      <vt:lpstr>Arial</vt:lpstr>
      <vt:lpstr>Calibri</vt:lpstr>
      <vt:lpstr>Cambria Math</vt:lpstr>
      <vt:lpstr>Times New Roman</vt:lpstr>
      <vt:lpstr>Wingdings</vt:lpstr>
      <vt:lpstr>Office 테마</vt:lpstr>
      <vt:lpstr>Machine Learning</vt:lpstr>
      <vt:lpstr>Contents</vt:lpstr>
      <vt:lpstr>7.1. Characteristics of Support Vector Machine</vt:lpstr>
      <vt:lpstr>7.2. Linear Separator and Perceptron</vt:lpstr>
      <vt:lpstr>Perceptron Learning Algorithm</vt:lpstr>
      <vt:lpstr>Perceptron Algorithm: Dual Representation </vt:lpstr>
      <vt:lpstr>PowerPoint 프레젠테이션</vt:lpstr>
      <vt:lpstr>7.3. Support Vector Machine</vt:lpstr>
      <vt:lpstr>Support Vector Machine</vt:lpstr>
      <vt:lpstr>Support Vector Machine: Formulation</vt:lpstr>
      <vt:lpstr>Support Vector Machine: Formulation &amp; Solution</vt:lpstr>
      <vt:lpstr>Support Vector Machines</vt:lpstr>
      <vt:lpstr>Support Vector Machines</vt:lpstr>
      <vt:lpstr>PowerPoint 프레젠테이션</vt:lpstr>
      <vt:lpstr>PowerPoint 프레젠테이션</vt:lpstr>
      <vt:lpstr>7.4. Application of SVM[10]</vt:lpstr>
      <vt:lpstr>Experiment Procedure</vt:lpstr>
      <vt:lpstr>Experiment Procedure</vt:lpstr>
      <vt:lpstr>Feature Selection</vt:lpstr>
      <vt:lpstr>Channel Selection</vt:lpstr>
      <vt:lpstr>Classification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 (인간 컴퓨터 상호작용)</dc:title>
  <dc:creator>shoh</dc:creator>
  <cp:lastModifiedBy>오상훈</cp:lastModifiedBy>
  <cp:revision>119</cp:revision>
  <cp:lastPrinted>2016-07-20T07:30:15Z</cp:lastPrinted>
  <dcterms:created xsi:type="dcterms:W3CDTF">2015-08-10T05:26:43Z</dcterms:created>
  <dcterms:modified xsi:type="dcterms:W3CDTF">2021-07-27T06:20:57Z</dcterms:modified>
</cp:coreProperties>
</file>