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307" r:id="rId4"/>
    <p:sldId id="293" r:id="rId5"/>
    <p:sldId id="292" r:id="rId6"/>
    <p:sldId id="322" r:id="rId7"/>
    <p:sldId id="323" r:id="rId8"/>
    <p:sldId id="325" r:id="rId9"/>
    <p:sldId id="324" r:id="rId10"/>
    <p:sldId id="294" r:id="rId11"/>
    <p:sldId id="308" r:id="rId12"/>
    <p:sldId id="309" r:id="rId13"/>
    <p:sldId id="310" r:id="rId14"/>
    <p:sldId id="326" r:id="rId15"/>
    <p:sldId id="297" r:id="rId16"/>
    <p:sldId id="327" r:id="rId17"/>
    <p:sldId id="311" r:id="rId18"/>
    <p:sldId id="312" r:id="rId19"/>
    <p:sldId id="313" r:id="rId20"/>
    <p:sldId id="266" r:id="rId21"/>
    <p:sldId id="267" r:id="rId22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1.png"/><Relationship Id="rId11" Type="http://schemas.openxmlformats.org/officeDocument/2006/relationships/image" Target="../media/image69.png"/><Relationship Id="rId5" Type="http://schemas.openxmlformats.org/officeDocument/2006/relationships/image" Target="../media/image631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1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4.png"/><Relationship Id="rId7" Type="http://schemas.openxmlformats.org/officeDocument/2006/relationships/image" Target="../media/image150.pn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1.jpe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wmf"/><Relationship Id="rId7" Type="http://schemas.openxmlformats.org/officeDocument/2006/relationships/image" Target="../media/image3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/>
              <a:t>5.3. Training of MLP : Error Back-Propagation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6" y="1153362"/>
            <a:ext cx="2945962" cy="30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88158"/>
              </p:ext>
            </p:extLst>
          </p:nvPr>
        </p:nvGraphicFramePr>
        <p:xfrm>
          <a:off x="512201" y="1191402"/>
          <a:ext cx="10591485" cy="530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95680" imgH="2374560" progId="Equation.DSMT4">
                  <p:embed/>
                </p:oleObj>
              </mc:Choice>
              <mc:Fallback>
                <p:oleObj name="Equation" r:id="rId3" imgW="4495680" imgH="237456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01" y="1191402"/>
                        <a:ext cx="10591485" cy="5301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st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5" y="1518639"/>
            <a:ext cx="2392181" cy="18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7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6" descr="sta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78" y="4231204"/>
            <a:ext cx="1917224" cy="14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sigmoid">
            <a:extLst>
              <a:ext uri="{FF2B5EF4-FFF2-40B4-BE49-F238E27FC236}">
                <a16:creationId xmlns:a16="http://schemas.microsoft.com/office/drawing/2014/main" id="{663411A5-0E12-4D9C-AA16-7800B5FC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920" y="1008804"/>
            <a:ext cx="3314539" cy="24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E3DCF8-7020-4189-8FB9-0F0634257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08804"/>
            <a:ext cx="79914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392CCFC-AEAA-4F5E-9106-DB2185380C23}"/>
              </a:ext>
            </a:extLst>
          </p:cNvPr>
          <p:cNvGrpSpPr/>
          <p:nvPr/>
        </p:nvGrpSpPr>
        <p:grpSpPr>
          <a:xfrm>
            <a:off x="3596109" y="591853"/>
            <a:ext cx="4359386" cy="5328215"/>
            <a:chOff x="3596109" y="473866"/>
            <a:chExt cx="4359386" cy="5328215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5090688-0268-4C1C-BC98-D48FCF875A4E}"/>
                </a:ext>
              </a:extLst>
            </p:cNvPr>
            <p:cNvSpPr/>
            <p:nvPr/>
          </p:nvSpPr>
          <p:spPr>
            <a:xfrm>
              <a:off x="3713825" y="511206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BA2AEEB-927B-4F93-91C8-539D3E7A0B3A}"/>
                </a:ext>
              </a:extLst>
            </p:cNvPr>
            <p:cNvSpPr/>
            <p:nvPr/>
          </p:nvSpPr>
          <p:spPr>
            <a:xfrm>
              <a:off x="4686299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58B50517-2CB3-48EB-8F93-ED031114F05B}"/>
                </a:ext>
              </a:extLst>
            </p:cNvPr>
            <p:cNvSpPr/>
            <p:nvPr/>
          </p:nvSpPr>
          <p:spPr>
            <a:xfrm>
              <a:off x="7063409" y="507392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BA7F39C-98CF-448C-BFBC-CB999620CD1D}"/>
                </a:ext>
              </a:extLst>
            </p:cNvPr>
            <p:cNvSpPr/>
            <p:nvPr/>
          </p:nvSpPr>
          <p:spPr>
            <a:xfrm>
              <a:off x="5762944" y="512035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7A0555EC-43A9-44DE-9DAA-4E93F783B76A}"/>
                </a:ext>
              </a:extLst>
            </p:cNvPr>
            <p:cNvCxnSpPr/>
            <p:nvPr/>
          </p:nvCxnSpPr>
          <p:spPr>
            <a:xfrm>
              <a:off x="6288679" y="5276065"/>
              <a:ext cx="609078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56D467-B4B1-4313-AB83-C3EA74487248}"/>
                    </a:ext>
                  </a:extLst>
                </p:cNvPr>
                <p:cNvSpPr txBox="1"/>
                <p:nvPr/>
              </p:nvSpPr>
              <p:spPr>
                <a:xfrm>
                  <a:off x="3747592" y="5525082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592" y="5525082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DCE2119-7BDD-419A-80E5-5B4719B86593}"/>
                </a:ext>
              </a:extLst>
            </p:cNvPr>
            <p:cNvSpPr/>
            <p:nvPr/>
          </p:nvSpPr>
          <p:spPr>
            <a:xfrm>
              <a:off x="5398741" y="2882690"/>
              <a:ext cx="589895" cy="4918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743E6683-B86E-429C-A80B-DEC1F9448792}"/>
                </a:ext>
              </a:extLst>
            </p:cNvPr>
            <p:cNvCxnSpPr>
              <a:stCxn id="12" idx="0"/>
              <a:endCxn id="19" idx="4"/>
            </p:cNvCxnSpPr>
            <p:nvPr/>
          </p:nvCxnSpPr>
          <p:spPr>
            <a:xfrm flipV="1">
              <a:off x="3877821" y="3374569"/>
              <a:ext cx="1815868" cy="1737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65296392-307F-49B2-B246-2400D45AB696}"/>
                </a:ext>
              </a:extLst>
            </p:cNvPr>
            <p:cNvCxnSpPr>
              <a:stCxn id="13" idx="0"/>
              <a:endCxn id="19" idx="4"/>
            </p:cNvCxnSpPr>
            <p:nvPr/>
          </p:nvCxnSpPr>
          <p:spPr>
            <a:xfrm flipV="1">
              <a:off x="4850295" y="3374569"/>
              <a:ext cx="843394" cy="17043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251D0550-F833-4329-8EA0-3118229DBD29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 flipV="1">
              <a:off x="5693689" y="3374569"/>
              <a:ext cx="233251" cy="1745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7CAD3E30-4F93-4B60-AAA1-26D6B62F2A40}"/>
                </a:ext>
              </a:extLst>
            </p:cNvPr>
            <p:cNvCxnSpPr>
              <a:stCxn id="15" idx="0"/>
              <a:endCxn id="19" idx="4"/>
            </p:cNvCxnSpPr>
            <p:nvPr/>
          </p:nvCxnSpPr>
          <p:spPr>
            <a:xfrm flipH="1" flipV="1">
              <a:off x="5693689" y="3374569"/>
              <a:ext cx="1533716" cy="1699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4C65E6B-C55E-40E1-A2C9-ECDD838FBA06}"/>
                </a:ext>
              </a:extLst>
            </p:cNvPr>
            <p:cNvSpPr/>
            <p:nvPr/>
          </p:nvSpPr>
          <p:spPr>
            <a:xfrm>
              <a:off x="5314606" y="86410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E8E87A25-E2A1-43F0-A023-1DBA1445C64B}"/>
                </a:ext>
              </a:extLst>
            </p:cNvPr>
            <p:cNvCxnSpPr>
              <a:stCxn id="19" idx="0"/>
              <a:endCxn id="24" idx="4"/>
            </p:cNvCxnSpPr>
            <p:nvPr/>
          </p:nvCxnSpPr>
          <p:spPr>
            <a:xfrm flipH="1" flipV="1">
              <a:off x="5478602" y="1192100"/>
              <a:ext cx="215087" cy="1690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D513DC-EE47-41E3-AD8F-1B7A75499692}"/>
                    </a:ext>
                  </a:extLst>
                </p:cNvPr>
                <p:cNvSpPr txBox="1"/>
                <p:nvPr/>
              </p:nvSpPr>
              <p:spPr>
                <a:xfrm>
                  <a:off x="4719876" y="5509149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876" y="5509149"/>
                  <a:ext cx="3049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D7BE9EF-F5E1-47AF-B3FD-A36B57F3EDB0}"/>
                    </a:ext>
                  </a:extLst>
                </p:cNvPr>
                <p:cNvSpPr txBox="1"/>
                <p:nvPr/>
              </p:nvSpPr>
              <p:spPr>
                <a:xfrm>
                  <a:off x="5770729" y="5489803"/>
                  <a:ext cx="277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29" y="5489803"/>
                  <a:ext cx="27757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667" r="-4444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310DDF-E7C7-40D2-8C4D-D002C398C737}"/>
                    </a:ext>
                  </a:extLst>
                </p:cNvPr>
                <p:cNvSpPr txBox="1"/>
                <p:nvPr/>
              </p:nvSpPr>
              <p:spPr>
                <a:xfrm>
                  <a:off x="7119535" y="5509148"/>
                  <a:ext cx="3430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535" y="5509148"/>
                  <a:ext cx="343043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57" r="-1786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8C2F609B-5C0F-4DC2-AB92-6AFF4A7C6C90}"/>
                </a:ext>
              </a:extLst>
            </p:cNvPr>
            <p:cNvSpPr/>
            <p:nvPr/>
          </p:nvSpPr>
          <p:spPr>
            <a:xfrm>
              <a:off x="3632677" y="87379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01F53BE-C96F-460D-951E-28B15CDABB43}"/>
                </a:ext>
              </a:extLst>
            </p:cNvPr>
            <p:cNvSpPr/>
            <p:nvPr/>
          </p:nvSpPr>
          <p:spPr>
            <a:xfrm>
              <a:off x="6936664" y="87379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5BA4A32B-B946-4D46-9CF8-402C1ECC15A6}"/>
                </a:ext>
              </a:extLst>
            </p:cNvPr>
            <p:cNvCxnSpPr/>
            <p:nvPr/>
          </p:nvCxnSpPr>
          <p:spPr>
            <a:xfrm flipV="1">
              <a:off x="4585829" y="1045018"/>
              <a:ext cx="365709" cy="81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BA3918EF-46F0-4638-B89C-95384BA06869}"/>
                </a:ext>
              </a:extLst>
            </p:cNvPr>
            <p:cNvCxnSpPr>
              <a:stCxn id="19" idx="0"/>
              <a:endCxn id="29" idx="4"/>
            </p:cNvCxnSpPr>
            <p:nvPr/>
          </p:nvCxnSpPr>
          <p:spPr>
            <a:xfrm flipH="1" flipV="1">
              <a:off x="3796673" y="1201790"/>
              <a:ext cx="1897016" cy="1680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84ED81D8-4DFC-49A3-9D73-A2B94B602FF2}"/>
                </a:ext>
              </a:extLst>
            </p:cNvPr>
            <p:cNvCxnSpPr>
              <a:stCxn id="19" idx="0"/>
              <a:endCxn id="30" idx="4"/>
            </p:cNvCxnSpPr>
            <p:nvPr/>
          </p:nvCxnSpPr>
          <p:spPr>
            <a:xfrm flipV="1">
              <a:off x="5693689" y="1201789"/>
              <a:ext cx="1406971" cy="1680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E7760FD6-C79E-4780-952E-98B1B2307D26}"/>
                </a:ext>
              </a:extLst>
            </p:cNvPr>
            <p:cNvCxnSpPr/>
            <p:nvPr/>
          </p:nvCxnSpPr>
          <p:spPr>
            <a:xfrm>
              <a:off x="5212034" y="5284349"/>
              <a:ext cx="41317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47096C0-0AC9-4599-B42D-BA3E8BB9D248}"/>
                    </a:ext>
                  </a:extLst>
                </p:cNvPr>
                <p:cNvSpPr txBox="1"/>
                <p:nvPr/>
              </p:nvSpPr>
              <p:spPr>
                <a:xfrm>
                  <a:off x="5070845" y="2662243"/>
                  <a:ext cx="283346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845" y="2662243"/>
                  <a:ext cx="283346" cy="29931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217" r="-10870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2290108-AC1C-4E17-B4FE-CBBFF17301FE}"/>
                    </a:ext>
                  </a:extLst>
                </p:cNvPr>
                <p:cNvSpPr txBox="1"/>
                <p:nvPr/>
              </p:nvSpPr>
              <p:spPr>
                <a:xfrm>
                  <a:off x="5314606" y="497046"/>
                  <a:ext cx="3216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606" y="497046"/>
                  <a:ext cx="32169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3208" r="-188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9E331EF-0EAF-4AA6-BDC0-92886AAFAA99}"/>
                    </a:ext>
                  </a:extLst>
                </p:cNvPr>
                <p:cNvSpPr txBox="1"/>
                <p:nvPr/>
              </p:nvSpPr>
              <p:spPr>
                <a:xfrm>
                  <a:off x="3596109" y="481916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109" y="481916"/>
                  <a:ext cx="306622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000" r="-2000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51D515D-EFA7-4282-BA4C-DD0F33167ECD}"/>
                    </a:ext>
                  </a:extLst>
                </p:cNvPr>
                <p:cNvSpPr txBox="1"/>
                <p:nvPr/>
              </p:nvSpPr>
              <p:spPr>
                <a:xfrm>
                  <a:off x="6936664" y="473866"/>
                  <a:ext cx="3657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664" y="473866"/>
                  <a:ext cx="365741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1667" r="-166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638A37A-C05E-47CE-B9C9-36CFAF1142C8}"/>
                    </a:ext>
                  </a:extLst>
                </p:cNvPr>
                <p:cNvSpPr txBox="1"/>
                <p:nvPr/>
              </p:nvSpPr>
              <p:spPr>
                <a:xfrm>
                  <a:off x="5726046" y="873799"/>
                  <a:ext cx="3155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pt-BR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046" y="873799"/>
                  <a:ext cx="315536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462" r="-1923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59217F1-3475-41F7-9278-0365F50506B0}"/>
                    </a:ext>
                  </a:extLst>
                </p:cNvPr>
                <p:cNvSpPr txBox="1"/>
                <p:nvPr/>
              </p:nvSpPr>
              <p:spPr>
                <a:xfrm>
                  <a:off x="5648406" y="1452065"/>
                  <a:ext cx="401007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406" y="1452065"/>
                  <a:ext cx="401007" cy="29931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615" r="-7692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6F3E3F6-7BF0-4BE6-8D7D-4ED6C838611D}"/>
                    </a:ext>
                  </a:extLst>
                </p:cNvPr>
                <p:cNvSpPr txBox="1"/>
                <p:nvPr/>
              </p:nvSpPr>
              <p:spPr>
                <a:xfrm>
                  <a:off x="3707293" y="1552457"/>
                  <a:ext cx="390876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293" y="1552457"/>
                  <a:ext cx="390876" cy="29931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688" r="-7813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85FDEFE-4F89-4C69-B0B7-311251AE75DB}"/>
                    </a:ext>
                  </a:extLst>
                </p:cNvPr>
                <p:cNvSpPr txBox="1"/>
                <p:nvPr/>
              </p:nvSpPr>
              <p:spPr>
                <a:xfrm>
                  <a:off x="6982665" y="1510658"/>
                  <a:ext cx="445891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665" y="1510658"/>
                  <a:ext cx="445891" cy="29931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054" r="-5405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15BEA31-0D2D-4A06-AE59-96AC3E9B0AFD}"/>
                    </a:ext>
                  </a:extLst>
                </p:cNvPr>
                <p:cNvSpPr txBox="1"/>
                <p:nvPr/>
              </p:nvSpPr>
              <p:spPr>
                <a:xfrm>
                  <a:off x="4065104" y="873799"/>
                  <a:ext cx="3004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pt-BR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104" y="873799"/>
                  <a:ext cx="300467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4286" r="-204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AF3854A-C927-4927-900A-D59BF89B75DA}"/>
                    </a:ext>
                  </a:extLst>
                </p:cNvPr>
                <p:cNvSpPr txBox="1"/>
                <p:nvPr/>
              </p:nvSpPr>
              <p:spPr>
                <a:xfrm>
                  <a:off x="7462578" y="873799"/>
                  <a:ext cx="3595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pt-BR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578" y="873799"/>
                  <a:ext cx="359586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1864" r="-339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9EDC128-53B2-4443-83C6-518CAA64D407}"/>
                    </a:ext>
                  </a:extLst>
                </p:cNvPr>
                <p:cNvSpPr txBox="1"/>
                <p:nvPr/>
              </p:nvSpPr>
              <p:spPr>
                <a:xfrm>
                  <a:off x="6428154" y="2106525"/>
                  <a:ext cx="1000402" cy="7788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154" y="2106525"/>
                  <a:ext cx="1000402" cy="77886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EC03678-4636-41DE-AE79-43116177EFA6}"/>
                    </a:ext>
                  </a:extLst>
                </p:cNvPr>
                <p:cNvSpPr txBox="1"/>
                <p:nvPr/>
              </p:nvSpPr>
              <p:spPr>
                <a:xfrm>
                  <a:off x="5479023" y="2961556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023" y="2961556"/>
                  <a:ext cx="494046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3580" r="-13580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DF14B47-6586-4BB9-8180-C49709E0998A}"/>
                    </a:ext>
                  </a:extLst>
                </p:cNvPr>
                <p:cNvSpPr txBox="1"/>
                <p:nvPr/>
              </p:nvSpPr>
              <p:spPr>
                <a:xfrm>
                  <a:off x="6428154" y="3261336"/>
                  <a:ext cx="1527341" cy="7788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154" y="3261336"/>
                  <a:ext cx="1527341" cy="77886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2F59A080-E36D-4134-86A2-A7C936692464}"/>
                </a:ext>
              </a:extLst>
            </p:cNvPr>
            <p:cNvCxnSpPr/>
            <p:nvPr/>
          </p:nvCxnSpPr>
          <p:spPr>
            <a:xfrm flipV="1">
              <a:off x="6316883" y="1045018"/>
              <a:ext cx="365709" cy="81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구부러진 연결선 124">
              <a:extLst>
                <a:ext uri="{FF2B5EF4-FFF2-40B4-BE49-F238E27FC236}">
                  <a16:creationId xmlns:a16="http://schemas.microsoft.com/office/drawing/2014/main" id="{4481B5E9-9E8C-425E-85CC-A2B96F66144A}"/>
                </a:ext>
              </a:extLst>
            </p:cNvPr>
            <p:cNvCxnSpPr>
              <a:stCxn id="45" idx="1"/>
            </p:cNvCxnSpPr>
            <p:nvPr/>
          </p:nvCxnSpPr>
          <p:spPr>
            <a:xfrm rot="10800000" flipV="1">
              <a:off x="5908776" y="2495958"/>
              <a:ext cx="519378" cy="307865"/>
            </a:xfrm>
            <a:prstGeom prst="curved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구부러진 연결선 125">
              <a:extLst>
                <a:ext uri="{FF2B5EF4-FFF2-40B4-BE49-F238E27FC236}">
                  <a16:creationId xmlns:a16="http://schemas.microsoft.com/office/drawing/2014/main" id="{21CC232B-093D-4BBB-BE6B-EA9D8B1323AD}"/>
                </a:ext>
              </a:extLst>
            </p:cNvPr>
            <p:cNvCxnSpPr/>
            <p:nvPr/>
          </p:nvCxnSpPr>
          <p:spPr>
            <a:xfrm rot="10800000">
              <a:off x="5942769" y="3436666"/>
              <a:ext cx="419954" cy="235042"/>
            </a:xfrm>
            <a:prstGeom prst="curved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17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5.4. Incorrect Saturation of Output Nodes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C1941E-36C1-4353-9043-39AC998B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48" y="1762842"/>
            <a:ext cx="3539066" cy="2794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C8305C9-2722-4FCC-A4AF-C3F958D7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1762842"/>
            <a:ext cx="5715000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782BD-B313-49C6-96C0-9B033C45DC0C}"/>
                  </a:ext>
                </a:extLst>
              </p:cNvPr>
              <p:cNvSpPr txBox="1"/>
              <p:nvPr/>
            </p:nvSpPr>
            <p:spPr>
              <a:xfrm>
                <a:off x="5348748" y="2723535"/>
                <a:ext cx="29005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Correct Saturation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782BD-B313-49C6-96C0-9B033C45D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48" y="2723535"/>
                <a:ext cx="2900517" cy="646331"/>
              </a:xfrm>
              <a:prstGeom prst="rect">
                <a:avLst/>
              </a:prstGeom>
              <a:blipFill>
                <a:blip r:embed="rId6"/>
                <a:stretch>
                  <a:fillRect l="-1681" t="-5660" b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96728D-C003-482E-91B9-D98A5BF25773}"/>
                  </a:ext>
                </a:extLst>
              </p:cNvPr>
              <p:cNvSpPr txBox="1"/>
              <p:nvPr/>
            </p:nvSpPr>
            <p:spPr>
              <a:xfrm>
                <a:off x="5348747" y="3592385"/>
                <a:ext cx="62828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Incorrect Saturation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≈±1 </m:t>
                      </m:r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=∓1 , </m:t>
                      </m:r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 </m:t>
                      </m:r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although</m:t>
                      </m:r>
                      <m:r>
                        <a:rPr lang="en-US" altLang="ko-K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96728D-C003-482E-91B9-D98A5BF25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47" y="3592385"/>
                <a:ext cx="6282814" cy="646331"/>
              </a:xfrm>
              <a:prstGeom prst="rect">
                <a:avLst/>
              </a:prstGeom>
              <a:blipFill>
                <a:blip r:embed="rId7"/>
                <a:stretch>
                  <a:fillRect l="-776" t="-4717" b="-9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FC612-E34A-415D-93DC-E09D35D91DED}"/>
                  </a:ext>
                </a:extLst>
              </p:cNvPr>
              <p:cNvSpPr txBox="1"/>
              <p:nvPr/>
            </p:nvSpPr>
            <p:spPr>
              <a:xfrm>
                <a:off x="1681316" y="4983982"/>
                <a:ext cx="9350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Incorrect Saturation of Output Nodes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Very Slow Convergence of Learning 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FC612-E34A-415D-93DC-E09D35D9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6" y="4983982"/>
                <a:ext cx="9350478" cy="369332"/>
              </a:xfrm>
              <a:prstGeom prst="rect">
                <a:avLst/>
              </a:prstGeom>
              <a:blipFill>
                <a:blip r:embed="rId8"/>
                <a:stretch>
                  <a:fillRect l="-5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C048DE02-DC7E-4733-9273-0DF30F69E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316" y="5466509"/>
            <a:ext cx="6499045" cy="108669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EE94D9-FFCC-4F75-8911-BA1E3AEEE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0801" y="2756027"/>
            <a:ext cx="4381500" cy="1019175"/>
          </a:xfrm>
          <a:prstGeom prst="rect">
            <a:avLst/>
          </a:prstGeom>
        </p:spPr>
      </p:pic>
      <p:pic>
        <p:nvPicPr>
          <p:cNvPr id="13" name="Picture 6" descr="stanh">
            <a:extLst>
              <a:ext uri="{FF2B5EF4-FFF2-40B4-BE49-F238E27FC236}">
                <a16:creationId xmlns:a16="http://schemas.microsoft.com/office/drawing/2014/main" id="{16F3B847-3B66-44F8-97C7-1EE9D5C4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274" y="328967"/>
            <a:ext cx="1953819" cy="14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EE26F3F-89BC-43B9-8970-CF7A446DB1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3134" y="987897"/>
            <a:ext cx="3388956" cy="7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20FFC3B-25C1-411C-93CA-DFBB7CC7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7" y="1506023"/>
            <a:ext cx="10437845" cy="31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6763" y="103453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Training of MLP : Error Back-Propagation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3732127"/>
              </p:ext>
            </p:extLst>
          </p:nvPr>
        </p:nvGraphicFramePr>
        <p:xfrm>
          <a:off x="681038" y="1125273"/>
          <a:ext cx="5343525" cy="50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3416040" progId="Equation.DSMT4">
                  <p:embed/>
                </p:oleObj>
              </mc:Choice>
              <mc:Fallback>
                <p:oleObj name="Equation" r:id="rId2" imgW="3632040" imgH="3416040" progId="Equation.DSMT4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125273"/>
                        <a:ext cx="5343525" cy="50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graphicFrame>
        <p:nvGraphicFramePr>
          <p:cNvPr id="17" name="Object 33"/>
          <p:cNvGraphicFramePr>
            <a:graphicFrameLocks noChangeAspect="1"/>
          </p:cNvGraphicFramePr>
          <p:nvPr/>
        </p:nvGraphicFramePr>
        <p:xfrm>
          <a:off x="7912099" y="5669665"/>
          <a:ext cx="2552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215640" progId="Equation.3">
                  <p:embed/>
                </p:oleObj>
              </mc:Choice>
              <mc:Fallback>
                <p:oleObj name="Equation" r:id="rId4" imgW="1511280" imgH="215640" progId="Equation.3">
                  <p:embed/>
                  <p:pic>
                    <p:nvPicPr>
                      <p:cNvPr id="1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099" y="5669665"/>
                        <a:ext cx="2552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153CD089-9B6D-4600-BDCE-DE0EE9DFA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437" y="1228725"/>
            <a:ext cx="5343525" cy="44005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7E03EF1-AAF0-48FC-B543-AD320E5E6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971" y="533967"/>
            <a:ext cx="6444165" cy="63240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9EFF083-E9AB-4155-987C-3EF4A85CA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904" y="1146199"/>
            <a:ext cx="3090377" cy="6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7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EB650DE-A3D8-4589-AAF6-6208948A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4" y="594762"/>
            <a:ext cx="10727094" cy="58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Error Back-Propagation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74EB94-7280-467E-9DA8-0D2BFE5A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2009775"/>
            <a:ext cx="8048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E92683-E64C-40A4-8FC9-BA1EE7FD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175"/>
            <a:ext cx="6429375" cy="62960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096665B-93FA-452A-A298-50E3B73E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1328737"/>
            <a:ext cx="4191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DF2024B-C16A-4DD4-B566-F5ED559A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5" y="1031596"/>
            <a:ext cx="4591050" cy="36766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F8D3BE3-2EA3-4CBC-9AAF-CD6DBAA9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1060171"/>
            <a:ext cx="4305300" cy="36480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4130C57-ED35-4705-B4D5-6658BE47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5074958"/>
            <a:ext cx="42481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C1F3FC-B675-4BEF-AF6C-259F9BD2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11" y="261299"/>
            <a:ext cx="10501215" cy="61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7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A15E24-DD41-4D58-A11E-F0BC1E94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50" y="247209"/>
            <a:ext cx="7778048" cy="15715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E07F834-5D97-441E-94F4-7968CDFB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50" y="1889057"/>
            <a:ext cx="7778048" cy="49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7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5.1. Multi-Layer Perceptron (MLP)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7" y="4450975"/>
            <a:ext cx="10515600" cy="2260879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Each layer receives its inputs from the previous layer and forwards its outputs to the next – feed forward structure</a:t>
            </a:r>
          </a:p>
          <a:p>
            <a:r>
              <a:rPr lang="en-US" altLang="ko-KR" sz="2400" dirty="0"/>
              <a:t>Output layer: sigmoid activation function for classification, linear activation function for regression problem</a:t>
            </a:r>
          </a:p>
          <a:p>
            <a:r>
              <a:rPr lang="en-US" altLang="ko-KR" sz="2400" dirty="0"/>
              <a:t>Referred to as a two-layer network (two layer of weights)</a:t>
            </a:r>
            <a:endParaRPr lang="ko-KR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52" y="1097148"/>
            <a:ext cx="3091848" cy="31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1097148"/>
            <a:ext cx="1171575" cy="3143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461" y="2560731"/>
            <a:ext cx="1085850" cy="2762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55" y="3797581"/>
            <a:ext cx="971550" cy="2857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1EAC4F0-9832-43AA-A1C1-9BC701795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123" y="337256"/>
            <a:ext cx="2750200" cy="37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Architecture of MLP (</a:t>
            </a:r>
            <a:r>
              <a:rPr lang="en-US" altLang="ko-KR" sz="3200" b="1" i="1" dirty="0"/>
              <a:t>N-H-M</a:t>
            </a:r>
            <a:r>
              <a:rPr lang="en-US" altLang="ko-KR" sz="3200" b="1" dirty="0"/>
              <a:t>): Forward Propagation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0" y="1449200"/>
            <a:ext cx="4617549" cy="47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113150" y="1113701"/>
          <a:ext cx="4259449" cy="461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2298600" progId="Equation.3">
                  <p:embed/>
                </p:oleObj>
              </mc:Choice>
              <mc:Fallback>
                <p:oleObj name="Equation" r:id="rId3" imgW="2006280" imgH="22986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150" y="1113701"/>
                        <a:ext cx="4259449" cy="4619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 descr="sigm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20" y="2344728"/>
            <a:ext cx="3590677" cy="26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4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5.2. Representational Power of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MLP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1008659" cy="591245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MLP with 3 layers can represent arbitrary function </a:t>
            </a:r>
          </a:p>
          <a:p>
            <a:pPr lvl="1"/>
            <a:r>
              <a:rPr lang="en-US" altLang="ko-KR" dirty="0"/>
              <a:t>Each hidden unit represents a soft threshold function in the input space </a:t>
            </a:r>
          </a:p>
          <a:p>
            <a:pPr lvl="1"/>
            <a:r>
              <a:rPr lang="en-US" altLang="ko-KR" dirty="0"/>
              <a:t>Combine two opposite-facing threshold functions to make a ridge </a:t>
            </a:r>
          </a:p>
          <a:p>
            <a:pPr lvl="1"/>
            <a:r>
              <a:rPr lang="en-US" altLang="ko-KR" dirty="0"/>
              <a:t>Combine two perpendicular ridges to make a bump </a:t>
            </a:r>
          </a:p>
          <a:p>
            <a:pPr lvl="1"/>
            <a:r>
              <a:rPr lang="en-US" altLang="ko-KR" dirty="0"/>
              <a:t>Add bumps of various sizes and locations to fit any surface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Universal </a:t>
            </a:r>
            <a:r>
              <a:rPr lang="en-US" altLang="ko-KR" dirty="0" err="1"/>
              <a:t>approximator</a:t>
            </a:r>
            <a:endParaRPr lang="en-US" altLang="ko-KR" dirty="0"/>
          </a:p>
          <a:p>
            <a:pPr lvl="1"/>
            <a:r>
              <a:rPr lang="en-US" altLang="ko-KR" dirty="0"/>
              <a:t>A two layer (linear output) network can approximate any continuous function on a compact input domain to arbitrary accuracy given a sufficiently large number of hidden units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48" y="2930042"/>
            <a:ext cx="8193010" cy="212242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2BD5B6-6E50-42BA-9833-3523DF0F9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2" y="2724902"/>
            <a:ext cx="2978149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9B1921B-C6FC-42EC-98CB-15F71BDC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5" y="455086"/>
            <a:ext cx="2374999" cy="242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D5E47FB-9717-463F-BCB2-C4E8C4A0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31" y="312115"/>
            <a:ext cx="9002680" cy="63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67C610-BF49-4428-8980-45DE636A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1" y="283960"/>
            <a:ext cx="11948998" cy="649006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0459FF9-81D7-4620-BEE1-D208DB14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1" y="1121524"/>
            <a:ext cx="1483365" cy="151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C818363-E133-452B-B1A0-89D8A6315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10" y="83975"/>
            <a:ext cx="2952892" cy="12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B341EA7-AB1F-4EB2-89F5-34D8DA62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5" y="681961"/>
            <a:ext cx="1351352" cy="13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05CCD79-D889-43F3-9C54-00E67E146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347" y="519258"/>
            <a:ext cx="8394099" cy="58194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DEB923-50ED-44E5-AD5C-A49F7E5F0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0" y="3521833"/>
            <a:ext cx="2155169" cy="8822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23A13EF-BAE1-490F-8C7A-F4F6A18FA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34" y="2843107"/>
            <a:ext cx="2452567" cy="5858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F8BCA14-D356-4C8C-8E1F-1FB0590D3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34" y="2240618"/>
            <a:ext cx="1881746" cy="60248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34F31B-3837-4EDD-964D-7E04A4519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70" y="4496901"/>
            <a:ext cx="2183132" cy="3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B341EA7-AB1F-4EB2-89F5-34D8DA62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5" y="681961"/>
            <a:ext cx="1351352" cy="13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DFD54A0-0A90-49DA-88C9-4DEEC2D1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47" y="266587"/>
            <a:ext cx="7554103" cy="63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293</Words>
  <Application>Microsoft Office PowerPoint</Application>
  <PresentationFormat>와이드스크린</PresentationFormat>
  <Paragraphs>59</Paragraphs>
  <Slides>21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굴림</vt:lpstr>
      <vt:lpstr>Arial</vt:lpstr>
      <vt:lpstr>Cambria Math</vt:lpstr>
      <vt:lpstr>Times New Roman</vt:lpstr>
      <vt:lpstr>맑은 고딕</vt:lpstr>
      <vt:lpstr>Office 테마</vt:lpstr>
      <vt:lpstr>Equation</vt:lpstr>
      <vt:lpstr>Machine Learning</vt:lpstr>
      <vt:lpstr>Contents</vt:lpstr>
      <vt:lpstr>5.1. Multi-Layer Perceptron (MLP)</vt:lpstr>
      <vt:lpstr>Architecture of MLP (N-H-M): Forward Propagation</vt:lpstr>
      <vt:lpstr>5.2. Representational Power of MLP</vt:lpstr>
      <vt:lpstr>PowerPoint 프레젠테이션</vt:lpstr>
      <vt:lpstr>PowerPoint 프레젠테이션</vt:lpstr>
      <vt:lpstr>PowerPoint 프레젠테이션</vt:lpstr>
      <vt:lpstr>PowerPoint 프레젠테이션</vt:lpstr>
      <vt:lpstr>5.3. Training of MLP : Error Back-Propagation Algorithm</vt:lpstr>
      <vt:lpstr>PowerPoint 프레젠테이션</vt:lpstr>
      <vt:lpstr>PowerPoint 프레젠테이션</vt:lpstr>
      <vt:lpstr>5.4. Incorrect Saturation of Output Nodes</vt:lpstr>
      <vt:lpstr>PowerPoint 프레젠테이션</vt:lpstr>
      <vt:lpstr>Training of MLP : Error Back-Propagation Algorithm</vt:lpstr>
      <vt:lpstr>PowerPoint 프레젠테이션</vt:lpstr>
      <vt:lpstr>Error Back-Propagation Algorithm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97</cp:revision>
  <cp:lastPrinted>2016-07-20T07:30:15Z</cp:lastPrinted>
  <dcterms:created xsi:type="dcterms:W3CDTF">2015-08-10T05:26:43Z</dcterms:created>
  <dcterms:modified xsi:type="dcterms:W3CDTF">2021-04-06T23:37:11Z</dcterms:modified>
</cp:coreProperties>
</file>