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81" r:id="rId3"/>
    <p:sldId id="301" r:id="rId4"/>
    <p:sldId id="257" r:id="rId5"/>
    <p:sldId id="272" r:id="rId6"/>
    <p:sldId id="273" r:id="rId7"/>
    <p:sldId id="282" r:id="rId8"/>
    <p:sldId id="283" r:id="rId9"/>
    <p:sldId id="296" r:id="rId10"/>
    <p:sldId id="298" r:id="rId11"/>
    <p:sldId id="297" r:id="rId12"/>
    <p:sldId id="284" r:id="rId13"/>
    <p:sldId id="285" r:id="rId14"/>
    <p:sldId id="286" r:id="rId15"/>
    <p:sldId id="279" r:id="rId16"/>
    <p:sldId id="299" r:id="rId17"/>
    <p:sldId id="300" r:id="rId18"/>
    <p:sldId id="295" r:id="rId19"/>
    <p:sldId id="288" r:id="rId20"/>
    <p:sldId id="289" r:id="rId21"/>
    <p:sldId id="294" r:id="rId22"/>
    <p:sldId id="290" r:id="rId23"/>
  </p:sldIdLst>
  <p:sldSz cx="12192000" cy="6858000"/>
  <p:notesSz cx="6735763" cy="9799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17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17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07843"/>
            <a:ext cx="2919413" cy="4917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07843"/>
            <a:ext cx="2919412" cy="4917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2021-04-02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7" Type="http://schemas.openxmlformats.org/officeDocument/2006/relationships/image" Target="../media/image410.png"/><Relationship Id="rId12" Type="http://schemas.openxmlformats.org/officeDocument/2006/relationships/image" Target="../media/image90.png"/><Relationship Id="rId17" Type="http://schemas.openxmlformats.org/officeDocument/2006/relationships/image" Target="../media/image12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0.png"/><Relationship Id="rId5" Type="http://schemas.openxmlformats.org/officeDocument/2006/relationships/image" Target="../media/image211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110.png"/><Relationship Id="rId9" Type="http://schemas.openxmlformats.org/officeDocument/2006/relationships/image" Target="../media/image67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9.png"/><Relationship Id="rId18" Type="http://schemas.openxmlformats.org/officeDocument/2006/relationships/image" Target="../media/image20.png"/><Relationship Id="rId7" Type="http://schemas.openxmlformats.org/officeDocument/2006/relationships/image" Target="../media/image410.png"/><Relationship Id="rId12" Type="http://schemas.openxmlformats.org/officeDocument/2006/relationships/image" Target="../media/image90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0.png"/><Relationship Id="rId5" Type="http://schemas.openxmlformats.org/officeDocument/2006/relationships/image" Target="../media/image211.png"/><Relationship Id="rId1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10.png"/><Relationship Id="rId9" Type="http://schemas.openxmlformats.org/officeDocument/2006/relationships/image" Target="../media/image67.pn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10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7" Type="http://schemas.openxmlformats.org/officeDocument/2006/relationships/image" Target="../media/image410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80.png"/><Relationship Id="rId5" Type="http://schemas.openxmlformats.org/officeDocument/2006/relationships/image" Target="../media/image211.png"/><Relationship Id="rId10" Type="http://schemas.openxmlformats.org/officeDocument/2006/relationships/image" Target="../media/image7.png"/><Relationship Id="rId4" Type="http://schemas.openxmlformats.org/officeDocument/2006/relationships/image" Target="../media/image110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78BFED6-E0BE-44CA-9267-9C990027C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75" y="713695"/>
            <a:ext cx="82296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60409F0-4187-4572-AF61-E7056505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62" y="1233001"/>
            <a:ext cx="8201025" cy="398145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D2D10B5-053D-412E-89F6-0BCD667DD0DD}"/>
              </a:ext>
            </a:extLst>
          </p:cNvPr>
          <p:cNvSpPr/>
          <p:nvPr/>
        </p:nvSpPr>
        <p:spPr>
          <a:xfrm>
            <a:off x="1390261" y="4823927"/>
            <a:ext cx="1950098" cy="39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2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3.2. Projection with Basis Vectors</a:t>
            </a:r>
            <a:endParaRPr lang="ko-KR" alt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7B88EC99-9BA9-494B-98E6-2FC7E87D4B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052" y="1046854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000" dirty="0"/>
                  <a:t>Point A</a:t>
                </a:r>
                <a:r>
                  <a:rPr lang="en-US" altLang="ko-KR" sz="2000" dirty="0">
                    <a:latin typeface="+mj-lt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ko-KR" sz="2000" b="0" dirty="0"/>
              </a:p>
              <a:p>
                <a:r>
                  <a:rPr lang="en-US" altLang="ko-KR" sz="2000" dirty="0"/>
                  <a:t>Basis Vector </a:t>
                </a:r>
                <a:r>
                  <a:rPr lang="en-US" altLang="ko-KR" sz="2000" b="1" dirty="0"/>
                  <a:t>w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ko-KR" sz="2000" b="1" dirty="0"/>
              </a:p>
              <a:p>
                <a:r>
                  <a:rPr lang="en-US" altLang="ko-KR" sz="2000" dirty="0"/>
                  <a:t>Projection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2" name="내용 개체 틀 11">
                <a:extLst>
                  <a:ext uri="{FF2B5EF4-FFF2-40B4-BE49-F238E27FC236}">
                    <a16:creationId xmlns:a16="http://schemas.microsoft.com/office/drawing/2014/main" id="{7B88EC99-9BA9-494B-98E6-2FC7E87D4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052" y="1046854"/>
                <a:ext cx="10515600" cy="4351338"/>
              </a:xfrm>
              <a:blipFill>
                <a:blip r:embed="rId4"/>
                <a:stretch>
                  <a:fillRect l="-522" t="-15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C345D282-65EE-4471-88F8-9BBEDA318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00" y="2303462"/>
            <a:ext cx="7848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7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3.3. LDA Formulation</a:t>
            </a:r>
            <a:endParaRPr lang="ko-KR" alt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D890F19-0456-4599-8A97-04A4A5D20C31}"/>
              </a:ext>
            </a:extLst>
          </p:cNvPr>
          <p:cNvGrpSpPr/>
          <p:nvPr/>
        </p:nvGrpSpPr>
        <p:grpSpPr>
          <a:xfrm>
            <a:off x="698090" y="1103235"/>
            <a:ext cx="3774824" cy="2898059"/>
            <a:chOff x="1510748" y="1184053"/>
            <a:chExt cx="4348514" cy="3599342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B34B0BF-32AF-42BE-A718-A797DB2B73A5}"/>
                </a:ext>
              </a:extLst>
            </p:cNvPr>
            <p:cNvSpPr/>
            <p:nvPr/>
          </p:nvSpPr>
          <p:spPr>
            <a:xfrm>
              <a:off x="4259743" y="24748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30A6A80-8595-4495-9655-8DAA54B62AEB}"/>
                </a:ext>
              </a:extLst>
            </p:cNvPr>
            <p:cNvSpPr/>
            <p:nvPr/>
          </p:nvSpPr>
          <p:spPr>
            <a:xfrm>
              <a:off x="3961569" y="234249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28586E6-11CA-4C4F-BDFB-92289123618D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C519335-7B75-4560-8926-A5EA6E64E203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193EB847-05FE-4011-81D0-A5D2084DE5AD}"/>
                </a:ext>
              </a:extLst>
            </p:cNvPr>
            <p:cNvSpPr/>
            <p:nvPr/>
          </p:nvSpPr>
          <p:spPr>
            <a:xfrm rot="21081693">
              <a:off x="3092706" y="251144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C58135A9-45B3-4916-AA2A-F98A5134EDD5}"/>
                </a:ext>
              </a:extLst>
            </p:cNvPr>
            <p:cNvSpPr/>
            <p:nvPr/>
          </p:nvSpPr>
          <p:spPr>
            <a:xfrm rot="21081693">
              <a:off x="2750407" y="27587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5AE45159-3F0D-413A-8EEB-99CE4674DA30}"/>
                </a:ext>
              </a:extLst>
            </p:cNvPr>
            <p:cNvSpPr/>
            <p:nvPr/>
          </p:nvSpPr>
          <p:spPr>
            <a:xfrm rot="21081693">
              <a:off x="2615013" y="257074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B8CC5D35-4C60-4555-90C7-7854738E1975}"/>
                </a:ext>
              </a:extLst>
            </p:cNvPr>
            <p:cNvSpPr/>
            <p:nvPr/>
          </p:nvSpPr>
          <p:spPr>
            <a:xfrm rot="21081693">
              <a:off x="3237376" y="270267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A7517C76-991A-45C8-BD71-66F6A4AC04F2}"/>
                </a:ext>
              </a:extLst>
            </p:cNvPr>
            <p:cNvSpPr/>
            <p:nvPr/>
          </p:nvSpPr>
          <p:spPr>
            <a:xfrm rot="21081693">
              <a:off x="2967657" y="26403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6A16EF0B-09AE-4BAC-B5BB-856EAF34FF77}"/>
                </a:ext>
              </a:extLst>
            </p:cNvPr>
            <p:cNvSpPr/>
            <p:nvPr/>
          </p:nvSpPr>
          <p:spPr>
            <a:xfrm rot="21081693">
              <a:off x="2871775" y="24299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EC0CBA10-BBAA-42C6-B359-6AB6D30EBDDF}"/>
                </a:ext>
              </a:extLst>
            </p:cNvPr>
            <p:cNvSpPr/>
            <p:nvPr/>
          </p:nvSpPr>
          <p:spPr>
            <a:xfrm rot="21081693">
              <a:off x="3020126" y="282673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615A22AC-0188-47F2-981C-63A37936701E}"/>
                </a:ext>
              </a:extLst>
            </p:cNvPr>
            <p:cNvSpPr/>
            <p:nvPr/>
          </p:nvSpPr>
          <p:spPr>
            <a:xfrm rot="21081693">
              <a:off x="2518627" y="2781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5BCD1563-3286-43D8-880C-BF0D7913A8C3}"/>
                </a:ext>
              </a:extLst>
            </p:cNvPr>
            <p:cNvSpPr/>
            <p:nvPr/>
          </p:nvSpPr>
          <p:spPr>
            <a:xfrm rot="21081693">
              <a:off x="2446046" y="296333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6B07BD98-9BBB-4466-8585-1AC56B68C10E}"/>
                </a:ext>
              </a:extLst>
            </p:cNvPr>
            <p:cNvSpPr/>
            <p:nvPr/>
          </p:nvSpPr>
          <p:spPr>
            <a:xfrm rot="21081693">
              <a:off x="2772383" y="290535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637BC381-9856-405B-8CAD-FF676D66CF81}"/>
                </a:ext>
              </a:extLst>
            </p:cNvPr>
            <p:cNvSpPr/>
            <p:nvPr/>
          </p:nvSpPr>
          <p:spPr>
            <a:xfrm rot="21081693">
              <a:off x="2674848" y="300684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C8D86D26-EE4C-4D22-A27F-DB3EA836FACA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2D14C3C-3AD0-45EF-9197-A623EDBE4FE5}"/>
                </a:ext>
              </a:extLst>
            </p:cNvPr>
            <p:cNvSpPr/>
            <p:nvPr/>
          </p:nvSpPr>
          <p:spPr>
            <a:xfrm>
              <a:off x="3969437" y="2493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174BC72C-45D9-4068-8421-E01DBC6EE918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7F8BBE3E-E377-4765-9E5D-C6F92B1BF030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7CEBE52-D014-4BB4-BE1D-F96A35ED4B67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7FA0685-8B19-416A-B065-615D928958B1}"/>
                </a:ext>
              </a:extLst>
            </p:cNvPr>
            <p:cNvSpPr/>
            <p:nvPr/>
          </p:nvSpPr>
          <p:spPr>
            <a:xfrm>
              <a:off x="4479234" y="23199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62A341A-1740-41B1-8523-6BD21F48C881}"/>
                </a:ext>
              </a:extLst>
            </p:cNvPr>
            <p:cNvSpPr/>
            <p:nvPr/>
          </p:nvSpPr>
          <p:spPr>
            <a:xfrm>
              <a:off x="4403784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35411EF5-97BD-4533-8705-CFBF956D0BA2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152D830B-8E72-4D45-996B-129C1C69B055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35908E1-0F26-45DD-97D7-7FA3203FDBA8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FB21D3D-3681-4264-A918-36D08CD2C124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DBC902-8CDD-4823-8B00-FD72021572F2}"/>
                    </a:ext>
                  </a:extLst>
                </p:cNvPr>
                <p:cNvSpPr txBox="1"/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977" r="-9302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F0D1B096-BD94-449E-9DCA-D71C32A19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434" y="4145872"/>
              <a:ext cx="606216" cy="277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9B0CAF95-06BF-4AA7-B27D-360B80D40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282" y="2569426"/>
              <a:ext cx="3945980" cy="1863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D9440C3-4A35-4248-BBC2-AB86BAB5F7FA}"/>
                    </a:ext>
                  </a:extLst>
                </p:cNvPr>
                <p:cNvSpPr txBox="1"/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4F6B201-368C-4596-A67C-517827303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615" r="-307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5ABE4C9-562F-4836-996A-4C4860AC61FF}"/>
                    </a:ext>
                  </a:extLst>
                </p:cNvPr>
                <p:cNvSpPr txBox="1"/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961AED7-9AE7-401E-B8AC-71D4C13FD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545" r="-1515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F04A6C5-9398-4654-9204-E1D0DE246610}"/>
                    </a:ext>
                  </a:extLst>
                </p:cNvPr>
                <p:cNvSpPr txBox="1"/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DE0F73B-D5B4-47EB-933D-D709B3A5C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839" r="-161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888963-EF34-4A3C-8FF2-69B5F97B2719}"/>
                    </a:ext>
                  </a:extLst>
                </p:cNvPr>
                <p:cNvSpPr txBox="1"/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AACEA65-4F91-4C18-BCC7-369EE51F2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762" r="-3175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C7446C89-A146-430E-8B05-8C243BE862C5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2519359" y="3078630"/>
              <a:ext cx="417020" cy="86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A2F7FE4-6ACE-42D1-9D25-E3C10A3C8616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2591940" y="2897181"/>
              <a:ext cx="454594" cy="991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D6B63E9C-9BE4-4A84-B097-FBFC80691D28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2748161" y="3122142"/>
              <a:ext cx="336569" cy="75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1C05700A-8F1C-4D9B-916A-3866BA338C85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2845696" y="3020652"/>
              <a:ext cx="379094" cy="80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0798680F-FDEF-44E6-9599-8B408D1CAE23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3310689" y="2817974"/>
              <a:ext cx="381201" cy="778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EA61B2C-3A6B-4F7D-BE69-55FEF30D18D5}"/>
                </a:ext>
              </a:extLst>
            </p:cNvPr>
            <p:cNvCxnSpPr>
              <a:stCxn id="17" idx="3"/>
            </p:cNvCxnSpPr>
            <p:nvPr/>
          </p:nvCxnSpPr>
          <p:spPr>
            <a:xfrm>
              <a:off x="3166019" y="2626746"/>
              <a:ext cx="480804" cy="996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DE0B262-0EC3-4672-8514-73AF57F9CC78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3093439" y="2942033"/>
              <a:ext cx="356843" cy="757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551CA2B3-E06C-4B09-8F12-751A73EDEFBA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3117750" y="2767018"/>
              <a:ext cx="418431" cy="913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AC7E76BE-C76A-4EF0-B7B9-1DA5A84CC442}"/>
                </a:ext>
              </a:extLst>
            </p:cNvPr>
            <p:cNvCxnSpPr>
              <a:stCxn id="42" idx="2"/>
            </p:cNvCxnSpPr>
            <p:nvPr/>
          </p:nvCxnSpPr>
          <p:spPr>
            <a:xfrm>
              <a:off x="2918465" y="2905517"/>
              <a:ext cx="401096" cy="8699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EB16B071-58E7-4E2B-A2AF-0AFB513F0ED6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3828218" y="2474841"/>
              <a:ext cx="402537" cy="865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4FF54886-DDF7-4BF5-8A53-70F938B8122E}"/>
                </a:ext>
              </a:extLst>
            </p:cNvPr>
            <p:cNvCxnSpPr>
              <a:stCxn id="29" idx="2"/>
            </p:cNvCxnSpPr>
            <p:nvPr/>
          </p:nvCxnSpPr>
          <p:spPr>
            <a:xfrm>
              <a:off x="4019133" y="2576194"/>
              <a:ext cx="313566" cy="698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4593A447-E65E-46CA-B47E-A41CBD0936FF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4011265" y="2425321"/>
              <a:ext cx="373978" cy="82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DDD170A8-70B3-4679-B45F-217DA3538F29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4453480" y="2126974"/>
              <a:ext cx="433340" cy="903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F3DC5A24-5FA1-45C9-9ABD-EC50228177B6}"/>
                </a:ext>
              </a:extLst>
            </p:cNvPr>
            <p:cNvCxnSpPr>
              <a:stCxn id="33" idx="2"/>
            </p:cNvCxnSpPr>
            <p:nvPr/>
          </p:nvCxnSpPr>
          <p:spPr>
            <a:xfrm>
              <a:off x="4528930" y="2402758"/>
              <a:ext cx="319694" cy="64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D2145347-244D-408B-99F5-C85BB3365C32}"/>
                </a:ext>
              </a:extLst>
            </p:cNvPr>
            <p:cNvCxnSpPr/>
            <p:nvPr/>
          </p:nvCxnSpPr>
          <p:spPr>
            <a:xfrm>
              <a:off x="4361687" y="2374952"/>
              <a:ext cx="345001" cy="74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F362D600-FFBD-43DA-91D0-59C601A1007C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4309439" y="2557666"/>
              <a:ext cx="281640" cy="600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D63B876B-88BC-42FC-8C7C-B879D639DE19}"/>
                </a:ext>
              </a:extLst>
            </p:cNvPr>
            <p:cNvCxnSpPr>
              <a:stCxn id="43" idx="2"/>
            </p:cNvCxnSpPr>
            <p:nvPr/>
          </p:nvCxnSpPr>
          <p:spPr>
            <a:xfrm>
              <a:off x="4137985" y="2374952"/>
              <a:ext cx="399658" cy="8208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85B2AF66-F0DD-4E05-9064-8FDE5AE81749}"/>
                </a:ext>
              </a:extLst>
            </p:cNvPr>
            <p:cNvCxnSpPr/>
            <p:nvPr/>
          </p:nvCxnSpPr>
          <p:spPr>
            <a:xfrm flipV="1">
              <a:off x="3101818" y="3919181"/>
              <a:ext cx="734778" cy="39567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8C84164A-EAB1-4B77-AC90-C1F944A72B91}"/>
                </a:ext>
              </a:extLst>
            </p:cNvPr>
            <p:cNvCxnSpPr/>
            <p:nvPr/>
          </p:nvCxnSpPr>
          <p:spPr>
            <a:xfrm flipV="1">
              <a:off x="4385243" y="3342717"/>
              <a:ext cx="639586" cy="32264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27F0C21-896F-4DC7-9B98-0B5F41947E5A}"/>
                    </a:ext>
                  </a:extLst>
                </p:cNvPr>
                <p:cNvSpPr txBox="1"/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3518EAA-A007-4F6F-A225-2AB3FC0E6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blipFill>
                  <a:blip r:embed="rId11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B7F5518-5F68-4978-B7A1-F45FA58B9C20}"/>
                    </a:ext>
                  </a:extLst>
                </p:cNvPr>
                <p:cNvSpPr txBox="1"/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DFD755F-5AA4-453C-A715-797FB458F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blipFill>
                  <a:blip r:embed="rId12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8C1F7109-336D-4618-9ADE-FEB7A626C7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0694" y="2015821"/>
            <a:ext cx="6267450" cy="1038225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D60C845D-A4FF-4773-8969-385E6FA3F1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9894" y="1007173"/>
            <a:ext cx="5048250" cy="838200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1C66B94F-86C9-4729-B9E4-C9C014BFDF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3694" y="3113276"/>
            <a:ext cx="5124450" cy="600075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9EB58894-1004-49DD-91D9-1D189D2328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6544" y="4782043"/>
            <a:ext cx="5181600" cy="4572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A8F4615-2005-48FC-AAEA-9CF29BEF4DB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9669" y="3950030"/>
            <a:ext cx="6848475" cy="7524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59F8646-A51A-48AE-A872-59E45BCCD7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2739" y="4367706"/>
            <a:ext cx="3571875" cy="8286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7C7E3D7-FEAC-4BD2-AC79-212E96F9391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9716" y="5430545"/>
            <a:ext cx="2228850" cy="571500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799E650-C301-4731-AA7A-C6ABE2C3FC02}"/>
              </a:ext>
            </a:extLst>
          </p:cNvPr>
          <p:cNvSpPr/>
          <p:nvPr/>
        </p:nvSpPr>
        <p:spPr>
          <a:xfrm>
            <a:off x="8397045" y="1991348"/>
            <a:ext cx="816234" cy="1071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5C0A251-7A81-447D-8E6B-7CD05C791C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72914" y="5531194"/>
            <a:ext cx="5783424" cy="12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9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D890F19-0456-4599-8A97-04A4A5D20C31}"/>
              </a:ext>
            </a:extLst>
          </p:cNvPr>
          <p:cNvGrpSpPr/>
          <p:nvPr/>
        </p:nvGrpSpPr>
        <p:grpSpPr>
          <a:xfrm>
            <a:off x="698090" y="1103236"/>
            <a:ext cx="3480620" cy="2662520"/>
            <a:chOff x="1510748" y="1184053"/>
            <a:chExt cx="4348514" cy="3599342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B34B0BF-32AF-42BE-A718-A797DB2B73A5}"/>
                </a:ext>
              </a:extLst>
            </p:cNvPr>
            <p:cNvSpPr/>
            <p:nvPr/>
          </p:nvSpPr>
          <p:spPr>
            <a:xfrm>
              <a:off x="4259743" y="24748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30A6A80-8595-4495-9655-8DAA54B62AEB}"/>
                </a:ext>
              </a:extLst>
            </p:cNvPr>
            <p:cNvSpPr/>
            <p:nvPr/>
          </p:nvSpPr>
          <p:spPr>
            <a:xfrm>
              <a:off x="3961569" y="234249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28586E6-11CA-4C4F-BDFB-92289123618D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3C519335-7B75-4560-8926-A5EA6E64E203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193EB847-05FE-4011-81D0-A5D2084DE5AD}"/>
                </a:ext>
              </a:extLst>
            </p:cNvPr>
            <p:cNvSpPr/>
            <p:nvPr/>
          </p:nvSpPr>
          <p:spPr>
            <a:xfrm rot="21081693">
              <a:off x="3092706" y="251144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C58135A9-45B3-4916-AA2A-F98A5134EDD5}"/>
                </a:ext>
              </a:extLst>
            </p:cNvPr>
            <p:cNvSpPr/>
            <p:nvPr/>
          </p:nvSpPr>
          <p:spPr>
            <a:xfrm rot="21081693">
              <a:off x="2750407" y="27587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5AE45159-3F0D-413A-8EEB-99CE4674DA30}"/>
                </a:ext>
              </a:extLst>
            </p:cNvPr>
            <p:cNvSpPr/>
            <p:nvPr/>
          </p:nvSpPr>
          <p:spPr>
            <a:xfrm rot="21081693">
              <a:off x="2615013" y="257074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B8CC5D35-4C60-4555-90C7-7854738E1975}"/>
                </a:ext>
              </a:extLst>
            </p:cNvPr>
            <p:cNvSpPr/>
            <p:nvPr/>
          </p:nvSpPr>
          <p:spPr>
            <a:xfrm rot="21081693">
              <a:off x="3237376" y="270267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A7517C76-991A-45C8-BD71-66F6A4AC04F2}"/>
                </a:ext>
              </a:extLst>
            </p:cNvPr>
            <p:cNvSpPr/>
            <p:nvPr/>
          </p:nvSpPr>
          <p:spPr>
            <a:xfrm rot="21081693">
              <a:off x="2967657" y="26403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6A16EF0B-09AE-4BAC-B5BB-856EAF34FF77}"/>
                </a:ext>
              </a:extLst>
            </p:cNvPr>
            <p:cNvSpPr/>
            <p:nvPr/>
          </p:nvSpPr>
          <p:spPr>
            <a:xfrm rot="21081693">
              <a:off x="2871775" y="24299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EC0CBA10-BBAA-42C6-B359-6AB6D30EBDDF}"/>
                </a:ext>
              </a:extLst>
            </p:cNvPr>
            <p:cNvSpPr/>
            <p:nvPr/>
          </p:nvSpPr>
          <p:spPr>
            <a:xfrm rot="21081693">
              <a:off x="3020126" y="282673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615A22AC-0188-47F2-981C-63A37936701E}"/>
                </a:ext>
              </a:extLst>
            </p:cNvPr>
            <p:cNvSpPr/>
            <p:nvPr/>
          </p:nvSpPr>
          <p:spPr>
            <a:xfrm rot="21081693">
              <a:off x="2518627" y="2781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5BCD1563-3286-43D8-880C-BF0D7913A8C3}"/>
                </a:ext>
              </a:extLst>
            </p:cNvPr>
            <p:cNvSpPr/>
            <p:nvPr/>
          </p:nvSpPr>
          <p:spPr>
            <a:xfrm rot="21081693">
              <a:off x="2446046" y="296333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6B07BD98-9BBB-4466-8585-1AC56B68C10E}"/>
                </a:ext>
              </a:extLst>
            </p:cNvPr>
            <p:cNvSpPr/>
            <p:nvPr/>
          </p:nvSpPr>
          <p:spPr>
            <a:xfrm rot="21081693">
              <a:off x="2772383" y="290535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637BC381-9856-405B-8CAD-FF676D66CF81}"/>
                </a:ext>
              </a:extLst>
            </p:cNvPr>
            <p:cNvSpPr/>
            <p:nvPr/>
          </p:nvSpPr>
          <p:spPr>
            <a:xfrm rot="21081693">
              <a:off x="2674848" y="300684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C8D86D26-EE4C-4D22-A27F-DB3EA836FACA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2D14C3C-3AD0-45EF-9197-A623EDBE4FE5}"/>
                </a:ext>
              </a:extLst>
            </p:cNvPr>
            <p:cNvSpPr/>
            <p:nvPr/>
          </p:nvSpPr>
          <p:spPr>
            <a:xfrm>
              <a:off x="3969437" y="2493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174BC72C-45D9-4068-8421-E01DBC6EE918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7F8BBE3E-E377-4765-9E5D-C6F92B1BF030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7CEBE52-D014-4BB4-BE1D-F96A35ED4B67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7FA0685-8B19-416A-B065-615D928958B1}"/>
                </a:ext>
              </a:extLst>
            </p:cNvPr>
            <p:cNvSpPr/>
            <p:nvPr/>
          </p:nvSpPr>
          <p:spPr>
            <a:xfrm>
              <a:off x="4479234" y="23199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62A341A-1740-41B1-8523-6BD21F48C881}"/>
                </a:ext>
              </a:extLst>
            </p:cNvPr>
            <p:cNvSpPr/>
            <p:nvPr/>
          </p:nvSpPr>
          <p:spPr>
            <a:xfrm>
              <a:off x="4403784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35411EF5-97BD-4533-8705-CFBF956D0BA2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152D830B-8E72-4D45-996B-129C1C69B055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35908E1-0F26-45DD-97D7-7FA3203FDBA8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FB21D3D-3681-4264-A918-36D08CD2C124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DBC902-8CDD-4823-8B00-FD72021572F2}"/>
                    </a:ext>
                  </a:extLst>
                </p:cNvPr>
                <p:cNvSpPr txBox="1"/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977" r="-9302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F0D1B096-BD94-449E-9DCA-D71C32A19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434" y="4145872"/>
              <a:ext cx="606216" cy="277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9B0CAF95-06BF-4AA7-B27D-360B80D40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282" y="2569426"/>
              <a:ext cx="3945980" cy="1863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D9440C3-4A35-4248-BBC2-AB86BAB5F7FA}"/>
                    </a:ext>
                  </a:extLst>
                </p:cNvPr>
                <p:cNvSpPr txBox="1"/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4F6B201-368C-4596-A67C-517827303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615" r="-307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5ABE4C9-562F-4836-996A-4C4860AC61FF}"/>
                    </a:ext>
                  </a:extLst>
                </p:cNvPr>
                <p:cNvSpPr txBox="1"/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961AED7-9AE7-401E-B8AC-71D4C13FD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545" r="-1515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F04A6C5-9398-4654-9204-E1D0DE246610}"/>
                    </a:ext>
                  </a:extLst>
                </p:cNvPr>
                <p:cNvSpPr txBox="1"/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DE0F73B-D5B4-47EB-933D-D709B3A5C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839" r="-161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888963-EF34-4A3C-8FF2-69B5F97B2719}"/>
                    </a:ext>
                  </a:extLst>
                </p:cNvPr>
                <p:cNvSpPr txBox="1"/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AACEA65-4F91-4C18-BCC7-369EE51F2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762" r="-3175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C7446C89-A146-430E-8B05-8C243BE862C5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2519359" y="3078630"/>
              <a:ext cx="417020" cy="86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A2F7FE4-6ACE-42D1-9D25-E3C10A3C8616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2591940" y="2897181"/>
              <a:ext cx="454594" cy="991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D6B63E9C-9BE4-4A84-B097-FBFC80691D28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2748161" y="3122142"/>
              <a:ext cx="336569" cy="75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1C05700A-8F1C-4D9B-916A-3866BA338C85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>
              <a:off x="2845696" y="3020652"/>
              <a:ext cx="379094" cy="80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0798680F-FDEF-44E6-9599-8B408D1CAE23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3310689" y="2817974"/>
              <a:ext cx="381201" cy="778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EA61B2C-3A6B-4F7D-BE69-55FEF30D18D5}"/>
                </a:ext>
              </a:extLst>
            </p:cNvPr>
            <p:cNvCxnSpPr>
              <a:stCxn id="17" idx="3"/>
            </p:cNvCxnSpPr>
            <p:nvPr/>
          </p:nvCxnSpPr>
          <p:spPr>
            <a:xfrm>
              <a:off x="3166019" y="2626746"/>
              <a:ext cx="480804" cy="996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DE0B262-0EC3-4672-8514-73AF57F9CC78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3093439" y="2942033"/>
              <a:ext cx="356843" cy="757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551CA2B3-E06C-4B09-8F12-751A73EDEFBA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3117750" y="2767018"/>
              <a:ext cx="418431" cy="913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AC7E76BE-C76A-4EF0-B7B9-1DA5A84CC442}"/>
                </a:ext>
              </a:extLst>
            </p:cNvPr>
            <p:cNvCxnSpPr>
              <a:stCxn id="42" idx="2"/>
            </p:cNvCxnSpPr>
            <p:nvPr/>
          </p:nvCxnSpPr>
          <p:spPr>
            <a:xfrm>
              <a:off x="2918465" y="2905517"/>
              <a:ext cx="401096" cy="8699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EB16B071-58E7-4E2B-A2AF-0AFB513F0ED6}"/>
                </a:ext>
              </a:extLst>
            </p:cNvPr>
            <p:cNvCxnSpPr>
              <a:stCxn id="15" idx="2"/>
            </p:cNvCxnSpPr>
            <p:nvPr/>
          </p:nvCxnSpPr>
          <p:spPr>
            <a:xfrm>
              <a:off x="3828218" y="2474841"/>
              <a:ext cx="402537" cy="865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4FF54886-DDF7-4BF5-8A53-70F938B8122E}"/>
                </a:ext>
              </a:extLst>
            </p:cNvPr>
            <p:cNvCxnSpPr>
              <a:stCxn id="29" idx="2"/>
            </p:cNvCxnSpPr>
            <p:nvPr/>
          </p:nvCxnSpPr>
          <p:spPr>
            <a:xfrm>
              <a:off x="4019133" y="2576194"/>
              <a:ext cx="313566" cy="698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4593A447-E65E-46CA-B47E-A41CBD0936FF}"/>
                </a:ext>
              </a:extLst>
            </p:cNvPr>
            <p:cNvCxnSpPr>
              <a:stCxn id="14" idx="2"/>
            </p:cNvCxnSpPr>
            <p:nvPr/>
          </p:nvCxnSpPr>
          <p:spPr>
            <a:xfrm>
              <a:off x="4011265" y="2425321"/>
              <a:ext cx="373978" cy="82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DDD170A8-70B3-4679-B45F-217DA3538F29}"/>
                </a:ext>
              </a:extLst>
            </p:cNvPr>
            <p:cNvCxnSpPr>
              <a:stCxn id="34" idx="2"/>
            </p:cNvCxnSpPr>
            <p:nvPr/>
          </p:nvCxnSpPr>
          <p:spPr>
            <a:xfrm>
              <a:off x="4453480" y="2126974"/>
              <a:ext cx="433340" cy="903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F3DC5A24-5FA1-45C9-9ABD-EC50228177B6}"/>
                </a:ext>
              </a:extLst>
            </p:cNvPr>
            <p:cNvCxnSpPr>
              <a:stCxn id="33" idx="2"/>
            </p:cNvCxnSpPr>
            <p:nvPr/>
          </p:nvCxnSpPr>
          <p:spPr>
            <a:xfrm>
              <a:off x="4528930" y="2402758"/>
              <a:ext cx="319694" cy="64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D2145347-244D-408B-99F5-C85BB3365C32}"/>
                </a:ext>
              </a:extLst>
            </p:cNvPr>
            <p:cNvCxnSpPr/>
            <p:nvPr/>
          </p:nvCxnSpPr>
          <p:spPr>
            <a:xfrm>
              <a:off x="4361687" y="2374952"/>
              <a:ext cx="345001" cy="74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F362D600-FFBD-43DA-91D0-59C601A1007C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4309439" y="2557666"/>
              <a:ext cx="281640" cy="600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D63B876B-88BC-42FC-8C7C-B879D639DE19}"/>
                </a:ext>
              </a:extLst>
            </p:cNvPr>
            <p:cNvCxnSpPr>
              <a:stCxn id="43" idx="2"/>
            </p:cNvCxnSpPr>
            <p:nvPr/>
          </p:nvCxnSpPr>
          <p:spPr>
            <a:xfrm>
              <a:off x="4137985" y="2374952"/>
              <a:ext cx="399658" cy="8208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85B2AF66-F0DD-4E05-9064-8FDE5AE81749}"/>
                </a:ext>
              </a:extLst>
            </p:cNvPr>
            <p:cNvCxnSpPr/>
            <p:nvPr/>
          </p:nvCxnSpPr>
          <p:spPr>
            <a:xfrm flipV="1">
              <a:off x="3101818" y="3919181"/>
              <a:ext cx="734778" cy="39567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8C84164A-EAB1-4B77-AC90-C1F944A72B91}"/>
                </a:ext>
              </a:extLst>
            </p:cNvPr>
            <p:cNvCxnSpPr/>
            <p:nvPr/>
          </p:nvCxnSpPr>
          <p:spPr>
            <a:xfrm flipV="1">
              <a:off x="4385243" y="3342717"/>
              <a:ext cx="639586" cy="32264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27F0C21-896F-4DC7-9B98-0B5F41947E5A}"/>
                    </a:ext>
                  </a:extLst>
                </p:cNvPr>
                <p:cNvSpPr txBox="1"/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3518EAA-A007-4F6F-A225-2AB3FC0E6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blipFill>
                  <a:blip r:embed="rId11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B7F5518-5F68-4978-B7A1-F45FA58B9C20}"/>
                    </a:ext>
                  </a:extLst>
                </p:cNvPr>
                <p:cNvSpPr txBox="1"/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DFD755F-5AA4-453C-A715-797FB458F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blipFill>
                  <a:blip r:embed="rId12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7" name="그림 66">
            <a:extLst>
              <a:ext uri="{FF2B5EF4-FFF2-40B4-BE49-F238E27FC236}">
                <a16:creationId xmlns:a16="http://schemas.microsoft.com/office/drawing/2014/main" id="{D60C845D-A4FF-4773-8969-385E6FA3F1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8553" y="1031155"/>
            <a:ext cx="5048250" cy="8382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9399D0D-5B8B-4DBE-AC2C-FC3B9D9E4A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87353" y="1990797"/>
            <a:ext cx="7029450" cy="10191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499775E-2364-4214-B01A-E802892614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4678" y="3097547"/>
            <a:ext cx="5572125" cy="6858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2A38DDF-0DBE-430F-AA79-206EF7FF3B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305" y="3852377"/>
            <a:ext cx="4953000" cy="1238250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170C8995-906A-4768-A5BF-69C969013B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80168" y="5176102"/>
            <a:ext cx="5114925" cy="762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20125C0-68B9-4346-8559-461EFBAA1D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017" y="4054019"/>
            <a:ext cx="6282631" cy="230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89BF228-B65D-44D0-AB8F-037DC55A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49" y="1056052"/>
            <a:ext cx="10417502" cy="342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4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21F7AA0-53A7-4184-BEF1-FA5C21F3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12" y="229511"/>
            <a:ext cx="8343025" cy="61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0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31DA011-4B9A-4D03-BC89-D117F54E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88" y="302952"/>
            <a:ext cx="7705160" cy="442766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B706D66-22BB-4712-B046-7DEE636B4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533" y="3974840"/>
            <a:ext cx="594436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F090AE5-B6F8-48F7-800B-D44BD59C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39" y="447675"/>
            <a:ext cx="8852823" cy="61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E0C28BD-723D-4A42-948A-7416A9C8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547687"/>
            <a:ext cx="79724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0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2891" y="93786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ko-KR" sz="3200" dirty="0"/>
              <a:t>1.3. Types of Machine Learning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FC7C5143-B94C-4482-8776-A27B8A1BEC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119" y="896369"/>
                <a:ext cx="11168109" cy="5065261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000" dirty="0"/>
                  <a:t>Prediction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Supervised Learning: Given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600" dirty="0"/>
                  <a:t> pairs, find a good understanding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→Y. Ex) Classification, Regression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Active Learning : Find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→Y, but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are initially hidden and there is a charge for each label you want revealed. The hope is that by intelligent adaptive querying, you can get away with significantly fewer labels than you would need in a regular supervised learning framework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600" dirty="0"/>
                  <a:t>Semi-supervised learning: Given both small number of labels and large number of unlabeled data, find f: X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→Y.</a:t>
                </a:r>
                <a:r>
                  <a:rPr lang="en-US" altLang="ko-KR" sz="1600" dirty="0"/>
                  <a:t>  </a:t>
                </a:r>
              </a:p>
              <a:p>
                <a:r>
                  <a:rPr lang="en-US" altLang="ko-KR" sz="2000" dirty="0"/>
                  <a:t>Understanding</a:t>
                </a:r>
              </a:p>
              <a:p>
                <a:pPr lvl="1"/>
                <a:r>
                  <a:rPr lang="en-US" altLang="ko-KR" sz="1600" dirty="0"/>
                  <a:t>Unsupervised Learning: Given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ko-KR" sz="1600" dirty="0"/>
                  <a:t> find something interesting. Ex) Clustering, novelty-detection</a:t>
                </a:r>
              </a:p>
              <a:p>
                <a:r>
                  <a:rPr lang="en-US" altLang="ko-KR" sz="2000" dirty="0"/>
                  <a:t>Policy(Control)</a:t>
                </a:r>
              </a:p>
              <a:p>
                <a:pPr lvl="1"/>
                <a:r>
                  <a:rPr lang="en-US" altLang="ko-KR" sz="1600" dirty="0"/>
                  <a:t>Reinforcement Learning: find f: P</a:t>
                </a: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→A to max R</a:t>
                </a:r>
              </a:p>
              <a:p>
                <a:pPr marL="457200" lvl="1" indent="0">
                  <a:buNone/>
                </a:pPr>
                <a:r>
                  <a:rPr lang="en-US" altLang="ko-KR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(P: history of perception, A: action. R: long term reward)</a:t>
                </a:r>
                <a:endParaRPr lang="en-US" altLang="ko-KR" sz="1600" dirty="0"/>
              </a:p>
              <a:p>
                <a:r>
                  <a:rPr lang="en-US" altLang="ko-KR" sz="2000" dirty="0"/>
                  <a:t>Generative Model</a:t>
                </a:r>
              </a:p>
              <a:p>
                <a:pPr lvl="1"/>
                <a:r>
                  <a:rPr lang="en-US" altLang="ko-KR" sz="1600" dirty="0"/>
                  <a:t>Generative Adversarial Network: The field of unsupervised learning which aims to study algorithms that learn the underlying structure of the given data, without specifying a target value.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FC7C5143-B94C-4482-8776-A27B8A1BEC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119" y="896369"/>
                <a:ext cx="11168109" cy="5065261"/>
              </a:xfrm>
              <a:blipFill>
                <a:blip r:embed="rId4"/>
                <a:stretch>
                  <a:fillRect l="-491" t="-1203" r="-4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53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09E06B7-4049-4424-AC27-FEACD8DE4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319087"/>
            <a:ext cx="81057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" name="그림 70">
            <a:extLst>
              <a:ext uri="{FF2B5EF4-FFF2-40B4-BE49-F238E27FC236}">
                <a16:creationId xmlns:a16="http://schemas.microsoft.com/office/drawing/2014/main" id="{170C8995-906A-4768-A5BF-69C969013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837521"/>
            <a:ext cx="5114925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23F2BF-DFF2-46B7-9863-3C31E86EA5A3}"/>
                  </a:ext>
                </a:extLst>
              </p:cNvPr>
              <p:cNvSpPr txBox="1"/>
              <p:nvPr/>
            </p:nvSpPr>
            <p:spPr>
              <a:xfrm>
                <a:off x="1617406" y="1904321"/>
                <a:ext cx="1640321" cy="407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dirty="0"/>
                  <a:t>From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𝒘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23F2BF-DFF2-46B7-9863-3C31E86EA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406" y="1904321"/>
                <a:ext cx="1640321" cy="407227"/>
              </a:xfrm>
              <a:prstGeom prst="rect">
                <a:avLst/>
              </a:prstGeom>
              <a:blipFill>
                <a:blip r:embed="rId5"/>
                <a:stretch>
                  <a:fillRect l="-8550" t="-4478" r="-1487" b="-17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B3258FCA-225C-4CFF-9CB0-21D17869A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175" y="1904321"/>
            <a:ext cx="5886450" cy="4191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1ADF343-BEAF-4408-84C5-0B2CA6E48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325" y="2628221"/>
            <a:ext cx="5448300" cy="485775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D27EB792-EC24-4DE6-9F50-C354D538E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094391"/>
            <a:ext cx="5467350" cy="428625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AC8F9C1C-B8CF-4EE4-81CD-FECF024282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4850" y="5036686"/>
            <a:ext cx="5048250" cy="466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C207BA-4AE5-43A0-823F-A1909F756A0F}"/>
              </a:ext>
            </a:extLst>
          </p:cNvPr>
          <p:cNvSpPr txBox="1"/>
          <p:nvPr/>
        </p:nvSpPr>
        <p:spPr>
          <a:xfrm>
            <a:off x="1838631" y="1060387"/>
            <a:ext cx="164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Maximizing</a:t>
            </a:r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508BFD-0575-4F80-BA28-9B92175CDC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4194743"/>
            <a:ext cx="5153025" cy="409575"/>
          </a:xfrm>
          <a:prstGeom prst="rect">
            <a:avLst/>
          </a:prstGeom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B10C458B-2138-447E-82DB-62A3B21CCFCE}"/>
              </a:ext>
            </a:extLst>
          </p:cNvPr>
          <p:cNvSpPr/>
          <p:nvPr/>
        </p:nvSpPr>
        <p:spPr>
          <a:xfrm>
            <a:off x="5438775" y="4308703"/>
            <a:ext cx="676275" cy="11089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1DED6-E0BD-4096-BE5F-CAD6B3DDD616}"/>
              </a:ext>
            </a:extLst>
          </p:cNvPr>
          <p:cNvSpPr txBox="1"/>
          <p:nvPr/>
        </p:nvSpPr>
        <p:spPr>
          <a:xfrm>
            <a:off x="8020050" y="448650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scalar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4902A9F-D737-418B-A96F-0B21024B65B8}"/>
              </a:ext>
            </a:extLst>
          </p:cNvPr>
          <p:cNvSpPr/>
          <p:nvPr/>
        </p:nvSpPr>
        <p:spPr>
          <a:xfrm>
            <a:off x="7867650" y="4124037"/>
            <a:ext cx="1219200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DC9C770-C5C9-4DB5-8FBA-3D4DC5F3FC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1445" y="3190618"/>
            <a:ext cx="5515302" cy="7740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2742728-F2A9-4E44-BC19-3D7B8DFB47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525" y="321083"/>
            <a:ext cx="4124325" cy="6381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10B9B4B-15A3-45E2-9D45-D128FCE95E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9984" y="259357"/>
            <a:ext cx="2505075" cy="24193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CCF7905-C30D-4D04-BC78-16128D5B72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4425" y="5684263"/>
            <a:ext cx="14763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8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More than 2 Classes (K &gt; 2)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888346"/>
            <a:ext cx="10515600" cy="1452281"/>
          </a:xfrm>
        </p:spPr>
        <p:txBody>
          <a:bodyPr>
            <a:normAutofit/>
          </a:bodyPr>
          <a:lstStyle/>
          <a:p>
            <a:r>
              <a:rPr lang="en-US" altLang="ko-KR" dirty="0"/>
              <a:t>Projection from d-dim space to (c-1)-dim space: 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64" y="1549018"/>
            <a:ext cx="6840072" cy="61385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48" y="2132563"/>
            <a:ext cx="4411757" cy="472543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B6E401D-A08D-4BBD-A809-93D3E433F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053" y="4433576"/>
            <a:ext cx="5575163" cy="17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7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400" b="1" i="1" dirty="0"/>
              <a:t>k</a:t>
            </a:r>
            <a:r>
              <a:rPr lang="en-US" altLang="ko-KR" sz="2400" b="1" dirty="0"/>
              <a:t>-NN Algorithm</a:t>
            </a:r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3C44FF-33D0-46DE-A3A2-97733930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895475"/>
            <a:ext cx="79343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3.1. Linear Discriminant Analysis (LDA)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1220" y="1118595"/>
            <a:ext cx="10515600" cy="2985247"/>
          </a:xfrm>
        </p:spPr>
        <p:txBody>
          <a:bodyPr>
            <a:noAutofit/>
          </a:bodyPr>
          <a:lstStyle/>
          <a:p>
            <a:pPr algn="just"/>
            <a:r>
              <a:rPr lang="en-US" altLang="ko-KR" sz="2400" dirty="0"/>
              <a:t>Problem: Given a set of data points, each of which is labelled with a class, find the best set of basis vectors for projecting the data points such that classification is improved.</a:t>
            </a:r>
          </a:p>
          <a:p>
            <a:pPr algn="just"/>
            <a:endParaRPr lang="en-US" altLang="ko-KR" sz="2400" dirty="0"/>
          </a:p>
          <a:p>
            <a:r>
              <a:rPr lang="en-US" altLang="ko-KR" sz="2400" dirty="0"/>
              <a:t>Idea: Form the projection such that the variability across the different classes is maximized, while the variability within each class is minimized.</a:t>
            </a:r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245C82D-7D60-4C82-BC2E-B75EB5D36E0F}"/>
              </a:ext>
            </a:extLst>
          </p:cNvPr>
          <p:cNvGrpSpPr/>
          <p:nvPr/>
        </p:nvGrpSpPr>
        <p:grpSpPr>
          <a:xfrm>
            <a:off x="2104103" y="684246"/>
            <a:ext cx="7510275" cy="6036906"/>
            <a:chOff x="-1" y="457200"/>
            <a:chExt cx="7510275" cy="6036906"/>
          </a:xfrm>
        </p:grpSpPr>
        <p:pic>
          <p:nvPicPr>
            <p:cNvPr id="11" name="_x322600552" descr="EMB00005c94445f">
              <a:extLst>
                <a:ext uri="{FF2B5EF4-FFF2-40B4-BE49-F238E27FC236}">
                  <a16:creationId xmlns:a16="http://schemas.microsoft.com/office/drawing/2014/main" id="{42795387-0BC9-494F-A5F0-059AD42CE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57200"/>
              <a:ext cx="7510275" cy="603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FBC13E8A-77F0-4A6B-9320-82776CBCC61B}"/>
                </a:ext>
              </a:extLst>
            </p:cNvPr>
            <p:cNvSpPr/>
            <p:nvPr/>
          </p:nvSpPr>
          <p:spPr>
            <a:xfrm rot="10800000">
              <a:off x="3722914" y="1996751"/>
              <a:ext cx="233266" cy="223935"/>
            </a:xfrm>
            <a:prstGeom prst="right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화살표: 아래쪽 12">
              <a:extLst>
                <a:ext uri="{FF2B5EF4-FFF2-40B4-BE49-F238E27FC236}">
                  <a16:creationId xmlns:a16="http://schemas.microsoft.com/office/drawing/2014/main" id="{07761747-DC0C-4F59-8B3D-D0C0D1181CBD}"/>
                </a:ext>
              </a:extLst>
            </p:cNvPr>
            <p:cNvSpPr/>
            <p:nvPr/>
          </p:nvSpPr>
          <p:spPr>
            <a:xfrm>
              <a:off x="5415379" y="3320249"/>
              <a:ext cx="248574" cy="239697"/>
            </a:xfrm>
            <a:prstGeom prst="down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화살표: 아래쪽 13">
              <a:extLst>
                <a:ext uri="{FF2B5EF4-FFF2-40B4-BE49-F238E27FC236}">
                  <a16:creationId xmlns:a16="http://schemas.microsoft.com/office/drawing/2014/main" id="{DC66DD1D-F4BF-487B-9E0C-DC3EBEC8518B}"/>
                </a:ext>
              </a:extLst>
            </p:cNvPr>
            <p:cNvSpPr/>
            <p:nvPr/>
          </p:nvSpPr>
          <p:spPr>
            <a:xfrm rot="2775275">
              <a:off x="3722913" y="3320249"/>
              <a:ext cx="233267" cy="223936"/>
            </a:xfrm>
            <a:prstGeom prst="down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1C5922A-5B36-4413-8A58-084AC8FEC4AC}"/>
              </a:ext>
            </a:extLst>
          </p:cNvPr>
          <p:cNvSpPr/>
          <p:nvPr/>
        </p:nvSpPr>
        <p:spPr>
          <a:xfrm>
            <a:off x="3035107" y="442106"/>
            <a:ext cx="5817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/>
              <a:t>Which one is the best projection?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241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LDA: Maximize Difference of Means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61279"/>
            <a:ext cx="10515600" cy="428307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Considering the simple problem of projecting onto one dimension</a:t>
            </a:r>
          </a:p>
          <a:p>
            <a:r>
              <a:rPr lang="en-US" altLang="ko-KR" sz="2400" dirty="0"/>
              <a:t>The two classes should be well separated in this single dimension</a:t>
            </a:r>
          </a:p>
          <a:p>
            <a:r>
              <a:rPr lang="en-US" altLang="ko-KR" sz="2400" dirty="0"/>
              <a:t>A simple idea is to maximize the difference of the means in the projected space</a:t>
            </a:r>
          </a:p>
          <a:p>
            <a:r>
              <a:rPr lang="en-US" altLang="ko-KR" sz="2400" dirty="0"/>
              <a:t>What is a problem with this solution?</a:t>
            </a:r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D8E0F9E-A5B3-43AC-AC41-22DE4F559548}"/>
              </a:ext>
            </a:extLst>
          </p:cNvPr>
          <p:cNvGrpSpPr/>
          <p:nvPr/>
        </p:nvGrpSpPr>
        <p:grpSpPr>
          <a:xfrm>
            <a:off x="6736702" y="2519266"/>
            <a:ext cx="4258607" cy="3735356"/>
            <a:chOff x="-1" y="457200"/>
            <a:chExt cx="7510275" cy="6036906"/>
          </a:xfrm>
        </p:grpSpPr>
        <p:pic>
          <p:nvPicPr>
            <p:cNvPr id="11" name="_x322600552" descr="EMB00005c94445f">
              <a:extLst>
                <a:ext uri="{FF2B5EF4-FFF2-40B4-BE49-F238E27FC236}">
                  <a16:creationId xmlns:a16="http://schemas.microsoft.com/office/drawing/2014/main" id="{D849BD75-A985-4D3E-A81D-B46459C68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57200"/>
              <a:ext cx="7510275" cy="603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E6F6A9DF-9AAD-43BF-BC01-D74559A26B4C}"/>
                </a:ext>
              </a:extLst>
            </p:cNvPr>
            <p:cNvSpPr/>
            <p:nvPr/>
          </p:nvSpPr>
          <p:spPr>
            <a:xfrm rot="10800000">
              <a:off x="3722914" y="1996751"/>
              <a:ext cx="233266" cy="223935"/>
            </a:xfrm>
            <a:prstGeom prst="right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화살표: 아래쪽 12">
              <a:extLst>
                <a:ext uri="{FF2B5EF4-FFF2-40B4-BE49-F238E27FC236}">
                  <a16:creationId xmlns:a16="http://schemas.microsoft.com/office/drawing/2014/main" id="{75172FED-9319-4AC8-8CD6-3E1E3920660B}"/>
                </a:ext>
              </a:extLst>
            </p:cNvPr>
            <p:cNvSpPr/>
            <p:nvPr/>
          </p:nvSpPr>
          <p:spPr>
            <a:xfrm>
              <a:off x="5415379" y="3320249"/>
              <a:ext cx="248574" cy="239697"/>
            </a:xfrm>
            <a:prstGeom prst="down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화살표: 아래쪽 13">
              <a:extLst>
                <a:ext uri="{FF2B5EF4-FFF2-40B4-BE49-F238E27FC236}">
                  <a16:creationId xmlns:a16="http://schemas.microsoft.com/office/drawing/2014/main" id="{4EFB5E14-1960-4B30-8E1A-A3106B5E4262}"/>
                </a:ext>
              </a:extLst>
            </p:cNvPr>
            <p:cNvSpPr/>
            <p:nvPr/>
          </p:nvSpPr>
          <p:spPr>
            <a:xfrm rot="2775275">
              <a:off x="3722913" y="3320249"/>
              <a:ext cx="233267" cy="223936"/>
            </a:xfrm>
            <a:prstGeom prst="downArrow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310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LDA: A Better Idea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5216" y="999492"/>
            <a:ext cx="10515600" cy="428307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Fisher's idea: Fisher's linear discriminant</a:t>
            </a:r>
          </a:p>
          <a:p>
            <a:endParaRPr lang="en-US" altLang="ko-KR" sz="800" dirty="0"/>
          </a:p>
          <a:p>
            <a:pPr lvl="1"/>
            <a:r>
              <a:rPr lang="en-US" altLang="ko-KR" dirty="0"/>
              <a:t>Maximize a function that will give a large separation between the projected class means</a:t>
            </a:r>
          </a:p>
          <a:p>
            <a:pPr lvl="1"/>
            <a:r>
              <a:rPr lang="en-US" altLang="ko-KR" dirty="0"/>
              <a:t>While also giving a small variance within each class, thereby minimizing the class overlap</a:t>
            </a:r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386C91FD-16DA-4661-8C94-8D442A52B9BC}"/>
              </a:ext>
            </a:extLst>
          </p:cNvPr>
          <p:cNvGrpSpPr/>
          <p:nvPr/>
        </p:nvGrpSpPr>
        <p:grpSpPr>
          <a:xfrm>
            <a:off x="3716594" y="3350341"/>
            <a:ext cx="3774824" cy="2898059"/>
            <a:chOff x="1510748" y="1184053"/>
            <a:chExt cx="4348514" cy="3599342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B17B85A-FF0F-4265-9C56-78895496D406}"/>
                </a:ext>
              </a:extLst>
            </p:cNvPr>
            <p:cNvSpPr/>
            <p:nvPr/>
          </p:nvSpPr>
          <p:spPr>
            <a:xfrm>
              <a:off x="4259743" y="24748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D5F8F88-D1EA-4052-AE68-2770D9C3328F}"/>
                </a:ext>
              </a:extLst>
            </p:cNvPr>
            <p:cNvSpPr/>
            <p:nvPr/>
          </p:nvSpPr>
          <p:spPr>
            <a:xfrm>
              <a:off x="3961569" y="234249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247CCD2-BC5D-405C-9F21-46697B2FF74E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1376081-194F-44E1-8EC9-044518193DDD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이등변 삼각형 14">
              <a:extLst>
                <a:ext uri="{FF2B5EF4-FFF2-40B4-BE49-F238E27FC236}">
                  <a16:creationId xmlns:a16="http://schemas.microsoft.com/office/drawing/2014/main" id="{D9256F00-7006-40FE-994C-A17B3DE87F9D}"/>
                </a:ext>
              </a:extLst>
            </p:cNvPr>
            <p:cNvSpPr/>
            <p:nvPr/>
          </p:nvSpPr>
          <p:spPr>
            <a:xfrm rot="21081693">
              <a:off x="3092706" y="251144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ADF32BD0-FBFC-46AB-8E6A-F829FB8A89DE}"/>
                </a:ext>
              </a:extLst>
            </p:cNvPr>
            <p:cNvSpPr/>
            <p:nvPr/>
          </p:nvSpPr>
          <p:spPr>
            <a:xfrm rot="21081693">
              <a:off x="2750407" y="275870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CF1FC4F7-ED99-40E7-9B9B-55D9D9E4CCEB}"/>
                </a:ext>
              </a:extLst>
            </p:cNvPr>
            <p:cNvSpPr/>
            <p:nvPr/>
          </p:nvSpPr>
          <p:spPr>
            <a:xfrm rot="21081693">
              <a:off x="2615013" y="257074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D6064DCE-77CD-40CE-9681-9214E68DB4D6}"/>
                </a:ext>
              </a:extLst>
            </p:cNvPr>
            <p:cNvSpPr/>
            <p:nvPr/>
          </p:nvSpPr>
          <p:spPr>
            <a:xfrm rot="21081693">
              <a:off x="3237376" y="270267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2F57BA42-3D65-4432-9BD3-2088667AC1BC}"/>
                </a:ext>
              </a:extLst>
            </p:cNvPr>
            <p:cNvSpPr/>
            <p:nvPr/>
          </p:nvSpPr>
          <p:spPr>
            <a:xfrm rot="21081693">
              <a:off x="2967657" y="26403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84DFA957-FA8A-4DC7-855E-13B9AD919F5A}"/>
                </a:ext>
              </a:extLst>
            </p:cNvPr>
            <p:cNvSpPr/>
            <p:nvPr/>
          </p:nvSpPr>
          <p:spPr>
            <a:xfrm rot="21081693">
              <a:off x="2871775" y="24299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CA27B3FD-2DB3-4ECD-AA7E-5C658543D66A}"/>
                </a:ext>
              </a:extLst>
            </p:cNvPr>
            <p:cNvSpPr/>
            <p:nvPr/>
          </p:nvSpPr>
          <p:spPr>
            <a:xfrm rot="21081693">
              <a:off x="3020126" y="282673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00B173A8-3A5E-4514-A67C-0F60C67942AB}"/>
                </a:ext>
              </a:extLst>
            </p:cNvPr>
            <p:cNvSpPr/>
            <p:nvPr/>
          </p:nvSpPr>
          <p:spPr>
            <a:xfrm rot="21081693">
              <a:off x="2518627" y="2781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FAD1DC32-451F-487B-851C-D3F2AB0E8621}"/>
                </a:ext>
              </a:extLst>
            </p:cNvPr>
            <p:cNvSpPr/>
            <p:nvPr/>
          </p:nvSpPr>
          <p:spPr>
            <a:xfrm rot="21081693">
              <a:off x="2446046" y="296333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2FCDC3C1-23DE-4F77-BE92-B4876D19F962}"/>
                </a:ext>
              </a:extLst>
            </p:cNvPr>
            <p:cNvSpPr/>
            <p:nvPr/>
          </p:nvSpPr>
          <p:spPr>
            <a:xfrm rot="21081693">
              <a:off x="2772383" y="290535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BD225A78-E65C-4948-945D-D4041FCB24D8}"/>
                </a:ext>
              </a:extLst>
            </p:cNvPr>
            <p:cNvSpPr/>
            <p:nvPr/>
          </p:nvSpPr>
          <p:spPr>
            <a:xfrm rot="21081693">
              <a:off x="2674848" y="300684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72954B1-0916-4C9C-896C-7372A6238677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D872E16-895B-4AD9-8FD5-4617ABD97E67}"/>
                </a:ext>
              </a:extLst>
            </p:cNvPr>
            <p:cNvSpPr/>
            <p:nvPr/>
          </p:nvSpPr>
          <p:spPr>
            <a:xfrm>
              <a:off x="3969437" y="2493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45345754-C850-41C7-8D16-07F9B441304F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AF52025F-17BC-4DAB-A8F4-F33A87FA2EF9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27D6BCF-7499-4ABA-974D-619624D2F938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B9D2F12-0CFB-4CEB-9E1A-CDA21D7A331A}"/>
                </a:ext>
              </a:extLst>
            </p:cNvPr>
            <p:cNvSpPr/>
            <p:nvPr/>
          </p:nvSpPr>
          <p:spPr>
            <a:xfrm>
              <a:off x="4479234" y="23199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955E0F2-FF8C-4492-9995-2BA9345F2279}"/>
                </a:ext>
              </a:extLst>
            </p:cNvPr>
            <p:cNvSpPr/>
            <p:nvPr/>
          </p:nvSpPr>
          <p:spPr>
            <a:xfrm>
              <a:off x="4403784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BA4B5626-8A5A-449A-BB5E-8A3ECE849795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289AC359-5B1E-49ED-BEE4-598B339CA228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0BE8EC-8F40-4169-BB67-5DE20F0ABD16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872A24-BF47-4AFE-9AF2-B7EED66C4293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FB8D321-23A0-486F-A58B-BDBBA59CDB53}"/>
                    </a:ext>
                  </a:extLst>
                </p:cNvPr>
                <p:cNvSpPr txBox="1"/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341" y="3933828"/>
                  <a:ext cx="262892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977" r="-9302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3EC58AE8-9F1A-4146-91D2-CA2DB3F1D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434" y="4145872"/>
              <a:ext cx="606216" cy="2770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5570675A-FB3F-42A5-BDB4-87936040E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282" y="2569426"/>
              <a:ext cx="3945980" cy="1863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07F2B0E-508C-42BB-9BF5-018AA1A844B5}"/>
                    </a:ext>
                  </a:extLst>
                </p:cNvPr>
                <p:cNvSpPr txBox="1"/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4F6B201-368C-4596-A67C-517827303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179" y="2628518"/>
                  <a:ext cx="398571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615" r="-3077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23756B-EB75-4808-A336-E4585DC9DB3B}"/>
                    </a:ext>
                  </a:extLst>
                </p:cNvPr>
                <p:cNvSpPr txBox="1"/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961AED7-9AE7-401E-B8AC-71D4C13FD8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039" y="2097953"/>
                  <a:ext cx="40389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545" r="-1515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6F8C7862-DE32-4852-BEDD-DC8B122E1322}"/>
                    </a:ext>
                  </a:extLst>
                </p:cNvPr>
                <p:cNvSpPr txBox="1"/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DE0F73B-D5B4-47EB-933D-D709B3A5C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352" y="3700590"/>
                  <a:ext cx="37773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4839" r="-161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9831D84-8068-49A1-A4AB-FE14B29B408D}"/>
                    </a:ext>
                  </a:extLst>
                </p:cNvPr>
                <p:cNvSpPr txBox="1"/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AACEA65-4F91-4C18-BCC7-369EE51F24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071" y="3145625"/>
                  <a:ext cx="38305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762" r="-3175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71A4B42F-3897-4C42-A1F9-ACE07559B070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>
              <a:off x="2519359" y="3078630"/>
              <a:ext cx="417020" cy="869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C4340E39-98C5-4C8B-9D05-5E77AF4AC540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>
              <a:off x="2591940" y="2897181"/>
              <a:ext cx="454594" cy="991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EF2A1E2A-680B-44CA-8D06-E673BA42882A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2748161" y="3122142"/>
              <a:ext cx="336569" cy="755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AED816B9-938A-45A5-94D2-303674A12432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2845696" y="3020652"/>
              <a:ext cx="379094" cy="803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ADECEF1B-B74D-47D7-9677-E63F68C95B0B}"/>
                </a:ext>
              </a:extLst>
            </p:cNvPr>
            <p:cNvCxnSpPr>
              <a:stCxn id="18" idx="3"/>
            </p:cNvCxnSpPr>
            <p:nvPr/>
          </p:nvCxnSpPr>
          <p:spPr>
            <a:xfrm>
              <a:off x="3310689" y="2817974"/>
              <a:ext cx="381201" cy="778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674A80A6-15FA-458E-9744-057BCCB4B998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3166019" y="2626746"/>
              <a:ext cx="480804" cy="9965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2863F28F-F64E-4DF0-84FD-4DB491F75B03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3093439" y="2942033"/>
              <a:ext cx="356843" cy="7573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CBB474F-A144-40EB-A37E-F49EA80B50E2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3117750" y="2767018"/>
              <a:ext cx="418431" cy="913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082CDB67-CEAA-4D88-B247-ED083B757707}"/>
                </a:ext>
              </a:extLst>
            </p:cNvPr>
            <p:cNvCxnSpPr>
              <a:stCxn id="40" idx="2"/>
            </p:cNvCxnSpPr>
            <p:nvPr/>
          </p:nvCxnSpPr>
          <p:spPr>
            <a:xfrm>
              <a:off x="2918465" y="2905517"/>
              <a:ext cx="401096" cy="8699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74598F19-EAA0-4F86-9C80-66E821F563A7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3828218" y="2474841"/>
              <a:ext cx="402537" cy="865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2AAAC8A1-28EA-4507-A981-2313D6430CFF}"/>
                </a:ext>
              </a:extLst>
            </p:cNvPr>
            <p:cNvCxnSpPr>
              <a:stCxn id="27" idx="2"/>
            </p:cNvCxnSpPr>
            <p:nvPr/>
          </p:nvCxnSpPr>
          <p:spPr>
            <a:xfrm>
              <a:off x="4019133" y="2576194"/>
              <a:ext cx="313566" cy="698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35579440-B353-4222-B4D1-0DB2EEE49CF7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4011265" y="2425321"/>
              <a:ext cx="373978" cy="826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46D89022-F5BE-46DF-A198-11FBD92D2449}"/>
                </a:ext>
              </a:extLst>
            </p:cNvPr>
            <p:cNvCxnSpPr>
              <a:stCxn id="32" idx="2"/>
            </p:cNvCxnSpPr>
            <p:nvPr/>
          </p:nvCxnSpPr>
          <p:spPr>
            <a:xfrm>
              <a:off x="4453480" y="2126974"/>
              <a:ext cx="433340" cy="9033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83D22E90-E128-4938-A7DF-8EE91C142B0B}"/>
                </a:ext>
              </a:extLst>
            </p:cNvPr>
            <p:cNvCxnSpPr>
              <a:stCxn id="31" idx="2"/>
            </p:cNvCxnSpPr>
            <p:nvPr/>
          </p:nvCxnSpPr>
          <p:spPr>
            <a:xfrm>
              <a:off x="4528930" y="2402758"/>
              <a:ext cx="319694" cy="64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BF0085F4-DDB3-4892-BEED-C2A7820AB8A9}"/>
                </a:ext>
              </a:extLst>
            </p:cNvPr>
            <p:cNvCxnSpPr/>
            <p:nvPr/>
          </p:nvCxnSpPr>
          <p:spPr>
            <a:xfrm>
              <a:off x="4361687" y="2374952"/>
              <a:ext cx="345001" cy="745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8BCEDA3C-3AFB-454A-B063-496FE950E393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4309439" y="2557666"/>
              <a:ext cx="281640" cy="600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9E7AD0C0-2CCF-4ABF-A40C-D86AE7073665}"/>
                </a:ext>
              </a:extLst>
            </p:cNvPr>
            <p:cNvCxnSpPr>
              <a:stCxn id="41" idx="2"/>
            </p:cNvCxnSpPr>
            <p:nvPr/>
          </p:nvCxnSpPr>
          <p:spPr>
            <a:xfrm>
              <a:off x="4137985" y="2374952"/>
              <a:ext cx="399658" cy="8208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B444C293-B857-4A1F-99A6-5557302E995D}"/>
                </a:ext>
              </a:extLst>
            </p:cNvPr>
            <p:cNvCxnSpPr/>
            <p:nvPr/>
          </p:nvCxnSpPr>
          <p:spPr>
            <a:xfrm flipV="1">
              <a:off x="3101818" y="3919181"/>
              <a:ext cx="734778" cy="395673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3F61A29B-DF7A-4D27-8385-618CD8983A5A}"/>
                </a:ext>
              </a:extLst>
            </p:cNvPr>
            <p:cNvCxnSpPr/>
            <p:nvPr/>
          </p:nvCxnSpPr>
          <p:spPr>
            <a:xfrm flipV="1">
              <a:off x="4385243" y="3342717"/>
              <a:ext cx="639586" cy="322640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5FA3EFC-9A4E-4AD7-8162-5B697729C23B}"/>
                    </a:ext>
                  </a:extLst>
                </p:cNvPr>
                <p:cNvSpPr txBox="1"/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3518EAA-A007-4F6F-A225-2AB3FC0E6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355" y="4069333"/>
                  <a:ext cx="307456" cy="280205"/>
                </a:xfrm>
                <a:prstGeom prst="rect">
                  <a:avLst/>
                </a:prstGeom>
                <a:blipFill>
                  <a:blip r:embed="rId11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D2048F91-0EB9-4972-9F9A-9DCD600D665D}"/>
                    </a:ext>
                  </a:extLst>
                </p:cNvPr>
                <p:cNvSpPr txBox="1"/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DFD755F-5AA4-453C-A715-797FB458FF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260" y="3496956"/>
                  <a:ext cx="307455" cy="280718"/>
                </a:xfrm>
                <a:prstGeom prst="rect">
                  <a:avLst/>
                </a:prstGeom>
                <a:blipFill>
                  <a:blip r:embed="rId12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263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31B73E-27D2-4715-A4B1-F1C71E89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66825"/>
            <a:ext cx="8839200" cy="432435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DE64EB3-BEC3-4E5F-99F4-0B6BC20DF75D}"/>
              </a:ext>
            </a:extLst>
          </p:cNvPr>
          <p:cNvSpPr/>
          <p:nvPr/>
        </p:nvSpPr>
        <p:spPr>
          <a:xfrm>
            <a:off x="5691673" y="905069"/>
            <a:ext cx="5103845" cy="83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63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497</Words>
  <Application>Microsoft Office PowerPoint</Application>
  <PresentationFormat>와이드스크린</PresentationFormat>
  <Paragraphs>80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Cambria Math</vt:lpstr>
      <vt:lpstr>Times New Roman</vt:lpstr>
      <vt:lpstr>Office 테마</vt:lpstr>
      <vt:lpstr>Machine Learning</vt:lpstr>
      <vt:lpstr>1.3. Types of Machine Learning</vt:lpstr>
      <vt:lpstr>k-NN Algorithm</vt:lpstr>
      <vt:lpstr>Contents</vt:lpstr>
      <vt:lpstr>3.1. Linear Discriminant Analysis (LDA)</vt:lpstr>
      <vt:lpstr>PowerPoint 프레젠테이션</vt:lpstr>
      <vt:lpstr>LDA: Maximize Difference of Means</vt:lpstr>
      <vt:lpstr>LDA: A Better Idea</vt:lpstr>
      <vt:lpstr>PowerPoint 프레젠테이션</vt:lpstr>
      <vt:lpstr>PowerPoint 프레젠테이션</vt:lpstr>
      <vt:lpstr>PowerPoint 프레젠테이션</vt:lpstr>
      <vt:lpstr>3.2. Projection with Basis Vectors</vt:lpstr>
      <vt:lpstr>3.3. LDA Formulation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More than 2 Classes (K &gt; 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74</cp:revision>
  <cp:lastPrinted>2020-09-01T04:22:08Z</cp:lastPrinted>
  <dcterms:created xsi:type="dcterms:W3CDTF">2015-08-10T05:26:43Z</dcterms:created>
  <dcterms:modified xsi:type="dcterms:W3CDTF">2021-04-02T01:14:15Z</dcterms:modified>
</cp:coreProperties>
</file>