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85" r:id="rId5"/>
    <p:sldId id="286" r:id="rId6"/>
    <p:sldId id="274" r:id="rId7"/>
    <p:sldId id="275" r:id="rId8"/>
    <p:sldId id="276" r:id="rId9"/>
    <p:sldId id="284" r:id="rId10"/>
    <p:sldId id="283" r:id="rId11"/>
    <p:sldId id="287" r:id="rId12"/>
    <p:sldId id="278" r:id="rId13"/>
    <p:sldId id="261" r:id="rId14"/>
    <p:sldId id="280" r:id="rId15"/>
    <p:sldId id="281" r:id="rId16"/>
    <p:sldId id="279" r:id="rId17"/>
    <p:sldId id="282" r:id="rId18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n-parametric_statistics" TargetMode="External"/><Relationship Id="rId2" Type="http://schemas.openxmlformats.org/officeDocument/2006/relationships/hyperlink" Target="https://en.wikipedia.org/wiki/Pattern_recogn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pace" TargetMode="External"/><Relationship Id="rId5" Type="http://schemas.openxmlformats.org/officeDocument/2006/relationships/hyperlink" Target="https://en.wikipedia.org/wiki/Regression_analysis" TargetMode="External"/><Relationship Id="rId4" Type="http://schemas.openxmlformats.org/officeDocument/2006/relationships/hyperlink" Target="https://en.wikipedia.org/wiki/Statistical_classificatio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utual_information" TargetMode="External"/><Relationship Id="rId3" Type="http://schemas.openxmlformats.org/officeDocument/2006/relationships/hyperlink" Target="https://en.wikipedia.org/wiki/Heuristic_(computer_science)" TargetMode="External"/><Relationship Id="rId7" Type="http://schemas.openxmlformats.org/officeDocument/2006/relationships/hyperlink" Target="https://en.wikipedia.org/wiki/Evolutionary_algorithm" TargetMode="External"/><Relationship Id="rId2" Type="http://schemas.openxmlformats.org/officeDocument/2006/relationships/hyperlink" Target="#cite_note-5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caling" TargetMode="External"/><Relationship Id="rId5" Type="http://schemas.openxmlformats.org/officeDocument/2006/relationships/hyperlink" Target="https://en.wikipedia.org/wiki/Feature_selection" TargetMode="External"/><Relationship Id="rId4" Type="http://schemas.openxmlformats.org/officeDocument/2006/relationships/hyperlink" Target="https://en.wikipedia.org/wiki/Hyperparameter_optimizatio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ature_space" TargetMode="External"/><Relationship Id="rId2" Type="http://schemas.openxmlformats.org/officeDocument/2006/relationships/hyperlink" Target="https://en.wikipedia.org/wiki/Feature_extract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nonical_correlation" TargetMode="External"/><Relationship Id="rId3" Type="http://schemas.openxmlformats.org/officeDocument/2006/relationships/hyperlink" Target="https://en.wikipedia.org/wiki/Curse_of_Dimensionality" TargetMode="External"/><Relationship Id="rId7" Type="http://schemas.openxmlformats.org/officeDocument/2006/relationships/hyperlink" Target="https://en.wikipedia.org/wiki/Linear_discriminant_analysis" TargetMode="External"/><Relationship Id="rId2" Type="http://schemas.openxmlformats.org/officeDocument/2006/relationships/hyperlink" Target="https://en.wikipedia.org/wiki/Dimension_red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rincipal_Component_Analysis" TargetMode="External"/><Relationship Id="rId11" Type="http://schemas.openxmlformats.org/officeDocument/2006/relationships/hyperlink" Target="https://en.wikipedia.org/wiki/Embedding" TargetMode="External"/><Relationship Id="rId5" Type="http://schemas.openxmlformats.org/officeDocument/2006/relationships/hyperlink" Target="https://en.wikipedia.org/wiki/Feature_extraction" TargetMode="External"/><Relationship Id="rId10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Euclidean_distance" TargetMode="External"/><Relationship Id="rId9" Type="http://schemas.openxmlformats.org/officeDocument/2006/relationships/hyperlink" Target="https://en.wikipedia.org/wiki/Feature_(machine_learning)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stance-based_learning" TargetMode="External"/><Relationship Id="rId3" Type="http://schemas.openxmlformats.org/officeDocument/2006/relationships/hyperlink" Target="https://en.wikipedia.org/wiki/Non-parametric_statistics" TargetMode="External"/><Relationship Id="rId7" Type="http://schemas.openxmlformats.org/officeDocument/2006/relationships/hyperlink" Target="https://en.wikipedia.org/wiki/Integer" TargetMode="External"/><Relationship Id="rId2" Type="http://schemas.openxmlformats.org/officeDocument/2006/relationships/hyperlink" Target="https://en.wikipedia.org/wiki/Pattern_recogn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pace" TargetMode="External"/><Relationship Id="rId5" Type="http://schemas.openxmlformats.org/officeDocument/2006/relationships/hyperlink" Target="https://en.wikipedia.org/wiki/Regression_analysis" TargetMode="External"/><Relationship Id="rId10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Statistical_classification" TargetMode="External"/><Relationship Id="rId9" Type="http://schemas.openxmlformats.org/officeDocument/2006/relationships/hyperlink" Target="https://en.wikipedia.org/wiki/Lazy_learn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tinuous_variable" TargetMode="External"/><Relationship Id="rId2" Type="http://schemas.openxmlformats.org/officeDocument/2006/relationships/hyperlink" Target="https://en.wikipedia.org/wiki/Feature_vec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Hamming_distance" TargetMode="External"/><Relationship Id="rId4" Type="http://schemas.openxmlformats.org/officeDocument/2006/relationships/hyperlink" Target="https://en.wikipedia.org/wiki/Euclidean_distanc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3FAD2F0-CADF-41B6-BB81-86549FC76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642937"/>
            <a:ext cx="88392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9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>
            <a:extLst>
              <a:ext uri="{FF2B5EF4-FFF2-40B4-BE49-F238E27FC236}">
                <a16:creationId xmlns:a16="http://schemas.microsoft.com/office/drawing/2014/main" id="{90BD0906-BF8B-4B4B-B709-577AEC4A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15" y="479419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2.3. Regression by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C8C790B-C408-4839-A5A7-EDA4A3033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15" y="1322495"/>
            <a:ext cx="5650078" cy="5056086"/>
          </a:xfrm>
        </p:spPr>
        <p:txBody>
          <a:bodyPr/>
          <a:lstStyle/>
          <a:p>
            <a:r>
              <a:rPr lang="en-US" altLang="ko-KR" sz="2000" dirty="0">
                <a:latin typeface="Arial" panose="020B0604020202020204" pitchFamily="34" charset="0"/>
              </a:rPr>
              <a:t>Regression</a:t>
            </a:r>
          </a:p>
          <a:p>
            <a:pPr lvl="1"/>
            <a:r>
              <a:rPr lang="en-US" altLang="ko-KR" sz="2000" dirty="0">
                <a:latin typeface="Arial" panose="020B0604020202020204" pitchFamily="34" charset="0"/>
              </a:rPr>
              <a:t>Ex) The price of a used car</a:t>
            </a:r>
          </a:p>
          <a:p>
            <a:pPr lvl="1" algn="just"/>
            <a:endParaRPr lang="en-US" altLang="ko-KR" sz="2000" dirty="0">
              <a:latin typeface="Arial" panose="020B0604020202020204" pitchFamily="34" charset="0"/>
            </a:endParaRPr>
          </a:p>
          <a:p>
            <a:pPr lvl="1" algn="just"/>
            <a:r>
              <a:rPr lang="en-US" altLang="ko-KR" sz="2000" dirty="0">
                <a:latin typeface="Arial" panose="020B0604020202020204" pitchFamily="34" charset="0"/>
              </a:rPr>
              <a:t>Output values: continuous(regression) vs. discrete (classification)</a:t>
            </a:r>
          </a:p>
          <a:p>
            <a:pPr lvl="1" algn="just"/>
            <a:endParaRPr lang="en-US" altLang="ko-KR" sz="2000" dirty="0">
              <a:latin typeface="Arial" panose="020B0604020202020204" pitchFamily="34" charset="0"/>
            </a:endParaRPr>
          </a:p>
          <a:p>
            <a:pPr lvl="1" algn="just"/>
            <a:r>
              <a:rPr lang="en-US" altLang="ko-KR" sz="2000" dirty="0">
                <a:latin typeface="Arial" panose="020B0604020202020204" pitchFamily="34" charset="0"/>
              </a:rPr>
              <a:t>Other examples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Stock price prediction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Oil price prediction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Water level prediction </a:t>
            </a:r>
          </a:p>
          <a:p>
            <a:pPr lvl="2" algn="just"/>
            <a:endParaRPr lang="en-US" altLang="ko-KR" sz="1200" dirty="0">
              <a:latin typeface="Arial" panose="020B0604020202020204" pitchFamily="34" charset="0"/>
            </a:endParaRPr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263CBFAD-DC78-448B-9034-7A680D3F7246}"/>
              </a:ext>
            </a:extLst>
          </p:cNvPr>
          <p:cNvGrpSpPr/>
          <p:nvPr/>
        </p:nvGrpSpPr>
        <p:grpSpPr>
          <a:xfrm>
            <a:off x="6587217" y="1513518"/>
            <a:ext cx="5050668" cy="4674039"/>
            <a:chOff x="764099" y="816602"/>
            <a:chExt cx="5050668" cy="467403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534335D-BF30-4197-9ACA-C97A77D398FA}"/>
                </a:ext>
              </a:extLst>
            </p:cNvPr>
            <p:cNvSpPr txBox="1"/>
            <p:nvPr/>
          </p:nvSpPr>
          <p:spPr>
            <a:xfrm>
              <a:off x="4635192" y="5121309"/>
              <a:ext cx="1179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err="1"/>
                <a:t>Milage</a:t>
              </a:r>
              <a:endParaRPr lang="ko-KR" altLang="en-US" dirty="0"/>
            </a:p>
          </p:txBody>
        </p:sp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15CF260C-9340-4CF3-B32F-2D98F8B1CCEB}"/>
                </a:ext>
              </a:extLst>
            </p:cNvPr>
            <p:cNvGrpSpPr/>
            <p:nvPr/>
          </p:nvGrpSpPr>
          <p:grpSpPr>
            <a:xfrm>
              <a:off x="764099" y="816602"/>
              <a:ext cx="4795453" cy="4513350"/>
              <a:chOff x="764099" y="816602"/>
              <a:chExt cx="4795453" cy="4513350"/>
            </a:xfrm>
          </p:grpSpPr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4E7E6119-6FBD-4703-985D-EE06DAFE07AE}"/>
                  </a:ext>
                </a:extLst>
              </p:cNvPr>
              <p:cNvSpPr/>
              <p:nvPr/>
            </p:nvSpPr>
            <p:spPr>
              <a:xfrm>
                <a:off x="3400143" y="3812935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8D2A6B94-1A75-4E2A-8B53-36E067012DE6}"/>
                  </a:ext>
                </a:extLst>
              </p:cNvPr>
              <p:cNvSpPr/>
              <p:nvPr/>
            </p:nvSpPr>
            <p:spPr>
              <a:xfrm>
                <a:off x="2463390" y="3024593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C18C76B1-7F98-4811-A54A-223F6C5F1491}"/>
                  </a:ext>
                </a:extLst>
              </p:cNvPr>
              <p:cNvSpPr/>
              <p:nvPr/>
            </p:nvSpPr>
            <p:spPr>
              <a:xfrm>
                <a:off x="1620715" y="1919798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075DA776-2840-4419-B44C-1D39493ADFA9}"/>
                  </a:ext>
                </a:extLst>
              </p:cNvPr>
              <p:cNvSpPr/>
              <p:nvPr/>
            </p:nvSpPr>
            <p:spPr>
              <a:xfrm>
                <a:off x="3930223" y="4039050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타원 37">
                <a:extLst>
                  <a:ext uri="{FF2B5EF4-FFF2-40B4-BE49-F238E27FC236}">
                    <a16:creationId xmlns:a16="http://schemas.microsoft.com/office/drawing/2014/main" id="{7347A661-04EC-4D9E-B3DF-F0DB65D6BC09}"/>
                  </a:ext>
                </a:extLst>
              </p:cNvPr>
              <p:cNvSpPr/>
              <p:nvPr/>
            </p:nvSpPr>
            <p:spPr>
              <a:xfrm>
                <a:off x="1796283" y="2427850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1E9BC83D-0FA2-42DF-AA07-97FB7F48410E}"/>
                  </a:ext>
                </a:extLst>
              </p:cNvPr>
              <p:cNvSpPr/>
              <p:nvPr/>
            </p:nvSpPr>
            <p:spPr>
              <a:xfrm>
                <a:off x="2798840" y="3436732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790037B3-A6CE-420C-B283-1616B23CE447}"/>
                  </a:ext>
                </a:extLst>
              </p:cNvPr>
              <p:cNvSpPr/>
              <p:nvPr/>
            </p:nvSpPr>
            <p:spPr>
              <a:xfrm>
                <a:off x="4457292" y="4142483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1" name="직선 화살표 연결선 40">
                <a:extLst>
                  <a:ext uri="{FF2B5EF4-FFF2-40B4-BE49-F238E27FC236}">
                    <a16:creationId xmlns:a16="http://schemas.microsoft.com/office/drawing/2014/main" id="{56D8D0A3-88E2-400C-B94C-2C899B09A2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4099" y="4947626"/>
                <a:ext cx="469263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>
                <a:extLst>
                  <a:ext uri="{FF2B5EF4-FFF2-40B4-BE49-F238E27FC236}">
                    <a16:creationId xmlns:a16="http://schemas.microsoft.com/office/drawing/2014/main" id="{7CFE67FB-30CC-47FA-80DF-C7F7BDFFB9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13333" y="1299170"/>
                <a:ext cx="0" cy="40307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6C2A964-BF8B-471D-A849-6EEA67F792F4}"/>
                  </a:ext>
                </a:extLst>
              </p:cNvPr>
              <p:cNvSpPr txBox="1"/>
              <p:nvPr/>
            </p:nvSpPr>
            <p:spPr>
              <a:xfrm>
                <a:off x="764099" y="816602"/>
                <a:ext cx="13052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/>
                  <a:t>Price</a:t>
                </a:r>
                <a:endParaRPr lang="ko-KR" altLang="en-US" dirty="0"/>
              </a:p>
            </p:txBody>
          </p:sp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F5A4F7D2-7F20-4013-B3D7-98167ED43216}"/>
                  </a:ext>
                </a:extLst>
              </p:cNvPr>
              <p:cNvSpPr/>
              <p:nvPr/>
            </p:nvSpPr>
            <p:spPr>
              <a:xfrm>
                <a:off x="5357881" y="4005919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4FB21F86-BFB7-4D0A-B94E-87AB1D5EF061}"/>
                  </a:ext>
                </a:extLst>
              </p:cNvPr>
              <p:cNvSpPr/>
              <p:nvPr/>
            </p:nvSpPr>
            <p:spPr>
              <a:xfrm>
                <a:off x="3148339" y="3447936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D4ABE761-1C04-4FD9-9340-38FE0BD841B8}"/>
                  </a:ext>
                </a:extLst>
              </p:cNvPr>
              <p:cNvSpPr/>
              <p:nvPr/>
            </p:nvSpPr>
            <p:spPr>
              <a:xfrm>
                <a:off x="2220354" y="3261834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C44F0AA7-402D-4668-AB99-315476D6A0A8}"/>
                  </a:ext>
                </a:extLst>
              </p:cNvPr>
              <p:cNvSpPr/>
              <p:nvPr/>
            </p:nvSpPr>
            <p:spPr>
              <a:xfrm>
                <a:off x="4915174" y="4030299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E7E914BB-28C9-4736-A332-AB7DFA98216B}"/>
                  </a:ext>
                </a:extLst>
              </p:cNvPr>
              <p:cNvSpPr/>
              <p:nvPr/>
            </p:nvSpPr>
            <p:spPr>
              <a:xfrm>
                <a:off x="3830832" y="3744660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B3F2E72F-1CAD-4B29-9A8F-6785AF69A1D2}"/>
                  </a:ext>
                </a:extLst>
              </p:cNvPr>
              <p:cNvSpPr/>
              <p:nvPr/>
            </p:nvSpPr>
            <p:spPr>
              <a:xfrm>
                <a:off x="1843743" y="3013255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1200613C-E759-4716-AB67-C16F96574ECC}"/>
                  </a:ext>
                </a:extLst>
              </p:cNvPr>
              <p:cNvSpPr/>
              <p:nvPr/>
            </p:nvSpPr>
            <p:spPr>
              <a:xfrm>
                <a:off x="1449998" y="2663351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44ECB90F-3D48-488E-A594-1FE9A81FD7A5}"/>
                  </a:ext>
                </a:extLst>
              </p:cNvPr>
              <p:cNvSpPr/>
              <p:nvPr/>
            </p:nvSpPr>
            <p:spPr>
              <a:xfrm>
                <a:off x="4462261" y="3867274"/>
                <a:ext cx="99391" cy="82826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4D694E70-7519-4EF3-87C7-1B2DF2DB6273}"/>
                  </a:ext>
                </a:extLst>
              </p:cNvPr>
              <p:cNvSpPr/>
              <p:nvPr/>
            </p:nvSpPr>
            <p:spPr>
              <a:xfrm>
                <a:off x="2132617" y="2853182"/>
                <a:ext cx="109331" cy="9939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3" name="직선 연결선 52">
                <a:extLst>
                  <a:ext uri="{FF2B5EF4-FFF2-40B4-BE49-F238E27FC236}">
                    <a16:creationId xmlns:a16="http://schemas.microsoft.com/office/drawing/2014/main" id="{6FADFB65-5048-446B-AB31-05F9281AA521}"/>
                  </a:ext>
                </a:extLst>
              </p:cNvPr>
              <p:cNvCxnSpPr/>
              <p:nvPr/>
            </p:nvCxnSpPr>
            <p:spPr>
              <a:xfrm>
                <a:off x="1499693" y="2019189"/>
                <a:ext cx="3465176" cy="26991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직선 연결선 53">
                <a:extLst>
                  <a:ext uri="{FF2B5EF4-FFF2-40B4-BE49-F238E27FC236}">
                    <a16:creationId xmlns:a16="http://schemas.microsoft.com/office/drawing/2014/main" id="{3210262A-16A9-44F2-A356-ADF3F2DA3991}"/>
                  </a:ext>
                </a:extLst>
              </p:cNvPr>
              <p:cNvCxnSpPr/>
              <p:nvPr/>
            </p:nvCxnSpPr>
            <p:spPr>
              <a:xfrm>
                <a:off x="1449998" y="2973586"/>
                <a:ext cx="4109554" cy="12682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6173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44053"/>
            <a:ext cx="10515600" cy="1734671"/>
          </a:xfrm>
        </p:spPr>
        <p:txBody>
          <a:bodyPr>
            <a:normAutofit/>
          </a:bodyPr>
          <a:lstStyle/>
          <a:p>
            <a:pPr algn="just"/>
            <a:r>
              <a:rPr lang="en-US" altLang="ko-KR" sz="1800" dirty="0"/>
              <a:t>In </a:t>
            </a:r>
            <a:r>
              <a:rPr lang="en-US" altLang="ko-KR" sz="1800" dirty="0">
                <a:hlinkClick r:id="rId2" action="ppaction://hlinkfile" tooltip="Pattern recognition"/>
              </a:rPr>
              <a:t>pattern recognition</a:t>
            </a:r>
            <a:r>
              <a:rPr lang="en-US" altLang="ko-KR" sz="1800" dirty="0"/>
              <a:t>, the </a:t>
            </a:r>
            <a:r>
              <a:rPr lang="en-US" altLang="ko-KR" sz="1800" b="1" i="1" dirty="0"/>
              <a:t>k</a:t>
            </a:r>
            <a:r>
              <a:rPr lang="en-US" altLang="ko-KR" sz="1800" b="1" dirty="0"/>
              <a:t>-Nearest Neighbors algorithm</a:t>
            </a:r>
            <a:r>
              <a:rPr lang="en-US" altLang="ko-KR" sz="1800" dirty="0"/>
              <a:t> (or </a:t>
            </a:r>
            <a:r>
              <a:rPr lang="en-US" altLang="ko-KR" sz="1800" b="1" i="1" dirty="0"/>
              <a:t>k</a:t>
            </a:r>
            <a:r>
              <a:rPr lang="en-US" altLang="ko-KR" sz="1800" b="1" dirty="0"/>
              <a:t>-NN</a:t>
            </a:r>
            <a:r>
              <a:rPr lang="en-US" altLang="ko-KR" sz="1800" dirty="0"/>
              <a:t> for short) is a </a:t>
            </a:r>
            <a:r>
              <a:rPr lang="en-US" altLang="ko-KR" sz="1800" dirty="0">
                <a:hlinkClick r:id="rId3" action="ppaction://hlinkfile" tooltip="Non-parametric statistics"/>
              </a:rPr>
              <a:t>non-parametric</a:t>
            </a:r>
            <a:r>
              <a:rPr lang="en-US" altLang="ko-KR" sz="1800" dirty="0"/>
              <a:t> method used for </a:t>
            </a:r>
            <a:r>
              <a:rPr lang="en-US" altLang="ko-KR" sz="1800" dirty="0">
                <a:hlinkClick r:id="rId4" action="ppaction://hlinkfile" tooltip="Statistical classification"/>
              </a:rPr>
              <a:t>classification</a:t>
            </a:r>
            <a:r>
              <a:rPr lang="en-US" altLang="ko-KR" sz="1800" dirty="0"/>
              <a:t> and </a:t>
            </a:r>
            <a:r>
              <a:rPr lang="en-US" altLang="ko-KR" sz="1800" dirty="0">
                <a:hlinkClick r:id="rId5" action="ppaction://hlinkfile" tooltip="Regression analysis"/>
              </a:rPr>
              <a:t>regression</a:t>
            </a:r>
            <a:r>
              <a:rPr lang="en-US" altLang="ko-KR" sz="1800" dirty="0"/>
              <a:t>. In both cases, the input consists of the </a:t>
            </a:r>
            <a:r>
              <a:rPr lang="en-US" altLang="ko-KR" sz="1800" i="1" dirty="0"/>
              <a:t>k</a:t>
            </a:r>
            <a:r>
              <a:rPr lang="en-US" altLang="ko-KR" sz="1800" dirty="0"/>
              <a:t> closest training examples in the </a:t>
            </a:r>
            <a:r>
              <a:rPr lang="en-US" altLang="ko-KR" sz="1800" dirty="0">
                <a:hlinkClick r:id="rId6" action="ppaction://hlinkfile" tooltip="Feature space"/>
              </a:rPr>
              <a:t>feature space</a:t>
            </a:r>
            <a:r>
              <a:rPr lang="en-US" altLang="ko-KR" sz="1800" dirty="0"/>
              <a:t>. The output depends on whether </a:t>
            </a:r>
            <a:r>
              <a:rPr lang="en-US" altLang="ko-KR" sz="1800" i="1" dirty="0"/>
              <a:t>k</a:t>
            </a:r>
            <a:r>
              <a:rPr lang="en-US" altLang="ko-KR" sz="1800" dirty="0"/>
              <a:t>-NN is used for classification or regression:</a:t>
            </a:r>
          </a:p>
          <a:p>
            <a:pPr algn="just"/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38200" y="2797774"/>
            <a:ext cx="10515600" cy="25280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000" b="1" dirty="0"/>
              <a:t>In </a:t>
            </a:r>
            <a:r>
              <a:rPr lang="en-US" altLang="ko-KR" sz="2000" b="1" i="1" dirty="0"/>
              <a:t>k-NN regression</a:t>
            </a:r>
            <a:r>
              <a:rPr lang="en-US" altLang="ko-KR" sz="2000" dirty="0"/>
              <a:t>, the output is the property value for the object. This value is </a:t>
            </a:r>
            <a:r>
              <a:rPr lang="en-US" altLang="ko-KR" sz="2000" b="1" dirty="0"/>
              <a:t>the average of the values of its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nearest neighbors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Both for classification and regression, </a:t>
            </a:r>
            <a:r>
              <a:rPr lang="en-US" altLang="ko-KR" sz="2000" b="1" dirty="0"/>
              <a:t>it can be useful to assign weight to the contributions of the neighbors</a:t>
            </a:r>
            <a:r>
              <a:rPr lang="en-US" altLang="ko-KR" sz="2000" dirty="0"/>
              <a:t>, so that the nearer neighbors contribute more to the average than the more distant ones. For example, a common weighting scheme consists in giving each neighbor a weight of 1/</a:t>
            </a:r>
            <a:r>
              <a:rPr lang="en-US" altLang="ko-KR" sz="2000" i="1" dirty="0"/>
              <a:t>d</a:t>
            </a:r>
            <a:r>
              <a:rPr lang="en-US" altLang="ko-KR" sz="2000" dirty="0"/>
              <a:t>, where </a:t>
            </a:r>
            <a:r>
              <a:rPr lang="en-US" altLang="ko-KR" sz="2000" i="1" dirty="0"/>
              <a:t>d</a:t>
            </a:r>
            <a:r>
              <a:rPr lang="en-US" altLang="ko-KR" sz="2000" dirty="0"/>
              <a:t> is the distance to the neighbor.</a:t>
            </a:r>
            <a:endParaRPr lang="en-US" altLang="ko-KR" sz="2000" baseline="30000" dirty="0"/>
          </a:p>
          <a:p>
            <a:pPr algn="just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08994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AD52475-8D01-4BAB-84F4-0569EAAB5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99" y="538603"/>
            <a:ext cx="9896211" cy="252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81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2.4.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-NN: Parameter selection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b="1" dirty="0"/>
              <a:t>The best choice of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depends upon the data</a:t>
            </a:r>
            <a:r>
              <a:rPr lang="en-US" altLang="ko-KR" sz="2000" dirty="0"/>
              <a:t>; generally, larger values of </a:t>
            </a:r>
            <a:r>
              <a:rPr lang="en-US" altLang="ko-KR" sz="2000" i="1" dirty="0"/>
              <a:t>k</a:t>
            </a:r>
            <a:r>
              <a:rPr lang="en-US" altLang="ko-KR" sz="2000" dirty="0"/>
              <a:t> reduce the effect of noise on the classification,</a:t>
            </a:r>
            <a:r>
              <a:rPr lang="en-US" altLang="ko-KR" sz="2000" baseline="30000" dirty="0">
                <a:hlinkClick r:id="rId2" action="ppaction://hlinkfile"/>
              </a:rPr>
              <a:t>[5]</a:t>
            </a:r>
            <a:r>
              <a:rPr lang="en-US" altLang="ko-KR" sz="2000" dirty="0"/>
              <a:t> but make boundaries between classes less distinct. </a:t>
            </a:r>
            <a:r>
              <a:rPr lang="en-US" altLang="ko-KR" sz="2000" b="1" dirty="0"/>
              <a:t>A good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can be selected by various </a:t>
            </a:r>
            <a:r>
              <a:rPr lang="en-US" altLang="ko-KR" sz="2000" b="1" dirty="0">
                <a:hlinkClick r:id="rId3" action="ppaction://hlinkfile" tooltip="Heuristic (computer science)"/>
              </a:rPr>
              <a:t>heuristic</a:t>
            </a:r>
            <a:r>
              <a:rPr lang="en-US" altLang="ko-KR" sz="2000" b="1" dirty="0"/>
              <a:t> techniques</a:t>
            </a:r>
            <a:r>
              <a:rPr lang="en-US" altLang="ko-KR" sz="2000" dirty="0"/>
              <a:t> (see </a:t>
            </a:r>
            <a:r>
              <a:rPr lang="en-US" altLang="ko-KR" sz="2000" dirty="0" err="1">
                <a:hlinkClick r:id="rId4" action="ppaction://hlinkfile" tooltip="Hyperparameter optimization"/>
              </a:rPr>
              <a:t>hyperparameter</a:t>
            </a:r>
            <a:r>
              <a:rPr lang="en-US" altLang="ko-KR" sz="2000" dirty="0">
                <a:hlinkClick r:id="rId4" action="ppaction://hlinkfile" tooltip="Hyperparameter optimization"/>
              </a:rPr>
              <a:t> optimization</a:t>
            </a:r>
            <a:r>
              <a:rPr lang="en-US" altLang="ko-KR" sz="2000" dirty="0"/>
              <a:t>). The special case where the class is predicted to be the class of the closest training sample (i.e. when </a:t>
            </a:r>
            <a:r>
              <a:rPr lang="en-US" altLang="ko-KR" sz="2000" i="1" dirty="0"/>
              <a:t>k</a:t>
            </a:r>
            <a:r>
              <a:rPr lang="en-US" altLang="ko-KR" sz="2000" dirty="0"/>
              <a:t> = 1) is called </a:t>
            </a:r>
            <a:r>
              <a:rPr lang="en-US" altLang="ko-KR" sz="2000" b="1" dirty="0"/>
              <a:t>the nearest neighbor algorithm</a:t>
            </a:r>
            <a:r>
              <a:rPr lang="en-US" altLang="ko-KR" sz="2000" dirty="0"/>
              <a:t>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The accuracy of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can be severely degraded by the presence of noisy or irrelevant features</a:t>
            </a:r>
            <a:r>
              <a:rPr lang="en-US" altLang="ko-KR" sz="2000" dirty="0"/>
              <a:t>, or if the feature scales are not consistent with their importance. Much research effort has been put into </a:t>
            </a:r>
            <a:r>
              <a:rPr lang="en-US" altLang="ko-KR" sz="2000" dirty="0">
                <a:hlinkClick r:id="rId5" action="ppaction://hlinkfile" tooltip="Feature selection"/>
              </a:rPr>
              <a:t>selecting</a:t>
            </a:r>
            <a:r>
              <a:rPr lang="en-US" altLang="ko-KR" sz="2000" dirty="0"/>
              <a:t> or </a:t>
            </a:r>
            <a:r>
              <a:rPr lang="en-US" altLang="ko-KR" sz="2000" dirty="0">
                <a:hlinkClick r:id="rId6" action="ppaction://hlinkfile" tooltip="Feature scaling"/>
              </a:rPr>
              <a:t>scaling</a:t>
            </a:r>
            <a:r>
              <a:rPr lang="en-US" altLang="ko-KR" sz="2000" dirty="0"/>
              <a:t> features to improve classification. A particularly popular approach is the use of </a:t>
            </a:r>
            <a:r>
              <a:rPr lang="en-US" altLang="ko-KR" sz="2000" dirty="0">
                <a:hlinkClick r:id="rId7" action="ppaction://hlinkfile" tooltip="Evolutionary algorithm"/>
              </a:rPr>
              <a:t>evolutionary algorithms</a:t>
            </a:r>
            <a:r>
              <a:rPr lang="en-US" altLang="ko-KR" sz="2000" dirty="0"/>
              <a:t> to optimize feature scaling. Another popular approach is to scale features by the </a:t>
            </a:r>
            <a:r>
              <a:rPr lang="en-US" altLang="ko-KR" sz="2000" dirty="0">
                <a:hlinkClick r:id="rId8" action="ppaction://hlinkfile" tooltip="Mutual information"/>
              </a:rPr>
              <a:t>mutual information</a:t>
            </a:r>
            <a:r>
              <a:rPr lang="en-US" altLang="ko-KR" sz="2000" dirty="0"/>
              <a:t> of the training data with the training classes.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In binary (two class) classification problems, it is helpful to choose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to be an odd number as this avoids tied votes</a:t>
            </a:r>
            <a:r>
              <a:rPr lang="en-US" altLang="ko-KR" sz="2000" dirty="0"/>
              <a:t>. One popular way of choosing the empirically optimal </a:t>
            </a:r>
            <a:r>
              <a:rPr lang="en-US" altLang="ko-KR" sz="2000" i="1" dirty="0"/>
              <a:t>k</a:t>
            </a:r>
            <a:r>
              <a:rPr lang="en-US" altLang="ko-KR" sz="2000" dirty="0"/>
              <a:t> in this setting is via bootstrap method.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41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-NN: Feature Extraction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5959" y="1334141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b="1" dirty="0"/>
              <a:t>When the input data to an algorithm is too large to be processed and it is suspected to be redundant </a:t>
            </a:r>
            <a:r>
              <a:rPr lang="en-US" altLang="ko-KR" sz="2000" dirty="0"/>
              <a:t>(e.g. the same measurement in both feet and meters) </a:t>
            </a:r>
            <a:r>
              <a:rPr lang="en-US" altLang="ko-KR" sz="2000" b="1" dirty="0"/>
              <a:t>then the input data will be transformed into a reduced representation set of features </a:t>
            </a:r>
            <a:r>
              <a:rPr lang="en-US" altLang="ko-KR" sz="2000" dirty="0"/>
              <a:t>(also named features vector). 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Transforming the input data into the set of features is called </a:t>
            </a:r>
            <a:r>
              <a:rPr lang="en-US" altLang="ko-KR" sz="2000" b="1" dirty="0">
                <a:hlinkClick r:id="rId2" action="ppaction://hlinkfile" tooltip="Feature extraction"/>
              </a:rPr>
              <a:t>feature extraction</a:t>
            </a:r>
            <a:r>
              <a:rPr lang="en-US" altLang="ko-KR" sz="2000" b="1" dirty="0"/>
              <a:t>. </a:t>
            </a:r>
          </a:p>
          <a:p>
            <a:pPr algn="just"/>
            <a:endParaRPr lang="en-US" altLang="ko-KR" sz="2000" b="1" dirty="0"/>
          </a:p>
          <a:p>
            <a:pPr algn="just"/>
            <a:r>
              <a:rPr lang="en-US" altLang="ko-KR" sz="2000" dirty="0"/>
              <a:t>If the features extracted are carefully chosen, it is expected that </a:t>
            </a:r>
            <a:r>
              <a:rPr lang="en-US" altLang="ko-KR" sz="2000" b="1" dirty="0"/>
              <a:t>the features set will extract the relevant information from the input data in order to perform the desired task</a:t>
            </a:r>
            <a:r>
              <a:rPr lang="en-US" altLang="ko-KR" sz="2000" dirty="0"/>
              <a:t> using this reduced representation instead of the full size input. </a:t>
            </a:r>
          </a:p>
          <a:p>
            <a:pPr algn="just"/>
            <a:r>
              <a:rPr lang="en-US" altLang="ko-KR" sz="2000" dirty="0"/>
              <a:t>Feature extraction is performed on raw data prior to applying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algorithm on the transformed data in </a:t>
            </a:r>
            <a:r>
              <a:rPr lang="en-US" altLang="ko-KR" sz="2000" dirty="0">
                <a:hlinkClick r:id="rId3" action="ppaction://hlinkfile" tooltip="Feature space"/>
              </a:rPr>
              <a:t>feature space</a:t>
            </a:r>
            <a:r>
              <a:rPr lang="en-US" altLang="ko-KR" sz="2000" dirty="0"/>
              <a:t>.</a:t>
            </a:r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5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-NN: Dimension reduction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59" y="1109197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dirty="0"/>
              <a:t>For high-dimensional data (e.g., with number of dimensions more than 10) </a:t>
            </a:r>
            <a:r>
              <a:rPr lang="en-US" altLang="ko-KR" sz="2000" b="1" dirty="0">
                <a:hlinkClick r:id="rId2" action="ppaction://hlinkfile" tooltip="Dimension reduction"/>
              </a:rPr>
              <a:t>dimension reduction</a:t>
            </a:r>
            <a:r>
              <a:rPr lang="en-US" altLang="ko-KR" sz="2000" b="1" dirty="0"/>
              <a:t> is usually performed prior to applying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in order to avoid the effects of the </a:t>
            </a:r>
            <a:r>
              <a:rPr lang="en-US" altLang="ko-KR" sz="2000" b="1" dirty="0">
                <a:hlinkClick r:id="rId3" action="ppaction://hlinkfile" tooltip="Curse of Dimensionality"/>
              </a:rPr>
              <a:t>curse of dimensionality</a:t>
            </a:r>
            <a:r>
              <a:rPr lang="en-US" altLang="ko-KR" sz="2000" b="1" dirty="0"/>
              <a:t>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The curse of dimensionality in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context basically means that </a:t>
            </a:r>
            <a:r>
              <a:rPr lang="en-US" altLang="ko-KR" sz="2000" dirty="0">
                <a:hlinkClick r:id="rId4" action="ppaction://hlinkfile" tooltip="Euclidean distance"/>
              </a:rPr>
              <a:t>Euclidean distance</a:t>
            </a:r>
            <a:r>
              <a:rPr lang="en-US" altLang="ko-KR" sz="2000" dirty="0"/>
              <a:t> is unhelpful in high dimensions because all vectors are almost equidistant to the search query vector (imagine multiple points lying more or less on a circle with the query point at the center; the distance from the query to all data points in the search space is almost the same).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>
                <a:hlinkClick r:id="rId5" action="ppaction://hlinkfile" tooltip="Feature extraction"/>
              </a:rPr>
              <a:t>Feature extraction</a:t>
            </a:r>
            <a:r>
              <a:rPr lang="en-US" altLang="ko-KR" sz="2000" dirty="0"/>
              <a:t> and dimension reduction can be combined in one step using </a:t>
            </a:r>
            <a:r>
              <a:rPr lang="en-US" altLang="ko-KR" sz="2000" dirty="0">
                <a:hlinkClick r:id="rId6" action="ppaction://hlinkfile" tooltip="Principal Component Analysis"/>
              </a:rPr>
              <a:t>principal component analysis</a:t>
            </a:r>
            <a:r>
              <a:rPr lang="en-US" altLang="ko-KR" sz="2000" dirty="0"/>
              <a:t> (PCA), </a:t>
            </a:r>
            <a:r>
              <a:rPr lang="en-US" altLang="ko-KR" sz="2000" dirty="0">
                <a:hlinkClick r:id="rId7" action="ppaction://hlinkfile" tooltip="Linear discriminant analysis"/>
              </a:rPr>
              <a:t>linear discriminant analysis</a:t>
            </a:r>
            <a:r>
              <a:rPr lang="en-US" altLang="ko-KR" sz="2000" dirty="0"/>
              <a:t> (LDA), or </a:t>
            </a:r>
            <a:r>
              <a:rPr lang="en-US" altLang="ko-KR" sz="2000" dirty="0">
                <a:hlinkClick r:id="rId8" action="ppaction://hlinkfile" tooltip="Canonical correlation"/>
              </a:rPr>
              <a:t>canonical correlation analysis</a:t>
            </a:r>
            <a:r>
              <a:rPr lang="en-US" altLang="ko-KR" sz="2000" dirty="0"/>
              <a:t> (CCA) techniques as a pre-processing step, followed by clustering by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on </a:t>
            </a:r>
            <a:r>
              <a:rPr lang="en-US" altLang="ko-KR" sz="2000" dirty="0">
                <a:hlinkClick r:id="rId9" action="ppaction://hlinkfile" tooltip="Feature (machine learning)"/>
              </a:rPr>
              <a:t>feature vectors</a:t>
            </a:r>
            <a:r>
              <a:rPr lang="en-US" altLang="ko-KR" sz="2000" dirty="0"/>
              <a:t> in reduced-dimension space. In </a:t>
            </a:r>
            <a:r>
              <a:rPr lang="en-US" altLang="ko-KR" sz="2000" dirty="0">
                <a:hlinkClick r:id="rId10" action="ppaction://hlinkfile" tooltip="Machine learning"/>
              </a:rPr>
              <a:t>machine learning</a:t>
            </a:r>
            <a:r>
              <a:rPr lang="en-US" altLang="ko-KR" sz="2000" dirty="0"/>
              <a:t> this process is also called low-dimensional </a:t>
            </a:r>
            <a:r>
              <a:rPr lang="en-US" altLang="ko-KR" sz="2000" dirty="0">
                <a:hlinkClick r:id="rId11" action="ppaction://hlinkfile" tooltip="Embedding"/>
              </a:rPr>
              <a:t>embedding</a:t>
            </a:r>
            <a:r>
              <a:rPr lang="en-US" altLang="ko-KR" sz="2000" dirty="0"/>
              <a:t>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4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 Algorithm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63C44FF-33D0-46DE-A3A2-97733930F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712" y="1895475"/>
            <a:ext cx="79343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7C910D-30FF-4D5D-A0B7-F7CF4E640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2.1.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DDEEF-B4A4-4BEB-9003-C662E2F92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056086"/>
          </a:xfrm>
        </p:spPr>
        <p:txBody>
          <a:bodyPr/>
          <a:lstStyle/>
          <a:p>
            <a:r>
              <a:rPr lang="en-US" altLang="ko-KR" dirty="0"/>
              <a:t>Handwritten Digit Example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Do As Your Neighbor Does</a:t>
            </a:r>
          </a:p>
          <a:p>
            <a:pPr lvl="1"/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3966F81-CABC-4E8F-84F5-B70935D4B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062" y="1201065"/>
            <a:ext cx="2852738" cy="274168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0D3A775-9CD4-4479-8D55-79E766FE9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260" y="4215861"/>
            <a:ext cx="8506665" cy="95714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6DAEC88B-6E74-477F-BAF2-93CF4FF15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0260" y="5234392"/>
            <a:ext cx="8513125" cy="71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1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DDEEF-B4A4-4BEB-9003-C662E2F92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056086"/>
          </a:xfrm>
        </p:spPr>
        <p:txBody>
          <a:bodyPr/>
          <a:lstStyle/>
          <a:p>
            <a:r>
              <a:rPr lang="ko-KR" altLang="ko-KR" sz="2000" dirty="0" err="1">
                <a:latin typeface="Arial" panose="020B0604020202020204" pitchFamily="34" charset="0"/>
              </a:rPr>
              <a:t>Example</a:t>
            </a:r>
            <a:r>
              <a:rPr lang="ko-KR" altLang="ko-KR" sz="2000" dirty="0">
                <a:latin typeface="Arial" panose="020B0604020202020204" pitchFamily="34" charset="0"/>
              </a:rPr>
              <a:t> of</a:t>
            </a:r>
            <a:r>
              <a:rPr lang="en-US" altLang="ko-KR" sz="2000" dirty="0">
                <a:latin typeface="Arial" panose="020B0604020202020204" pitchFamily="34" charset="0"/>
              </a:rPr>
              <a:t> k-NN classifier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endParaRPr lang="en-US" altLang="ko-KR" sz="2000" dirty="0">
              <a:latin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n-US" altLang="ko-KR" sz="2000" dirty="0">
                <a:latin typeface="Arial" panose="020B0604020202020204" pitchFamily="34" charset="0"/>
              </a:rPr>
              <a:t>Green</a:t>
            </a:r>
            <a:r>
              <a:rPr lang="ko-KR" altLang="en-US" sz="2000" dirty="0"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</a:rPr>
              <a:t>Circle(</a:t>
            </a:r>
            <a:r>
              <a:rPr lang="ko-KR" altLang="ko-KR" sz="2000" dirty="0">
                <a:latin typeface="Arial" panose="020B0604020202020204" pitchFamily="34" charset="0"/>
              </a:rPr>
              <a:t>The </a:t>
            </a:r>
            <a:r>
              <a:rPr lang="ko-KR" altLang="ko-KR" sz="2000" dirty="0" err="1">
                <a:latin typeface="Arial" panose="020B0604020202020204" pitchFamily="34" charset="0"/>
              </a:rPr>
              <a:t>test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sample</a:t>
            </a:r>
            <a:r>
              <a:rPr lang="ko-KR" altLang="ko-KR" sz="2000" dirty="0">
                <a:latin typeface="Arial" panose="020B0604020202020204" pitchFamily="34" charset="0"/>
              </a:rPr>
              <a:t>) </a:t>
            </a:r>
            <a:r>
              <a:rPr lang="ko-KR" altLang="ko-KR" sz="2000" dirty="0" err="1">
                <a:latin typeface="Arial" panose="020B0604020202020204" pitchFamily="34" charset="0"/>
              </a:rPr>
              <a:t>should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be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classified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either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first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en-US" altLang="ko-KR" sz="2000" dirty="0">
                <a:latin typeface="Arial" panose="020B0604020202020204" pitchFamily="34" charset="0"/>
              </a:rPr>
              <a:t>(</a:t>
            </a:r>
            <a:r>
              <a:rPr lang="ko-KR" altLang="ko-KR" sz="2000" dirty="0" err="1">
                <a:latin typeface="Arial" panose="020B0604020202020204" pitchFamily="34" charset="0"/>
              </a:rPr>
              <a:t>blue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squares</a:t>
            </a:r>
            <a:r>
              <a:rPr lang="en-US" altLang="ko-KR" sz="2000" dirty="0">
                <a:latin typeface="Arial" panose="020B0604020202020204" pitchFamily="34" charset="0"/>
              </a:rPr>
              <a:t>)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or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second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en-US" altLang="ko-KR" sz="2000" dirty="0">
                <a:latin typeface="Arial" panose="020B0604020202020204" pitchFamily="34" charset="0"/>
              </a:rPr>
              <a:t>(</a:t>
            </a:r>
            <a:r>
              <a:rPr lang="ko-KR" altLang="ko-KR" sz="2000" dirty="0" err="1">
                <a:latin typeface="Arial" panose="020B0604020202020204" pitchFamily="34" charset="0"/>
              </a:rPr>
              <a:t>red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en-US" altLang="ko-KR" sz="2000" dirty="0">
                <a:latin typeface="Arial" panose="020B0604020202020204" pitchFamily="34" charset="0"/>
              </a:rPr>
              <a:t>)</a:t>
            </a:r>
            <a:r>
              <a:rPr lang="ko-KR" altLang="ko-KR" sz="2000" dirty="0">
                <a:latin typeface="Arial" panose="020B0604020202020204" pitchFamily="34" charset="0"/>
              </a:rPr>
              <a:t>. </a:t>
            </a:r>
            <a:endParaRPr lang="en-US" altLang="ko-KR" sz="2000" dirty="0">
              <a:latin typeface="Arial" panose="020B0604020202020204" pitchFamily="34" charset="0"/>
            </a:endParaRPr>
          </a:p>
          <a:p>
            <a:pPr lvl="1" algn="just"/>
            <a:r>
              <a:rPr lang="ko-KR" altLang="ko-KR" sz="2000" dirty="0" err="1">
                <a:latin typeface="Arial" panose="020B0604020202020204" pitchFamily="34" charset="0"/>
              </a:rPr>
              <a:t>If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i="1" dirty="0">
                <a:latin typeface="Arial" panose="020B0604020202020204" pitchFamily="34" charset="0"/>
              </a:rPr>
              <a:t>k = 3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</a:rPr>
              <a:t>,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there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are</a:t>
            </a:r>
            <a:r>
              <a:rPr lang="ko-KR" altLang="ko-KR" sz="2000" dirty="0">
                <a:latin typeface="Arial" panose="020B0604020202020204" pitchFamily="34" charset="0"/>
              </a:rPr>
              <a:t> 2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</a:rPr>
              <a:t>vs.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only</a:t>
            </a:r>
            <a:r>
              <a:rPr lang="ko-KR" altLang="ko-KR" sz="2000" dirty="0">
                <a:latin typeface="Arial" panose="020B0604020202020204" pitchFamily="34" charset="0"/>
              </a:rPr>
              <a:t> 1 </a:t>
            </a:r>
            <a:r>
              <a:rPr lang="ko-KR" altLang="ko-KR" sz="2000" dirty="0" err="1">
                <a:latin typeface="Arial" panose="020B0604020202020204" pitchFamily="34" charset="0"/>
              </a:rPr>
              <a:t>square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inside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inner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. </a:t>
            </a:r>
            <a:endParaRPr lang="en-US" altLang="ko-KR" sz="2000" dirty="0">
              <a:latin typeface="Arial" panose="020B0604020202020204" pitchFamily="34" charset="0"/>
            </a:endParaRPr>
          </a:p>
          <a:p>
            <a:pPr lvl="1" algn="just"/>
            <a:r>
              <a:rPr lang="ko-KR" altLang="ko-KR" sz="2000" dirty="0" err="1">
                <a:latin typeface="Arial" panose="020B0604020202020204" pitchFamily="34" charset="0"/>
              </a:rPr>
              <a:t>If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i="1" dirty="0">
                <a:latin typeface="Arial" panose="020B0604020202020204" pitchFamily="34" charset="0"/>
              </a:rPr>
              <a:t>k = 5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</a:rPr>
              <a:t>, there are </a:t>
            </a:r>
            <a:r>
              <a:rPr lang="ko-KR" altLang="ko-KR" sz="2000" dirty="0">
                <a:latin typeface="Arial" panose="020B0604020202020204" pitchFamily="34" charset="0"/>
              </a:rPr>
              <a:t>3 </a:t>
            </a:r>
            <a:r>
              <a:rPr lang="ko-KR" altLang="ko-KR" sz="2000" dirty="0" err="1">
                <a:latin typeface="Arial" panose="020B0604020202020204" pitchFamily="34" charset="0"/>
              </a:rPr>
              <a:t>squares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vs</a:t>
            </a:r>
            <a:r>
              <a:rPr lang="ko-KR" altLang="ko-KR" sz="2000" dirty="0">
                <a:latin typeface="Arial" panose="020B0604020202020204" pitchFamily="34" charset="0"/>
              </a:rPr>
              <a:t>. 2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inside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outer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67A85E89-C720-4221-B105-5F46D8249084}"/>
              </a:ext>
            </a:extLst>
          </p:cNvPr>
          <p:cNvGrpSpPr/>
          <p:nvPr/>
        </p:nvGrpSpPr>
        <p:grpSpPr>
          <a:xfrm>
            <a:off x="4542885" y="3142694"/>
            <a:ext cx="2457302" cy="2421075"/>
            <a:chOff x="4567270" y="1773006"/>
            <a:chExt cx="2457302" cy="2421075"/>
          </a:xfrm>
        </p:grpSpPr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A1837B0F-DC15-42FF-BE78-69CFE8C4EFB6}"/>
                </a:ext>
              </a:extLst>
            </p:cNvPr>
            <p:cNvSpPr/>
            <p:nvPr/>
          </p:nvSpPr>
          <p:spPr>
            <a:xfrm>
              <a:off x="5312050" y="2575655"/>
              <a:ext cx="1091682" cy="1054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BD1DD20F-FC3B-445B-957D-65911B8A2CB2}"/>
                </a:ext>
              </a:extLst>
            </p:cNvPr>
            <p:cNvSpPr/>
            <p:nvPr/>
          </p:nvSpPr>
          <p:spPr>
            <a:xfrm>
              <a:off x="4816618" y="2079034"/>
              <a:ext cx="2051304" cy="2017713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68C3F447-1CE3-46B6-805B-A54124612C54}"/>
                </a:ext>
              </a:extLst>
            </p:cNvPr>
            <p:cNvSpPr/>
            <p:nvPr/>
          </p:nvSpPr>
          <p:spPr>
            <a:xfrm>
              <a:off x="5816299" y="3057581"/>
              <a:ext cx="84263" cy="9050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27284DA-77F6-426B-B90C-49C74C7D1BC7}"/>
                </a:ext>
              </a:extLst>
            </p:cNvPr>
            <p:cNvSpPr txBox="1"/>
            <p:nvPr/>
          </p:nvSpPr>
          <p:spPr>
            <a:xfrm>
              <a:off x="5858430" y="2979724"/>
              <a:ext cx="8426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000" dirty="0"/>
                <a:t>?</a:t>
              </a:r>
              <a:endParaRPr lang="ko-KR" altLang="en-US" sz="1000" dirty="0"/>
            </a:p>
          </p:txBody>
        </p:sp>
        <p:sp>
          <p:nvSpPr>
            <p:cNvPr id="9" name="이등변 삼각형 8">
              <a:extLst>
                <a:ext uri="{FF2B5EF4-FFF2-40B4-BE49-F238E27FC236}">
                  <a16:creationId xmlns:a16="http://schemas.microsoft.com/office/drawing/2014/main" id="{7B8F38DD-71FF-44EC-8A02-527705421B19}"/>
                </a:ext>
              </a:extLst>
            </p:cNvPr>
            <p:cNvSpPr/>
            <p:nvPr/>
          </p:nvSpPr>
          <p:spPr>
            <a:xfrm>
              <a:off x="5667709" y="2675434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0" name="이등변 삼각형 9">
              <a:extLst>
                <a:ext uri="{FF2B5EF4-FFF2-40B4-BE49-F238E27FC236}">
                  <a16:creationId xmlns:a16="http://schemas.microsoft.com/office/drawing/2014/main" id="{70C48443-B3EF-4B0F-8FFC-2F2E956A89AF}"/>
                </a:ext>
              </a:extLst>
            </p:cNvPr>
            <p:cNvSpPr/>
            <p:nvPr/>
          </p:nvSpPr>
          <p:spPr>
            <a:xfrm>
              <a:off x="6110217" y="2793103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1697A353-EC2E-4D28-89D8-979F5C8BC15A}"/>
                </a:ext>
              </a:extLst>
            </p:cNvPr>
            <p:cNvSpPr/>
            <p:nvPr/>
          </p:nvSpPr>
          <p:spPr>
            <a:xfrm>
              <a:off x="6933132" y="2514695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8D5C9EDA-AFFA-4CD5-B203-8C9261FB32B2}"/>
                </a:ext>
              </a:extLst>
            </p:cNvPr>
            <p:cNvSpPr/>
            <p:nvPr/>
          </p:nvSpPr>
          <p:spPr>
            <a:xfrm>
              <a:off x="6358012" y="1857226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E4745991-FA88-416C-A597-A35E49133729}"/>
                </a:ext>
              </a:extLst>
            </p:cNvPr>
            <p:cNvSpPr/>
            <p:nvPr/>
          </p:nvSpPr>
          <p:spPr>
            <a:xfrm>
              <a:off x="5436650" y="1773006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21E5E0B4-15A5-410B-A439-C38CBE88AC7F}"/>
                </a:ext>
              </a:extLst>
            </p:cNvPr>
            <p:cNvSpPr/>
            <p:nvPr/>
          </p:nvSpPr>
          <p:spPr>
            <a:xfrm>
              <a:off x="4567270" y="3139660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8B4851B4-4DA9-47CF-90A8-720802909A35}"/>
                </a:ext>
              </a:extLst>
            </p:cNvPr>
            <p:cNvSpPr/>
            <p:nvPr/>
          </p:nvSpPr>
          <p:spPr>
            <a:xfrm>
              <a:off x="4601877" y="3581348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F4EDCDA7-AAD8-40D4-9674-6225DA1EE4BE}"/>
                </a:ext>
              </a:extLst>
            </p:cNvPr>
            <p:cNvSpPr/>
            <p:nvPr/>
          </p:nvSpPr>
          <p:spPr>
            <a:xfrm>
              <a:off x="5083182" y="4096747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E64870EF-2BE0-49A2-9BF8-20C7D97414D2}"/>
                </a:ext>
              </a:extLst>
            </p:cNvPr>
            <p:cNvSpPr/>
            <p:nvPr/>
          </p:nvSpPr>
          <p:spPr>
            <a:xfrm>
              <a:off x="4950034" y="2736394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0479825B-BDCA-4AB5-8D8A-4B23C65EFB84}"/>
                </a:ext>
              </a:extLst>
            </p:cNvPr>
            <p:cNvSpPr/>
            <p:nvPr/>
          </p:nvSpPr>
          <p:spPr>
            <a:xfrm>
              <a:off x="5759149" y="3337995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08590D24-59B5-447B-B9B7-7ACDF3988D95}"/>
                </a:ext>
              </a:extLst>
            </p:cNvPr>
            <p:cNvSpPr/>
            <p:nvPr/>
          </p:nvSpPr>
          <p:spPr>
            <a:xfrm>
              <a:off x="5071519" y="3042106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719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>
            <a:extLst>
              <a:ext uri="{FF2B5EF4-FFF2-40B4-BE49-F238E27FC236}">
                <a16:creationId xmlns:a16="http://schemas.microsoft.com/office/drawing/2014/main" id="{90BD0906-BF8B-4B4B-B709-577AEC4A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15" y="479419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2.2. Classification by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7AD93F14-B8B9-4C80-AEF2-25736B596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" y="1322495"/>
            <a:ext cx="8992924" cy="5056086"/>
          </a:xfrm>
        </p:spPr>
        <p:txBody>
          <a:bodyPr/>
          <a:lstStyle/>
          <a:p>
            <a:r>
              <a:rPr lang="en-US" altLang="ko-KR" sz="2000" dirty="0">
                <a:latin typeface="Arial" panose="020B0604020202020204" pitchFamily="34" charset="0"/>
              </a:rPr>
              <a:t>Classification</a:t>
            </a:r>
          </a:p>
          <a:p>
            <a:pPr lvl="1"/>
            <a:r>
              <a:rPr lang="en-US" altLang="ko-KR" sz="2000" dirty="0">
                <a:latin typeface="Arial" panose="020B0604020202020204" pitchFamily="34" charset="0"/>
              </a:rPr>
              <a:t>Ex) Credit scoring</a:t>
            </a:r>
          </a:p>
          <a:p>
            <a:pPr lvl="2" algn="just"/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</a:rPr>
              <a:t>Low-risk and high-risk customers</a:t>
            </a:r>
            <a:r>
              <a:rPr lang="en-US" altLang="ko-KR" dirty="0">
                <a:latin typeface="Arial" panose="020B0604020202020204" pitchFamily="34" charset="0"/>
              </a:rPr>
              <a:t> from their </a:t>
            </a:r>
            <a:r>
              <a:rPr lang="en-US" altLang="ko-KR" dirty="0">
                <a:solidFill>
                  <a:srgbClr val="0070C0"/>
                </a:solidFill>
                <a:latin typeface="Arial" panose="020B0604020202020204" pitchFamily="34" charset="0"/>
              </a:rPr>
              <a:t>incomes and savings</a:t>
            </a:r>
          </a:p>
          <a:p>
            <a:pPr marL="457200" lvl="1" indent="0" algn="just">
              <a:buNone/>
            </a:pPr>
            <a:endParaRPr lang="en-US" altLang="ko-KR" sz="2000" dirty="0">
              <a:latin typeface="Arial" panose="020B0604020202020204" pitchFamily="34" charset="0"/>
            </a:endParaRPr>
          </a:p>
          <a:p>
            <a:pPr lvl="1" algn="just"/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</a:rPr>
              <a:t>Class membership</a:t>
            </a:r>
          </a:p>
          <a:p>
            <a:pPr lvl="1" algn="just"/>
            <a:r>
              <a:rPr lang="en-US" altLang="ko-KR" sz="2000" dirty="0">
                <a:solidFill>
                  <a:srgbClr val="0070C0"/>
                </a:solidFill>
                <a:latin typeface="Arial" panose="020B0604020202020204" pitchFamily="34" charset="0"/>
              </a:rPr>
              <a:t>Input</a:t>
            </a:r>
            <a:r>
              <a:rPr lang="ko-KR" altLang="en-US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ko-KR" sz="2000" dirty="0">
                <a:solidFill>
                  <a:srgbClr val="0070C0"/>
                </a:solidFill>
                <a:latin typeface="Arial" panose="020B0604020202020204" pitchFamily="34" charset="0"/>
              </a:rPr>
              <a:t>Features</a:t>
            </a:r>
          </a:p>
          <a:p>
            <a:pPr lvl="1" algn="just"/>
            <a:endParaRPr lang="en-US" altLang="ko-KR" sz="2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lvl="1" algn="just"/>
            <a:r>
              <a:rPr lang="en-US" altLang="ko-KR" sz="2000" dirty="0">
                <a:latin typeface="Arial" panose="020B0604020202020204" pitchFamily="34" charset="0"/>
              </a:rPr>
              <a:t>Other examples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Handwritten digit recognition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Speech Recognition</a:t>
            </a:r>
          </a:p>
          <a:p>
            <a:pPr lvl="2" algn="just"/>
            <a:r>
              <a:rPr lang="en-US" altLang="ko-KR" dirty="0">
                <a:latin typeface="Arial" panose="020B0604020202020204" pitchFamily="34" charset="0"/>
              </a:rPr>
              <a:t>Fraud detection</a:t>
            </a:r>
          </a:p>
          <a:p>
            <a:pPr lvl="2" algn="just"/>
            <a:endParaRPr lang="en-US" altLang="ko-KR" sz="1200" dirty="0">
              <a:latin typeface="Arial" panose="020B0604020202020204" pitchFamily="34" charset="0"/>
            </a:endParaRPr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B713EB19-D7B7-4E1F-B866-89B89EBC7A84}"/>
              </a:ext>
            </a:extLst>
          </p:cNvPr>
          <p:cNvGrpSpPr/>
          <p:nvPr/>
        </p:nvGrpSpPr>
        <p:grpSpPr>
          <a:xfrm>
            <a:off x="5708342" y="2565644"/>
            <a:ext cx="5211192" cy="3559947"/>
            <a:chOff x="4672584" y="791683"/>
            <a:chExt cx="5605271" cy="4777013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0BDF0868-8861-42E5-B657-F8B3E5F2C9FE}"/>
                </a:ext>
              </a:extLst>
            </p:cNvPr>
            <p:cNvSpPr/>
            <p:nvPr/>
          </p:nvSpPr>
          <p:spPr>
            <a:xfrm>
              <a:off x="6397356" y="3106571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925675FE-2C35-41FE-B6D9-982AC3D26043}"/>
                </a:ext>
              </a:extLst>
            </p:cNvPr>
            <p:cNvSpPr/>
            <p:nvPr/>
          </p:nvSpPr>
          <p:spPr>
            <a:xfrm>
              <a:off x="6728129" y="4231347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2463AF11-44C9-4023-8859-865E236C849B}"/>
                </a:ext>
              </a:extLst>
            </p:cNvPr>
            <p:cNvSpPr/>
            <p:nvPr/>
          </p:nvSpPr>
          <p:spPr>
            <a:xfrm>
              <a:off x="5885454" y="3126552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0E409CA5-39F1-427C-A463-EB517046D841}"/>
                </a:ext>
              </a:extLst>
            </p:cNvPr>
            <p:cNvSpPr/>
            <p:nvPr/>
          </p:nvSpPr>
          <p:spPr>
            <a:xfrm>
              <a:off x="6687227" y="3576761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6BB85DB6-FA08-4566-8978-E9D60710247D}"/>
                </a:ext>
              </a:extLst>
            </p:cNvPr>
            <p:cNvSpPr/>
            <p:nvPr/>
          </p:nvSpPr>
          <p:spPr>
            <a:xfrm>
              <a:off x="6290776" y="3588884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A94A9128-977F-437F-8229-45BA9C3FCF6E}"/>
                </a:ext>
              </a:extLst>
            </p:cNvPr>
            <p:cNvSpPr/>
            <p:nvPr/>
          </p:nvSpPr>
          <p:spPr>
            <a:xfrm>
              <a:off x="7235699" y="395045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E394E18E-8054-4279-A06E-804BE56BD3D2}"/>
                </a:ext>
              </a:extLst>
            </p:cNvPr>
            <p:cNvSpPr/>
            <p:nvPr/>
          </p:nvSpPr>
          <p:spPr>
            <a:xfrm>
              <a:off x="7142403" y="3189051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92B4FF9E-0320-4FDF-9C72-8169C98B3E06}"/>
                </a:ext>
              </a:extLst>
            </p:cNvPr>
            <p:cNvCxnSpPr/>
            <p:nvPr/>
          </p:nvCxnSpPr>
          <p:spPr>
            <a:xfrm>
              <a:off x="4672584" y="4873752"/>
              <a:ext cx="50292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>
              <a:extLst>
                <a:ext uri="{FF2B5EF4-FFF2-40B4-BE49-F238E27FC236}">
                  <a16:creationId xmlns:a16="http://schemas.microsoft.com/office/drawing/2014/main" id="{3FA669D7-66B2-4FFB-AD99-E024CEF386DE}"/>
                </a:ext>
              </a:extLst>
            </p:cNvPr>
            <p:cNvCxnSpPr/>
            <p:nvPr/>
          </p:nvCxnSpPr>
          <p:spPr>
            <a:xfrm flipV="1">
              <a:off x="5358384" y="1225296"/>
              <a:ext cx="0" cy="434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023D51B-3F85-4BCF-B285-F7BDC81E62F5}"/>
                </a:ext>
              </a:extLst>
            </p:cNvPr>
            <p:cNvSpPr txBox="1"/>
            <p:nvPr/>
          </p:nvSpPr>
          <p:spPr>
            <a:xfrm>
              <a:off x="9098280" y="5047488"/>
              <a:ext cx="1179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Income</a:t>
              </a:r>
              <a:endParaRPr lang="ko-KR" alt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AD8D7E-C51C-49D4-89E2-976B8615ED25}"/>
                </a:ext>
              </a:extLst>
            </p:cNvPr>
            <p:cNvSpPr txBox="1"/>
            <p:nvPr/>
          </p:nvSpPr>
          <p:spPr>
            <a:xfrm>
              <a:off x="4790778" y="791683"/>
              <a:ext cx="13052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Savings</a:t>
              </a:r>
              <a:endParaRPr lang="ko-KR" altLang="en-US" dirty="0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03CBD148-1FAB-436A-9233-F07D9FF436B6}"/>
                </a:ext>
              </a:extLst>
            </p:cNvPr>
            <p:cNvSpPr/>
            <p:nvPr/>
          </p:nvSpPr>
          <p:spPr>
            <a:xfrm>
              <a:off x="7960015" y="1727752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57CB1E63-D466-41CC-8464-A03F478849E6}"/>
                </a:ext>
              </a:extLst>
            </p:cNvPr>
            <p:cNvSpPr/>
            <p:nvPr/>
          </p:nvSpPr>
          <p:spPr>
            <a:xfrm>
              <a:off x="8344063" y="252414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0F9CDDC6-48D9-43BA-8EF3-77C257643F9A}"/>
                </a:ext>
              </a:extLst>
            </p:cNvPr>
            <p:cNvSpPr/>
            <p:nvPr/>
          </p:nvSpPr>
          <p:spPr>
            <a:xfrm>
              <a:off x="8718040" y="298458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69E69FED-1349-407B-B13E-CE3B694B948C}"/>
                </a:ext>
              </a:extLst>
            </p:cNvPr>
            <p:cNvSpPr/>
            <p:nvPr/>
          </p:nvSpPr>
          <p:spPr>
            <a:xfrm>
              <a:off x="8948061" y="2103646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9AEC2353-314C-49A3-A719-082FF51C0F9F}"/>
                </a:ext>
              </a:extLst>
            </p:cNvPr>
            <p:cNvSpPr/>
            <p:nvPr/>
          </p:nvSpPr>
          <p:spPr>
            <a:xfrm>
              <a:off x="9434748" y="2798790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71595CAD-4642-446A-A983-6B67D8A08B31}"/>
                </a:ext>
              </a:extLst>
            </p:cNvPr>
            <p:cNvSpPr/>
            <p:nvPr/>
          </p:nvSpPr>
          <p:spPr>
            <a:xfrm>
              <a:off x="8393759" y="335133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9732EF39-D432-4404-AA76-F14DDC2D4830}"/>
                </a:ext>
              </a:extLst>
            </p:cNvPr>
            <p:cNvSpPr/>
            <p:nvPr/>
          </p:nvSpPr>
          <p:spPr>
            <a:xfrm>
              <a:off x="7910320" y="2654409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00D84D56-674E-45FE-9218-917FAEEAAE70}"/>
                </a:ext>
              </a:extLst>
            </p:cNvPr>
            <p:cNvSpPr/>
            <p:nvPr/>
          </p:nvSpPr>
          <p:spPr>
            <a:xfrm>
              <a:off x="8898366" y="146237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8A06598D-E660-4C0F-AD1B-51074CD59066}"/>
                </a:ext>
              </a:extLst>
            </p:cNvPr>
            <p:cNvSpPr/>
            <p:nvPr/>
          </p:nvSpPr>
          <p:spPr>
            <a:xfrm>
              <a:off x="5994785" y="4079418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자유형: 도형 29">
              <a:extLst>
                <a:ext uri="{FF2B5EF4-FFF2-40B4-BE49-F238E27FC236}">
                  <a16:creationId xmlns:a16="http://schemas.microsoft.com/office/drawing/2014/main" id="{8493D871-4312-47BC-8586-3C656FBC3BA8}"/>
                </a:ext>
              </a:extLst>
            </p:cNvPr>
            <p:cNvSpPr/>
            <p:nvPr/>
          </p:nvSpPr>
          <p:spPr>
            <a:xfrm>
              <a:off x="7086600" y="1755648"/>
              <a:ext cx="2377440" cy="2240280"/>
            </a:xfrm>
            <a:custGeom>
              <a:avLst/>
              <a:gdLst>
                <a:gd name="connsiteX0" fmla="*/ 0 w 2377440"/>
                <a:gd name="connsiteY0" fmla="*/ 0 h 2240280"/>
                <a:gd name="connsiteX1" fmla="*/ 429768 w 2377440"/>
                <a:gd name="connsiteY1" fmla="*/ 1298448 h 2240280"/>
                <a:gd name="connsiteX2" fmla="*/ 1316736 w 2377440"/>
                <a:gd name="connsiteY2" fmla="*/ 2075688 h 2240280"/>
                <a:gd name="connsiteX3" fmla="*/ 2377440 w 2377440"/>
                <a:gd name="connsiteY3" fmla="*/ 2240280 h 2240280"/>
                <a:gd name="connsiteX4" fmla="*/ 2377440 w 2377440"/>
                <a:gd name="connsiteY4" fmla="*/ 2240280 h 2240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7440" h="2240280">
                  <a:moveTo>
                    <a:pt x="0" y="0"/>
                  </a:moveTo>
                  <a:cubicBezTo>
                    <a:pt x="105156" y="476250"/>
                    <a:pt x="210312" y="952500"/>
                    <a:pt x="429768" y="1298448"/>
                  </a:cubicBezTo>
                  <a:cubicBezTo>
                    <a:pt x="649224" y="1644396"/>
                    <a:pt x="992124" y="1918716"/>
                    <a:pt x="1316736" y="2075688"/>
                  </a:cubicBezTo>
                  <a:cubicBezTo>
                    <a:pt x="1641348" y="2232660"/>
                    <a:pt x="2377440" y="2240280"/>
                    <a:pt x="2377440" y="2240280"/>
                  </a:cubicBezTo>
                  <a:lnTo>
                    <a:pt x="2377440" y="224028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8D5E4B3-1832-4EBC-A1B7-B716BEE4EDE1}"/>
                </a:ext>
              </a:extLst>
            </p:cNvPr>
            <p:cNvSpPr txBox="1"/>
            <p:nvPr/>
          </p:nvSpPr>
          <p:spPr>
            <a:xfrm>
              <a:off x="7671816" y="1088136"/>
              <a:ext cx="1226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FF0000"/>
                  </a:solidFill>
                </a:rPr>
                <a:t>Low-risk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7DA58C0-B445-4985-994C-66A34A4DE23E}"/>
                </a:ext>
              </a:extLst>
            </p:cNvPr>
            <p:cNvSpPr txBox="1"/>
            <p:nvPr/>
          </p:nvSpPr>
          <p:spPr>
            <a:xfrm>
              <a:off x="5978032" y="2545778"/>
              <a:ext cx="1226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0070C0"/>
                  </a:solidFill>
                </a:rPr>
                <a:t>High-risk</a:t>
              </a:r>
              <a:endParaRPr lang="ko-KR" alt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80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-Nearest Neighbors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44053"/>
            <a:ext cx="10515600" cy="1734671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dirty="0"/>
              <a:t>In </a:t>
            </a:r>
            <a:r>
              <a:rPr lang="en-US" altLang="ko-KR" sz="2000" dirty="0">
                <a:hlinkClick r:id="rId2" action="ppaction://hlinkfile" tooltip="Pattern recognition"/>
              </a:rPr>
              <a:t>pattern recognition</a:t>
            </a:r>
            <a:r>
              <a:rPr lang="en-US" altLang="ko-KR" sz="2000" dirty="0"/>
              <a:t>,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-Nearest Neighbors algorithm</a:t>
            </a:r>
            <a:r>
              <a:rPr lang="en-US" altLang="ko-KR" sz="2000" dirty="0"/>
              <a:t> (or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</a:t>
            </a:r>
            <a:r>
              <a:rPr lang="en-US" altLang="ko-KR" sz="2000" dirty="0"/>
              <a:t> for short) is a </a:t>
            </a:r>
            <a:r>
              <a:rPr lang="en-US" altLang="ko-KR" sz="2000" dirty="0">
                <a:hlinkClick r:id="rId3" action="ppaction://hlinkfile" tooltip="Non-parametric statistics"/>
              </a:rPr>
              <a:t>non-parametric</a:t>
            </a:r>
            <a:r>
              <a:rPr lang="en-US" altLang="ko-KR" sz="2000" dirty="0"/>
              <a:t> method used for </a:t>
            </a:r>
            <a:r>
              <a:rPr lang="en-US" altLang="ko-KR" sz="2000" dirty="0">
                <a:hlinkClick r:id="rId4" action="ppaction://hlinkfile" tooltip="Statistical classification"/>
              </a:rPr>
              <a:t>classification</a:t>
            </a:r>
            <a:r>
              <a:rPr lang="en-US" altLang="ko-KR" sz="2000" dirty="0"/>
              <a:t> and </a:t>
            </a:r>
            <a:r>
              <a:rPr lang="en-US" altLang="ko-KR" sz="2000" dirty="0">
                <a:hlinkClick r:id="rId5" action="ppaction://hlinkfile" tooltip="Regression analysis"/>
              </a:rPr>
              <a:t>regression</a:t>
            </a:r>
            <a:r>
              <a:rPr lang="en-US" altLang="ko-KR" sz="2000" dirty="0"/>
              <a:t>. In both cases, the input consists of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closest training examples in the </a:t>
            </a:r>
            <a:r>
              <a:rPr lang="en-US" altLang="ko-KR" sz="2000" dirty="0">
                <a:hlinkClick r:id="rId6" action="ppaction://hlinkfile" tooltip="Feature space"/>
              </a:rPr>
              <a:t>feature space</a:t>
            </a:r>
            <a:r>
              <a:rPr lang="en-US" altLang="ko-KR" sz="2000" dirty="0"/>
              <a:t>. The output depends on whether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is used for classification or regression:</a:t>
            </a:r>
          </a:p>
          <a:p>
            <a:pPr algn="just"/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38200" y="2797774"/>
            <a:ext cx="10515600" cy="25280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000" b="1" dirty="0"/>
              <a:t>In </a:t>
            </a:r>
            <a:r>
              <a:rPr lang="en-US" altLang="ko-KR" sz="2000" b="1" i="1" dirty="0"/>
              <a:t>k-NN classification</a:t>
            </a:r>
            <a:r>
              <a:rPr lang="en-US" altLang="ko-KR" sz="2000" dirty="0"/>
              <a:t>, the output is a </a:t>
            </a:r>
            <a:r>
              <a:rPr lang="en-US" altLang="ko-KR" sz="2000" b="1" dirty="0"/>
              <a:t>class membership</a:t>
            </a:r>
            <a:r>
              <a:rPr lang="en-US" altLang="ko-KR" sz="2000" dirty="0"/>
              <a:t>. An object is classified by a </a:t>
            </a:r>
            <a:r>
              <a:rPr lang="en-US" altLang="ko-KR" sz="2000" b="1" dirty="0"/>
              <a:t>majority vote of its neighbors</a:t>
            </a:r>
            <a:r>
              <a:rPr lang="en-US" altLang="ko-KR" sz="2000" dirty="0"/>
              <a:t>, with the object being assigned to the class most common among its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neighbors (</a:t>
            </a:r>
            <a:r>
              <a:rPr lang="en-US" altLang="ko-KR" sz="2000" i="1" dirty="0"/>
              <a:t>k</a:t>
            </a:r>
            <a:r>
              <a:rPr lang="en-US" altLang="ko-KR" sz="2000" dirty="0"/>
              <a:t> is a positive </a:t>
            </a:r>
            <a:r>
              <a:rPr lang="en-US" altLang="ko-KR" sz="2000" dirty="0">
                <a:hlinkClick r:id="rId7" action="ppaction://hlinkfile" tooltip="Integer"/>
              </a:rPr>
              <a:t>integer</a:t>
            </a:r>
            <a:r>
              <a:rPr lang="en-US" altLang="ko-KR" sz="2000" dirty="0"/>
              <a:t>, typically small). If </a:t>
            </a:r>
            <a:r>
              <a:rPr lang="en-US" altLang="ko-KR" sz="2000" i="1" dirty="0"/>
              <a:t>k</a:t>
            </a:r>
            <a:r>
              <a:rPr lang="en-US" altLang="ko-KR" sz="2000" dirty="0"/>
              <a:t> = 1, then the object is simply assigned to the class of that single nearest neighbor.</a:t>
            </a:r>
          </a:p>
          <a:p>
            <a:pPr algn="just"/>
            <a:endParaRPr lang="en-US" altLang="ko-KR" sz="2000" i="1" dirty="0"/>
          </a:p>
          <a:p>
            <a:pPr algn="just"/>
            <a:r>
              <a:rPr lang="en-US" altLang="ko-KR" sz="2000" i="1" dirty="0"/>
              <a:t>k</a:t>
            </a:r>
            <a:r>
              <a:rPr lang="en-US" altLang="ko-KR" sz="2000" dirty="0"/>
              <a:t>-NN is a type of </a:t>
            </a:r>
            <a:r>
              <a:rPr lang="en-US" altLang="ko-KR" sz="2000" b="1" dirty="0">
                <a:hlinkClick r:id="rId8" action="ppaction://hlinkfile" tooltip="Instance-based learning"/>
              </a:rPr>
              <a:t>instance-based learning</a:t>
            </a:r>
            <a:r>
              <a:rPr lang="en-US" altLang="ko-KR" sz="2000" dirty="0"/>
              <a:t>, or </a:t>
            </a:r>
            <a:r>
              <a:rPr lang="en-US" altLang="ko-KR" sz="2000" dirty="0">
                <a:hlinkClick r:id="rId9" action="ppaction://hlinkfile" tooltip="Lazy learning"/>
              </a:rPr>
              <a:t>lazy learning</a:t>
            </a:r>
            <a:r>
              <a:rPr lang="en-US" altLang="ko-KR" sz="2000" dirty="0"/>
              <a:t>, where the function is only approximated locally and all computation is deferred until classification. </a:t>
            </a:r>
            <a:r>
              <a:rPr lang="en-US" altLang="ko-KR" sz="2000" b="1" dirty="0"/>
              <a:t>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is among the simplest of all </a:t>
            </a:r>
            <a:r>
              <a:rPr lang="en-US" altLang="ko-KR" sz="2000" b="1" dirty="0">
                <a:hlinkClick r:id="rId10" action="ppaction://hlinkfile" tooltip="Machine learning"/>
              </a:rPr>
              <a:t>machine learning</a:t>
            </a:r>
            <a:r>
              <a:rPr lang="en-US" altLang="ko-KR" sz="2000" b="1" dirty="0"/>
              <a:t> algorithms.</a:t>
            </a:r>
          </a:p>
          <a:p>
            <a:pPr algn="just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76923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-NN: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1159" y="956797"/>
            <a:ext cx="11129682" cy="574880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ko-KR" sz="2000" b="1" dirty="0"/>
              <a:t>The training examples </a:t>
            </a:r>
            <a:r>
              <a:rPr lang="en-US" altLang="ko-KR" sz="2000" dirty="0"/>
              <a:t>are vectors in a multidimensional feature space, each with </a:t>
            </a:r>
            <a:r>
              <a:rPr lang="en-US" altLang="ko-KR" sz="2000" b="1" dirty="0"/>
              <a:t>a class label</a:t>
            </a:r>
            <a:r>
              <a:rPr lang="en-US" altLang="ko-KR" sz="2000" dirty="0"/>
              <a:t>. The training phase of the algorithm consists only of </a:t>
            </a:r>
            <a:r>
              <a:rPr lang="en-US" altLang="ko-KR" sz="2000" b="1" dirty="0"/>
              <a:t>storing the </a:t>
            </a:r>
            <a:r>
              <a:rPr lang="en-US" altLang="ko-KR" sz="2000" b="1" dirty="0">
                <a:hlinkClick r:id="rId2" action="ppaction://hlinkfile" tooltip="Feature vector"/>
              </a:rPr>
              <a:t>feature vectors</a:t>
            </a:r>
            <a:r>
              <a:rPr lang="en-US" altLang="ko-KR" sz="2000" b="1" dirty="0"/>
              <a:t> and class labels of the training samples.</a:t>
            </a:r>
          </a:p>
          <a:p>
            <a:pPr algn="just"/>
            <a:endParaRPr lang="en-US" altLang="ko-KR" sz="2000" b="1" dirty="0"/>
          </a:p>
          <a:p>
            <a:pPr algn="just"/>
            <a:r>
              <a:rPr lang="en-US" altLang="ko-KR" sz="2000" b="1" dirty="0"/>
              <a:t>In the classification phase</a:t>
            </a:r>
            <a:r>
              <a:rPr lang="en-US" altLang="ko-KR" sz="2000" dirty="0"/>
              <a:t>, </a:t>
            </a:r>
            <a:r>
              <a:rPr lang="en-US" altLang="ko-KR" sz="2000" i="1" dirty="0"/>
              <a:t>k</a:t>
            </a:r>
            <a:r>
              <a:rPr lang="en-US" altLang="ko-KR" sz="2000" dirty="0"/>
              <a:t> is a user-defined constant, and an unlabeled vector (a query or test point) is classified by assigning the label which is most frequent among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training samples nearest to that query point.</a:t>
            </a:r>
          </a:p>
          <a:p>
            <a:pPr algn="just"/>
            <a:r>
              <a:rPr lang="en-US" altLang="ko-KR" sz="2000" dirty="0"/>
              <a:t>A commonly used </a:t>
            </a:r>
            <a:r>
              <a:rPr lang="en-US" altLang="ko-KR" sz="2000" b="1" dirty="0"/>
              <a:t>distance metric for </a:t>
            </a:r>
            <a:r>
              <a:rPr lang="en-US" altLang="ko-KR" sz="2000" b="1" dirty="0">
                <a:hlinkClick r:id="rId3" action="ppaction://hlinkfile" tooltip="Continuous variable"/>
              </a:rPr>
              <a:t>continuous variables</a:t>
            </a:r>
            <a:r>
              <a:rPr lang="en-US" altLang="ko-KR" sz="2000" b="1" dirty="0"/>
              <a:t> is </a:t>
            </a:r>
            <a:r>
              <a:rPr lang="en-US" altLang="ko-KR" sz="2000" b="1" dirty="0">
                <a:hlinkClick r:id="rId4" action="ppaction://hlinkfile" tooltip="Euclidean distance"/>
              </a:rPr>
              <a:t>Euclidean distance</a:t>
            </a:r>
            <a:r>
              <a:rPr lang="en-US" altLang="ko-KR" sz="2000" dirty="0"/>
              <a:t>. For discrete variables, such as for text classification, another metric can be used, such as the </a:t>
            </a:r>
            <a:r>
              <a:rPr lang="en-US" altLang="ko-KR" sz="2000" b="1" dirty="0"/>
              <a:t>overlap metric</a:t>
            </a:r>
            <a:r>
              <a:rPr lang="en-US" altLang="ko-KR" sz="2000" dirty="0"/>
              <a:t> (or </a:t>
            </a:r>
            <a:r>
              <a:rPr lang="en-US" altLang="ko-KR" sz="2000" dirty="0">
                <a:hlinkClick r:id="rId5" action="ppaction://hlinkfile" tooltip="Hamming distance"/>
              </a:rPr>
              <a:t>Hamming distance</a:t>
            </a:r>
            <a:r>
              <a:rPr lang="en-US" altLang="ko-KR" sz="2000" dirty="0"/>
              <a:t>).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A drawback of the basic "majority voting" classification occurs when the class distribution is skewed</a:t>
            </a:r>
            <a:r>
              <a:rPr lang="en-US" altLang="ko-KR" sz="2000" dirty="0"/>
              <a:t>. That is, examples of a more frequent class tend to dominate the prediction of the new example, because they tend to be common among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neighbors due to their large number. </a:t>
            </a:r>
            <a:r>
              <a:rPr lang="en-US" altLang="ko-KR" sz="2000" b="1" dirty="0"/>
              <a:t>One way to overcome this problem is to weigh the classification, taking into account the distance from the test point to each of its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nearest neighbors.</a:t>
            </a:r>
            <a:r>
              <a:rPr lang="en-US" altLang="ko-KR" sz="2000" dirty="0"/>
              <a:t> The class (or value, in regression problems) of each of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points is multiplied by a weight proportional to the inverse of the distance from that point to the test point. Another way to overcome skew is by abstraction in data representation.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E5100710-B537-4EBA-B36E-9F25C9A9DA24}"/>
              </a:ext>
            </a:extLst>
          </p:cNvPr>
          <p:cNvGrpSpPr/>
          <p:nvPr/>
        </p:nvGrpSpPr>
        <p:grpSpPr>
          <a:xfrm>
            <a:off x="7921690" y="3676262"/>
            <a:ext cx="1043724" cy="621194"/>
            <a:chOff x="2236304" y="1727752"/>
            <a:chExt cx="2073135" cy="1179442"/>
          </a:xfrm>
        </p:grpSpPr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F389B60A-5685-41AF-93CC-2345459AF142}"/>
                </a:ext>
              </a:extLst>
            </p:cNvPr>
            <p:cNvSpPr/>
            <p:nvPr/>
          </p:nvSpPr>
          <p:spPr>
            <a:xfrm>
              <a:off x="2236304" y="2126974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D71950B8-B8CE-4961-B8F5-B5970C9B14BB}"/>
                </a:ext>
              </a:extLst>
            </p:cNvPr>
            <p:cNvSpPr/>
            <p:nvPr/>
          </p:nvSpPr>
          <p:spPr>
            <a:xfrm>
              <a:off x="2493063" y="242514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5E1323CE-DB1E-41A2-B65A-D9AD1E5886A8}"/>
                </a:ext>
              </a:extLst>
            </p:cNvPr>
            <p:cNvSpPr/>
            <p:nvPr/>
          </p:nvSpPr>
          <p:spPr>
            <a:xfrm>
              <a:off x="2312503" y="2541103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B1246D64-025F-46C2-A587-46AF74B8EB67}"/>
                </a:ext>
              </a:extLst>
            </p:cNvPr>
            <p:cNvSpPr/>
            <p:nvPr/>
          </p:nvSpPr>
          <p:spPr>
            <a:xfrm>
              <a:off x="2693504" y="2584174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F01E8F45-E8AD-4209-9DA8-97805C01850C}"/>
                </a:ext>
              </a:extLst>
            </p:cNvPr>
            <p:cNvSpPr/>
            <p:nvPr/>
          </p:nvSpPr>
          <p:spPr>
            <a:xfrm>
              <a:off x="2845903" y="2524538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185F2B4E-09C6-47E1-8C1E-521E2596E034}"/>
                </a:ext>
              </a:extLst>
            </p:cNvPr>
            <p:cNvSpPr/>
            <p:nvPr/>
          </p:nvSpPr>
          <p:spPr>
            <a:xfrm>
              <a:off x="2900569" y="2325756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8929EFD9-4A6B-4323-863C-3311840A581D}"/>
                </a:ext>
              </a:extLst>
            </p:cNvPr>
            <p:cNvSpPr/>
            <p:nvPr/>
          </p:nvSpPr>
          <p:spPr>
            <a:xfrm>
              <a:off x="2638838" y="2226365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B1C79404-4DD5-4306-9377-455EBC83B94C}"/>
                </a:ext>
              </a:extLst>
            </p:cNvPr>
            <p:cNvSpPr/>
            <p:nvPr/>
          </p:nvSpPr>
          <p:spPr>
            <a:xfrm>
              <a:off x="2845904" y="2027583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5556200B-6263-4BEB-AB0E-5FE19129F80B}"/>
                </a:ext>
              </a:extLst>
            </p:cNvPr>
            <p:cNvSpPr/>
            <p:nvPr/>
          </p:nvSpPr>
          <p:spPr>
            <a:xfrm>
              <a:off x="2388703" y="2027583"/>
              <a:ext cx="109331" cy="993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9C7B9283-940A-45EC-A5B9-E1DDB5B2B5AF}"/>
                </a:ext>
              </a:extLst>
            </p:cNvPr>
            <p:cNvSpPr/>
            <p:nvPr/>
          </p:nvSpPr>
          <p:spPr>
            <a:xfrm>
              <a:off x="3568148" y="2234647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37D4E417-9E67-4DFD-9B02-3CDD90AE939C}"/>
                </a:ext>
              </a:extLst>
            </p:cNvPr>
            <p:cNvSpPr/>
            <p:nvPr/>
          </p:nvSpPr>
          <p:spPr>
            <a:xfrm>
              <a:off x="3978964" y="2244584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CDBE75E4-7A64-4108-8F59-85EDBDD6F56D}"/>
                </a:ext>
              </a:extLst>
            </p:cNvPr>
            <p:cNvSpPr/>
            <p:nvPr/>
          </p:nvSpPr>
          <p:spPr>
            <a:xfrm>
              <a:off x="3778522" y="2392015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01C119F8-1003-4E1E-A8C4-3F55DBD99182}"/>
                </a:ext>
              </a:extLst>
            </p:cNvPr>
            <p:cNvSpPr/>
            <p:nvPr/>
          </p:nvSpPr>
          <p:spPr>
            <a:xfrm>
              <a:off x="4210048" y="2044148"/>
              <a:ext cx="99391" cy="8282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BFBF6158-8AAE-4EE6-A42B-5B77F619D8B4}"/>
                </a:ext>
              </a:extLst>
            </p:cNvPr>
            <p:cNvSpPr/>
            <p:nvPr/>
          </p:nvSpPr>
          <p:spPr>
            <a:xfrm>
              <a:off x="3309730" y="2276060"/>
              <a:ext cx="129209" cy="115955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423A16BB-E0BE-4B2A-86FF-425E59EE0F1F}"/>
                </a:ext>
              </a:extLst>
            </p:cNvPr>
            <p:cNvSpPr/>
            <p:nvPr/>
          </p:nvSpPr>
          <p:spPr>
            <a:xfrm>
              <a:off x="2748169" y="1727752"/>
              <a:ext cx="1205946" cy="11794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8463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9575" y="479427"/>
            <a:ext cx="34290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-NN: Algorithm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4E03DB2-CA0A-4171-9B96-82CD4D597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979" y="1034151"/>
            <a:ext cx="8229376" cy="551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7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3D683C3-0D4C-4AC6-ADDA-2E2E5A0B6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23" y="507066"/>
            <a:ext cx="10144125" cy="2693334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A6414DF1-A276-4267-860E-3278AFA8D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689" y="2950589"/>
            <a:ext cx="3996659" cy="3825373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EF948A20-7842-4682-872B-B9D988A16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5176" y="5891080"/>
            <a:ext cx="2611890" cy="338948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76E9A6BE-5E96-4803-9242-DD7D771D26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5004" y="4222069"/>
            <a:ext cx="1286361" cy="37601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C25B584-C10C-4E36-991D-9C360E5132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223" y="5150993"/>
            <a:ext cx="4100142" cy="48426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81F48D3A-B69E-4488-8441-B69E6959CD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6448" y="3705942"/>
            <a:ext cx="2531317" cy="7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18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1309</Words>
  <Application>Microsoft Office PowerPoint</Application>
  <PresentationFormat>와이드스크린</PresentationFormat>
  <Paragraphs>97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맑은 고딕</vt:lpstr>
      <vt:lpstr>Arial</vt:lpstr>
      <vt:lpstr>Times New Roman</vt:lpstr>
      <vt:lpstr>Office 테마</vt:lpstr>
      <vt:lpstr>Machine Learning</vt:lpstr>
      <vt:lpstr>Contents</vt:lpstr>
      <vt:lpstr>2.1. k-Nearest Neighbors Algorithm</vt:lpstr>
      <vt:lpstr>PowerPoint 프레젠테이션</vt:lpstr>
      <vt:lpstr>2.2. Classification by k-Nearest Neighbors Algorithm</vt:lpstr>
      <vt:lpstr>k-Nearest Neighbors Algorithm</vt:lpstr>
      <vt:lpstr>k-NN: Algorithm</vt:lpstr>
      <vt:lpstr>k-NN: Algorithm</vt:lpstr>
      <vt:lpstr>PowerPoint 프레젠테이션</vt:lpstr>
      <vt:lpstr>PowerPoint 프레젠테이션</vt:lpstr>
      <vt:lpstr>2.3. Regression by k-Nearest Neighbors Algorithm</vt:lpstr>
      <vt:lpstr>PowerPoint 프레젠테이션</vt:lpstr>
      <vt:lpstr>PowerPoint 프레젠테이션</vt:lpstr>
      <vt:lpstr>2.4. k-NN: Parameter selection</vt:lpstr>
      <vt:lpstr>k-NN: Feature Extraction</vt:lpstr>
      <vt:lpstr>k-NN: Dimension reduction</vt:lpstr>
      <vt:lpstr>k-NN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오상훈</cp:lastModifiedBy>
  <cp:revision>59</cp:revision>
  <cp:lastPrinted>2016-07-20T07:30:15Z</cp:lastPrinted>
  <dcterms:created xsi:type="dcterms:W3CDTF">2015-08-10T05:26:43Z</dcterms:created>
  <dcterms:modified xsi:type="dcterms:W3CDTF">2020-12-03T06:30:48Z</dcterms:modified>
</cp:coreProperties>
</file>