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76" r:id="rId4"/>
    <p:sldId id="284" r:id="rId5"/>
    <p:sldId id="283" r:id="rId6"/>
    <p:sldId id="278" r:id="rId7"/>
    <p:sldId id="280" r:id="rId8"/>
    <p:sldId id="281" r:id="rId9"/>
    <p:sldId id="269" r:id="rId10"/>
    <p:sldId id="277" r:id="rId11"/>
    <p:sldId id="282" r:id="rId12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898656"/>
            <a:ext cx="9144000" cy="2381904"/>
          </a:xfrm>
        </p:spPr>
        <p:txBody>
          <a:bodyPr/>
          <a:lstStyle/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Sang-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Hoon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</a:t>
            </a:r>
          </a:p>
          <a:p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Information Communication Convergence Engineering</a:t>
            </a:r>
          </a:p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Mokwon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AC88C9-D111-46D6-9D57-6D259A71C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755" y="730494"/>
            <a:ext cx="2940819" cy="38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90BD0906-BF8B-4B4B-B709-577AEC4A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5" y="479419"/>
            <a:ext cx="10515600" cy="568940"/>
          </a:xfrm>
        </p:spPr>
        <p:txBody>
          <a:bodyPr>
            <a:normAutofit/>
          </a:bodyPr>
          <a:lstStyle/>
          <a:p>
            <a:r>
              <a:rPr lang="en-US" altLang="ko-KR" sz="1400" b="1" dirty="0"/>
              <a:t>2.3. Regression by </a:t>
            </a:r>
            <a:r>
              <a:rPr lang="en-US" altLang="ko-KR" sz="1400" b="1" i="1" dirty="0"/>
              <a:t>k</a:t>
            </a:r>
            <a:r>
              <a:rPr lang="en-US" altLang="ko-KR" sz="1400" b="1" dirty="0"/>
              <a:t>-Nearest Neighbors Algorithm</a:t>
            </a:r>
            <a:endParaRPr lang="ko-KR" altLang="en-US" sz="14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C8C790B-C408-4839-A5A7-EDA4A303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15" y="1322495"/>
            <a:ext cx="5650078" cy="5056086"/>
          </a:xfrm>
        </p:spPr>
        <p:txBody>
          <a:bodyPr/>
          <a:lstStyle/>
          <a:p>
            <a:r>
              <a:rPr lang="en-US" altLang="ko-KR" sz="2000" dirty="0">
                <a:latin typeface="Arial" panose="020B0604020202020204" pitchFamily="34" charset="0"/>
              </a:rPr>
              <a:t>Regression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</a:rPr>
              <a:t>Ex) The price of a used car</a:t>
            </a:r>
          </a:p>
          <a:p>
            <a:pPr lvl="1" algn="just"/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en-US" altLang="ko-KR" sz="2000" dirty="0">
                <a:latin typeface="Arial" panose="020B0604020202020204" pitchFamily="34" charset="0"/>
              </a:rPr>
              <a:t>Output values: continuous(regression) vs. discrete (classification)</a:t>
            </a:r>
          </a:p>
          <a:p>
            <a:pPr lvl="1" algn="just"/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en-US" altLang="ko-KR" sz="2000" dirty="0">
                <a:latin typeface="Arial" panose="020B0604020202020204" pitchFamily="34" charset="0"/>
              </a:rPr>
              <a:t>Other examples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Stock price prediction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Oil price prediction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Water level prediction </a:t>
            </a:r>
          </a:p>
          <a:p>
            <a:pPr lvl="2" algn="just"/>
            <a:endParaRPr lang="en-US" altLang="ko-KR" sz="1200" dirty="0">
              <a:latin typeface="Arial" panose="020B0604020202020204" pitchFamily="34" charset="0"/>
            </a:endParaRP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63CBFAD-DC78-448B-9034-7A680D3F7246}"/>
              </a:ext>
            </a:extLst>
          </p:cNvPr>
          <p:cNvGrpSpPr/>
          <p:nvPr/>
        </p:nvGrpSpPr>
        <p:grpSpPr>
          <a:xfrm>
            <a:off x="6587217" y="1513518"/>
            <a:ext cx="5050668" cy="4674039"/>
            <a:chOff x="764099" y="816602"/>
            <a:chExt cx="5050668" cy="46740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34335D-BF30-4197-9ACA-C97A77D398FA}"/>
                </a:ext>
              </a:extLst>
            </p:cNvPr>
            <p:cNvSpPr txBox="1"/>
            <p:nvPr/>
          </p:nvSpPr>
          <p:spPr>
            <a:xfrm>
              <a:off x="4635192" y="5121309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Milage</a:t>
              </a:r>
              <a:endParaRPr lang="ko-KR" altLang="en-US" dirty="0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5CF260C-9340-4CF3-B32F-2D98F8B1CCEB}"/>
                </a:ext>
              </a:extLst>
            </p:cNvPr>
            <p:cNvGrpSpPr/>
            <p:nvPr/>
          </p:nvGrpSpPr>
          <p:grpSpPr>
            <a:xfrm>
              <a:off x="764099" y="816602"/>
              <a:ext cx="4795453" cy="4513350"/>
              <a:chOff x="764099" y="816602"/>
              <a:chExt cx="4795453" cy="4513350"/>
            </a:xfrm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4E7E6119-6FBD-4703-985D-EE06DAFE07AE}"/>
                  </a:ext>
                </a:extLst>
              </p:cNvPr>
              <p:cNvSpPr/>
              <p:nvPr/>
            </p:nvSpPr>
            <p:spPr>
              <a:xfrm>
                <a:off x="3400143" y="3812935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8D2A6B94-1A75-4E2A-8B53-36E067012DE6}"/>
                  </a:ext>
                </a:extLst>
              </p:cNvPr>
              <p:cNvSpPr/>
              <p:nvPr/>
            </p:nvSpPr>
            <p:spPr>
              <a:xfrm>
                <a:off x="2463390" y="3024593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C18C76B1-7F98-4811-A54A-223F6C5F1491}"/>
                  </a:ext>
                </a:extLst>
              </p:cNvPr>
              <p:cNvSpPr/>
              <p:nvPr/>
            </p:nvSpPr>
            <p:spPr>
              <a:xfrm>
                <a:off x="1620715" y="1919798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075DA776-2840-4419-B44C-1D39493ADFA9}"/>
                  </a:ext>
                </a:extLst>
              </p:cNvPr>
              <p:cNvSpPr/>
              <p:nvPr/>
            </p:nvSpPr>
            <p:spPr>
              <a:xfrm>
                <a:off x="3930223" y="4039050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7347A661-04EC-4D9E-B3DF-F0DB65D6BC09}"/>
                  </a:ext>
                </a:extLst>
              </p:cNvPr>
              <p:cNvSpPr/>
              <p:nvPr/>
            </p:nvSpPr>
            <p:spPr>
              <a:xfrm>
                <a:off x="1796283" y="2427850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1E9BC83D-0FA2-42DF-AA07-97FB7F48410E}"/>
                  </a:ext>
                </a:extLst>
              </p:cNvPr>
              <p:cNvSpPr/>
              <p:nvPr/>
            </p:nvSpPr>
            <p:spPr>
              <a:xfrm>
                <a:off x="2798840" y="3436732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790037B3-A6CE-420C-B283-1616B23CE447}"/>
                  </a:ext>
                </a:extLst>
              </p:cNvPr>
              <p:cNvSpPr/>
              <p:nvPr/>
            </p:nvSpPr>
            <p:spPr>
              <a:xfrm>
                <a:off x="4457292" y="4142483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id="{56D8D0A3-88E2-400C-B94C-2C899B09A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099" y="4947626"/>
                <a:ext cx="469263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화살표 연결선 41">
                <a:extLst>
                  <a:ext uri="{FF2B5EF4-FFF2-40B4-BE49-F238E27FC236}">
                    <a16:creationId xmlns:a16="http://schemas.microsoft.com/office/drawing/2014/main" id="{7CFE67FB-30CC-47FA-80DF-C7F7BDFFB9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3333" y="1299170"/>
                <a:ext cx="0" cy="40307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C2A964-BF8B-471D-A849-6EEA67F792F4}"/>
                  </a:ext>
                </a:extLst>
              </p:cNvPr>
              <p:cNvSpPr txBox="1"/>
              <p:nvPr/>
            </p:nvSpPr>
            <p:spPr>
              <a:xfrm>
                <a:off x="764099" y="816602"/>
                <a:ext cx="1305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Price</a:t>
                </a:r>
                <a:endParaRPr lang="ko-KR" altLang="en-US" dirty="0"/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F5A4F7D2-7F20-4013-B3D7-98167ED43216}"/>
                  </a:ext>
                </a:extLst>
              </p:cNvPr>
              <p:cNvSpPr/>
              <p:nvPr/>
            </p:nvSpPr>
            <p:spPr>
              <a:xfrm>
                <a:off x="5357881" y="4005919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4FB21F86-BFB7-4D0A-B94E-87AB1D5EF061}"/>
                  </a:ext>
                </a:extLst>
              </p:cNvPr>
              <p:cNvSpPr/>
              <p:nvPr/>
            </p:nvSpPr>
            <p:spPr>
              <a:xfrm>
                <a:off x="3148339" y="3447936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D4ABE761-1C04-4FD9-9340-38FE0BD841B8}"/>
                  </a:ext>
                </a:extLst>
              </p:cNvPr>
              <p:cNvSpPr/>
              <p:nvPr/>
            </p:nvSpPr>
            <p:spPr>
              <a:xfrm>
                <a:off x="2220354" y="326183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C44F0AA7-402D-4668-AB99-315476D6A0A8}"/>
                  </a:ext>
                </a:extLst>
              </p:cNvPr>
              <p:cNvSpPr/>
              <p:nvPr/>
            </p:nvSpPr>
            <p:spPr>
              <a:xfrm>
                <a:off x="4915174" y="4030299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E7E914BB-28C9-4736-A332-AB7DFA98216B}"/>
                  </a:ext>
                </a:extLst>
              </p:cNvPr>
              <p:cNvSpPr/>
              <p:nvPr/>
            </p:nvSpPr>
            <p:spPr>
              <a:xfrm>
                <a:off x="3830832" y="3744660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F2E72F-1CAD-4B29-9A8F-6785AF69A1D2}"/>
                  </a:ext>
                </a:extLst>
              </p:cNvPr>
              <p:cNvSpPr/>
              <p:nvPr/>
            </p:nvSpPr>
            <p:spPr>
              <a:xfrm>
                <a:off x="1843743" y="3013255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1200613C-E759-4716-AB67-C16F96574ECC}"/>
                  </a:ext>
                </a:extLst>
              </p:cNvPr>
              <p:cNvSpPr/>
              <p:nvPr/>
            </p:nvSpPr>
            <p:spPr>
              <a:xfrm>
                <a:off x="1449998" y="266335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4ECB90F-3D48-488E-A594-1FE9A81FD7A5}"/>
                  </a:ext>
                </a:extLst>
              </p:cNvPr>
              <p:cNvSpPr/>
              <p:nvPr/>
            </p:nvSpPr>
            <p:spPr>
              <a:xfrm>
                <a:off x="4462261" y="386727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4D694E70-7519-4EF3-87C7-1B2DF2DB6273}"/>
                  </a:ext>
                </a:extLst>
              </p:cNvPr>
              <p:cNvSpPr/>
              <p:nvPr/>
            </p:nvSpPr>
            <p:spPr>
              <a:xfrm>
                <a:off x="2132617" y="2853182"/>
                <a:ext cx="109331" cy="993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6FADFB65-5048-446B-AB31-05F9281AA521}"/>
                  </a:ext>
                </a:extLst>
              </p:cNvPr>
              <p:cNvCxnSpPr/>
              <p:nvPr/>
            </p:nvCxnSpPr>
            <p:spPr>
              <a:xfrm>
                <a:off x="1499693" y="2019189"/>
                <a:ext cx="3465176" cy="26991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3210262A-16A9-44F2-A356-ADF3F2DA3991}"/>
                  </a:ext>
                </a:extLst>
              </p:cNvPr>
              <p:cNvCxnSpPr/>
              <p:nvPr/>
            </p:nvCxnSpPr>
            <p:spPr>
              <a:xfrm>
                <a:off x="1449998" y="2973586"/>
                <a:ext cx="4109554" cy="12682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9542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757" y="54060"/>
            <a:ext cx="10515600" cy="818216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Applications </a:t>
            </a:r>
            <a:endParaRPr lang="ko-KR" altLang="en-US" sz="3200" dirty="0"/>
          </a:p>
        </p:txBody>
      </p:sp>
      <p:sp>
        <p:nvSpPr>
          <p:cNvPr id="3" name="직사각형 2"/>
          <p:cNvSpPr/>
          <p:nvPr/>
        </p:nvSpPr>
        <p:spPr>
          <a:xfrm>
            <a:off x="425824" y="764698"/>
            <a:ext cx="100359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Wingdings" panose="05000000000000000000" pitchFamily="2" charset="2"/>
              </a:rPr>
              <a:t></a:t>
            </a:r>
            <a:r>
              <a:rPr lang="en-US" altLang="ko-KR" sz="2000" b="1" dirty="0">
                <a:latin typeface="Times New Roman" panose="02020603050405020304" pitchFamily="18" charset="0"/>
              </a:rPr>
              <a:t>Medicine/Biology</a:t>
            </a:r>
            <a:r>
              <a:rPr lang="en-US" altLang="ko-KR" sz="20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(Predict) Possibility of second attack (patient hospitalized due to heart attack)</a:t>
            </a:r>
          </a:p>
          <a:p>
            <a:pPr algn="just"/>
            <a:r>
              <a:rPr lang="en-US" altLang="ko-KR" sz="1100" dirty="0">
                <a:latin typeface="Wingdings" panose="05000000000000000000" pitchFamily="2" charset="2"/>
              </a:rPr>
              <a:t></a:t>
            </a:r>
            <a:r>
              <a:rPr lang="en-US" altLang="ko-KR" sz="1600" dirty="0">
                <a:latin typeface="Times New Roman" panose="02020603050405020304" pitchFamily="18" charset="0"/>
              </a:rPr>
              <a:t>(Predict) Glucose </a:t>
            </a:r>
            <a:r>
              <a:rPr lang="en-US" altLang="ko-KR" dirty="0">
                <a:latin typeface="Times New Roman" panose="02020603050405020304" pitchFamily="18" charset="0"/>
              </a:rPr>
              <a:t>in the blood of diabetic person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(Predict) Predict cancer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Bioinformatics. </a:t>
            </a:r>
          </a:p>
          <a:p>
            <a:r>
              <a:rPr lang="en-US" altLang="ko-KR" sz="1400" dirty="0">
                <a:latin typeface="Wingdings" panose="05000000000000000000" pitchFamily="2" charset="2"/>
              </a:rPr>
              <a:t></a:t>
            </a:r>
            <a:r>
              <a:rPr lang="en-US" altLang="ko-KR" sz="2000" b="1" dirty="0">
                <a:latin typeface="Times New Roman" panose="02020603050405020304" pitchFamily="18" charset="0"/>
              </a:rPr>
              <a:t>Economy/finance</a:t>
            </a:r>
            <a:r>
              <a:rPr lang="en-US" altLang="ko-KR" sz="20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(Predict) Predict stock price 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(Predict) Credit card fraud detection</a:t>
            </a:r>
          </a:p>
          <a:p>
            <a:endParaRPr lang="en-US" altLang="ko-KR" dirty="0">
              <a:latin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5824" y="2755707"/>
            <a:ext cx="108024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ko-KR" altLang="en-US" sz="1200" dirty="0">
              <a:latin typeface="Wingdings" panose="05000000000000000000" pitchFamily="2" charset="2"/>
            </a:endParaRPr>
          </a:p>
          <a:p>
            <a:r>
              <a:rPr lang="en-US" altLang="ko-KR" sz="1400" dirty="0">
                <a:latin typeface="Wingdings" panose="05000000000000000000" pitchFamily="2" charset="2"/>
              </a:rPr>
              <a:t></a:t>
            </a:r>
            <a:r>
              <a:rPr lang="en-US" altLang="ko-KR" sz="2000" b="1" dirty="0">
                <a:latin typeface="Times New Roman" panose="02020603050405020304" pitchFamily="18" charset="0"/>
              </a:rPr>
              <a:t>IT</a:t>
            </a:r>
            <a:r>
              <a:rPr lang="en-US" altLang="ko-KR" sz="20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(Predict) Handwritten ZIP code recognition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(Predict) Spam mail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(Predict) Speech Recognition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(Understanding) Call patterns for network optimization</a:t>
            </a:r>
          </a:p>
          <a:p>
            <a:r>
              <a:rPr lang="en-US" altLang="ko-KR" sz="1400" dirty="0">
                <a:latin typeface="Wingdings" panose="05000000000000000000" pitchFamily="2" charset="2"/>
              </a:rPr>
              <a:t></a:t>
            </a:r>
            <a:r>
              <a:rPr lang="en-US" altLang="ko-KR" sz="2000" b="1" dirty="0">
                <a:latin typeface="Times New Roman" panose="02020603050405020304" pitchFamily="18" charset="0"/>
              </a:rPr>
              <a:t>Astronomy/Physics</a:t>
            </a:r>
            <a:r>
              <a:rPr lang="en-US" altLang="ko-KR" sz="20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(Understanding) Discovering astronomical features </a:t>
            </a:r>
          </a:p>
          <a:p>
            <a:r>
              <a:rPr lang="en-US" altLang="ko-KR" sz="1400" dirty="0">
                <a:latin typeface="Wingdings" panose="05000000000000000000" pitchFamily="2" charset="2"/>
              </a:rPr>
              <a:t></a:t>
            </a:r>
            <a:r>
              <a:rPr lang="en-US" altLang="ko-KR" sz="2000" b="1" dirty="0">
                <a:latin typeface="Times New Roman" panose="02020603050405020304" pitchFamily="18" charset="0"/>
              </a:rPr>
              <a:t>Intelligence</a:t>
            </a:r>
            <a:r>
              <a:rPr lang="en-US" altLang="ko-KR" sz="20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(Policy) Flying helicopters upside down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(Policy) Game playing</a:t>
            </a:r>
          </a:p>
          <a:p>
            <a:r>
              <a:rPr lang="en-US" altLang="ko-KR" sz="1200" dirty="0">
                <a:latin typeface="Wingdings" panose="05000000000000000000" pitchFamily="2" charset="2"/>
              </a:rPr>
              <a:t></a:t>
            </a:r>
            <a:r>
              <a:rPr lang="en-US" altLang="ko-KR" dirty="0">
                <a:latin typeface="Times New Roman" panose="02020603050405020304" pitchFamily="18" charset="0"/>
              </a:rPr>
              <a:t>(Policy) Robot navigation </a:t>
            </a:r>
          </a:p>
        </p:txBody>
      </p:sp>
    </p:spTree>
    <p:extLst>
      <p:ext uri="{BB962C8B-B14F-4D97-AF65-F5344CB8AC3E}">
        <p14:creationId xmlns:p14="http://schemas.microsoft.com/office/powerpoint/2010/main" val="375358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/>
              <a:t>GAN(Generative Adversarial Network)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891" y="93786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1.1. Machine Learning?</a:t>
            </a:r>
            <a:endParaRPr lang="ko-KR" altLang="en-US" sz="32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719D3D8-A0B8-4D0E-9A7F-58691126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643061"/>
            <a:ext cx="10515600" cy="5739985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</a:rPr>
              <a:t>Motivation for Machine Learning</a:t>
            </a:r>
          </a:p>
          <a:p>
            <a:r>
              <a:rPr lang="en-US" altLang="ko-KR" sz="2400" dirty="0">
                <a:latin typeface="Times New Roman" panose="02020603050405020304" pitchFamily="18" charset="0"/>
              </a:rPr>
              <a:t>Advances in computer technology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</a:rPr>
              <a:t>      (store/access/process) : </a:t>
            </a:r>
          </a:p>
          <a:p>
            <a:pPr marL="457200" lvl="1" indent="0">
              <a:buNone/>
            </a:pPr>
            <a:r>
              <a:rPr lang="en-US" altLang="ko-KR" sz="2000" dirty="0">
                <a:latin typeface="Times New Roman" panose="02020603050405020304" pitchFamily="18" charset="0"/>
              </a:rPr>
              <a:t>predictions, understanding and control. </a:t>
            </a:r>
          </a:p>
          <a:p>
            <a:endParaRPr lang="en-US" altLang="ko-KR" dirty="0">
              <a:latin typeface="Times New Roman" panose="02020603050405020304" pitchFamily="18" charset="0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1400" dirty="0">
              <a:latin typeface="Wingdings" panose="05000000000000000000" pitchFamily="2" charset="2"/>
            </a:endParaRPr>
          </a:p>
          <a:p>
            <a:endParaRPr lang="en-US" altLang="ko-KR" sz="2000" dirty="0">
              <a:latin typeface="Times New Roman" panose="02020603050405020304" pitchFamily="18" charset="0"/>
            </a:endParaRPr>
          </a:p>
          <a:p>
            <a:endParaRPr lang="en-US" altLang="ko-KR" sz="2000" dirty="0">
              <a:latin typeface="Times New Roman" panose="02020603050405020304" pitchFamily="18" charset="0"/>
            </a:endParaRPr>
          </a:p>
          <a:p>
            <a:r>
              <a:rPr lang="en-US" altLang="ko-KR" sz="2000" dirty="0">
                <a:latin typeface="Times New Roman" panose="02020603050405020304" pitchFamily="18" charset="0"/>
              </a:rPr>
              <a:t>Very difficult to understand the details of the process that explains the generation of the data</a:t>
            </a:r>
          </a:p>
          <a:p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Need a technique to make a good and useful approximation in detecting certain patterns and regularities</a:t>
            </a:r>
            <a:r>
              <a:rPr lang="en-US" altLang="ko-KR" sz="2000" dirty="0">
                <a:latin typeface="Times New Roman" panose="02020603050405020304" pitchFamily="18" charset="0"/>
              </a:rPr>
              <a:t>         </a:t>
            </a:r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Machine Learning!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D823C50-48ED-4D67-AA16-5AE35500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91" y="2538416"/>
            <a:ext cx="5105613" cy="2292316"/>
          </a:xfrm>
          <a:prstGeom prst="rect">
            <a:avLst/>
          </a:prstGeom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53C8CBB0-318A-4DD0-8C87-A297A53A79BC}"/>
              </a:ext>
            </a:extLst>
          </p:cNvPr>
          <p:cNvSpPr/>
          <p:nvPr/>
        </p:nvSpPr>
        <p:spPr>
          <a:xfrm>
            <a:off x="2234308" y="6121104"/>
            <a:ext cx="319597" cy="11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7D67DCC-1CBC-4AB3-88EE-94F257525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72" y="368423"/>
            <a:ext cx="5913639" cy="4206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BFC07-28F1-4C2D-89C2-7F753EA2588B}"/>
              </a:ext>
            </a:extLst>
          </p:cNvPr>
          <p:cNvSpPr txBox="1"/>
          <p:nvPr/>
        </p:nvSpPr>
        <p:spPr>
          <a:xfrm>
            <a:off x="8557814" y="4576244"/>
            <a:ext cx="215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Moore’s law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DF5109E-7E06-46A0-ABDB-02A0D12FC259}"/>
              </a:ext>
            </a:extLst>
          </p:cNvPr>
          <p:cNvSpPr/>
          <p:nvPr/>
        </p:nvSpPr>
        <p:spPr>
          <a:xfrm>
            <a:off x="6169172" y="4788161"/>
            <a:ext cx="574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</a:rPr>
              <a:t>The number of transistors that can be inexpensively placed on an integrated circuit is increasing exponentially, doubling approximately every two years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0531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891" y="333483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1.2. Historical Background of Machine Learning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644B6E-E740-42E8-8B46-840A462D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43" y="1357659"/>
            <a:ext cx="3678810" cy="1305098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1800" dirty="0"/>
              <a:t>Biological</a:t>
            </a:r>
            <a:r>
              <a:rPr lang="ko-KR" altLang="en-US" sz="1800" dirty="0"/>
              <a:t> </a:t>
            </a:r>
            <a:r>
              <a:rPr lang="en-US" altLang="ko-KR" sz="1800" dirty="0"/>
              <a:t>vs. Artificial Neuron</a:t>
            </a:r>
          </a:p>
          <a:p>
            <a:pPr lvl="1"/>
            <a:r>
              <a:rPr lang="en-US" altLang="ko-KR" sz="1800" dirty="0"/>
              <a:t>(1943) McCulloch and Pitts: Artificial neuron model</a:t>
            </a:r>
          </a:p>
          <a:p>
            <a:pPr lvl="1"/>
            <a:r>
              <a:rPr lang="en-US" altLang="ko-KR" sz="1800" dirty="0"/>
              <a:t>(1949) Hebbian learning</a:t>
            </a:r>
          </a:p>
          <a:p>
            <a:pPr lvl="1"/>
            <a:r>
              <a:rPr lang="en-US" altLang="ko-KR" sz="1800" dirty="0"/>
              <a:t>(1958) Perceptron (Rosenblatt)</a:t>
            </a:r>
            <a:endParaRPr lang="ko-KR" altLang="en-US" sz="1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A94496-703B-4F92-98C8-CD0DF2288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53" y="1436317"/>
            <a:ext cx="7222915" cy="45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891" y="522380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1.2. Historical Background of Machine Learning</a:t>
            </a:r>
            <a:endParaRPr lang="ko-KR" altLang="en-US" sz="3200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6CA3AC9-8BCE-4B81-9F1D-FEE3B857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50" y="1435007"/>
            <a:ext cx="5675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1. Latency Period(1940~1980)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1B6F3463-EDCD-46CE-AAC9-71B46EA26930}"/>
              </a:ext>
            </a:extLst>
          </p:cNvPr>
          <p:cNvGraphicFramePr>
            <a:graphicFrameLocks noGrp="1"/>
          </p:cNvGraphicFramePr>
          <p:nvPr/>
        </p:nvGraphicFramePr>
        <p:xfrm>
          <a:off x="642891" y="2001300"/>
          <a:ext cx="4968494" cy="3988821"/>
        </p:xfrm>
        <a:graphic>
          <a:graphicData uri="http://schemas.openxmlformats.org/drawingml/2006/table">
            <a:tbl>
              <a:tblPr/>
              <a:tblGrid>
                <a:gridCol w="615315">
                  <a:extLst>
                    <a:ext uri="{9D8B030D-6E8A-4147-A177-3AD203B41FA5}">
                      <a16:colId xmlns:a16="http://schemas.microsoft.com/office/drawing/2014/main" val="1445114819"/>
                    </a:ext>
                  </a:extLst>
                </a:gridCol>
                <a:gridCol w="4353179">
                  <a:extLst>
                    <a:ext uri="{9D8B030D-6E8A-4147-A177-3AD203B41FA5}">
                      <a16:colId xmlns:a16="http://schemas.microsoft.com/office/drawing/2014/main" val="615808181"/>
                    </a:ext>
                  </a:extLst>
                </a:gridCol>
              </a:tblGrid>
              <a:tr h="175514">
                <a:tc gridSpan="2">
                  <a:txBody>
                    <a:bodyPr/>
                    <a:lstStyle/>
                    <a:p>
                      <a:pPr marL="63500" marR="0" indent="13970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Latency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Period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(1940~1980)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A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15895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1943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McClloch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 &amp; Pitts Neuron Model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788260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1949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Hebbian Learning (Hebb)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005318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1958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Perceptron (Rosenblatt)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921127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1960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Delta Rule (</a:t>
                      </a: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Widrow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 &amp; Hoff)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991856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1967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Outstar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 Learning (Grossberg)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379669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1969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Perceptron Book (Minsky &amp; </a:t>
                      </a: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Papert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472668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1972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Associative Memory Neural Nets (</a:t>
                      </a: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Kohonen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32716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1973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Pattern Classification and Scene Analysis (</a:t>
                      </a: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Duda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 &amp; Hart)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55243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1977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Associative Memory Nets (Anderson)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70160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1980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Neocognitron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 (Fukushima)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986312"/>
                  </a:ext>
                </a:extLst>
              </a:tr>
            </a:tbl>
          </a:graphicData>
        </a:graphic>
      </p:graphicFrame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8385D4F0-C7B3-44C1-80E3-BC3D6D777444}"/>
              </a:ext>
            </a:extLst>
          </p:cNvPr>
          <p:cNvSpPr txBox="1">
            <a:spLocks/>
          </p:cNvSpPr>
          <p:nvPr/>
        </p:nvSpPr>
        <p:spPr>
          <a:xfrm>
            <a:off x="6096000" y="1435007"/>
            <a:ext cx="5764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2. Quickening Period(1980~1995)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B2E691A-EBE2-425C-9BB6-1E7FF9EDF121}"/>
              </a:ext>
            </a:extLst>
          </p:cNvPr>
          <p:cNvGraphicFramePr>
            <a:graphicFrameLocks noGrp="1"/>
          </p:cNvGraphicFramePr>
          <p:nvPr/>
        </p:nvGraphicFramePr>
        <p:xfrm>
          <a:off x="6381587" y="2001300"/>
          <a:ext cx="4968494" cy="3999425"/>
        </p:xfrm>
        <a:graphic>
          <a:graphicData uri="http://schemas.openxmlformats.org/drawingml/2006/table">
            <a:tbl>
              <a:tblPr/>
              <a:tblGrid>
                <a:gridCol w="615315">
                  <a:extLst>
                    <a:ext uri="{9D8B030D-6E8A-4147-A177-3AD203B41FA5}">
                      <a16:colId xmlns:a16="http://schemas.microsoft.com/office/drawing/2014/main" val="3135520922"/>
                    </a:ext>
                  </a:extLst>
                </a:gridCol>
                <a:gridCol w="4353179">
                  <a:extLst>
                    <a:ext uri="{9D8B030D-6E8A-4147-A177-3AD203B41FA5}">
                      <a16:colId xmlns:a16="http://schemas.microsoft.com/office/drawing/2014/main" val="877424050"/>
                    </a:ext>
                  </a:extLst>
                </a:gridCol>
              </a:tblGrid>
              <a:tr h="175514">
                <a:tc gridSpan="2">
                  <a:txBody>
                    <a:bodyPr/>
                    <a:lstStyle/>
                    <a:p>
                      <a:pPr marL="63500" marR="0" indent="13970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Quickening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Period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(1980~1995)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A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547977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1981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Parallel Models of Associative Memory (Hinton &amp; Anderson)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516086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1982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Self-Organizing Maps (</a:t>
                      </a: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Kohonen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80033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1982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Hopfield Neural Networks (Hopfield)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388445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1983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Boltzmann Machine (Hinton &amp; </a:t>
                      </a: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Sejnowski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747412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1985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Adaptive Resonance Theory (Carpenter &amp; Grossberg)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699691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1986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Error Back-Propagation Algorithm (</a:t>
                      </a: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Rumelhart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, Hinton, &amp;Williams)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000967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1988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Bayesian Networks (Lauritzen, Spiegelhalter, &amp; Pearl)</a:t>
                      </a:r>
                      <a:endParaRPr lang="de-DE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911510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1992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Support Vector Machines (Boser, Guyon, &amp; Vapnik)</a:t>
                      </a:r>
                      <a:endParaRPr lang="fr-FR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942522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1995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Statistical Learning Theory (</a:t>
                      </a:r>
                      <a:r>
                        <a:rPr 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Vapnik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123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35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ADCED24-4627-4535-8A16-68238B840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14788"/>
              </p:ext>
            </p:extLst>
          </p:nvPr>
        </p:nvGraphicFramePr>
        <p:xfrm>
          <a:off x="983963" y="1282208"/>
          <a:ext cx="4968494" cy="3999425"/>
        </p:xfrm>
        <a:graphic>
          <a:graphicData uri="http://schemas.openxmlformats.org/drawingml/2006/table">
            <a:tbl>
              <a:tblPr/>
              <a:tblGrid>
                <a:gridCol w="615315">
                  <a:extLst>
                    <a:ext uri="{9D8B030D-6E8A-4147-A177-3AD203B41FA5}">
                      <a16:colId xmlns:a16="http://schemas.microsoft.com/office/drawing/2014/main" val="2028645324"/>
                    </a:ext>
                  </a:extLst>
                </a:gridCol>
                <a:gridCol w="4353179">
                  <a:extLst>
                    <a:ext uri="{9D8B030D-6E8A-4147-A177-3AD203B41FA5}">
                      <a16:colId xmlns:a16="http://schemas.microsoft.com/office/drawing/2014/main" val="1494675687"/>
                    </a:ext>
                  </a:extLst>
                </a:gridCol>
              </a:tblGrid>
              <a:tr h="175514">
                <a:tc gridSpan="2">
                  <a:txBody>
                    <a:bodyPr/>
                    <a:lstStyle/>
                    <a:p>
                      <a:pPr marL="63500" marR="0" indent="13970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Growth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Period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(1995~2010)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A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08216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1997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Independent Component Analysis (Bell &amp; Sejnowski)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533838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1998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Natural Gradient (Amari)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266610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1998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Reinforcement Learning (Sutton &amp; Barto)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236676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1999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Learning in Graphical Model (Jordan)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7844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1999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Kernel Machines (Schoelkopf &amp; Smola)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397650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2003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Boosting Algorithms (Freund &amp; Shapire)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941190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2005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DARPA Grand Challenge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250818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2006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Restricted Boltzmann Machine/Deep Learning (Hinton &amp; Salakutdinov)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448029"/>
                  </a:ext>
                </a:extLst>
              </a:tr>
              <a:tr h="201938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2009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Probabilistic Graphical Models (Koller &amp; Friedman)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528582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60C5E76-9193-4F9C-87F5-F857EACFA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58636"/>
              </p:ext>
            </p:extLst>
          </p:nvPr>
        </p:nvGraphicFramePr>
        <p:xfrm>
          <a:off x="6582444" y="1282208"/>
          <a:ext cx="4968494" cy="5077149"/>
        </p:xfrm>
        <a:graphic>
          <a:graphicData uri="http://schemas.openxmlformats.org/drawingml/2006/table">
            <a:tbl>
              <a:tblPr/>
              <a:tblGrid>
                <a:gridCol w="615315">
                  <a:extLst>
                    <a:ext uri="{9D8B030D-6E8A-4147-A177-3AD203B41FA5}">
                      <a16:colId xmlns:a16="http://schemas.microsoft.com/office/drawing/2014/main" val="4086142203"/>
                    </a:ext>
                  </a:extLst>
                </a:gridCol>
                <a:gridCol w="4353179">
                  <a:extLst>
                    <a:ext uri="{9D8B030D-6E8A-4147-A177-3AD203B41FA5}">
                      <a16:colId xmlns:a16="http://schemas.microsoft.com/office/drawing/2014/main" val="3973080752"/>
                    </a:ext>
                  </a:extLst>
                </a:gridCol>
              </a:tblGrid>
              <a:tr h="175514">
                <a:tc gridSpan="2">
                  <a:txBody>
                    <a:bodyPr/>
                    <a:lstStyle/>
                    <a:p>
                      <a:pPr marL="63500" marR="0" indent="13970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Leaping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Period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(2010~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Current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)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A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69732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2010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Google Car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02902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2011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IBM Watson AI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7728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2011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Apple Siri Personal Assistant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943655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2012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AlexNet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74744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2013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Allen Institute for Artificial Intelligence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46268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2013 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Facebook AI Research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14200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2014 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Baidu Deep Learning Institute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733358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2014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Amazon Echo &amp; Alexa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38702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2014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Generative Adversial Networks (Goodfellow et al.)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02467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2015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DARPA Robotics Challenge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521462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2016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Google DeepMind AlphaGo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058448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2016</a:t>
                      </a:r>
                      <a:endParaRPr lang="en-US" sz="11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Apple AI Lab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252951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 marL="67310" marR="0" indent="-3810" algn="ctr" fontAlgn="base" latinLnBrk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2016</a:t>
                      </a:r>
                      <a:endParaRPr lang="en-US" sz="11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139700" algn="just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Google Home &amp; Assistant</a:t>
                      </a:r>
                      <a:endParaRPr 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843286"/>
                  </a:ext>
                </a:extLst>
              </a:tr>
            </a:tbl>
          </a:graphicData>
        </a:graphic>
      </p:graphicFrame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701539E7-3097-45F7-B960-F7614FD415D0}"/>
              </a:ext>
            </a:extLst>
          </p:cNvPr>
          <p:cNvSpPr txBox="1">
            <a:spLocks/>
          </p:cNvSpPr>
          <p:nvPr/>
        </p:nvSpPr>
        <p:spPr>
          <a:xfrm>
            <a:off x="6317942" y="204959"/>
            <a:ext cx="5675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 Leaping Period(2010~Current)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6A698ED-1AAC-4C5A-8738-7D8B71121A09}"/>
              </a:ext>
            </a:extLst>
          </p:cNvPr>
          <p:cNvSpPr txBox="1">
            <a:spLocks/>
          </p:cNvSpPr>
          <p:nvPr/>
        </p:nvSpPr>
        <p:spPr>
          <a:xfrm>
            <a:off x="983963" y="204959"/>
            <a:ext cx="5675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Growth Period(1995~2010)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1894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30C19C-A205-405C-A251-928358153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5864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Raleway"/>
              </a:rPr>
              <a:t>A Brief Review of NIPS 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0" i="1" u="none" strike="noStrike" cap="none" normalizeH="0" baseline="0">
                <a:ln>
                  <a:noFill/>
                </a:ln>
                <a:solidFill>
                  <a:srgbClr val="B9BEC3"/>
                </a:solidFill>
                <a:effectLst/>
                <a:latin typeface="Arial" panose="020B0604020202020204" pitchFamily="34" charset="0"/>
                <a:ea typeface="Raleway"/>
              </a:rPr>
              <a:t>FEBRUARY 2016</a:t>
            </a:r>
            <a:endParaRPr kumimoji="0" lang="ko-KR" altLang="ko-K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Zak Shafran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848688"/>
                </a:solidFill>
                <a:effectLst/>
                <a:latin typeface="Arial" panose="020B0604020202020204" pitchFamily="34" charset="0"/>
              </a:rPr>
              <a:t>The twenty ninth Conference on Neural Information Processing Systems (NIPS), a single track machine learning and computational neuroscience conference, was held in Montreal, during a relatively balmy winter week, spanning December 7th to 12th. The conference saw a record number of attendees. As illustrated in the graph, during the last 14 years, there has been a steady increase in the number of attendees in all three categories -- tutorials, conference, and workshops; and biggest growth this year was in tutorials where the attendance doubled compared to the previous year!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ko-KR" altLang="ko-KR" sz="5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848688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https://signalprocessingsociety.org/uploads/images/SLTC-Newsletter/NipsGrowth.png">
            <a:extLst>
              <a:ext uri="{FF2B5EF4-FFF2-40B4-BE49-F238E27FC236}">
                <a16:creationId xmlns:a16="http://schemas.microsoft.com/office/drawing/2014/main" id="{C8DEFD97-4031-4DF2-BD31-87B6B4FF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98" y="870328"/>
            <a:ext cx="5336565" cy="4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45F5032-27C6-4968-BDF3-E3A5A43F776C}"/>
              </a:ext>
            </a:extLst>
          </p:cNvPr>
          <p:cNvSpPr/>
          <p:nvPr/>
        </p:nvSpPr>
        <p:spPr>
          <a:xfrm>
            <a:off x="678872" y="10026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/>
              <a:t>A Brief Review of NIPS 2015</a:t>
            </a:r>
          </a:p>
          <a:p>
            <a:r>
              <a:rPr lang="en-US" altLang="ko-KR" dirty="0"/>
              <a:t>February 2016</a:t>
            </a:r>
          </a:p>
          <a:p>
            <a:r>
              <a:rPr lang="en-US" altLang="ko-KR" dirty="0"/>
              <a:t>Article Authors: Zak </a:t>
            </a:r>
            <a:r>
              <a:rPr lang="en-US" altLang="ko-KR" dirty="0" err="1"/>
              <a:t>Shafran</a:t>
            </a:r>
            <a:endParaRPr lang="en-US" altLang="ko-KR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9858F7-DD1B-4DCC-B463-2162C5C6234B}"/>
              </a:ext>
            </a:extLst>
          </p:cNvPr>
          <p:cNvSpPr/>
          <p:nvPr/>
        </p:nvSpPr>
        <p:spPr>
          <a:xfrm>
            <a:off x="263237" y="208101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ko-KR" dirty="0"/>
              <a:t>The twenty ninth Conference on Neural Information Processing Systems (NIPS), a single track machine learning and computational neuroscience conference, was held in Montreal, during a relatively balmy winter week, spanning December 7th to 12th. The conference saw a record number of attendees. As illustrated in the graph, during the last 14 years, there has been a steady increase in the number of attendees in all three categories -- tutorials, conference, and workshops; and biggest growth this year was in tutorials where the attendance doubled compared to the previous year!</a:t>
            </a:r>
          </a:p>
          <a:p>
            <a:pPr algn="just"/>
            <a:r>
              <a:rPr lang="en-US" altLang="ko-KR" dirty="0"/>
              <a:t>………………………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077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891" y="93786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1.3. Types of Machine Learning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FC7C5143-B94C-4482-8776-A27B8A1BEC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119" y="896369"/>
                <a:ext cx="11168109" cy="5065261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/>
                  <a:t>Prediction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Supervised Learning: Given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600" dirty="0"/>
                  <a:t> pairs, find a good understanding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→Y. Ex) Classification, Regression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altLang="ko-KR" sz="1600" dirty="0"/>
                  <a:t>Active Learning : Find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→Y, but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initially hidden and there is a charge for each label you want revealed. By intelligent adaptive querying, you can get away with significantly fewer labels than those needed in a regular supervised learning framework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Semi-supervised learning: Given both small number of labels and large number of unlabeled data, find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→Y.</a:t>
                </a:r>
                <a:r>
                  <a:rPr lang="en-US" altLang="ko-KR" sz="1600" dirty="0"/>
                  <a:t> 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/>
                  <a:t>Understanding</a:t>
                </a:r>
              </a:p>
              <a:p>
                <a:pPr lvl="1"/>
                <a:r>
                  <a:rPr lang="en-US" altLang="ko-KR" sz="1600" dirty="0"/>
                  <a:t>Unsupervised Learning: Given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600" dirty="0"/>
                  <a:t> find something interesting. Ex) Clustering, novelty-detection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/>
                  <a:t>Policy(Control)</a:t>
                </a:r>
              </a:p>
              <a:p>
                <a:pPr lvl="1"/>
                <a:r>
                  <a:rPr lang="en-US" altLang="ko-KR" sz="1600" dirty="0"/>
                  <a:t>Reinforcement Learning: find f: P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→A to max R</a:t>
                </a:r>
              </a:p>
              <a:p>
                <a:pPr marL="457200" lvl="1" indent="0">
                  <a:buNone/>
                </a:pP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(P: history of perception, A: action. R: long term reward)</a:t>
                </a:r>
                <a:endParaRPr lang="en-US" altLang="ko-KR" sz="1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/>
                  <a:t>Generative Model</a:t>
                </a:r>
              </a:p>
              <a:p>
                <a:pPr lvl="1"/>
                <a:r>
                  <a:rPr lang="en-US" altLang="ko-KR" sz="1600" dirty="0"/>
                  <a:t>Generative Adversarial Network: The field of unsupervised learning which aims to study algorithms that learn the underlying structure of the given data, without specifying a target value.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FC7C5143-B94C-4482-8776-A27B8A1BEC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119" y="896369"/>
                <a:ext cx="11168109" cy="5065261"/>
              </a:xfrm>
              <a:blipFill>
                <a:blip r:embed="rId2"/>
                <a:stretch>
                  <a:fillRect l="-491" t="-1203" r="-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53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90BD0906-BF8B-4B4B-B709-577AEC4A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5" y="479419"/>
            <a:ext cx="10515600" cy="568940"/>
          </a:xfrm>
        </p:spPr>
        <p:txBody>
          <a:bodyPr>
            <a:normAutofit/>
          </a:bodyPr>
          <a:lstStyle/>
          <a:p>
            <a:r>
              <a:rPr lang="en-US" altLang="ko-KR" sz="1400" b="1" dirty="0"/>
              <a:t>2.2. Classification by </a:t>
            </a:r>
            <a:r>
              <a:rPr lang="en-US" altLang="ko-KR" sz="1400" b="1" i="1" dirty="0"/>
              <a:t>k</a:t>
            </a:r>
            <a:r>
              <a:rPr lang="en-US" altLang="ko-KR" sz="1400" b="1" dirty="0"/>
              <a:t>-Nearest Neighbors Algorithm</a:t>
            </a:r>
            <a:endParaRPr lang="ko-KR" altLang="en-US" sz="1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AD93F14-B8B9-4C80-AEF2-25736B59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6" y="1322495"/>
            <a:ext cx="8992924" cy="5056086"/>
          </a:xfrm>
        </p:spPr>
        <p:txBody>
          <a:bodyPr/>
          <a:lstStyle/>
          <a:p>
            <a:r>
              <a:rPr lang="en-US" altLang="ko-KR" sz="2000" dirty="0">
                <a:latin typeface="Arial" panose="020B0604020202020204" pitchFamily="34" charset="0"/>
              </a:rPr>
              <a:t>Classification</a:t>
            </a:r>
          </a:p>
          <a:p>
            <a:pPr lvl="1"/>
            <a:r>
              <a:rPr lang="en-US" altLang="ko-KR" sz="2000" dirty="0">
                <a:latin typeface="Arial" panose="020B0604020202020204" pitchFamily="34" charset="0"/>
              </a:rPr>
              <a:t>Ex) Credit scoring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Low-risk and high-risk customers from their incomes and savings</a:t>
            </a:r>
          </a:p>
          <a:p>
            <a:pPr marL="457200" lvl="1" indent="0" algn="just">
              <a:buNone/>
            </a:pPr>
            <a:endParaRPr lang="en-US" altLang="ko-KR" sz="2000" dirty="0">
              <a:latin typeface="Arial" panose="020B0604020202020204" pitchFamily="34" charset="0"/>
            </a:endParaRPr>
          </a:p>
          <a:p>
            <a:pPr lvl="1" algn="just"/>
            <a:r>
              <a:rPr lang="en-US" altLang="ko-KR" sz="2000" dirty="0">
                <a:latin typeface="Arial" panose="020B0604020202020204" pitchFamily="34" charset="0"/>
              </a:rPr>
              <a:t>Class membership</a:t>
            </a:r>
          </a:p>
          <a:p>
            <a:pPr lvl="1" algn="just"/>
            <a:r>
              <a:rPr lang="en-US" altLang="ko-KR" sz="2000" dirty="0">
                <a:latin typeface="Arial" panose="020B0604020202020204" pitchFamily="34" charset="0"/>
              </a:rPr>
              <a:t>Other examples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Handwritten digit recognition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Speech Recognition</a:t>
            </a:r>
          </a:p>
          <a:p>
            <a:pPr lvl="2" algn="just"/>
            <a:r>
              <a:rPr lang="en-US" altLang="ko-KR" dirty="0">
                <a:latin typeface="Arial" panose="020B0604020202020204" pitchFamily="34" charset="0"/>
              </a:rPr>
              <a:t>Fraud detection</a:t>
            </a:r>
          </a:p>
          <a:p>
            <a:pPr lvl="2" algn="just"/>
            <a:endParaRPr lang="en-US" altLang="ko-KR" sz="1200" dirty="0">
              <a:latin typeface="Arial" panose="020B0604020202020204" pitchFamily="34" charset="0"/>
            </a:endParaRP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713EB19-D7B7-4E1F-B866-89B89EBC7A84}"/>
              </a:ext>
            </a:extLst>
          </p:cNvPr>
          <p:cNvGrpSpPr/>
          <p:nvPr/>
        </p:nvGrpSpPr>
        <p:grpSpPr>
          <a:xfrm>
            <a:off x="5708342" y="2565644"/>
            <a:ext cx="5211192" cy="3559947"/>
            <a:chOff x="4672584" y="791683"/>
            <a:chExt cx="5605271" cy="4777013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BDF0868-8861-42E5-B657-F8B3E5F2C9FE}"/>
                </a:ext>
              </a:extLst>
            </p:cNvPr>
            <p:cNvSpPr/>
            <p:nvPr/>
          </p:nvSpPr>
          <p:spPr>
            <a:xfrm>
              <a:off x="6397356" y="310657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25675FE-2C35-41FE-B6D9-982AC3D26043}"/>
                </a:ext>
              </a:extLst>
            </p:cNvPr>
            <p:cNvSpPr/>
            <p:nvPr/>
          </p:nvSpPr>
          <p:spPr>
            <a:xfrm>
              <a:off x="6728129" y="423134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463AF11-44C9-4023-8859-865E236C849B}"/>
                </a:ext>
              </a:extLst>
            </p:cNvPr>
            <p:cNvSpPr/>
            <p:nvPr/>
          </p:nvSpPr>
          <p:spPr>
            <a:xfrm>
              <a:off x="5885454" y="312655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0E409CA5-39F1-427C-A463-EB517046D841}"/>
                </a:ext>
              </a:extLst>
            </p:cNvPr>
            <p:cNvSpPr/>
            <p:nvPr/>
          </p:nvSpPr>
          <p:spPr>
            <a:xfrm>
              <a:off x="6687227" y="357676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BB85DB6-FA08-4566-8978-E9D60710247D}"/>
                </a:ext>
              </a:extLst>
            </p:cNvPr>
            <p:cNvSpPr/>
            <p:nvPr/>
          </p:nvSpPr>
          <p:spPr>
            <a:xfrm>
              <a:off x="6290776" y="358888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A94A9128-977F-437F-8229-45BA9C3FCF6E}"/>
                </a:ext>
              </a:extLst>
            </p:cNvPr>
            <p:cNvSpPr/>
            <p:nvPr/>
          </p:nvSpPr>
          <p:spPr>
            <a:xfrm>
              <a:off x="7235699" y="39504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E394E18E-8054-4279-A06E-804BE56BD3D2}"/>
                </a:ext>
              </a:extLst>
            </p:cNvPr>
            <p:cNvSpPr/>
            <p:nvPr/>
          </p:nvSpPr>
          <p:spPr>
            <a:xfrm>
              <a:off x="7142403" y="318905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2B4FF9E-0320-4FDF-9C72-8169C98B3E06}"/>
                </a:ext>
              </a:extLst>
            </p:cNvPr>
            <p:cNvCxnSpPr/>
            <p:nvPr/>
          </p:nvCxnSpPr>
          <p:spPr>
            <a:xfrm>
              <a:off x="4672584" y="4873752"/>
              <a:ext cx="502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3FA669D7-66B2-4FFB-AD99-E024CEF386DE}"/>
                </a:ext>
              </a:extLst>
            </p:cNvPr>
            <p:cNvCxnSpPr/>
            <p:nvPr/>
          </p:nvCxnSpPr>
          <p:spPr>
            <a:xfrm flipV="1">
              <a:off x="5358384" y="1225296"/>
              <a:ext cx="0" cy="434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23D51B-3F85-4BCF-B285-F7BDC81E62F5}"/>
                </a:ext>
              </a:extLst>
            </p:cNvPr>
            <p:cNvSpPr txBox="1"/>
            <p:nvPr/>
          </p:nvSpPr>
          <p:spPr>
            <a:xfrm>
              <a:off x="9098280" y="5047488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Income</a:t>
              </a:r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AD8D7E-C51C-49D4-89E2-976B8615ED25}"/>
                </a:ext>
              </a:extLst>
            </p:cNvPr>
            <p:cNvSpPr txBox="1"/>
            <p:nvPr/>
          </p:nvSpPr>
          <p:spPr>
            <a:xfrm>
              <a:off x="4790778" y="791683"/>
              <a:ext cx="130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Savings</a:t>
              </a:r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3CBD148-1FAB-436A-9233-F07D9FF436B6}"/>
                </a:ext>
              </a:extLst>
            </p:cNvPr>
            <p:cNvSpPr/>
            <p:nvPr/>
          </p:nvSpPr>
          <p:spPr>
            <a:xfrm>
              <a:off x="7960015" y="17277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57CB1E63-D466-41CC-8464-A03F478849E6}"/>
                </a:ext>
              </a:extLst>
            </p:cNvPr>
            <p:cNvSpPr/>
            <p:nvPr/>
          </p:nvSpPr>
          <p:spPr>
            <a:xfrm>
              <a:off x="8344063" y="25241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F9CDDC6-48D9-43BA-8EF3-77C257643F9A}"/>
                </a:ext>
              </a:extLst>
            </p:cNvPr>
            <p:cNvSpPr/>
            <p:nvPr/>
          </p:nvSpPr>
          <p:spPr>
            <a:xfrm>
              <a:off x="8718040" y="298458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9E69FED-1349-407B-B13E-CE3B694B948C}"/>
                </a:ext>
              </a:extLst>
            </p:cNvPr>
            <p:cNvSpPr/>
            <p:nvPr/>
          </p:nvSpPr>
          <p:spPr>
            <a:xfrm>
              <a:off x="8948061" y="21036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AEC2353-314C-49A3-A719-082FF51C0F9F}"/>
                </a:ext>
              </a:extLst>
            </p:cNvPr>
            <p:cNvSpPr/>
            <p:nvPr/>
          </p:nvSpPr>
          <p:spPr>
            <a:xfrm>
              <a:off x="9434748" y="279879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1595CAD-4642-446A-A983-6B67D8A08B31}"/>
                </a:ext>
              </a:extLst>
            </p:cNvPr>
            <p:cNvSpPr/>
            <p:nvPr/>
          </p:nvSpPr>
          <p:spPr>
            <a:xfrm>
              <a:off x="8393759" y="335133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732EF39-D432-4404-AA76-F14DDC2D4830}"/>
                </a:ext>
              </a:extLst>
            </p:cNvPr>
            <p:cNvSpPr/>
            <p:nvPr/>
          </p:nvSpPr>
          <p:spPr>
            <a:xfrm>
              <a:off x="7910320" y="265440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0D84D56-674E-45FE-9218-917FAEEAAE70}"/>
                </a:ext>
              </a:extLst>
            </p:cNvPr>
            <p:cNvSpPr/>
            <p:nvPr/>
          </p:nvSpPr>
          <p:spPr>
            <a:xfrm>
              <a:off x="8898366" y="146237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8A06598D-E660-4C0F-AD1B-51074CD59066}"/>
                </a:ext>
              </a:extLst>
            </p:cNvPr>
            <p:cNvSpPr/>
            <p:nvPr/>
          </p:nvSpPr>
          <p:spPr>
            <a:xfrm>
              <a:off x="5994785" y="407941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493D871-4312-47BC-8586-3C656FBC3BA8}"/>
                </a:ext>
              </a:extLst>
            </p:cNvPr>
            <p:cNvSpPr/>
            <p:nvPr/>
          </p:nvSpPr>
          <p:spPr>
            <a:xfrm>
              <a:off x="7086600" y="1755648"/>
              <a:ext cx="2377440" cy="2240280"/>
            </a:xfrm>
            <a:custGeom>
              <a:avLst/>
              <a:gdLst>
                <a:gd name="connsiteX0" fmla="*/ 0 w 2377440"/>
                <a:gd name="connsiteY0" fmla="*/ 0 h 2240280"/>
                <a:gd name="connsiteX1" fmla="*/ 429768 w 2377440"/>
                <a:gd name="connsiteY1" fmla="*/ 1298448 h 2240280"/>
                <a:gd name="connsiteX2" fmla="*/ 1316736 w 2377440"/>
                <a:gd name="connsiteY2" fmla="*/ 2075688 h 2240280"/>
                <a:gd name="connsiteX3" fmla="*/ 2377440 w 2377440"/>
                <a:gd name="connsiteY3" fmla="*/ 2240280 h 2240280"/>
                <a:gd name="connsiteX4" fmla="*/ 2377440 w 2377440"/>
                <a:gd name="connsiteY4" fmla="*/ 224028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2240280">
                  <a:moveTo>
                    <a:pt x="0" y="0"/>
                  </a:moveTo>
                  <a:cubicBezTo>
                    <a:pt x="105156" y="476250"/>
                    <a:pt x="210312" y="952500"/>
                    <a:pt x="429768" y="1298448"/>
                  </a:cubicBezTo>
                  <a:cubicBezTo>
                    <a:pt x="649224" y="1644396"/>
                    <a:pt x="992124" y="1918716"/>
                    <a:pt x="1316736" y="2075688"/>
                  </a:cubicBezTo>
                  <a:cubicBezTo>
                    <a:pt x="1641348" y="2232660"/>
                    <a:pt x="2377440" y="2240280"/>
                    <a:pt x="2377440" y="2240280"/>
                  </a:cubicBezTo>
                  <a:lnTo>
                    <a:pt x="2377440" y="22402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D5E4B3-1832-4EBC-A1B7-B716BEE4EDE1}"/>
                </a:ext>
              </a:extLst>
            </p:cNvPr>
            <p:cNvSpPr txBox="1"/>
            <p:nvPr/>
          </p:nvSpPr>
          <p:spPr>
            <a:xfrm>
              <a:off x="7671816" y="1088136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Low-risk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DA58C0-B445-4985-994C-66A34A4DE23E}"/>
                </a:ext>
              </a:extLst>
            </p:cNvPr>
            <p:cNvSpPr txBox="1"/>
            <p:nvPr/>
          </p:nvSpPr>
          <p:spPr>
            <a:xfrm>
              <a:off x="5978032" y="2545778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High-risk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39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1147</Words>
  <Application>Microsoft Office PowerPoint</Application>
  <PresentationFormat>와이드스크린</PresentationFormat>
  <Paragraphs>207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맑은 고딕</vt:lpstr>
      <vt:lpstr>한양신명조</vt:lpstr>
      <vt:lpstr>휴먼명조</vt:lpstr>
      <vt:lpstr>Arial</vt:lpstr>
      <vt:lpstr>Cambria Math</vt:lpstr>
      <vt:lpstr>Times New Roman</vt:lpstr>
      <vt:lpstr>Wingdings</vt:lpstr>
      <vt:lpstr>Office 테마</vt:lpstr>
      <vt:lpstr>Machine Learning</vt:lpstr>
      <vt:lpstr>Contents</vt:lpstr>
      <vt:lpstr>1.1. Machine Learning?</vt:lpstr>
      <vt:lpstr>1.2. Historical Background of Machine Learning</vt:lpstr>
      <vt:lpstr>1.2. Historical Background of Machine Learning</vt:lpstr>
      <vt:lpstr>PowerPoint 프레젠테이션</vt:lpstr>
      <vt:lpstr>PowerPoint 프레젠테이션</vt:lpstr>
      <vt:lpstr>1.3. Types of Machine Learning</vt:lpstr>
      <vt:lpstr>2.2. Classification by k-Nearest Neighbors Algorithm</vt:lpstr>
      <vt:lpstr>2.3. Regression by k-Nearest Neighbors Algorithm</vt:lpstr>
      <vt:lpstr>Applications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61</cp:revision>
  <cp:lastPrinted>2016-07-20T07:30:15Z</cp:lastPrinted>
  <dcterms:created xsi:type="dcterms:W3CDTF">2015-08-10T05:26:43Z</dcterms:created>
  <dcterms:modified xsi:type="dcterms:W3CDTF">2020-06-27T23:36:33Z</dcterms:modified>
</cp:coreProperties>
</file>