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61" r:id="rId4"/>
    <p:sldId id="362" r:id="rId5"/>
    <p:sldId id="363" r:id="rId6"/>
    <p:sldId id="364" r:id="rId7"/>
    <p:sldId id="366" r:id="rId8"/>
    <p:sldId id="354" r:id="rId9"/>
    <p:sldId id="355" r:id="rId10"/>
    <p:sldId id="356" r:id="rId11"/>
    <p:sldId id="357" r:id="rId12"/>
    <p:sldId id="275" r:id="rId13"/>
    <p:sldId id="350" r:id="rId14"/>
    <p:sldId id="365" r:id="rId15"/>
    <p:sldId id="353" r:id="rId16"/>
    <p:sldId id="360" r:id="rId17"/>
    <p:sldId id="358" r:id="rId18"/>
    <p:sldId id="359" r:id="rId19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29609" y="304800"/>
          <a:ext cx="8485188" cy="619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3225600" imgH="2489040" progId="Equation.3">
                  <p:embed/>
                </p:oleObj>
              </mc:Choice>
              <mc:Fallback>
                <p:oleObj name="수식" r:id="rId2" imgW="3225600" imgH="248904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9" y="304800"/>
                        <a:ext cx="8485188" cy="619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75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B7E6AD2-E19E-47EE-9D35-29B8583D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971675"/>
            <a:ext cx="9467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B5A4D9E-0EAE-4175-9226-D2A5CFA9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4" y="373761"/>
            <a:ext cx="10167891" cy="20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51397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10.4. Understanding PCA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13" y="1039625"/>
            <a:ext cx="8792947" cy="46888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4624F6-473E-4AE4-A6B2-63713C71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3119437"/>
            <a:ext cx="84963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6707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The Size of Reduced Dimension 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0EFD86F0-3376-4DEC-9EBC-3CF069287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744" y="1388661"/>
                <a:ext cx="11277599" cy="464884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Larger eigenvalues contribute more to variance of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altLang="ko-KR" dirty="0"/>
              </a:p>
              <a:p>
                <a:pPr marL="514350" indent="-514350">
                  <a:buFont typeface="+mj-ea"/>
                  <a:buAutoNum type="circleNumDbPlain"/>
                </a:pPr>
                <a:r>
                  <a:rPr lang="en-US" altLang="ko-KR" dirty="0"/>
                  <a:t>POV(Proportion of Variance)</a:t>
                </a:r>
              </a:p>
              <a:p>
                <a:pPr lvl="1"/>
                <a:r>
                  <a:rPr lang="en-US" altLang="ko-KR" dirty="0"/>
                  <a:t>Rule of thumb : POV&gt;0.9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514350" indent="-514350">
                  <a:buFont typeface="+mj-ea"/>
                  <a:buAutoNum type="circleNumDbPlain" startAt="2"/>
                </a:pPr>
                <a:r>
                  <a:rPr lang="en-US" altLang="ko-KR" dirty="0"/>
                  <a:t>Stop at elbow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marL="514350" indent="-514350">
                  <a:buFont typeface="+mj-ea"/>
                  <a:buAutoNum type="circleNumDbPlain" startAt="3"/>
                </a:pPr>
                <a:r>
                  <a:rPr lang="en-US" altLang="ko-KR" dirty="0"/>
                  <a:t>Keep the eigenvectors whose eigenvalues are larger than average of eigenvalue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0EFD86F0-3376-4DEC-9EBC-3CF069287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744" y="1388661"/>
                <a:ext cx="11277599" cy="4648848"/>
              </a:xfrm>
              <a:blipFill>
                <a:blip r:embed="rId2"/>
                <a:stretch>
                  <a:fillRect l="-1297" t="-23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02052DA-07DB-4C86-AD2D-D43F35DE3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93" y="2793200"/>
            <a:ext cx="3905250" cy="771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038280B-1ED8-4C6F-90F5-4655A5DD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83" y="4969264"/>
            <a:ext cx="4090987" cy="161889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11AA3A4-A445-4DC4-9CFC-FE1A85E4D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141692"/>
            <a:ext cx="4657725" cy="18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3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digits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41829" y="5043625"/>
            <a:ext cx="10708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Top row : a selection of the digit 5 taken from the database of 892 examples.</a:t>
            </a:r>
          </a:p>
          <a:p>
            <a:r>
              <a:rPr lang="en-US" altLang="ko-KR" sz="2000" dirty="0"/>
              <a:t>Plotted beneath each digit is the reconstruction using 100, 30 and 5 eigenvectors</a:t>
            </a:r>
          </a:p>
          <a:p>
            <a:r>
              <a:rPr lang="en-US" altLang="ko-KR" sz="2000" dirty="0"/>
              <a:t>(from top to bottom). Note how the reconstructions for fewer eigenvectors express</a:t>
            </a:r>
          </a:p>
          <a:p>
            <a:r>
              <a:rPr lang="en-US" altLang="ko-KR" sz="2000" dirty="0"/>
              <a:t>less variability from each other, and resemble more a mean 5 digit.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71" y="1137326"/>
            <a:ext cx="78771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0F2477-E63B-4CAD-A795-CA89EACC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457200"/>
            <a:ext cx="3764821" cy="39052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22D3659-E5FB-4FB3-BFB4-863FF92C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90525"/>
            <a:ext cx="4387563" cy="39052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F4FB8B2-6DD6-484A-BCF8-3F8EA6A59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37" y="4833275"/>
            <a:ext cx="4733925" cy="13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017213"/>
            <a:ext cx="8277784" cy="53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10" y="977153"/>
            <a:ext cx="8239966" cy="56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10.1. Dimensionality Reduction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984346"/>
            <a:ext cx="11277599" cy="55688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ko-KR" sz="2200" dirty="0"/>
              <a:t>High dimensional data - images, bag-of-words, protein-expressions etc. </a:t>
            </a:r>
          </a:p>
          <a:p>
            <a:pPr algn="just"/>
            <a:r>
              <a:rPr lang="en-US" altLang="ko-KR" sz="2200" dirty="0"/>
              <a:t>Data will typically lie close to a much lower dimensional space, provided underlying structure of data.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600" dirty="0"/>
              <a:t>What </a:t>
            </a:r>
          </a:p>
          <a:p>
            <a:pPr lvl="1"/>
            <a:r>
              <a:rPr lang="en-US" altLang="ko-KR" sz="2200" dirty="0"/>
              <a:t>Given </a:t>
            </a:r>
            <a:r>
              <a:rPr lang="en-US" altLang="ko-KR" sz="2200" i="1" dirty="0"/>
              <a:t>d</a:t>
            </a:r>
            <a:r>
              <a:rPr lang="en-US" altLang="ko-KR" sz="2200" dirty="0"/>
              <a:t>-dimensional data, reduce it to </a:t>
            </a:r>
            <a:r>
              <a:rPr lang="en-US" altLang="ko-KR" sz="2200" i="1" dirty="0"/>
              <a:t>k</a:t>
            </a:r>
            <a:r>
              <a:rPr lang="en-US" altLang="ko-KR" sz="2200" dirty="0"/>
              <a:t>-dimensional data, </a:t>
            </a:r>
            <a:r>
              <a:rPr lang="en-US" altLang="ko-KR" sz="2200" i="1" dirty="0"/>
              <a:t>k &lt; d</a:t>
            </a:r>
            <a:r>
              <a:rPr lang="en-US" altLang="ko-KR" sz="2200" dirty="0"/>
              <a:t>, while preserving as much information as possible</a:t>
            </a:r>
          </a:p>
          <a:p>
            <a:pPr marL="457200" lvl="1" indent="0">
              <a:buNone/>
            </a:pPr>
            <a:r>
              <a:rPr lang="en-US" altLang="ko-KR" dirty="0"/>
              <a:t> </a:t>
            </a:r>
          </a:p>
          <a:p>
            <a:r>
              <a:rPr lang="en-US" altLang="ko-KR" sz="2600" dirty="0"/>
              <a:t>Why?</a:t>
            </a:r>
          </a:p>
          <a:p>
            <a:pPr lvl="1"/>
            <a:r>
              <a:rPr lang="en-US" altLang="ko-KR" sz="2200" dirty="0"/>
              <a:t>Time complexity: Less computation </a:t>
            </a:r>
          </a:p>
          <a:p>
            <a:pPr lvl="1"/>
            <a:r>
              <a:rPr lang="en-US" altLang="ko-KR" sz="2200" dirty="0"/>
              <a:t>Space complexity: Less parameters </a:t>
            </a:r>
          </a:p>
          <a:p>
            <a:pPr lvl="1"/>
            <a:r>
              <a:rPr lang="en-US" altLang="ko-KR" sz="2200" dirty="0"/>
              <a:t>The cost of observing the feature</a:t>
            </a:r>
          </a:p>
          <a:p>
            <a:pPr lvl="1"/>
            <a:r>
              <a:rPr lang="en-US" altLang="ko-KR" sz="2200" dirty="0"/>
              <a:t>Simpler models: robust on small datasets </a:t>
            </a:r>
          </a:p>
          <a:p>
            <a:pPr lvl="1"/>
            <a:r>
              <a:rPr lang="en-US" altLang="ko-KR" sz="2200" dirty="0"/>
              <a:t>More interpretable; simpler explanation </a:t>
            </a:r>
          </a:p>
          <a:p>
            <a:pPr lvl="1"/>
            <a:r>
              <a:rPr lang="en-US" altLang="ko-KR" sz="2200" dirty="0"/>
              <a:t>Data visualization if plotted in 2 or 3 dimensions </a:t>
            </a:r>
          </a:p>
        </p:txBody>
      </p:sp>
    </p:spTree>
    <p:extLst>
      <p:ext uri="{BB962C8B-B14F-4D97-AF65-F5344CB8AC3E}">
        <p14:creationId xmlns:p14="http://schemas.microsoft.com/office/powerpoint/2010/main" val="170976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4390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Feature Selection vs. Extraction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41842" y="1623640"/>
            <a:ext cx="11277599" cy="3610720"/>
          </a:xfrm>
        </p:spPr>
        <p:txBody>
          <a:bodyPr>
            <a:normAutofit/>
          </a:bodyPr>
          <a:lstStyle/>
          <a:p>
            <a:r>
              <a:rPr lang="en-US" altLang="ko-KR" dirty="0"/>
              <a:t>Feature selection </a:t>
            </a:r>
          </a:p>
          <a:p>
            <a:pPr lvl="1"/>
            <a:r>
              <a:rPr lang="en-US" altLang="ko-KR" dirty="0"/>
              <a:t>Choose </a:t>
            </a:r>
            <a:r>
              <a:rPr lang="en-US" altLang="ko-KR" i="1" dirty="0"/>
              <a:t>k&lt;d</a:t>
            </a:r>
            <a:r>
              <a:rPr lang="en-US" altLang="ko-KR" dirty="0"/>
              <a:t> important features, ignoring the remaining (</a:t>
            </a:r>
            <a:r>
              <a:rPr lang="en-US" altLang="ko-KR" i="1" dirty="0"/>
              <a:t>d-k </a:t>
            </a:r>
            <a:r>
              <a:rPr lang="en-US" altLang="ko-KR" dirty="0"/>
              <a:t>) features </a:t>
            </a:r>
          </a:p>
          <a:p>
            <a:pPr lvl="1"/>
            <a:r>
              <a:rPr lang="en-US" altLang="ko-KR" dirty="0"/>
              <a:t>Subset selection algorithms </a:t>
            </a:r>
          </a:p>
          <a:p>
            <a:r>
              <a:rPr lang="en-US" altLang="ko-KR" dirty="0"/>
              <a:t>Feature extraction </a:t>
            </a:r>
          </a:p>
          <a:p>
            <a:pPr lvl="1"/>
            <a:r>
              <a:rPr lang="en-US" altLang="ko-KR" dirty="0"/>
              <a:t>Project the original </a:t>
            </a:r>
            <a:r>
              <a:rPr lang="en-US" altLang="ko-KR" i="1" dirty="0"/>
              <a:t>d </a:t>
            </a:r>
            <a:r>
              <a:rPr lang="en-US" altLang="ko-KR" dirty="0"/>
              <a:t>dimensions to new </a:t>
            </a:r>
            <a:r>
              <a:rPr lang="en-US" altLang="ko-KR" i="1" dirty="0"/>
              <a:t>k&lt;d</a:t>
            </a:r>
            <a:r>
              <a:rPr lang="en-US" altLang="ko-KR" dirty="0"/>
              <a:t> dimensions</a:t>
            </a:r>
          </a:p>
          <a:p>
            <a:pPr lvl="1"/>
            <a:r>
              <a:rPr lang="en-US" altLang="ko-KR" dirty="0"/>
              <a:t>Principal component analysis (PCA)..chap. 10 </a:t>
            </a:r>
          </a:p>
          <a:p>
            <a:pPr lvl="1"/>
            <a:r>
              <a:rPr lang="en-US" altLang="ko-KR" dirty="0"/>
              <a:t>Linear discriminant analysis (LDA)..chap. 3 </a:t>
            </a:r>
          </a:p>
          <a:p>
            <a:pPr lvl="1"/>
            <a:r>
              <a:rPr lang="en-US" altLang="ko-KR" dirty="0"/>
              <a:t>Factor analysis (FA) </a:t>
            </a:r>
          </a:p>
        </p:txBody>
      </p:sp>
    </p:spTree>
    <p:extLst>
      <p:ext uri="{BB962C8B-B14F-4D97-AF65-F5344CB8AC3E}">
        <p14:creationId xmlns:p14="http://schemas.microsoft.com/office/powerpoint/2010/main" val="18670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Feature Selection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705035" y="1135147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sz="2000" dirty="0"/>
                  <a:t>possible subset selection from d features </a:t>
                </a:r>
                <a:r>
                  <a:rPr lang="en-US" altLang="ko-KR" sz="2000" dirty="0">
                    <a:ea typeface="Cambria Math" panose="02040503050406030204" pitchFamily="18" charset="0"/>
                  </a:rPr>
                  <a:t>→ cannot enumerate all of them</a:t>
                </a: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Forward Search (set of features F)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Initial set of features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altLang="ko-KR" sz="2000" dirty="0"/>
              </a:p>
              <a:p>
                <a:pPr lvl="1"/>
                <a:r>
                  <a:rPr lang="en-US" altLang="ko-KR" sz="2000" dirty="0"/>
                  <a:t>Find the best new feature</a:t>
                </a:r>
              </a:p>
              <a:p>
                <a:pPr lvl="1"/>
                <a:r>
                  <a:rPr lang="en-US" altLang="ko-KR" sz="2000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2000" dirty="0"/>
                  <a:t> to F if                              else stop</a:t>
                </a:r>
                <a:endParaRPr lang="ko-KR" altLang="en-US" sz="2000" dirty="0"/>
              </a:p>
              <a:p>
                <a:pPr marL="0" indent="0">
                  <a:buNone/>
                </a:pPr>
                <a:endParaRPr lang="en-US" altLang="ko-KR" sz="2000" dirty="0">
                  <a:ea typeface="Cambria Math" panose="02040503050406030204" pitchFamily="18" charset="0"/>
                </a:endParaRP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Backward Search 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Start with all features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Remove one at each iteration, if possible</a:t>
                </a:r>
              </a:p>
              <a:p>
                <a:endParaRPr lang="en-US" altLang="ko-KR" sz="2000" dirty="0">
                  <a:ea typeface="Cambria Math" panose="02040503050406030204" pitchFamily="18" charset="0"/>
                </a:endParaRP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Floating Search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Add some features and remove other features at each iteration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35" y="1135147"/>
                <a:ext cx="10515600" cy="4351338"/>
              </a:xfrm>
              <a:blipFill>
                <a:blip r:embed="rId2"/>
                <a:stretch>
                  <a:fillRect l="-812" t="-140" b="-1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FBCB81C6-450D-4D96-A07E-93B6DD72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637" y="2538706"/>
            <a:ext cx="2390775" cy="3619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4B5C87-0E90-4E36-BD9E-BF47B32F3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49" y="2186952"/>
            <a:ext cx="2390775" cy="4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10.2. Principal Components Analysis (PCA)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237600"/>
            <a:ext cx="11277599" cy="4648848"/>
          </a:xfrm>
        </p:spPr>
        <p:txBody>
          <a:bodyPr>
            <a:normAutofit/>
          </a:bodyPr>
          <a:lstStyle/>
          <a:p>
            <a:r>
              <a:rPr lang="en-US" altLang="ko-KR" dirty="0"/>
              <a:t>Idea:</a:t>
            </a:r>
          </a:p>
          <a:p>
            <a:pPr lvl="1" algn="just"/>
            <a:r>
              <a:rPr lang="en-US" altLang="ko-KR" dirty="0"/>
              <a:t>Project </a:t>
            </a:r>
            <a:r>
              <a:rPr lang="en-US" altLang="ko-KR" i="1" dirty="0"/>
              <a:t>d</a:t>
            </a:r>
            <a:r>
              <a:rPr lang="en-US" altLang="ko-KR" dirty="0"/>
              <a:t>-dimensional data points onto lower dimensional space while preserving as much information as possible</a:t>
            </a:r>
          </a:p>
          <a:p>
            <a:pPr lvl="1" algn="just"/>
            <a:r>
              <a:rPr lang="en-US" altLang="ko-KR" dirty="0"/>
              <a:t>In particular, choose projection that minimizes the squared error in reconstructing original data</a:t>
            </a:r>
          </a:p>
          <a:p>
            <a:endParaRPr lang="en-US" altLang="ko-KR" dirty="0"/>
          </a:p>
          <a:p>
            <a:r>
              <a:rPr lang="en-US" altLang="ko-KR" dirty="0"/>
              <a:t>Given </a:t>
            </a:r>
            <a:r>
              <a:rPr lang="en-US" altLang="ko-KR" i="1" dirty="0"/>
              <a:t>d</a:t>
            </a:r>
            <a:r>
              <a:rPr lang="en-US" altLang="ko-KR" dirty="0"/>
              <a:t>-dimensional data </a:t>
            </a:r>
            <a:r>
              <a:rPr lang="en-US" altLang="ko-KR" b="1" dirty="0"/>
              <a:t>x</a:t>
            </a:r>
            <a:r>
              <a:rPr lang="en-US" altLang="ko-KR" dirty="0"/>
              <a:t>, learns the top </a:t>
            </a:r>
            <a:r>
              <a:rPr lang="en-US" altLang="ko-KR" i="1" dirty="0"/>
              <a:t>m</a:t>
            </a:r>
            <a:r>
              <a:rPr lang="en-US" altLang="ko-KR" dirty="0"/>
              <a:t>-dimensions where</a:t>
            </a:r>
          </a:p>
          <a:p>
            <a:pPr lvl="1"/>
            <a:r>
              <a:rPr lang="en-US" altLang="ko-KR" dirty="0"/>
              <a:t>the dimensions are orthogonal</a:t>
            </a:r>
          </a:p>
          <a:p>
            <a:pPr lvl="1"/>
            <a:r>
              <a:rPr lang="en-US" altLang="ko-KR" dirty="0"/>
              <a:t>the reconstructed data as a linear combination of the top </a:t>
            </a:r>
            <a:r>
              <a:rPr lang="en-US" altLang="ko-KR" i="1" dirty="0"/>
              <a:t>m</a:t>
            </a:r>
            <a:r>
              <a:rPr lang="en-US" altLang="ko-KR" dirty="0"/>
              <a:t>-dimensions minimizes reconstruction error (sum of squared errors)</a:t>
            </a:r>
          </a:p>
        </p:txBody>
      </p:sp>
    </p:spTree>
    <p:extLst>
      <p:ext uri="{BB962C8B-B14F-4D97-AF65-F5344CB8AC3E}">
        <p14:creationId xmlns:p14="http://schemas.microsoft.com/office/powerpoint/2010/main" val="128810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643777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Maximum co-variance and orthogonality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1CCF194B-8789-4CB1-B8A7-1087D5A37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24" y="1586192"/>
            <a:ext cx="9298861" cy="138588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571" y="3237718"/>
            <a:ext cx="3358634" cy="32342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99" y="3306774"/>
            <a:ext cx="3879196" cy="30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10.3. </a:t>
            </a:r>
            <a:r>
              <a:rPr lang="en-US" altLang="ko-KR" sz="3200" b="1" dirty="0" err="1"/>
              <a:t>Eigenstructure</a:t>
            </a:r>
            <a:r>
              <a:rPr lang="en-US" altLang="ko-KR" sz="3200" b="1" dirty="0"/>
              <a:t> of Principal Component Analysis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8200" y="961279"/>
          <a:ext cx="858678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3263760" imgH="2286000" progId="Equation.3">
                  <p:embed/>
                </p:oleObj>
              </mc:Choice>
              <mc:Fallback>
                <p:oleObj name="수식" r:id="rId2" imgW="3263760" imgH="22860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61279"/>
                        <a:ext cx="858678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26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8200" y="457200"/>
          <a:ext cx="9221788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2" imgW="3504960" imgH="2438280" progId="Equation.3">
                  <p:embed/>
                </p:oleObj>
              </mc:Choice>
              <mc:Fallback>
                <p:oleObj name="수식" r:id="rId2" imgW="3504960" imgH="243828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9221788" cy="60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38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481</Words>
  <Application>Microsoft Office PowerPoint</Application>
  <PresentationFormat>와이드스크린</PresentationFormat>
  <Paragraphs>77</Paragraphs>
  <Slides>18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Cambria Math</vt:lpstr>
      <vt:lpstr>Times New Roman</vt:lpstr>
      <vt:lpstr>Office 테마</vt:lpstr>
      <vt:lpstr>수식</vt:lpstr>
      <vt:lpstr>Machine Learning</vt:lpstr>
      <vt:lpstr>Contents</vt:lpstr>
      <vt:lpstr>10.1. Dimensionality Reduction </vt:lpstr>
      <vt:lpstr>Feature Selection vs. Extraction </vt:lpstr>
      <vt:lpstr>Feature Selection </vt:lpstr>
      <vt:lpstr>10.2. Principal Components Analysis (PCA)</vt:lpstr>
      <vt:lpstr>Maximum co-variance and orthogonality</vt:lpstr>
      <vt:lpstr>10.3. Eigenstructure of Principal Component Analysis</vt:lpstr>
      <vt:lpstr>PowerPoint 프레젠테이션</vt:lpstr>
      <vt:lpstr>PowerPoint 프레젠테이션</vt:lpstr>
      <vt:lpstr>PowerPoint 프레젠테이션</vt:lpstr>
      <vt:lpstr>PowerPoint 프레젠테이션</vt:lpstr>
      <vt:lpstr>10.4. Understanding PCA </vt:lpstr>
      <vt:lpstr>The Size of Reduced Dimension  </vt:lpstr>
      <vt:lpstr>Reducing the dimension of digits</vt:lpstr>
      <vt:lpstr>PowerPoint 프레젠테이션</vt:lpstr>
      <vt:lpstr>Reducing the dimension of faces</vt:lpstr>
      <vt:lpstr>Reducing the dimension of 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145</cp:revision>
  <cp:lastPrinted>2016-07-20T07:30:15Z</cp:lastPrinted>
  <dcterms:created xsi:type="dcterms:W3CDTF">2015-08-10T05:26:43Z</dcterms:created>
  <dcterms:modified xsi:type="dcterms:W3CDTF">2021-07-27T06:25:36Z</dcterms:modified>
</cp:coreProperties>
</file>