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72" r:id="rId4"/>
    <p:sldId id="293" r:id="rId5"/>
    <p:sldId id="330" r:id="rId6"/>
    <p:sldId id="331" r:id="rId7"/>
    <p:sldId id="332" r:id="rId8"/>
    <p:sldId id="333" r:id="rId9"/>
    <p:sldId id="334" r:id="rId10"/>
    <p:sldId id="335" r:id="rId11"/>
    <p:sldId id="336" r:id="rId12"/>
    <p:sldId id="337" r:id="rId13"/>
    <p:sldId id="341" r:id="rId14"/>
    <p:sldId id="338" r:id="rId15"/>
    <p:sldId id="339" r:id="rId16"/>
    <p:sldId id="340" r:id="rId17"/>
    <p:sldId id="281" r:id="rId18"/>
  </p:sldIdLst>
  <p:sldSz cx="12192000" cy="6858000"/>
  <p:notesSz cx="6735763" cy="986948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D6904C3-569C-43B8-A989-E6B23C823FFE}" type="datetimeFigureOut">
              <a:rPr lang="ko-KR" altLang="en-US" smtClean="0"/>
              <a:t>2020-09-29</a:t>
            </a:fld>
            <a:endParaRPr lang="ko-KR" altLang="en-US"/>
          </a:p>
        </p:txBody>
      </p:sp>
      <p:sp>
        <p:nvSpPr>
          <p:cNvPr id="4" name="바닥글 개체 틀 3"/>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D60F6C9B-A158-4E05-A5CD-CB7F576697B5}" type="slidenum">
              <a:rPr lang="ko-KR" altLang="en-US" smtClean="0"/>
              <a:t>‹#›</a:t>
            </a:fld>
            <a:endParaRPr lang="ko-KR" altLang="en-US"/>
          </a:p>
        </p:txBody>
      </p:sp>
    </p:spTree>
    <p:extLst>
      <p:ext uri="{BB962C8B-B14F-4D97-AF65-F5344CB8AC3E}">
        <p14:creationId xmlns:p14="http://schemas.microsoft.com/office/powerpoint/2010/main" val="1849714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323C3D1-E2AB-40A4-B761-64C86632AA29}" type="datetimeFigureOut">
              <a:rPr lang="ko-KR" altLang="en-US" smtClean="0"/>
              <a:t>2020-09-29</a:t>
            </a:fld>
            <a:endParaRPr lang="ko-KR" altLang="en-US"/>
          </a:p>
        </p:txBody>
      </p:sp>
      <p:sp>
        <p:nvSpPr>
          <p:cNvPr id="4" name="슬라이드 이미지 개체 틀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4752789B-5E39-455D-846A-D9DA9EFE9B1E}" type="slidenum">
              <a:rPr lang="ko-KR" altLang="en-US" smtClean="0"/>
              <a:t>‹#›</a:t>
            </a:fld>
            <a:endParaRPr lang="ko-KR" altLang="en-US"/>
          </a:p>
        </p:txBody>
      </p:sp>
    </p:spTree>
    <p:extLst>
      <p:ext uri="{BB962C8B-B14F-4D97-AF65-F5344CB8AC3E}">
        <p14:creationId xmlns:p14="http://schemas.microsoft.com/office/powerpoint/2010/main" val="12584841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dirty="0"/>
          </a:p>
        </p:txBody>
      </p:sp>
    </p:spTree>
    <p:extLst>
      <p:ext uri="{BB962C8B-B14F-4D97-AF65-F5344CB8AC3E}">
        <p14:creationId xmlns:p14="http://schemas.microsoft.com/office/powerpoint/2010/main" val="359418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35913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3841756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96800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45694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838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72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1292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839788" y="2505075"/>
            <a:ext cx="515778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7536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146119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383443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65264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848F6B93-DFC6-4870-B667-2282D4769E1A}" type="datetimeFigureOut">
              <a:rPr lang="ko-KR" altLang="en-US" smtClean="0"/>
              <a:t>2020-09-29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7367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F6B93-DFC6-4870-B667-2282D4769E1A}" type="datetimeFigureOut">
              <a:rPr lang="ko-KR" altLang="en-US" smtClean="0"/>
              <a:t>2020-09-29</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0C6E4-8F79-4FC1-9149-EA4B3B7199D6}" type="slidenum">
              <a:rPr lang="ko-KR" altLang="en-US" smtClean="0"/>
              <a:t>‹#›</a:t>
            </a:fld>
            <a:endParaRPr lang="ko-KR" altLang="en-US"/>
          </a:p>
        </p:txBody>
      </p:sp>
    </p:spTree>
    <p:extLst>
      <p:ext uri="{BB962C8B-B14F-4D97-AF65-F5344CB8AC3E}">
        <p14:creationId xmlns:p14="http://schemas.microsoft.com/office/powerpoint/2010/main" val="2646899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Binary_classifier" TargetMode="External"/><Relationship Id="rId7" Type="http://schemas.openxmlformats.org/officeDocument/2006/relationships/image" Target="../media/image36.png"/><Relationship Id="rId2" Type="http://schemas.openxmlformats.org/officeDocument/2006/relationships/hyperlink" Target="https://en.wikipedia.org/wiki/Graph_of_a_function" TargetMode="External"/><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hyperlink" Target="https://en.wikipedia.org/wiki/False_positive_rate" TargetMode="External"/><Relationship Id="rId4" Type="http://schemas.openxmlformats.org/officeDocument/2006/relationships/hyperlink" Target="https://en.wikipedia.org/wiki/True_positive_rate"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142.png"/><Relationship Id="rId3" Type="http://schemas.openxmlformats.org/officeDocument/2006/relationships/image" Target="../media/image37.png"/><Relationship Id="rId7" Type="http://schemas.openxmlformats.org/officeDocument/2006/relationships/image" Target="../media/image141.png"/><Relationship Id="rId2" Type="http://schemas.openxmlformats.org/officeDocument/2006/relationships/image" Target="../media/image310.png"/><Relationship Id="rId1" Type="http://schemas.openxmlformats.org/officeDocument/2006/relationships/slideLayout" Target="../slideLayouts/slideLayout2.xml"/><Relationship Id="rId6" Type="http://schemas.openxmlformats.org/officeDocument/2006/relationships/image" Target="../media/image1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0.png"/></Relationships>
</file>

<file path=ppt/slides/_rels/slide1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7" Type="http://schemas.openxmlformats.org/officeDocument/2006/relationships/image" Target="../media/image6.png"/><Relationship Id="rId12" Type="http://schemas.openxmlformats.org/officeDocument/2006/relationships/image" Target="../media/image11.png"/><Relationship Id="rId16"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2.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emf"/></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12694" y="2595282"/>
            <a:ext cx="10385612" cy="847445"/>
          </a:xfrm>
        </p:spPr>
        <p:txBody>
          <a:bodyPr>
            <a:normAutofit fontScale="90000"/>
          </a:bodyPr>
          <a:lstStyle/>
          <a:p>
            <a:r>
              <a:rPr lang="en-US" altLang="ko-KR" dirty="0">
                <a:latin typeface="Times New Roman" panose="02020603050405020304" pitchFamily="18" charset="0"/>
                <a:cs typeface="Times New Roman" panose="02020603050405020304" pitchFamily="18" charset="0"/>
              </a:rPr>
              <a:t>Machine Learning</a:t>
            </a:r>
            <a:endParaRPr lang="ko-KR" altLang="en-US" dirty="0">
              <a:latin typeface="Times New Roman" panose="02020603050405020304" pitchFamily="18" charset="0"/>
              <a:cs typeface="Times New Roman" panose="02020603050405020304" pitchFamily="18" charset="0"/>
            </a:endParaRPr>
          </a:p>
        </p:txBody>
      </p:sp>
      <p:sp>
        <p:nvSpPr>
          <p:cNvPr id="5" name="부제목 4">
            <a:extLst>
              <a:ext uri="{FF2B5EF4-FFF2-40B4-BE49-F238E27FC236}">
                <a16:creationId xmlns:a16="http://schemas.microsoft.com/office/drawing/2014/main" id="{BF146A2D-2C62-414E-96BE-A3CED829651F}"/>
              </a:ext>
            </a:extLst>
          </p:cNvPr>
          <p:cNvSpPr>
            <a:spLocks noGrp="1"/>
          </p:cNvSpPr>
          <p:nvPr>
            <p:ph type="subTitle" idx="1"/>
          </p:nvPr>
        </p:nvSpPr>
        <p:spPr/>
        <p:txBody>
          <a:bodyPr/>
          <a:lstStyle/>
          <a:p>
            <a:endParaRPr lang="ko-KR" altLang="en-US"/>
          </a:p>
        </p:txBody>
      </p:sp>
    </p:spTree>
    <p:extLst>
      <p:ext uri="{BB962C8B-B14F-4D97-AF65-F5344CB8AC3E}">
        <p14:creationId xmlns:p14="http://schemas.microsoft.com/office/powerpoint/2010/main" val="1299959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8.3. Bagging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14" name="내용 개체 틀 4"/>
              <p:cNvSpPr>
                <a:spLocks noGrp="1"/>
              </p:cNvSpPr>
              <p:nvPr>
                <p:ph idx="1"/>
              </p:nvPr>
            </p:nvSpPr>
            <p:spPr>
              <a:xfrm>
                <a:off x="304800" y="961278"/>
                <a:ext cx="11595847" cy="5896721"/>
              </a:xfrm>
            </p:spPr>
            <p:txBody>
              <a:bodyPr>
                <a:normAutofit/>
              </a:bodyPr>
              <a:lstStyle/>
              <a:p>
                <a:r>
                  <a:rPr lang="en-US" altLang="ko-KR" sz="2400" dirty="0"/>
                  <a:t>Bootstrapping method</a:t>
                </a:r>
              </a:p>
              <a:p>
                <a:pPr lvl="1">
                  <a:lnSpc>
                    <a:spcPct val="150000"/>
                  </a:lnSpc>
                </a:pPr>
                <a:r>
                  <a:rPr lang="en-US" altLang="ko-KR" sz="2000" dirty="0"/>
                  <a:t>Generate training sets, train one base-learner with each, and combine them </a:t>
                </a:r>
              </a:p>
              <a:p>
                <a:pPr lvl="1">
                  <a:lnSpc>
                    <a:spcPct val="150000"/>
                  </a:lnSpc>
                </a:pPr>
                <a:r>
                  <a:rPr lang="en-US" altLang="ko-KR" sz="2000" dirty="0"/>
                  <a:t>From                    , generate                     with replacement </a:t>
                </a:r>
              </a:p>
              <a:p>
                <a:pPr lvl="1">
                  <a:lnSpc>
                    <a:spcPct val="150000"/>
                  </a:lnSpc>
                </a:pPr>
                <a:r>
                  <a:rPr lang="en-US" altLang="ko-KR" sz="2000" dirty="0"/>
                  <a:t>Train L base-learners for     </a:t>
                </a:r>
                <a:r>
                  <a:rPr lang="en-US" altLang="ko-KR" sz="2000" dirty="0">
                    <a:latin typeface="Cambria Math" panose="02040503050406030204" pitchFamily="18" charset="0"/>
                    <a:ea typeface="Cambria Math" panose="02040503050406030204" pitchFamily="18" charset="0"/>
                  </a:rPr>
                  <a:t>→</a:t>
                </a:r>
                <a:r>
                  <a:rPr lang="en-US" altLang="ko-KR" dirty="0"/>
                  <a:t> </a:t>
                </a:r>
              </a:p>
              <a:p>
                <a:pPr lvl="1">
                  <a:lnSpc>
                    <a:spcPct val="150000"/>
                  </a:lnSpc>
                </a:pPr>
                <a:r>
                  <a:rPr lang="en-US" altLang="ko-KR" sz="2000" dirty="0"/>
                  <a:t>Output: average</a:t>
                </a:r>
              </a:p>
              <a:p>
                <a:pPr marL="0" indent="0">
                  <a:buNone/>
                </a:pPr>
                <a:endParaRPr lang="en-US" altLang="ko-KR" sz="3100" dirty="0"/>
              </a:p>
              <a:p>
                <a:r>
                  <a:rPr lang="en-US" altLang="ko-KR" sz="2400" dirty="0"/>
                  <a:t>Why? </a:t>
                </a:r>
              </a:p>
              <a:p>
                <a:pPr lvl="1"/>
                <a14:m>
                  <m:oMath xmlns:m="http://schemas.openxmlformats.org/officeDocument/2006/math">
                    <m:sSup>
                      <m:sSupPr>
                        <m:ctrlPr>
                          <a:rPr lang="en-US" altLang="ko-KR" sz="2000" i="1" smtClean="0">
                            <a:latin typeface="Cambria Math" panose="02040503050406030204" pitchFamily="18" charset="0"/>
                          </a:rPr>
                        </m:ctrlPr>
                      </m:sSupPr>
                      <m:e>
                        <m:r>
                          <a:rPr lang="en-US" altLang="ko-KR" sz="2000" b="0" i="1" smtClean="0">
                            <a:latin typeface="Cambria Math" panose="02040503050406030204" pitchFamily="18" charset="0"/>
                          </a:rPr>
                          <m:t>𝑔</m:t>
                        </m:r>
                      </m:e>
                      <m:sup>
                        <m:r>
                          <a:rPr lang="en-US" altLang="ko-KR" sz="2000" b="0" i="1" smtClean="0">
                            <a:latin typeface="Cambria Math" panose="02040503050406030204" pitchFamily="18" charset="0"/>
                          </a:rPr>
                          <m:t>∗</m:t>
                        </m:r>
                      </m:sup>
                    </m:sSup>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𝑥</m:t>
                    </m:r>
                    <m:r>
                      <a:rPr lang="en-US" altLang="ko-KR" sz="2000" b="0" i="1" smtClean="0">
                        <a:latin typeface="Cambria Math" panose="02040503050406030204" pitchFamily="18" charset="0"/>
                      </a:rPr>
                      <m:t>)</m:t>
                    </m:r>
                  </m:oMath>
                </a14:m>
                <a:r>
                  <a:rPr lang="en-US" altLang="ko-KR" sz="2000" dirty="0"/>
                  <a:t> the best base-learner (expectation with regard to the input distribution) </a:t>
                </a:r>
              </a:p>
              <a:p>
                <a:endParaRPr lang="en-US" altLang="ko-KR" dirty="0"/>
              </a:p>
              <a:p>
                <a:endParaRPr lang="en-US" altLang="ko-KR" dirty="0"/>
              </a:p>
              <a:p>
                <a:endParaRPr lang="en-US" altLang="ko-KR" dirty="0"/>
              </a:p>
              <a:p>
                <a:endParaRPr lang="ko-KR" altLang="en-US" dirty="0"/>
              </a:p>
              <a:p>
                <a:pPr lvl="2"/>
                <a:endParaRPr lang="en-US" altLang="ko-KR" dirty="0"/>
              </a:p>
            </p:txBody>
          </p:sp>
        </mc:Choice>
        <mc:Fallback xmlns="">
          <p:sp>
            <p:nvSpPr>
              <p:cNvPr id="14" name="내용 개체 틀 4"/>
              <p:cNvSpPr>
                <a:spLocks noGrp="1" noRot="1" noChangeAspect="1" noMove="1" noResize="1" noEditPoints="1" noAdjustHandles="1" noChangeArrowheads="1" noChangeShapeType="1" noTextEdit="1"/>
              </p:cNvSpPr>
              <p:nvPr>
                <p:ph idx="1"/>
              </p:nvPr>
            </p:nvSpPr>
            <p:spPr>
              <a:xfrm>
                <a:off x="304800" y="961278"/>
                <a:ext cx="11595847" cy="5896721"/>
              </a:xfrm>
              <a:blipFill>
                <a:blip r:embed="rId2"/>
                <a:stretch>
                  <a:fillRect l="-683" t="-1448"/>
                </a:stretch>
              </a:blipFill>
            </p:spPr>
            <p:txBody>
              <a:bodyPr/>
              <a:lstStyle/>
              <a:p>
                <a:r>
                  <a:rPr lang="ko-KR" altLang="en-US">
                    <a:noFill/>
                  </a:rPr>
                  <a:t> </a:t>
                </a:r>
              </a:p>
            </p:txBody>
          </p:sp>
        </mc:Fallback>
      </mc:AlternateContent>
      <p:pic>
        <p:nvPicPr>
          <p:cNvPr id="3" name="그림 2">
            <a:extLst>
              <a:ext uri="{FF2B5EF4-FFF2-40B4-BE49-F238E27FC236}">
                <a16:creationId xmlns:a16="http://schemas.microsoft.com/office/drawing/2014/main" id="{22C53624-752C-4721-A12B-F86194AB45B9}"/>
              </a:ext>
            </a:extLst>
          </p:cNvPr>
          <p:cNvPicPr>
            <a:picLocks noChangeAspect="1"/>
          </p:cNvPicPr>
          <p:nvPr/>
        </p:nvPicPr>
        <p:blipFill>
          <a:blip r:embed="rId3"/>
          <a:stretch>
            <a:fillRect/>
          </a:stretch>
        </p:blipFill>
        <p:spPr>
          <a:xfrm>
            <a:off x="2530756" y="5182148"/>
            <a:ext cx="6438900" cy="1133475"/>
          </a:xfrm>
          <a:prstGeom prst="rect">
            <a:avLst/>
          </a:prstGeom>
        </p:spPr>
      </p:pic>
      <p:pic>
        <p:nvPicPr>
          <p:cNvPr id="4" name="그림 3">
            <a:extLst>
              <a:ext uri="{FF2B5EF4-FFF2-40B4-BE49-F238E27FC236}">
                <a16:creationId xmlns:a16="http://schemas.microsoft.com/office/drawing/2014/main" id="{31890626-C444-42C1-8BC0-99845686C1D4}"/>
              </a:ext>
            </a:extLst>
          </p:cNvPr>
          <p:cNvPicPr>
            <a:picLocks noChangeAspect="1"/>
          </p:cNvPicPr>
          <p:nvPr/>
        </p:nvPicPr>
        <p:blipFill>
          <a:blip r:embed="rId4"/>
          <a:stretch>
            <a:fillRect/>
          </a:stretch>
        </p:blipFill>
        <p:spPr>
          <a:xfrm>
            <a:off x="1836125" y="1943099"/>
            <a:ext cx="1695450" cy="428625"/>
          </a:xfrm>
          <a:prstGeom prst="rect">
            <a:avLst/>
          </a:prstGeom>
        </p:spPr>
      </p:pic>
      <p:pic>
        <p:nvPicPr>
          <p:cNvPr id="6" name="그림 5">
            <a:extLst>
              <a:ext uri="{FF2B5EF4-FFF2-40B4-BE49-F238E27FC236}">
                <a16:creationId xmlns:a16="http://schemas.microsoft.com/office/drawing/2014/main" id="{1006EE84-C030-4333-B2D7-727BD40C61D7}"/>
              </a:ext>
            </a:extLst>
          </p:cNvPr>
          <p:cNvPicPr>
            <a:picLocks noChangeAspect="1"/>
          </p:cNvPicPr>
          <p:nvPr/>
        </p:nvPicPr>
        <p:blipFill>
          <a:blip r:embed="rId5"/>
          <a:stretch>
            <a:fillRect/>
          </a:stretch>
        </p:blipFill>
        <p:spPr>
          <a:xfrm>
            <a:off x="4660777" y="1971836"/>
            <a:ext cx="1676400" cy="390525"/>
          </a:xfrm>
          <a:prstGeom prst="rect">
            <a:avLst/>
          </a:prstGeom>
        </p:spPr>
      </p:pic>
      <p:pic>
        <p:nvPicPr>
          <p:cNvPr id="10" name="그림 9">
            <a:extLst>
              <a:ext uri="{FF2B5EF4-FFF2-40B4-BE49-F238E27FC236}">
                <a16:creationId xmlns:a16="http://schemas.microsoft.com/office/drawing/2014/main" id="{54A67951-7F43-417A-A3EC-A75D6FF422E5}"/>
              </a:ext>
            </a:extLst>
          </p:cNvPr>
          <p:cNvPicPr>
            <a:picLocks noChangeAspect="1"/>
          </p:cNvPicPr>
          <p:nvPr/>
        </p:nvPicPr>
        <p:blipFill>
          <a:blip r:embed="rId6"/>
          <a:stretch>
            <a:fillRect/>
          </a:stretch>
        </p:blipFill>
        <p:spPr>
          <a:xfrm>
            <a:off x="3939688" y="2602706"/>
            <a:ext cx="361950" cy="361950"/>
          </a:xfrm>
          <a:prstGeom prst="rect">
            <a:avLst/>
          </a:prstGeom>
        </p:spPr>
      </p:pic>
      <p:pic>
        <p:nvPicPr>
          <p:cNvPr id="11" name="그림 10">
            <a:extLst>
              <a:ext uri="{FF2B5EF4-FFF2-40B4-BE49-F238E27FC236}">
                <a16:creationId xmlns:a16="http://schemas.microsoft.com/office/drawing/2014/main" id="{B21BD82F-218A-4FBB-BF1D-C7B9BC98A9C0}"/>
              </a:ext>
            </a:extLst>
          </p:cNvPr>
          <p:cNvPicPr>
            <a:picLocks noChangeAspect="1"/>
          </p:cNvPicPr>
          <p:nvPr/>
        </p:nvPicPr>
        <p:blipFill>
          <a:blip r:embed="rId7"/>
          <a:stretch>
            <a:fillRect/>
          </a:stretch>
        </p:blipFill>
        <p:spPr>
          <a:xfrm>
            <a:off x="4660777" y="2602706"/>
            <a:ext cx="609600" cy="333375"/>
          </a:xfrm>
          <a:prstGeom prst="rect">
            <a:avLst/>
          </a:prstGeom>
        </p:spPr>
      </p:pic>
      <p:pic>
        <p:nvPicPr>
          <p:cNvPr id="12" name="그림 11">
            <a:extLst>
              <a:ext uri="{FF2B5EF4-FFF2-40B4-BE49-F238E27FC236}">
                <a16:creationId xmlns:a16="http://schemas.microsoft.com/office/drawing/2014/main" id="{5CBB8085-9AD5-4D5B-900B-BFF5A103F698}"/>
              </a:ext>
            </a:extLst>
          </p:cNvPr>
          <p:cNvPicPr>
            <a:picLocks noChangeAspect="1"/>
          </p:cNvPicPr>
          <p:nvPr/>
        </p:nvPicPr>
        <p:blipFill>
          <a:blip r:embed="rId8"/>
          <a:stretch>
            <a:fillRect/>
          </a:stretch>
        </p:blipFill>
        <p:spPr>
          <a:xfrm>
            <a:off x="3609975" y="3013379"/>
            <a:ext cx="2486025" cy="781050"/>
          </a:xfrm>
          <a:prstGeom prst="rect">
            <a:avLst/>
          </a:prstGeom>
        </p:spPr>
      </p:pic>
    </p:spTree>
    <p:extLst>
      <p:ext uri="{BB962C8B-B14F-4D97-AF65-F5344CB8AC3E}">
        <p14:creationId xmlns:p14="http://schemas.microsoft.com/office/powerpoint/2010/main" val="383198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8.4. Evaluation of Classifiers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298076" y="1008684"/>
            <a:ext cx="11595847" cy="5896721"/>
          </a:xfrm>
        </p:spPr>
        <p:txBody>
          <a:bodyPr>
            <a:normAutofit/>
          </a:bodyPr>
          <a:lstStyle/>
          <a:p>
            <a:r>
              <a:rPr lang="en-US" altLang="ko-KR" sz="2400" b="1" dirty="0"/>
              <a:t>“Accuracy” or “Recognition Ratio”</a:t>
            </a:r>
          </a:p>
          <a:p>
            <a:pPr marL="0" indent="0">
              <a:buNone/>
            </a:pPr>
            <a:endParaRPr lang="en-US" altLang="ko-KR" dirty="0"/>
          </a:p>
          <a:p>
            <a:r>
              <a:rPr lang="en-US" altLang="ko-KR" sz="2400" b="1" dirty="0"/>
              <a:t>“Precision and Recall</a:t>
            </a:r>
            <a:r>
              <a:rPr lang="en-US" altLang="ko-KR" b="1" dirty="0"/>
              <a:t>”</a:t>
            </a:r>
          </a:p>
          <a:p>
            <a:pPr lvl="1"/>
            <a:r>
              <a:rPr lang="en-US" altLang="ko-KR" sz="2000" dirty="0"/>
              <a:t>TP</a:t>
            </a:r>
            <a:r>
              <a:rPr lang="ko-KR" altLang="en-US" sz="2000" dirty="0"/>
              <a:t> </a:t>
            </a:r>
            <a:r>
              <a:rPr lang="en-US" altLang="ko-KR" sz="2000" dirty="0"/>
              <a:t>:</a:t>
            </a:r>
            <a:r>
              <a:rPr lang="ko-KR" altLang="en-US" sz="2000" dirty="0"/>
              <a:t> </a:t>
            </a:r>
            <a:r>
              <a:rPr lang="en-US" altLang="ko-KR" sz="2000" dirty="0"/>
              <a:t>True</a:t>
            </a:r>
            <a:r>
              <a:rPr lang="ko-KR" altLang="en-US" sz="2000" dirty="0"/>
              <a:t> </a:t>
            </a:r>
            <a:r>
              <a:rPr lang="en-US" altLang="ko-KR" sz="2000" dirty="0"/>
              <a:t>Positive</a:t>
            </a:r>
          </a:p>
          <a:p>
            <a:pPr lvl="1"/>
            <a:r>
              <a:rPr lang="en-US" altLang="ko-KR" sz="2000" dirty="0"/>
              <a:t>FP</a:t>
            </a:r>
            <a:r>
              <a:rPr lang="ko-KR" altLang="en-US" sz="2000" dirty="0"/>
              <a:t> </a:t>
            </a:r>
            <a:r>
              <a:rPr lang="en-US" altLang="ko-KR" sz="2000" dirty="0"/>
              <a:t>:</a:t>
            </a:r>
            <a:r>
              <a:rPr lang="ko-KR" altLang="en-US" sz="2000" dirty="0"/>
              <a:t> </a:t>
            </a:r>
            <a:r>
              <a:rPr lang="en-US" altLang="ko-KR" sz="2000" dirty="0"/>
              <a:t>False</a:t>
            </a:r>
            <a:r>
              <a:rPr lang="ko-KR" altLang="en-US" sz="2000" dirty="0"/>
              <a:t> </a:t>
            </a:r>
            <a:r>
              <a:rPr lang="en-US" altLang="ko-KR" sz="2000" dirty="0"/>
              <a:t>Positive</a:t>
            </a:r>
          </a:p>
          <a:p>
            <a:pPr lvl="1"/>
            <a:r>
              <a:rPr lang="en-US" altLang="ko-KR" sz="2000" dirty="0"/>
              <a:t>TN</a:t>
            </a:r>
            <a:r>
              <a:rPr lang="ko-KR" altLang="en-US" sz="2000" dirty="0"/>
              <a:t> </a:t>
            </a:r>
            <a:r>
              <a:rPr lang="en-US" altLang="ko-KR" sz="2000" dirty="0"/>
              <a:t>:</a:t>
            </a:r>
            <a:r>
              <a:rPr lang="ko-KR" altLang="en-US" sz="2000" dirty="0"/>
              <a:t> </a:t>
            </a:r>
            <a:r>
              <a:rPr lang="en-US" altLang="ko-KR" sz="2000" dirty="0"/>
              <a:t>True</a:t>
            </a:r>
            <a:r>
              <a:rPr lang="ko-KR" altLang="en-US" sz="2000" dirty="0"/>
              <a:t> </a:t>
            </a:r>
            <a:r>
              <a:rPr lang="en-US" altLang="ko-KR" sz="2000" dirty="0"/>
              <a:t>Negative</a:t>
            </a:r>
          </a:p>
          <a:p>
            <a:pPr lvl="1"/>
            <a:r>
              <a:rPr lang="en-US" altLang="ko-KR" sz="2000" dirty="0"/>
              <a:t>FN</a:t>
            </a:r>
            <a:r>
              <a:rPr lang="ko-KR" altLang="en-US" sz="2000" dirty="0"/>
              <a:t> </a:t>
            </a:r>
            <a:r>
              <a:rPr lang="en-US" altLang="ko-KR" sz="2000" dirty="0"/>
              <a:t>:</a:t>
            </a:r>
            <a:r>
              <a:rPr lang="ko-KR" altLang="en-US" sz="2000" dirty="0"/>
              <a:t> </a:t>
            </a:r>
            <a:r>
              <a:rPr lang="en-US" altLang="ko-KR" sz="2000" dirty="0"/>
              <a:t>False Negative</a:t>
            </a:r>
            <a:r>
              <a:rPr lang="ko-KR" altLang="en-US" sz="2000" dirty="0"/>
              <a:t> </a:t>
            </a:r>
            <a:r>
              <a:rPr lang="en-US" altLang="ko-KR" sz="2000" dirty="0"/>
              <a:t>Positive</a:t>
            </a:r>
          </a:p>
          <a:p>
            <a:pPr lvl="1"/>
            <a:endParaRPr lang="en-US" altLang="ko-KR" dirty="0"/>
          </a:p>
          <a:p>
            <a:endParaRPr lang="ko-KR" altLang="en-US" sz="3200" dirty="0"/>
          </a:p>
          <a:p>
            <a:endParaRPr lang="en-US" altLang="ko-KR" sz="3200" dirty="0"/>
          </a:p>
          <a:p>
            <a:endParaRPr lang="en-US" altLang="ko-KR" dirty="0"/>
          </a:p>
        </p:txBody>
      </p:sp>
      <p:pic>
        <p:nvPicPr>
          <p:cNvPr id="3" name="그림 2">
            <a:extLst>
              <a:ext uri="{FF2B5EF4-FFF2-40B4-BE49-F238E27FC236}">
                <a16:creationId xmlns:a16="http://schemas.microsoft.com/office/drawing/2014/main" id="{97221E7D-6809-448D-9335-BDB27FE0DBAF}"/>
              </a:ext>
            </a:extLst>
          </p:cNvPr>
          <p:cNvPicPr>
            <a:picLocks noChangeAspect="1"/>
          </p:cNvPicPr>
          <p:nvPr/>
        </p:nvPicPr>
        <p:blipFill>
          <a:blip r:embed="rId2"/>
          <a:stretch>
            <a:fillRect/>
          </a:stretch>
        </p:blipFill>
        <p:spPr>
          <a:xfrm>
            <a:off x="4016748" y="1398893"/>
            <a:ext cx="7877175" cy="712345"/>
          </a:xfrm>
          <a:prstGeom prst="rect">
            <a:avLst/>
          </a:prstGeom>
        </p:spPr>
      </p:pic>
      <p:grpSp>
        <p:nvGrpSpPr>
          <p:cNvPr id="10" name="그룹 9">
            <a:extLst>
              <a:ext uri="{FF2B5EF4-FFF2-40B4-BE49-F238E27FC236}">
                <a16:creationId xmlns:a16="http://schemas.microsoft.com/office/drawing/2014/main" id="{D976271F-3B0E-4E13-8B06-8A50A4416328}"/>
              </a:ext>
            </a:extLst>
          </p:cNvPr>
          <p:cNvGrpSpPr/>
          <p:nvPr/>
        </p:nvGrpSpPr>
        <p:grpSpPr>
          <a:xfrm>
            <a:off x="5395828" y="2481387"/>
            <a:ext cx="5141682" cy="3746596"/>
            <a:chOff x="612844" y="2490257"/>
            <a:chExt cx="5141682" cy="3746596"/>
          </a:xfrm>
        </p:grpSpPr>
        <p:grpSp>
          <p:nvGrpSpPr>
            <p:cNvPr id="11" name="그룹 10">
              <a:extLst>
                <a:ext uri="{FF2B5EF4-FFF2-40B4-BE49-F238E27FC236}">
                  <a16:creationId xmlns:a16="http://schemas.microsoft.com/office/drawing/2014/main" id="{FC42235A-BBB8-4428-A0F4-844BBA7CDA88}"/>
                </a:ext>
              </a:extLst>
            </p:cNvPr>
            <p:cNvGrpSpPr/>
            <p:nvPr/>
          </p:nvGrpSpPr>
          <p:grpSpPr>
            <a:xfrm>
              <a:off x="612844" y="2490257"/>
              <a:ext cx="3426496" cy="3078262"/>
              <a:chOff x="612844" y="2490257"/>
              <a:chExt cx="3426496" cy="3078262"/>
            </a:xfrm>
          </p:grpSpPr>
          <p:grpSp>
            <p:nvGrpSpPr>
              <p:cNvPr id="20" name="그룹 19">
                <a:extLst>
                  <a:ext uri="{FF2B5EF4-FFF2-40B4-BE49-F238E27FC236}">
                    <a16:creationId xmlns:a16="http://schemas.microsoft.com/office/drawing/2014/main" id="{644B1ADA-AA1C-4CB4-9A4C-988B8F64C4CB}"/>
                  </a:ext>
                </a:extLst>
              </p:cNvPr>
              <p:cNvGrpSpPr/>
              <p:nvPr/>
            </p:nvGrpSpPr>
            <p:grpSpPr>
              <a:xfrm>
                <a:off x="612844" y="2490257"/>
                <a:ext cx="3426496" cy="3078262"/>
                <a:chOff x="612844" y="2490257"/>
                <a:chExt cx="3426496" cy="3078262"/>
              </a:xfrm>
            </p:grpSpPr>
            <p:sp>
              <p:nvSpPr>
                <p:cNvPr id="22" name="직사각형 21">
                  <a:extLst>
                    <a:ext uri="{FF2B5EF4-FFF2-40B4-BE49-F238E27FC236}">
                      <a16:creationId xmlns:a16="http://schemas.microsoft.com/office/drawing/2014/main" id="{FCB575F5-06E8-41C5-9FEC-37B54B2CC1DE}"/>
                    </a:ext>
                  </a:extLst>
                </p:cNvPr>
                <p:cNvSpPr/>
                <p:nvPr/>
              </p:nvSpPr>
              <p:spPr>
                <a:xfrm>
                  <a:off x="1482571" y="3242569"/>
                  <a:ext cx="2556769" cy="23259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3" name="직선 연결선 22">
                  <a:extLst>
                    <a:ext uri="{FF2B5EF4-FFF2-40B4-BE49-F238E27FC236}">
                      <a16:creationId xmlns:a16="http://schemas.microsoft.com/office/drawing/2014/main" id="{A7DBD880-A425-488F-9A0E-82065EC42CB0}"/>
                    </a:ext>
                  </a:extLst>
                </p:cNvPr>
                <p:cNvCxnSpPr>
                  <a:stCxn id="22" idx="1"/>
                  <a:endCxn id="22" idx="3"/>
                </p:cNvCxnSpPr>
                <p:nvPr/>
              </p:nvCxnSpPr>
              <p:spPr>
                <a:xfrm>
                  <a:off x="1482571" y="4405544"/>
                  <a:ext cx="25567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E3955BD7-9CF4-4E99-BF57-DB9969483FAA}"/>
                    </a:ext>
                  </a:extLst>
                </p:cNvPr>
                <p:cNvCxnSpPr>
                  <a:stCxn id="22" idx="0"/>
                  <a:endCxn id="22" idx="2"/>
                </p:cNvCxnSpPr>
                <p:nvPr/>
              </p:nvCxnSpPr>
              <p:spPr>
                <a:xfrm>
                  <a:off x="2760956" y="3242569"/>
                  <a:ext cx="0" cy="23259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34DC203-9FD7-4EF1-A2BF-DA9BA86FACF4}"/>
                    </a:ext>
                  </a:extLst>
                </p:cNvPr>
                <p:cNvSpPr txBox="1"/>
                <p:nvPr/>
              </p:nvSpPr>
              <p:spPr>
                <a:xfrm>
                  <a:off x="1655686" y="3531669"/>
                  <a:ext cx="932156"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Positive</a:t>
                  </a:r>
                  <a:endParaRPr lang="ko-KR" altLang="en-US" sz="1600" b="1" dirty="0"/>
                </a:p>
              </p:txBody>
            </p:sp>
            <p:sp>
              <p:nvSpPr>
                <p:cNvPr id="26" name="TextBox 25">
                  <a:extLst>
                    <a:ext uri="{FF2B5EF4-FFF2-40B4-BE49-F238E27FC236}">
                      <a16:creationId xmlns:a16="http://schemas.microsoft.com/office/drawing/2014/main" id="{10516F9F-2467-4EAD-BD36-8E5138A9B031}"/>
                    </a:ext>
                  </a:extLst>
                </p:cNvPr>
                <p:cNvSpPr txBox="1"/>
                <p:nvPr/>
              </p:nvSpPr>
              <p:spPr>
                <a:xfrm>
                  <a:off x="1598721" y="4694644"/>
                  <a:ext cx="1075678"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Negative</a:t>
                  </a:r>
                  <a:endParaRPr lang="ko-KR" altLang="en-US" sz="1600" b="1" dirty="0"/>
                </a:p>
              </p:txBody>
            </p:sp>
            <p:sp>
              <p:nvSpPr>
                <p:cNvPr id="27" name="TextBox 26">
                  <a:extLst>
                    <a:ext uri="{FF2B5EF4-FFF2-40B4-BE49-F238E27FC236}">
                      <a16:creationId xmlns:a16="http://schemas.microsoft.com/office/drawing/2014/main" id="{AC0903F5-A089-4E6B-9711-2DE4471973C1}"/>
                    </a:ext>
                  </a:extLst>
                </p:cNvPr>
                <p:cNvSpPr txBox="1"/>
                <p:nvPr/>
              </p:nvSpPr>
              <p:spPr>
                <a:xfrm>
                  <a:off x="2904479" y="4694644"/>
                  <a:ext cx="1048303"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Negative</a:t>
                  </a:r>
                  <a:endParaRPr lang="ko-KR" altLang="en-US" sz="1600" b="1" dirty="0"/>
                </a:p>
              </p:txBody>
            </p:sp>
            <p:sp>
              <p:nvSpPr>
                <p:cNvPr id="28" name="TextBox 27">
                  <a:extLst>
                    <a:ext uri="{FF2B5EF4-FFF2-40B4-BE49-F238E27FC236}">
                      <a16:creationId xmlns:a16="http://schemas.microsoft.com/office/drawing/2014/main" id="{16D62F6B-361C-4F5D-AFD6-55934D81FACA}"/>
                    </a:ext>
                  </a:extLst>
                </p:cNvPr>
                <p:cNvSpPr txBox="1"/>
                <p:nvPr/>
              </p:nvSpPr>
              <p:spPr>
                <a:xfrm>
                  <a:off x="2904479" y="3531669"/>
                  <a:ext cx="932156"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Positive</a:t>
                  </a:r>
                  <a:endParaRPr lang="ko-KR" altLang="en-US" sz="1600" b="1" dirty="0"/>
                </a:p>
              </p:txBody>
            </p:sp>
            <p:sp>
              <p:nvSpPr>
                <p:cNvPr id="29" name="TextBox 28">
                  <a:extLst>
                    <a:ext uri="{FF2B5EF4-FFF2-40B4-BE49-F238E27FC236}">
                      <a16:creationId xmlns:a16="http://schemas.microsoft.com/office/drawing/2014/main" id="{5FDF0574-1DCE-49F6-9FE1-0DB5C7FB74AB}"/>
                    </a:ext>
                  </a:extLst>
                </p:cNvPr>
                <p:cNvSpPr txBox="1"/>
                <p:nvPr/>
              </p:nvSpPr>
              <p:spPr>
                <a:xfrm>
                  <a:off x="1739282" y="2490257"/>
                  <a:ext cx="2043346" cy="369332"/>
                </a:xfrm>
                <a:prstGeom prst="rect">
                  <a:avLst/>
                </a:prstGeom>
                <a:noFill/>
              </p:spPr>
              <p:txBody>
                <a:bodyPr wrap="square" rtlCol="0">
                  <a:spAutoFit/>
                </a:bodyPr>
                <a:lstStyle/>
                <a:p>
                  <a:pPr algn="ctr"/>
                  <a:r>
                    <a:rPr lang="en-US" altLang="ko-KR" b="1" dirty="0"/>
                    <a:t>True Class</a:t>
                  </a:r>
                  <a:endParaRPr lang="ko-KR" altLang="en-US" b="1" dirty="0"/>
                </a:p>
              </p:txBody>
            </p:sp>
            <p:sp>
              <p:nvSpPr>
                <p:cNvPr id="30" name="TextBox 29">
                  <a:extLst>
                    <a:ext uri="{FF2B5EF4-FFF2-40B4-BE49-F238E27FC236}">
                      <a16:creationId xmlns:a16="http://schemas.microsoft.com/office/drawing/2014/main" id="{485AB13F-9A98-47CA-8B43-DF1A09697158}"/>
                    </a:ext>
                  </a:extLst>
                </p:cNvPr>
                <p:cNvSpPr txBox="1"/>
                <p:nvPr/>
              </p:nvSpPr>
              <p:spPr>
                <a:xfrm rot="10800000">
                  <a:off x="612844" y="3242569"/>
                  <a:ext cx="461665" cy="2237173"/>
                </a:xfrm>
                <a:prstGeom prst="rect">
                  <a:avLst/>
                </a:prstGeom>
                <a:noFill/>
              </p:spPr>
              <p:txBody>
                <a:bodyPr vert="eaVert" wrap="square" rtlCol="0">
                  <a:spAutoFit/>
                </a:bodyPr>
                <a:lstStyle/>
                <a:p>
                  <a:r>
                    <a:rPr lang="en-US" altLang="ko-KR" b="1" dirty="0"/>
                    <a:t>Hypothesized Class</a:t>
                  </a:r>
                  <a:endParaRPr lang="ko-KR" altLang="en-US" b="1" dirty="0"/>
                </a:p>
              </p:txBody>
            </p:sp>
            <p:sp>
              <p:nvSpPr>
                <p:cNvPr id="31" name="TextBox 30">
                  <a:extLst>
                    <a:ext uri="{FF2B5EF4-FFF2-40B4-BE49-F238E27FC236}">
                      <a16:creationId xmlns:a16="http://schemas.microsoft.com/office/drawing/2014/main" id="{A13A4BA0-C010-4BE5-9D38-3EB1A98888E5}"/>
                    </a:ext>
                  </a:extLst>
                </p:cNvPr>
                <p:cNvSpPr txBox="1"/>
                <p:nvPr/>
              </p:nvSpPr>
              <p:spPr>
                <a:xfrm>
                  <a:off x="1959907" y="2833121"/>
                  <a:ext cx="383798" cy="369332"/>
                </a:xfrm>
                <a:prstGeom prst="rect">
                  <a:avLst/>
                </a:prstGeom>
                <a:noFill/>
              </p:spPr>
              <p:txBody>
                <a:bodyPr wrap="square" rtlCol="0">
                  <a:spAutoFit/>
                </a:bodyPr>
                <a:lstStyle/>
                <a:p>
                  <a:r>
                    <a:rPr lang="en-US" altLang="ko-KR" dirty="0"/>
                    <a:t>p</a:t>
                  </a:r>
                  <a:endParaRPr lang="ko-KR" altLang="en-US" dirty="0"/>
                </a:p>
              </p:txBody>
            </p:sp>
            <p:sp>
              <p:nvSpPr>
                <p:cNvPr id="32" name="TextBox 31">
                  <a:extLst>
                    <a:ext uri="{FF2B5EF4-FFF2-40B4-BE49-F238E27FC236}">
                      <a16:creationId xmlns:a16="http://schemas.microsoft.com/office/drawing/2014/main" id="{B3AB626E-394E-4EB6-B811-6061844BB5ED}"/>
                    </a:ext>
                  </a:extLst>
                </p:cNvPr>
                <p:cNvSpPr txBox="1"/>
                <p:nvPr/>
              </p:nvSpPr>
              <p:spPr>
                <a:xfrm>
                  <a:off x="3271583" y="2879647"/>
                  <a:ext cx="383798" cy="369332"/>
                </a:xfrm>
                <a:prstGeom prst="rect">
                  <a:avLst/>
                </a:prstGeom>
                <a:noFill/>
              </p:spPr>
              <p:txBody>
                <a:bodyPr wrap="square" rtlCol="0">
                  <a:spAutoFit/>
                </a:bodyPr>
                <a:lstStyle/>
                <a:p>
                  <a:r>
                    <a:rPr lang="en-US" altLang="ko-KR" dirty="0"/>
                    <a:t>n</a:t>
                  </a:r>
                  <a:endParaRPr lang="ko-KR" altLang="en-US" dirty="0"/>
                </a:p>
              </p:txBody>
            </p:sp>
            <p:sp>
              <p:nvSpPr>
                <p:cNvPr id="33" name="TextBox 32">
                  <a:extLst>
                    <a:ext uri="{FF2B5EF4-FFF2-40B4-BE49-F238E27FC236}">
                      <a16:creationId xmlns:a16="http://schemas.microsoft.com/office/drawing/2014/main" id="{53B64711-0CEA-4ED0-9092-C99CC102E3F9}"/>
                    </a:ext>
                  </a:extLst>
                </p:cNvPr>
                <p:cNvSpPr txBox="1"/>
                <p:nvPr/>
              </p:nvSpPr>
              <p:spPr>
                <a:xfrm rot="10800000">
                  <a:off x="1020906" y="3768224"/>
                  <a:ext cx="461665" cy="205158"/>
                </a:xfrm>
                <a:prstGeom prst="rect">
                  <a:avLst/>
                </a:prstGeom>
                <a:noFill/>
              </p:spPr>
              <p:txBody>
                <a:bodyPr vert="eaVert" wrap="square" rtlCol="0">
                  <a:spAutoFit/>
                </a:bodyPr>
                <a:lstStyle/>
                <a:p>
                  <a:r>
                    <a:rPr lang="en-US" altLang="ko-KR" dirty="0"/>
                    <a:t>P</a:t>
                  </a:r>
                  <a:endParaRPr lang="ko-KR" altLang="en-US" dirty="0"/>
                </a:p>
              </p:txBody>
            </p:sp>
          </p:grpSp>
          <p:sp>
            <p:nvSpPr>
              <p:cNvPr id="21" name="TextBox 20">
                <a:extLst>
                  <a:ext uri="{FF2B5EF4-FFF2-40B4-BE49-F238E27FC236}">
                    <a16:creationId xmlns:a16="http://schemas.microsoft.com/office/drawing/2014/main" id="{8BB7FA50-81BD-4A41-BD9B-61ABDD6588D7}"/>
                  </a:ext>
                </a:extLst>
              </p:cNvPr>
              <p:cNvSpPr txBox="1"/>
              <p:nvPr/>
            </p:nvSpPr>
            <p:spPr>
              <a:xfrm rot="10800000">
                <a:off x="1016790" y="4837707"/>
                <a:ext cx="461665" cy="205158"/>
              </a:xfrm>
              <a:prstGeom prst="rect">
                <a:avLst/>
              </a:prstGeom>
              <a:noFill/>
            </p:spPr>
            <p:txBody>
              <a:bodyPr vert="eaVert" wrap="square" rtlCol="0">
                <a:spAutoFit/>
              </a:bodyPr>
              <a:lstStyle/>
              <a:p>
                <a:r>
                  <a:rPr lang="en-US" altLang="ko-KR" dirty="0"/>
                  <a:t>N</a:t>
                </a:r>
                <a:endParaRPr lang="ko-KR" altLang="en-US" dirty="0"/>
              </a:p>
            </p:txBody>
          </p:sp>
        </p:grpSp>
        <p:sp>
          <p:nvSpPr>
            <p:cNvPr id="12" name="화살표: 오른쪽 11">
              <a:extLst>
                <a:ext uri="{FF2B5EF4-FFF2-40B4-BE49-F238E27FC236}">
                  <a16:creationId xmlns:a16="http://schemas.microsoft.com/office/drawing/2014/main" id="{176D2546-62B7-4A58-B15F-D0BDEEC71233}"/>
                </a:ext>
              </a:extLst>
            </p:cNvPr>
            <p:cNvSpPr/>
            <p:nvPr/>
          </p:nvSpPr>
          <p:spPr>
            <a:xfrm>
              <a:off x="1598721" y="3248978"/>
              <a:ext cx="2848676" cy="1156563"/>
            </a:xfrm>
            <a:prstGeom prst="righ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TextBox 12">
              <a:extLst>
                <a:ext uri="{FF2B5EF4-FFF2-40B4-BE49-F238E27FC236}">
                  <a16:creationId xmlns:a16="http://schemas.microsoft.com/office/drawing/2014/main" id="{4A612317-EC41-4642-B082-AEE6AFD5D3DE}"/>
                </a:ext>
              </a:extLst>
            </p:cNvPr>
            <p:cNvSpPr txBox="1"/>
            <p:nvPr/>
          </p:nvSpPr>
          <p:spPr>
            <a:xfrm>
              <a:off x="4447397" y="3604050"/>
              <a:ext cx="1307129" cy="369332"/>
            </a:xfrm>
            <a:prstGeom prst="rect">
              <a:avLst/>
            </a:prstGeom>
            <a:noFill/>
            <a:ln>
              <a:noFill/>
            </a:ln>
          </p:spPr>
          <p:txBody>
            <a:bodyPr wrap="square" rtlCol="0">
              <a:spAutoFit/>
            </a:bodyPr>
            <a:lstStyle/>
            <a:p>
              <a:r>
                <a:rPr lang="en-US" altLang="ko-KR" dirty="0">
                  <a:solidFill>
                    <a:srgbClr val="0070C0"/>
                  </a:solidFill>
                </a:rPr>
                <a:t>Precision</a:t>
              </a:r>
              <a:endParaRPr lang="ko-KR" altLang="en-US" dirty="0">
                <a:solidFill>
                  <a:srgbClr val="0070C0"/>
                </a:solidFill>
              </a:endParaRPr>
            </a:p>
          </p:txBody>
        </p:sp>
        <p:sp>
          <p:nvSpPr>
            <p:cNvPr id="16" name="화살표: 아래쪽 15">
              <a:extLst>
                <a:ext uri="{FF2B5EF4-FFF2-40B4-BE49-F238E27FC236}">
                  <a16:creationId xmlns:a16="http://schemas.microsoft.com/office/drawing/2014/main" id="{FB86E646-B526-463B-8BF2-9A50E0B4B5B2}"/>
                </a:ext>
              </a:extLst>
            </p:cNvPr>
            <p:cNvSpPr/>
            <p:nvPr/>
          </p:nvSpPr>
          <p:spPr>
            <a:xfrm>
              <a:off x="1482570" y="3429000"/>
              <a:ext cx="1274269" cy="2394748"/>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TextBox 16">
              <a:extLst>
                <a:ext uri="{FF2B5EF4-FFF2-40B4-BE49-F238E27FC236}">
                  <a16:creationId xmlns:a16="http://schemas.microsoft.com/office/drawing/2014/main" id="{2ED4904C-225E-4617-94FD-FC9F01D4246A}"/>
                </a:ext>
              </a:extLst>
            </p:cNvPr>
            <p:cNvSpPr txBox="1"/>
            <p:nvPr/>
          </p:nvSpPr>
          <p:spPr>
            <a:xfrm>
              <a:off x="1478456" y="5867521"/>
              <a:ext cx="1278384" cy="369332"/>
            </a:xfrm>
            <a:prstGeom prst="rect">
              <a:avLst/>
            </a:prstGeom>
            <a:noFill/>
          </p:spPr>
          <p:txBody>
            <a:bodyPr wrap="square" rtlCol="0">
              <a:spAutoFit/>
            </a:bodyPr>
            <a:lstStyle/>
            <a:p>
              <a:pPr algn="ctr"/>
              <a:r>
                <a:rPr lang="en-US" altLang="ko-KR" dirty="0">
                  <a:solidFill>
                    <a:srgbClr val="C00000"/>
                  </a:solidFill>
                </a:rPr>
                <a:t>Recall</a:t>
              </a:r>
              <a:endParaRPr lang="ko-KR" altLang="en-US" dirty="0">
                <a:solidFill>
                  <a:srgbClr val="C00000"/>
                </a:solidFill>
              </a:endParaRPr>
            </a:p>
          </p:txBody>
        </p:sp>
        <p:sp>
          <p:nvSpPr>
            <p:cNvPr id="18" name="화살표: 아래쪽 17">
              <a:extLst>
                <a:ext uri="{FF2B5EF4-FFF2-40B4-BE49-F238E27FC236}">
                  <a16:creationId xmlns:a16="http://schemas.microsoft.com/office/drawing/2014/main" id="{69CE5EB7-E19A-4F9B-B14B-882C9E16F300}"/>
                </a:ext>
              </a:extLst>
            </p:cNvPr>
            <p:cNvSpPr/>
            <p:nvPr/>
          </p:nvSpPr>
          <p:spPr>
            <a:xfrm>
              <a:off x="2769188" y="3429000"/>
              <a:ext cx="1274269" cy="2394748"/>
            </a:xfrm>
            <a:prstGeom prst="down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TextBox 18">
              <a:extLst>
                <a:ext uri="{FF2B5EF4-FFF2-40B4-BE49-F238E27FC236}">
                  <a16:creationId xmlns:a16="http://schemas.microsoft.com/office/drawing/2014/main" id="{AE2F67BC-76C9-4BED-85D1-F3C7142F69F0}"/>
                </a:ext>
              </a:extLst>
            </p:cNvPr>
            <p:cNvSpPr txBox="1"/>
            <p:nvPr/>
          </p:nvSpPr>
          <p:spPr>
            <a:xfrm>
              <a:off x="2674400" y="5867521"/>
              <a:ext cx="1427078" cy="369332"/>
            </a:xfrm>
            <a:prstGeom prst="rect">
              <a:avLst/>
            </a:prstGeom>
            <a:noFill/>
          </p:spPr>
          <p:txBody>
            <a:bodyPr wrap="square" rtlCol="0">
              <a:spAutoFit/>
            </a:bodyPr>
            <a:lstStyle/>
            <a:p>
              <a:pPr algn="ctr"/>
              <a:r>
                <a:rPr lang="en-US" altLang="ko-KR" dirty="0">
                  <a:solidFill>
                    <a:srgbClr val="00B050"/>
                  </a:solidFill>
                </a:rPr>
                <a:t>False Alarm</a:t>
              </a:r>
              <a:endParaRPr lang="ko-KR" altLang="en-US" dirty="0">
                <a:solidFill>
                  <a:srgbClr val="00B050"/>
                </a:solidFill>
              </a:endParaRPr>
            </a:p>
          </p:txBody>
        </p:sp>
      </p:grpSp>
      <p:pic>
        <p:nvPicPr>
          <p:cNvPr id="6" name="그림 5">
            <a:extLst>
              <a:ext uri="{FF2B5EF4-FFF2-40B4-BE49-F238E27FC236}">
                <a16:creationId xmlns:a16="http://schemas.microsoft.com/office/drawing/2014/main" id="{8585565A-0D91-4DEF-8658-8E191F145D9A}"/>
              </a:ext>
            </a:extLst>
          </p:cNvPr>
          <p:cNvPicPr>
            <a:picLocks noChangeAspect="1"/>
          </p:cNvPicPr>
          <p:nvPr/>
        </p:nvPicPr>
        <p:blipFill>
          <a:blip r:embed="rId3"/>
          <a:stretch>
            <a:fillRect/>
          </a:stretch>
        </p:blipFill>
        <p:spPr>
          <a:xfrm>
            <a:off x="1112440" y="4030430"/>
            <a:ext cx="2724150" cy="666750"/>
          </a:xfrm>
          <a:prstGeom prst="rect">
            <a:avLst/>
          </a:prstGeom>
        </p:spPr>
      </p:pic>
      <p:pic>
        <p:nvPicPr>
          <p:cNvPr id="34" name="그림 33">
            <a:extLst>
              <a:ext uri="{FF2B5EF4-FFF2-40B4-BE49-F238E27FC236}">
                <a16:creationId xmlns:a16="http://schemas.microsoft.com/office/drawing/2014/main" id="{FCACB539-7783-45DB-AE9B-C1DF4B43AF11}"/>
              </a:ext>
            </a:extLst>
          </p:cNvPr>
          <p:cNvPicPr>
            <a:picLocks noChangeAspect="1"/>
          </p:cNvPicPr>
          <p:nvPr/>
        </p:nvPicPr>
        <p:blipFill>
          <a:blip r:embed="rId4"/>
          <a:stretch>
            <a:fillRect/>
          </a:stretch>
        </p:blipFill>
        <p:spPr>
          <a:xfrm>
            <a:off x="1105644" y="4727212"/>
            <a:ext cx="2333625" cy="752475"/>
          </a:xfrm>
          <a:prstGeom prst="rect">
            <a:avLst/>
          </a:prstGeom>
        </p:spPr>
      </p:pic>
      <p:pic>
        <p:nvPicPr>
          <p:cNvPr id="35" name="그림 34">
            <a:extLst>
              <a:ext uri="{FF2B5EF4-FFF2-40B4-BE49-F238E27FC236}">
                <a16:creationId xmlns:a16="http://schemas.microsoft.com/office/drawing/2014/main" id="{91ED40BB-5706-4D5B-919C-4DF9C981E414}"/>
              </a:ext>
            </a:extLst>
          </p:cNvPr>
          <p:cNvPicPr>
            <a:picLocks noChangeAspect="1"/>
          </p:cNvPicPr>
          <p:nvPr/>
        </p:nvPicPr>
        <p:blipFill>
          <a:blip r:embed="rId5"/>
          <a:stretch>
            <a:fillRect/>
          </a:stretch>
        </p:blipFill>
        <p:spPr>
          <a:xfrm>
            <a:off x="654435" y="5576924"/>
            <a:ext cx="3933825" cy="723900"/>
          </a:xfrm>
          <a:prstGeom prst="rect">
            <a:avLst/>
          </a:prstGeom>
        </p:spPr>
      </p:pic>
      <p:sp>
        <p:nvSpPr>
          <p:cNvPr id="36" name="TextBox 35">
            <a:extLst>
              <a:ext uri="{FF2B5EF4-FFF2-40B4-BE49-F238E27FC236}">
                <a16:creationId xmlns:a16="http://schemas.microsoft.com/office/drawing/2014/main" id="{78D99E92-F118-4EA2-A422-DE7AAD0B3666}"/>
              </a:ext>
            </a:extLst>
          </p:cNvPr>
          <p:cNvSpPr txBox="1"/>
          <p:nvPr/>
        </p:nvSpPr>
        <p:spPr>
          <a:xfrm>
            <a:off x="5935212" y="6354992"/>
            <a:ext cx="3254477" cy="369332"/>
          </a:xfrm>
          <a:prstGeom prst="rect">
            <a:avLst/>
          </a:prstGeom>
          <a:noFill/>
        </p:spPr>
        <p:txBody>
          <a:bodyPr wrap="square" rtlCol="0">
            <a:spAutoFit/>
          </a:bodyPr>
          <a:lstStyle/>
          <a:p>
            <a:pPr algn="ctr"/>
            <a:r>
              <a:rPr lang="en-US" altLang="ko-KR" b="1" dirty="0"/>
              <a:t>[Confusion Matrix]</a:t>
            </a:r>
            <a:endParaRPr lang="ko-KR" altLang="en-US" b="1" dirty="0"/>
          </a:p>
        </p:txBody>
      </p:sp>
    </p:spTree>
    <p:extLst>
      <p:ext uri="{BB962C8B-B14F-4D97-AF65-F5344CB8AC3E}">
        <p14:creationId xmlns:p14="http://schemas.microsoft.com/office/powerpoint/2010/main" val="85289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304800" y="847818"/>
            <a:ext cx="10756777" cy="6248399"/>
          </a:xfrm>
        </p:spPr>
        <p:txBody>
          <a:bodyPr>
            <a:normAutofit/>
          </a:bodyPr>
          <a:lstStyle/>
          <a:p>
            <a:pPr algn="just"/>
            <a:r>
              <a:rPr lang="en-US" altLang="ko-KR" sz="2400" dirty="0"/>
              <a:t>A precision score of 1.0 for a class C means that every item labeled as belonging to class C does indeed belong to class C (but says nothing about the number of items from class C that were not labeled correctly).</a:t>
            </a:r>
          </a:p>
          <a:p>
            <a:pPr algn="just"/>
            <a:endParaRPr lang="en-US" altLang="ko-KR" sz="2400" dirty="0"/>
          </a:p>
          <a:p>
            <a:pPr algn="just"/>
            <a:r>
              <a:rPr lang="en-US" altLang="ko-KR" sz="2400" dirty="0"/>
              <a:t>A recall of 1.0 means that every item from class C was labeled as belonging to class C (but says nothing about how many other items were incorrectly also labeled as belonging to class C)</a:t>
            </a:r>
          </a:p>
          <a:p>
            <a:pPr algn="just"/>
            <a:endParaRPr lang="en-US" altLang="ko-KR" sz="2400" dirty="0"/>
          </a:p>
          <a:p>
            <a:pPr algn="just"/>
            <a:r>
              <a:rPr lang="en-US" altLang="ko-KR" sz="2400" dirty="0"/>
              <a:t>An inverse relationship between precision and recall, where it is possible to increase one at the cost of reducing the other. </a:t>
            </a:r>
          </a:p>
        </p:txBody>
      </p:sp>
    </p:spTree>
    <p:extLst>
      <p:ext uri="{BB962C8B-B14F-4D97-AF65-F5344CB8AC3E}">
        <p14:creationId xmlns:p14="http://schemas.microsoft.com/office/powerpoint/2010/main" val="308789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1162975" y="457200"/>
            <a:ext cx="9703294" cy="6248399"/>
          </a:xfrm>
        </p:spPr>
        <p:txBody>
          <a:bodyPr>
            <a:normAutofit lnSpcReduction="10000"/>
          </a:bodyPr>
          <a:lstStyle/>
          <a:p>
            <a:pPr algn="just"/>
            <a:r>
              <a:rPr lang="en-US" altLang="ko-KR" sz="2400" dirty="0"/>
              <a:t>Brain surgery provides an illustrative example of the tradeoff. Consider a brain surgeon tasked with removing a cancerous tumor from a patient’s brain. The surgeon needs to remove all of the tumor cells since any remaining cancer cells will regenerate the tumor. Conversely, the surgeon must not remove healthy brain cells since that would leave the patient with impaired brain function. </a:t>
            </a:r>
          </a:p>
          <a:p>
            <a:pPr algn="just"/>
            <a:r>
              <a:rPr lang="en-US" altLang="ko-KR" sz="2400" dirty="0"/>
              <a:t>The surgeon may be more liberal in the area of the brain he removes to ensure he has extracted all the cancer cells. This decision increases recall but reduces precision. On the other hand, the surgeon may be more conservative in the brain he removes to ensure he extracts only cancer cells. This decision increases precision but reduces recall. </a:t>
            </a:r>
          </a:p>
          <a:p>
            <a:pPr algn="just"/>
            <a:r>
              <a:rPr lang="en-US" altLang="ko-KR" sz="2400" dirty="0"/>
              <a:t>That is to say, greater recall increases the chances of removing healthy cells (negative outcome) and increases the chances of removing all cancer cells (positive outcome). Greater precision decreases the chances of removing healthy cells (positive outcome) but also decreases the chances of removing all cancer cells (negative outcome). </a:t>
            </a:r>
          </a:p>
        </p:txBody>
      </p:sp>
    </p:spTree>
    <p:extLst>
      <p:ext uri="{BB962C8B-B14F-4D97-AF65-F5344CB8AC3E}">
        <p14:creationId xmlns:p14="http://schemas.microsoft.com/office/powerpoint/2010/main" val="280789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5" name="그림 4">
            <a:extLst>
              <a:ext uri="{FF2B5EF4-FFF2-40B4-BE49-F238E27FC236}">
                <a16:creationId xmlns:a16="http://schemas.microsoft.com/office/drawing/2014/main" id="{65C8D6D1-DBAF-4466-9A71-1644C06BD7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639" y="0"/>
            <a:ext cx="3770722" cy="6858000"/>
          </a:xfrm>
          <a:prstGeom prst="rect">
            <a:avLst/>
          </a:prstGeom>
        </p:spPr>
      </p:pic>
      <p:sp>
        <p:nvSpPr>
          <p:cNvPr id="6" name="TextBox 5">
            <a:extLst>
              <a:ext uri="{FF2B5EF4-FFF2-40B4-BE49-F238E27FC236}">
                <a16:creationId xmlns:a16="http://schemas.microsoft.com/office/drawing/2014/main" id="{BBC13731-0947-478B-A0F0-F438741E89BE}"/>
              </a:ext>
            </a:extLst>
          </p:cNvPr>
          <p:cNvSpPr txBox="1"/>
          <p:nvPr/>
        </p:nvSpPr>
        <p:spPr>
          <a:xfrm>
            <a:off x="7735938" y="6304003"/>
            <a:ext cx="2243803" cy="369332"/>
          </a:xfrm>
          <a:prstGeom prst="rect">
            <a:avLst/>
          </a:prstGeom>
          <a:noFill/>
        </p:spPr>
        <p:txBody>
          <a:bodyPr wrap="square" rtlCol="0">
            <a:spAutoFit/>
          </a:bodyPr>
          <a:lstStyle/>
          <a:p>
            <a:r>
              <a:rPr lang="en-US" altLang="ko-KR" dirty="0"/>
              <a:t>[from Wikipedia]</a:t>
            </a:r>
            <a:endParaRPr lang="ko-KR" altLang="en-US" dirty="0"/>
          </a:p>
        </p:txBody>
      </p:sp>
    </p:spTree>
    <p:extLst>
      <p:ext uri="{BB962C8B-B14F-4D97-AF65-F5344CB8AC3E}">
        <p14:creationId xmlns:p14="http://schemas.microsoft.com/office/powerpoint/2010/main" val="3337788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4" name="내용 개체 틀 4"/>
          <p:cNvSpPr>
            <a:spLocks noGrp="1"/>
          </p:cNvSpPr>
          <p:nvPr>
            <p:ph idx="1"/>
          </p:nvPr>
        </p:nvSpPr>
        <p:spPr>
          <a:xfrm>
            <a:off x="298076" y="331262"/>
            <a:ext cx="11595847" cy="5896721"/>
          </a:xfrm>
        </p:spPr>
        <p:txBody>
          <a:bodyPr>
            <a:normAutofit/>
          </a:bodyPr>
          <a:lstStyle/>
          <a:p>
            <a:r>
              <a:rPr lang="en-US" altLang="ko-KR" sz="2400" b="1" dirty="0"/>
              <a:t>ROC(Receiver Operating Characteristic)</a:t>
            </a:r>
          </a:p>
          <a:p>
            <a:pPr lvl="1"/>
            <a:r>
              <a:rPr lang="en-US" altLang="ko-KR" sz="2000" dirty="0"/>
              <a:t>a </a:t>
            </a:r>
            <a:r>
              <a:rPr lang="en-US" altLang="ko-KR" sz="2000" dirty="0">
                <a:hlinkClick r:id="rId2" tooltip="Graph of a function"/>
              </a:rPr>
              <a:t>graphical plot</a:t>
            </a:r>
            <a:r>
              <a:rPr lang="en-US" altLang="ko-KR" sz="2000" dirty="0"/>
              <a:t> that illustrates the diagnostic ability of a </a:t>
            </a:r>
            <a:r>
              <a:rPr lang="en-US" altLang="ko-KR" sz="2000" dirty="0">
                <a:hlinkClick r:id="rId3" tooltip="Binary classifier"/>
              </a:rPr>
              <a:t>binary classifier</a:t>
            </a:r>
            <a:r>
              <a:rPr lang="en-US" altLang="ko-KR" sz="2000" dirty="0"/>
              <a:t> system as its discrimination threshold is varied. </a:t>
            </a:r>
          </a:p>
          <a:p>
            <a:pPr lvl="1"/>
            <a:r>
              <a:rPr lang="en-US" altLang="ko-KR" sz="2000" dirty="0"/>
              <a:t>plotting the </a:t>
            </a:r>
            <a:r>
              <a:rPr lang="en-US" altLang="ko-KR" sz="2000" dirty="0">
                <a:hlinkClick r:id="rId4" tooltip="True positive rate"/>
              </a:rPr>
              <a:t>true positive rate</a:t>
            </a:r>
            <a:r>
              <a:rPr lang="en-US" altLang="ko-KR" sz="2000" dirty="0"/>
              <a:t> (TPR) against the </a:t>
            </a:r>
            <a:r>
              <a:rPr lang="en-US" altLang="ko-KR" sz="2000" dirty="0">
                <a:hlinkClick r:id="rId5" tooltip="False positive rate"/>
              </a:rPr>
              <a:t>false positive rate</a:t>
            </a:r>
            <a:r>
              <a:rPr lang="en-US" altLang="ko-KR" sz="2000" dirty="0"/>
              <a:t> (FPR) at various threshold settings. </a:t>
            </a:r>
          </a:p>
          <a:p>
            <a:pPr marL="0" indent="0">
              <a:buNone/>
            </a:pPr>
            <a:endParaRPr lang="en-US" altLang="ko-KR" dirty="0"/>
          </a:p>
          <a:p>
            <a:endParaRPr lang="en-US" altLang="ko-KR" sz="2000" dirty="0"/>
          </a:p>
          <a:p>
            <a:pPr lvl="1"/>
            <a:endParaRPr lang="en-US" altLang="ko-KR" dirty="0"/>
          </a:p>
          <a:p>
            <a:endParaRPr lang="ko-KR" altLang="en-US" sz="3200" dirty="0"/>
          </a:p>
          <a:p>
            <a:endParaRPr lang="en-US" altLang="ko-KR" sz="3200" dirty="0"/>
          </a:p>
          <a:p>
            <a:endParaRPr lang="en-US" altLang="ko-KR" dirty="0"/>
          </a:p>
        </p:txBody>
      </p:sp>
      <p:grpSp>
        <p:nvGrpSpPr>
          <p:cNvPr id="10" name="그룹 9">
            <a:extLst>
              <a:ext uri="{FF2B5EF4-FFF2-40B4-BE49-F238E27FC236}">
                <a16:creationId xmlns:a16="http://schemas.microsoft.com/office/drawing/2014/main" id="{D976271F-3B0E-4E13-8B06-8A50A4416328}"/>
              </a:ext>
            </a:extLst>
          </p:cNvPr>
          <p:cNvGrpSpPr/>
          <p:nvPr/>
        </p:nvGrpSpPr>
        <p:grpSpPr>
          <a:xfrm>
            <a:off x="783339" y="2806604"/>
            <a:ext cx="3834553" cy="3746596"/>
            <a:chOff x="612844" y="2490257"/>
            <a:chExt cx="3834553" cy="3746596"/>
          </a:xfrm>
        </p:grpSpPr>
        <p:grpSp>
          <p:nvGrpSpPr>
            <p:cNvPr id="11" name="그룹 10">
              <a:extLst>
                <a:ext uri="{FF2B5EF4-FFF2-40B4-BE49-F238E27FC236}">
                  <a16:creationId xmlns:a16="http://schemas.microsoft.com/office/drawing/2014/main" id="{FC42235A-BBB8-4428-A0F4-844BBA7CDA88}"/>
                </a:ext>
              </a:extLst>
            </p:cNvPr>
            <p:cNvGrpSpPr/>
            <p:nvPr/>
          </p:nvGrpSpPr>
          <p:grpSpPr>
            <a:xfrm>
              <a:off x="612844" y="2490257"/>
              <a:ext cx="3426496" cy="3078262"/>
              <a:chOff x="612844" y="2490257"/>
              <a:chExt cx="3426496" cy="3078262"/>
            </a:xfrm>
          </p:grpSpPr>
          <p:grpSp>
            <p:nvGrpSpPr>
              <p:cNvPr id="20" name="그룹 19">
                <a:extLst>
                  <a:ext uri="{FF2B5EF4-FFF2-40B4-BE49-F238E27FC236}">
                    <a16:creationId xmlns:a16="http://schemas.microsoft.com/office/drawing/2014/main" id="{644B1ADA-AA1C-4CB4-9A4C-988B8F64C4CB}"/>
                  </a:ext>
                </a:extLst>
              </p:cNvPr>
              <p:cNvGrpSpPr/>
              <p:nvPr/>
            </p:nvGrpSpPr>
            <p:grpSpPr>
              <a:xfrm>
                <a:off x="612844" y="2490257"/>
                <a:ext cx="3426496" cy="3078262"/>
                <a:chOff x="612844" y="2490257"/>
                <a:chExt cx="3426496" cy="3078262"/>
              </a:xfrm>
            </p:grpSpPr>
            <p:sp>
              <p:nvSpPr>
                <p:cNvPr id="22" name="직사각형 21">
                  <a:extLst>
                    <a:ext uri="{FF2B5EF4-FFF2-40B4-BE49-F238E27FC236}">
                      <a16:creationId xmlns:a16="http://schemas.microsoft.com/office/drawing/2014/main" id="{FCB575F5-06E8-41C5-9FEC-37B54B2CC1DE}"/>
                    </a:ext>
                  </a:extLst>
                </p:cNvPr>
                <p:cNvSpPr/>
                <p:nvPr/>
              </p:nvSpPr>
              <p:spPr>
                <a:xfrm>
                  <a:off x="1482571" y="3242569"/>
                  <a:ext cx="2556769" cy="23259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3" name="직선 연결선 22">
                  <a:extLst>
                    <a:ext uri="{FF2B5EF4-FFF2-40B4-BE49-F238E27FC236}">
                      <a16:creationId xmlns:a16="http://schemas.microsoft.com/office/drawing/2014/main" id="{A7DBD880-A425-488F-9A0E-82065EC42CB0}"/>
                    </a:ext>
                  </a:extLst>
                </p:cNvPr>
                <p:cNvCxnSpPr>
                  <a:stCxn id="22" idx="1"/>
                  <a:endCxn id="22" idx="3"/>
                </p:cNvCxnSpPr>
                <p:nvPr/>
              </p:nvCxnSpPr>
              <p:spPr>
                <a:xfrm>
                  <a:off x="1482571" y="4405544"/>
                  <a:ext cx="25567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E3955BD7-9CF4-4E99-BF57-DB9969483FAA}"/>
                    </a:ext>
                  </a:extLst>
                </p:cNvPr>
                <p:cNvCxnSpPr>
                  <a:stCxn id="22" idx="0"/>
                  <a:endCxn id="22" idx="2"/>
                </p:cNvCxnSpPr>
                <p:nvPr/>
              </p:nvCxnSpPr>
              <p:spPr>
                <a:xfrm>
                  <a:off x="2760956" y="3242569"/>
                  <a:ext cx="0" cy="23259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34DC203-9FD7-4EF1-A2BF-DA9BA86FACF4}"/>
                    </a:ext>
                  </a:extLst>
                </p:cNvPr>
                <p:cNvSpPr txBox="1"/>
                <p:nvPr/>
              </p:nvSpPr>
              <p:spPr>
                <a:xfrm>
                  <a:off x="1655686" y="3531669"/>
                  <a:ext cx="932156"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Positive</a:t>
                  </a:r>
                  <a:endParaRPr lang="ko-KR" altLang="en-US" sz="1600" b="1" dirty="0"/>
                </a:p>
              </p:txBody>
            </p:sp>
            <p:sp>
              <p:nvSpPr>
                <p:cNvPr id="26" name="TextBox 25">
                  <a:extLst>
                    <a:ext uri="{FF2B5EF4-FFF2-40B4-BE49-F238E27FC236}">
                      <a16:creationId xmlns:a16="http://schemas.microsoft.com/office/drawing/2014/main" id="{10516F9F-2467-4EAD-BD36-8E5138A9B031}"/>
                    </a:ext>
                  </a:extLst>
                </p:cNvPr>
                <p:cNvSpPr txBox="1"/>
                <p:nvPr/>
              </p:nvSpPr>
              <p:spPr>
                <a:xfrm>
                  <a:off x="1598721" y="4694644"/>
                  <a:ext cx="1075678"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Negative</a:t>
                  </a:r>
                  <a:endParaRPr lang="ko-KR" altLang="en-US" sz="1600" b="1" dirty="0"/>
                </a:p>
              </p:txBody>
            </p:sp>
            <p:sp>
              <p:nvSpPr>
                <p:cNvPr id="27" name="TextBox 26">
                  <a:extLst>
                    <a:ext uri="{FF2B5EF4-FFF2-40B4-BE49-F238E27FC236}">
                      <a16:creationId xmlns:a16="http://schemas.microsoft.com/office/drawing/2014/main" id="{AC0903F5-A089-4E6B-9711-2DE4471973C1}"/>
                    </a:ext>
                  </a:extLst>
                </p:cNvPr>
                <p:cNvSpPr txBox="1"/>
                <p:nvPr/>
              </p:nvSpPr>
              <p:spPr>
                <a:xfrm>
                  <a:off x="2904479" y="4694644"/>
                  <a:ext cx="1048303" cy="584775"/>
                </a:xfrm>
                <a:prstGeom prst="rect">
                  <a:avLst/>
                </a:prstGeom>
                <a:noFill/>
              </p:spPr>
              <p:txBody>
                <a:bodyPr wrap="square" rtlCol="0">
                  <a:spAutoFit/>
                </a:bodyPr>
                <a:lstStyle/>
                <a:p>
                  <a:pPr algn="ctr"/>
                  <a:r>
                    <a:rPr lang="en-US" altLang="ko-KR" sz="1600" b="1" dirty="0"/>
                    <a:t>True</a:t>
                  </a:r>
                  <a:r>
                    <a:rPr lang="ko-KR" altLang="en-US" sz="1600" b="1" dirty="0"/>
                    <a:t> </a:t>
                  </a:r>
                  <a:r>
                    <a:rPr lang="en-US" altLang="ko-KR" sz="1600" b="1" dirty="0"/>
                    <a:t>Negative</a:t>
                  </a:r>
                  <a:endParaRPr lang="ko-KR" altLang="en-US" sz="1600" b="1" dirty="0"/>
                </a:p>
              </p:txBody>
            </p:sp>
            <p:sp>
              <p:nvSpPr>
                <p:cNvPr id="28" name="TextBox 27">
                  <a:extLst>
                    <a:ext uri="{FF2B5EF4-FFF2-40B4-BE49-F238E27FC236}">
                      <a16:creationId xmlns:a16="http://schemas.microsoft.com/office/drawing/2014/main" id="{16D62F6B-361C-4F5D-AFD6-55934D81FACA}"/>
                    </a:ext>
                  </a:extLst>
                </p:cNvPr>
                <p:cNvSpPr txBox="1"/>
                <p:nvPr/>
              </p:nvSpPr>
              <p:spPr>
                <a:xfrm>
                  <a:off x="2904479" y="3531669"/>
                  <a:ext cx="932156" cy="584775"/>
                </a:xfrm>
                <a:prstGeom prst="rect">
                  <a:avLst/>
                </a:prstGeom>
                <a:noFill/>
              </p:spPr>
              <p:txBody>
                <a:bodyPr wrap="square" rtlCol="0">
                  <a:spAutoFit/>
                </a:bodyPr>
                <a:lstStyle/>
                <a:p>
                  <a:pPr algn="ctr"/>
                  <a:r>
                    <a:rPr lang="en-US" altLang="ko-KR" sz="1600" b="1" dirty="0"/>
                    <a:t>False</a:t>
                  </a:r>
                  <a:r>
                    <a:rPr lang="ko-KR" altLang="en-US" sz="1600" b="1" dirty="0"/>
                    <a:t> </a:t>
                  </a:r>
                  <a:r>
                    <a:rPr lang="en-US" altLang="ko-KR" sz="1600" b="1" dirty="0"/>
                    <a:t>Positive</a:t>
                  </a:r>
                  <a:endParaRPr lang="ko-KR" altLang="en-US" sz="1600" b="1" dirty="0"/>
                </a:p>
              </p:txBody>
            </p:sp>
            <p:sp>
              <p:nvSpPr>
                <p:cNvPr id="29" name="TextBox 28">
                  <a:extLst>
                    <a:ext uri="{FF2B5EF4-FFF2-40B4-BE49-F238E27FC236}">
                      <a16:creationId xmlns:a16="http://schemas.microsoft.com/office/drawing/2014/main" id="{5FDF0574-1DCE-49F6-9FE1-0DB5C7FB74AB}"/>
                    </a:ext>
                  </a:extLst>
                </p:cNvPr>
                <p:cNvSpPr txBox="1"/>
                <p:nvPr/>
              </p:nvSpPr>
              <p:spPr>
                <a:xfrm>
                  <a:off x="1739282" y="2490257"/>
                  <a:ext cx="2043346" cy="369332"/>
                </a:xfrm>
                <a:prstGeom prst="rect">
                  <a:avLst/>
                </a:prstGeom>
                <a:noFill/>
              </p:spPr>
              <p:txBody>
                <a:bodyPr wrap="square" rtlCol="0">
                  <a:spAutoFit/>
                </a:bodyPr>
                <a:lstStyle/>
                <a:p>
                  <a:pPr algn="ctr"/>
                  <a:r>
                    <a:rPr lang="en-US" altLang="ko-KR" b="1" dirty="0"/>
                    <a:t>True Class</a:t>
                  </a:r>
                  <a:endParaRPr lang="ko-KR" altLang="en-US" b="1" dirty="0"/>
                </a:p>
              </p:txBody>
            </p:sp>
            <p:sp>
              <p:nvSpPr>
                <p:cNvPr id="30" name="TextBox 29">
                  <a:extLst>
                    <a:ext uri="{FF2B5EF4-FFF2-40B4-BE49-F238E27FC236}">
                      <a16:creationId xmlns:a16="http://schemas.microsoft.com/office/drawing/2014/main" id="{485AB13F-9A98-47CA-8B43-DF1A09697158}"/>
                    </a:ext>
                  </a:extLst>
                </p:cNvPr>
                <p:cNvSpPr txBox="1"/>
                <p:nvPr/>
              </p:nvSpPr>
              <p:spPr>
                <a:xfrm rot="10800000">
                  <a:off x="612844" y="3242569"/>
                  <a:ext cx="461665" cy="2237173"/>
                </a:xfrm>
                <a:prstGeom prst="rect">
                  <a:avLst/>
                </a:prstGeom>
                <a:noFill/>
              </p:spPr>
              <p:txBody>
                <a:bodyPr vert="eaVert" wrap="square" rtlCol="0">
                  <a:spAutoFit/>
                </a:bodyPr>
                <a:lstStyle/>
                <a:p>
                  <a:r>
                    <a:rPr lang="en-US" altLang="ko-KR" b="1" dirty="0"/>
                    <a:t>Hypothesized Class</a:t>
                  </a:r>
                  <a:endParaRPr lang="ko-KR" altLang="en-US" b="1" dirty="0"/>
                </a:p>
              </p:txBody>
            </p:sp>
            <p:sp>
              <p:nvSpPr>
                <p:cNvPr id="31" name="TextBox 30">
                  <a:extLst>
                    <a:ext uri="{FF2B5EF4-FFF2-40B4-BE49-F238E27FC236}">
                      <a16:creationId xmlns:a16="http://schemas.microsoft.com/office/drawing/2014/main" id="{A13A4BA0-C010-4BE5-9D38-3EB1A98888E5}"/>
                    </a:ext>
                  </a:extLst>
                </p:cNvPr>
                <p:cNvSpPr txBox="1"/>
                <p:nvPr/>
              </p:nvSpPr>
              <p:spPr>
                <a:xfrm>
                  <a:off x="1959907" y="2833121"/>
                  <a:ext cx="383798" cy="369332"/>
                </a:xfrm>
                <a:prstGeom prst="rect">
                  <a:avLst/>
                </a:prstGeom>
                <a:noFill/>
              </p:spPr>
              <p:txBody>
                <a:bodyPr wrap="square" rtlCol="0">
                  <a:spAutoFit/>
                </a:bodyPr>
                <a:lstStyle/>
                <a:p>
                  <a:r>
                    <a:rPr lang="en-US" altLang="ko-KR" dirty="0"/>
                    <a:t>p</a:t>
                  </a:r>
                  <a:endParaRPr lang="ko-KR" altLang="en-US" dirty="0"/>
                </a:p>
              </p:txBody>
            </p:sp>
            <p:sp>
              <p:nvSpPr>
                <p:cNvPr id="32" name="TextBox 31">
                  <a:extLst>
                    <a:ext uri="{FF2B5EF4-FFF2-40B4-BE49-F238E27FC236}">
                      <a16:creationId xmlns:a16="http://schemas.microsoft.com/office/drawing/2014/main" id="{B3AB626E-394E-4EB6-B811-6061844BB5ED}"/>
                    </a:ext>
                  </a:extLst>
                </p:cNvPr>
                <p:cNvSpPr txBox="1"/>
                <p:nvPr/>
              </p:nvSpPr>
              <p:spPr>
                <a:xfrm>
                  <a:off x="3271583" y="2879647"/>
                  <a:ext cx="383798" cy="369332"/>
                </a:xfrm>
                <a:prstGeom prst="rect">
                  <a:avLst/>
                </a:prstGeom>
                <a:noFill/>
              </p:spPr>
              <p:txBody>
                <a:bodyPr wrap="square" rtlCol="0">
                  <a:spAutoFit/>
                </a:bodyPr>
                <a:lstStyle/>
                <a:p>
                  <a:r>
                    <a:rPr lang="en-US" altLang="ko-KR" dirty="0"/>
                    <a:t>n</a:t>
                  </a:r>
                  <a:endParaRPr lang="ko-KR" altLang="en-US" dirty="0"/>
                </a:p>
              </p:txBody>
            </p:sp>
            <p:sp>
              <p:nvSpPr>
                <p:cNvPr id="33" name="TextBox 32">
                  <a:extLst>
                    <a:ext uri="{FF2B5EF4-FFF2-40B4-BE49-F238E27FC236}">
                      <a16:creationId xmlns:a16="http://schemas.microsoft.com/office/drawing/2014/main" id="{53B64711-0CEA-4ED0-9092-C99CC102E3F9}"/>
                    </a:ext>
                  </a:extLst>
                </p:cNvPr>
                <p:cNvSpPr txBox="1"/>
                <p:nvPr/>
              </p:nvSpPr>
              <p:spPr>
                <a:xfrm rot="10800000">
                  <a:off x="1020906" y="3768224"/>
                  <a:ext cx="461665" cy="205158"/>
                </a:xfrm>
                <a:prstGeom prst="rect">
                  <a:avLst/>
                </a:prstGeom>
                <a:noFill/>
              </p:spPr>
              <p:txBody>
                <a:bodyPr vert="eaVert" wrap="square" rtlCol="0">
                  <a:spAutoFit/>
                </a:bodyPr>
                <a:lstStyle/>
                <a:p>
                  <a:r>
                    <a:rPr lang="en-US" altLang="ko-KR" dirty="0"/>
                    <a:t>P</a:t>
                  </a:r>
                  <a:endParaRPr lang="ko-KR" altLang="en-US" dirty="0"/>
                </a:p>
              </p:txBody>
            </p:sp>
          </p:grpSp>
          <p:sp>
            <p:nvSpPr>
              <p:cNvPr id="21" name="TextBox 20">
                <a:extLst>
                  <a:ext uri="{FF2B5EF4-FFF2-40B4-BE49-F238E27FC236}">
                    <a16:creationId xmlns:a16="http://schemas.microsoft.com/office/drawing/2014/main" id="{8BB7FA50-81BD-4A41-BD9B-61ABDD6588D7}"/>
                  </a:ext>
                </a:extLst>
              </p:cNvPr>
              <p:cNvSpPr txBox="1"/>
              <p:nvPr/>
            </p:nvSpPr>
            <p:spPr>
              <a:xfrm rot="10800000">
                <a:off x="1016790" y="4837707"/>
                <a:ext cx="461665" cy="205158"/>
              </a:xfrm>
              <a:prstGeom prst="rect">
                <a:avLst/>
              </a:prstGeom>
              <a:noFill/>
            </p:spPr>
            <p:txBody>
              <a:bodyPr vert="eaVert" wrap="square" rtlCol="0">
                <a:spAutoFit/>
              </a:bodyPr>
              <a:lstStyle/>
              <a:p>
                <a:r>
                  <a:rPr lang="en-US" altLang="ko-KR" dirty="0"/>
                  <a:t>N</a:t>
                </a:r>
                <a:endParaRPr lang="ko-KR" altLang="en-US" dirty="0"/>
              </a:p>
            </p:txBody>
          </p:sp>
        </p:grpSp>
        <p:sp>
          <p:nvSpPr>
            <p:cNvPr id="12" name="화살표: 오른쪽 11">
              <a:extLst>
                <a:ext uri="{FF2B5EF4-FFF2-40B4-BE49-F238E27FC236}">
                  <a16:creationId xmlns:a16="http://schemas.microsoft.com/office/drawing/2014/main" id="{176D2546-62B7-4A58-B15F-D0BDEEC71233}"/>
                </a:ext>
              </a:extLst>
            </p:cNvPr>
            <p:cNvSpPr/>
            <p:nvPr/>
          </p:nvSpPr>
          <p:spPr>
            <a:xfrm>
              <a:off x="1598721" y="3248978"/>
              <a:ext cx="2848676" cy="1156563"/>
            </a:xfrm>
            <a:prstGeom prst="righ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화살표: 아래쪽 15">
              <a:extLst>
                <a:ext uri="{FF2B5EF4-FFF2-40B4-BE49-F238E27FC236}">
                  <a16:creationId xmlns:a16="http://schemas.microsoft.com/office/drawing/2014/main" id="{FB86E646-B526-463B-8BF2-9A50E0B4B5B2}"/>
                </a:ext>
              </a:extLst>
            </p:cNvPr>
            <p:cNvSpPr/>
            <p:nvPr/>
          </p:nvSpPr>
          <p:spPr>
            <a:xfrm>
              <a:off x="1482570" y="3429000"/>
              <a:ext cx="1274269" cy="2394748"/>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TextBox 16">
              <a:extLst>
                <a:ext uri="{FF2B5EF4-FFF2-40B4-BE49-F238E27FC236}">
                  <a16:creationId xmlns:a16="http://schemas.microsoft.com/office/drawing/2014/main" id="{2ED4904C-225E-4617-94FD-FC9F01D4246A}"/>
                </a:ext>
              </a:extLst>
            </p:cNvPr>
            <p:cNvSpPr txBox="1"/>
            <p:nvPr/>
          </p:nvSpPr>
          <p:spPr>
            <a:xfrm>
              <a:off x="1478456" y="5867521"/>
              <a:ext cx="1278384" cy="369332"/>
            </a:xfrm>
            <a:prstGeom prst="rect">
              <a:avLst/>
            </a:prstGeom>
            <a:noFill/>
          </p:spPr>
          <p:txBody>
            <a:bodyPr wrap="square" rtlCol="0">
              <a:spAutoFit/>
            </a:bodyPr>
            <a:lstStyle/>
            <a:p>
              <a:pPr algn="ctr"/>
              <a:r>
                <a:rPr lang="en-US" altLang="ko-KR" dirty="0">
                  <a:solidFill>
                    <a:srgbClr val="C00000"/>
                  </a:solidFill>
                </a:rPr>
                <a:t>Recall</a:t>
              </a:r>
              <a:endParaRPr lang="ko-KR" altLang="en-US" dirty="0">
                <a:solidFill>
                  <a:srgbClr val="C00000"/>
                </a:solidFill>
              </a:endParaRPr>
            </a:p>
          </p:txBody>
        </p:sp>
        <p:sp>
          <p:nvSpPr>
            <p:cNvPr id="18" name="화살표: 아래쪽 17">
              <a:extLst>
                <a:ext uri="{FF2B5EF4-FFF2-40B4-BE49-F238E27FC236}">
                  <a16:creationId xmlns:a16="http://schemas.microsoft.com/office/drawing/2014/main" id="{69CE5EB7-E19A-4F9B-B14B-882C9E16F300}"/>
                </a:ext>
              </a:extLst>
            </p:cNvPr>
            <p:cNvSpPr/>
            <p:nvPr/>
          </p:nvSpPr>
          <p:spPr>
            <a:xfrm>
              <a:off x="2769188" y="3429000"/>
              <a:ext cx="1274269" cy="2394748"/>
            </a:xfrm>
            <a:prstGeom prst="down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TextBox 18">
              <a:extLst>
                <a:ext uri="{FF2B5EF4-FFF2-40B4-BE49-F238E27FC236}">
                  <a16:creationId xmlns:a16="http://schemas.microsoft.com/office/drawing/2014/main" id="{AE2F67BC-76C9-4BED-85D1-F3C7142F69F0}"/>
                </a:ext>
              </a:extLst>
            </p:cNvPr>
            <p:cNvSpPr txBox="1"/>
            <p:nvPr/>
          </p:nvSpPr>
          <p:spPr>
            <a:xfrm>
              <a:off x="2674400" y="5867521"/>
              <a:ext cx="1427078" cy="369332"/>
            </a:xfrm>
            <a:prstGeom prst="rect">
              <a:avLst/>
            </a:prstGeom>
            <a:noFill/>
          </p:spPr>
          <p:txBody>
            <a:bodyPr wrap="square" rtlCol="0">
              <a:spAutoFit/>
            </a:bodyPr>
            <a:lstStyle/>
            <a:p>
              <a:pPr algn="ctr"/>
              <a:r>
                <a:rPr lang="en-US" altLang="ko-KR" dirty="0">
                  <a:solidFill>
                    <a:srgbClr val="00B050"/>
                  </a:solidFill>
                </a:rPr>
                <a:t>False Alarm</a:t>
              </a:r>
              <a:endParaRPr lang="ko-KR" altLang="en-US" dirty="0">
                <a:solidFill>
                  <a:srgbClr val="00B050"/>
                </a:solidFill>
              </a:endParaRPr>
            </a:p>
          </p:txBody>
        </p:sp>
      </p:grpSp>
      <p:pic>
        <p:nvPicPr>
          <p:cNvPr id="15" name="그림 14">
            <a:extLst>
              <a:ext uri="{FF2B5EF4-FFF2-40B4-BE49-F238E27FC236}">
                <a16:creationId xmlns:a16="http://schemas.microsoft.com/office/drawing/2014/main" id="{5B4E84C8-817C-423F-A6BD-688C3CADCEAB}"/>
              </a:ext>
            </a:extLst>
          </p:cNvPr>
          <p:cNvPicPr>
            <a:picLocks noChangeAspect="1"/>
          </p:cNvPicPr>
          <p:nvPr/>
        </p:nvPicPr>
        <p:blipFill>
          <a:blip r:embed="rId6"/>
          <a:stretch>
            <a:fillRect/>
          </a:stretch>
        </p:blipFill>
        <p:spPr>
          <a:xfrm>
            <a:off x="583170" y="1956426"/>
            <a:ext cx="2247900" cy="733425"/>
          </a:xfrm>
          <a:prstGeom prst="rect">
            <a:avLst/>
          </a:prstGeom>
        </p:spPr>
      </p:pic>
      <p:pic>
        <p:nvPicPr>
          <p:cNvPr id="37" name="그림 36">
            <a:extLst>
              <a:ext uri="{FF2B5EF4-FFF2-40B4-BE49-F238E27FC236}">
                <a16:creationId xmlns:a16="http://schemas.microsoft.com/office/drawing/2014/main" id="{D1503B0E-9A30-4989-A33F-E46B676856BE}"/>
              </a:ext>
            </a:extLst>
          </p:cNvPr>
          <p:cNvPicPr>
            <a:picLocks noChangeAspect="1"/>
          </p:cNvPicPr>
          <p:nvPr/>
        </p:nvPicPr>
        <p:blipFill>
          <a:blip r:embed="rId7"/>
          <a:stretch>
            <a:fillRect/>
          </a:stretch>
        </p:blipFill>
        <p:spPr>
          <a:xfrm>
            <a:off x="3041046" y="1970713"/>
            <a:ext cx="2219325" cy="704850"/>
          </a:xfrm>
          <a:prstGeom prst="rect">
            <a:avLst/>
          </a:prstGeom>
        </p:spPr>
      </p:pic>
      <p:grpSp>
        <p:nvGrpSpPr>
          <p:cNvPr id="69" name="그룹 68">
            <a:extLst>
              <a:ext uri="{FF2B5EF4-FFF2-40B4-BE49-F238E27FC236}">
                <a16:creationId xmlns:a16="http://schemas.microsoft.com/office/drawing/2014/main" id="{EE934EB9-84EB-4D23-B877-50260699E52B}"/>
              </a:ext>
            </a:extLst>
          </p:cNvPr>
          <p:cNvGrpSpPr/>
          <p:nvPr/>
        </p:nvGrpSpPr>
        <p:grpSpPr>
          <a:xfrm>
            <a:off x="5587688" y="1933417"/>
            <a:ext cx="5172849" cy="4712624"/>
            <a:chOff x="5852891" y="1151476"/>
            <a:chExt cx="5172849" cy="4712624"/>
          </a:xfrm>
        </p:grpSpPr>
        <p:sp>
          <p:nvSpPr>
            <p:cNvPr id="70" name="직사각형 69">
              <a:extLst>
                <a:ext uri="{FF2B5EF4-FFF2-40B4-BE49-F238E27FC236}">
                  <a16:creationId xmlns:a16="http://schemas.microsoft.com/office/drawing/2014/main" id="{068FF7CC-247A-4ECD-B869-F805DF1A4C53}"/>
                </a:ext>
              </a:extLst>
            </p:cNvPr>
            <p:cNvSpPr/>
            <p:nvPr/>
          </p:nvSpPr>
          <p:spPr>
            <a:xfrm>
              <a:off x="6826928" y="1313895"/>
              <a:ext cx="3968319" cy="3728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TextBox 70">
              <a:extLst>
                <a:ext uri="{FF2B5EF4-FFF2-40B4-BE49-F238E27FC236}">
                  <a16:creationId xmlns:a16="http://schemas.microsoft.com/office/drawing/2014/main" id="{BAEAE4A7-B667-452A-AA31-4F561DF15AE4}"/>
                </a:ext>
              </a:extLst>
            </p:cNvPr>
            <p:cNvSpPr txBox="1"/>
            <p:nvPr/>
          </p:nvSpPr>
          <p:spPr>
            <a:xfrm>
              <a:off x="6747350" y="5110410"/>
              <a:ext cx="150921" cy="369332"/>
            </a:xfrm>
            <a:prstGeom prst="rect">
              <a:avLst/>
            </a:prstGeom>
            <a:noFill/>
          </p:spPr>
          <p:txBody>
            <a:bodyPr wrap="square" rtlCol="0">
              <a:spAutoFit/>
            </a:bodyPr>
            <a:lstStyle/>
            <a:p>
              <a:r>
                <a:rPr lang="en-US" altLang="ko-KR" dirty="0"/>
                <a:t>0</a:t>
              </a:r>
              <a:endParaRPr lang="ko-KR" altLang="en-US" dirty="0"/>
            </a:p>
          </p:txBody>
        </p:sp>
        <p:sp>
          <p:nvSpPr>
            <p:cNvPr id="72" name="TextBox 71">
              <a:extLst>
                <a:ext uri="{FF2B5EF4-FFF2-40B4-BE49-F238E27FC236}">
                  <a16:creationId xmlns:a16="http://schemas.microsoft.com/office/drawing/2014/main" id="{392AE969-D1FF-4433-B1FA-0310989D5FD8}"/>
                </a:ext>
              </a:extLst>
            </p:cNvPr>
            <p:cNvSpPr txBox="1"/>
            <p:nvPr/>
          </p:nvSpPr>
          <p:spPr>
            <a:xfrm>
              <a:off x="6236409" y="2993714"/>
              <a:ext cx="510941" cy="369332"/>
            </a:xfrm>
            <a:prstGeom prst="rect">
              <a:avLst/>
            </a:prstGeom>
            <a:noFill/>
          </p:spPr>
          <p:txBody>
            <a:bodyPr wrap="square" rtlCol="0">
              <a:spAutoFit/>
            </a:bodyPr>
            <a:lstStyle/>
            <a:p>
              <a:r>
                <a:rPr lang="en-US" altLang="ko-KR" dirty="0"/>
                <a:t>0.5</a:t>
              </a:r>
              <a:endParaRPr lang="ko-KR" altLang="en-US" dirty="0"/>
            </a:p>
          </p:txBody>
        </p:sp>
        <p:sp>
          <p:nvSpPr>
            <p:cNvPr id="73" name="TextBox 72">
              <a:extLst>
                <a:ext uri="{FF2B5EF4-FFF2-40B4-BE49-F238E27FC236}">
                  <a16:creationId xmlns:a16="http://schemas.microsoft.com/office/drawing/2014/main" id="{9BFC1785-DC6A-4C1C-A081-686E7C167541}"/>
                </a:ext>
              </a:extLst>
            </p:cNvPr>
            <p:cNvSpPr txBox="1"/>
            <p:nvPr/>
          </p:nvSpPr>
          <p:spPr>
            <a:xfrm>
              <a:off x="6505753" y="1151476"/>
              <a:ext cx="150921" cy="369332"/>
            </a:xfrm>
            <a:prstGeom prst="rect">
              <a:avLst/>
            </a:prstGeom>
            <a:noFill/>
          </p:spPr>
          <p:txBody>
            <a:bodyPr wrap="square" rtlCol="0">
              <a:spAutoFit/>
            </a:bodyPr>
            <a:lstStyle/>
            <a:p>
              <a:r>
                <a:rPr lang="en-US" altLang="ko-KR" dirty="0"/>
                <a:t>1</a:t>
              </a:r>
              <a:endParaRPr lang="ko-KR" altLang="en-US" dirty="0"/>
            </a:p>
          </p:txBody>
        </p:sp>
        <p:sp>
          <p:nvSpPr>
            <p:cNvPr id="74" name="TextBox 73">
              <a:extLst>
                <a:ext uri="{FF2B5EF4-FFF2-40B4-BE49-F238E27FC236}">
                  <a16:creationId xmlns:a16="http://schemas.microsoft.com/office/drawing/2014/main" id="{1545848C-D526-4182-A24D-A88984B97369}"/>
                </a:ext>
              </a:extLst>
            </p:cNvPr>
            <p:cNvSpPr txBox="1"/>
            <p:nvPr/>
          </p:nvSpPr>
          <p:spPr>
            <a:xfrm>
              <a:off x="8563128" y="5125037"/>
              <a:ext cx="568741" cy="369332"/>
            </a:xfrm>
            <a:prstGeom prst="rect">
              <a:avLst/>
            </a:prstGeom>
            <a:noFill/>
          </p:spPr>
          <p:txBody>
            <a:bodyPr wrap="square" rtlCol="0">
              <a:spAutoFit/>
            </a:bodyPr>
            <a:lstStyle/>
            <a:p>
              <a:r>
                <a:rPr lang="en-US" altLang="ko-KR" dirty="0"/>
                <a:t>0.5</a:t>
              </a:r>
              <a:endParaRPr lang="ko-KR" altLang="en-US" dirty="0"/>
            </a:p>
          </p:txBody>
        </p:sp>
        <p:sp>
          <p:nvSpPr>
            <p:cNvPr id="75" name="TextBox 74">
              <a:extLst>
                <a:ext uri="{FF2B5EF4-FFF2-40B4-BE49-F238E27FC236}">
                  <a16:creationId xmlns:a16="http://schemas.microsoft.com/office/drawing/2014/main" id="{B54D5F47-DF39-4C2D-B71D-A787B77A0488}"/>
                </a:ext>
              </a:extLst>
            </p:cNvPr>
            <p:cNvSpPr txBox="1"/>
            <p:nvPr/>
          </p:nvSpPr>
          <p:spPr>
            <a:xfrm>
              <a:off x="10644326" y="5120571"/>
              <a:ext cx="150921" cy="369332"/>
            </a:xfrm>
            <a:prstGeom prst="rect">
              <a:avLst/>
            </a:prstGeom>
            <a:noFill/>
          </p:spPr>
          <p:txBody>
            <a:bodyPr wrap="square" rtlCol="0">
              <a:spAutoFit/>
            </a:bodyPr>
            <a:lstStyle/>
            <a:p>
              <a:r>
                <a:rPr lang="en-US" altLang="ko-KR" dirty="0"/>
                <a:t>1</a:t>
              </a:r>
              <a:endParaRPr lang="ko-KR" altLang="en-US" dirty="0"/>
            </a:p>
          </p:txBody>
        </p:sp>
        <p:sp>
          <p:nvSpPr>
            <p:cNvPr id="76" name="TextBox 75">
              <a:extLst>
                <a:ext uri="{FF2B5EF4-FFF2-40B4-BE49-F238E27FC236}">
                  <a16:creationId xmlns:a16="http://schemas.microsoft.com/office/drawing/2014/main" id="{1EDAEBC6-DD3E-46B3-8D7D-70963D69AF77}"/>
                </a:ext>
              </a:extLst>
            </p:cNvPr>
            <p:cNvSpPr txBox="1"/>
            <p:nvPr/>
          </p:nvSpPr>
          <p:spPr>
            <a:xfrm>
              <a:off x="6505754" y="4755620"/>
              <a:ext cx="150921" cy="369332"/>
            </a:xfrm>
            <a:prstGeom prst="rect">
              <a:avLst/>
            </a:prstGeom>
            <a:noFill/>
          </p:spPr>
          <p:txBody>
            <a:bodyPr wrap="square" rtlCol="0">
              <a:spAutoFit/>
            </a:bodyPr>
            <a:lstStyle/>
            <a:p>
              <a:r>
                <a:rPr lang="en-US" altLang="ko-KR" dirty="0"/>
                <a:t>0</a:t>
              </a:r>
              <a:endParaRPr lang="ko-KR" altLang="en-US" dirty="0"/>
            </a:p>
          </p:txBody>
        </p:sp>
        <p:cxnSp>
          <p:nvCxnSpPr>
            <p:cNvPr id="77" name="직선 연결선 76">
              <a:extLst>
                <a:ext uri="{FF2B5EF4-FFF2-40B4-BE49-F238E27FC236}">
                  <a16:creationId xmlns:a16="http://schemas.microsoft.com/office/drawing/2014/main" id="{9F0540C3-FF4C-4B2E-9882-0CE18CFA84AF}"/>
                </a:ext>
              </a:extLst>
            </p:cNvPr>
            <p:cNvCxnSpPr>
              <a:stCxn id="70" idx="0"/>
              <a:endCxn id="70" idx="2"/>
            </p:cNvCxnSpPr>
            <p:nvPr/>
          </p:nvCxnSpPr>
          <p:spPr>
            <a:xfrm>
              <a:off x="8811088" y="1313895"/>
              <a:ext cx="0" cy="3728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직선 연결선 77">
              <a:extLst>
                <a:ext uri="{FF2B5EF4-FFF2-40B4-BE49-F238E27FC236}">
                  <a16:creationId xmlns:a16="http://schemas.microsoft.com/office/drawing/2014/main" id="{CC68D439-74DF-457D-8DD2-19D8523E44DE}"/>
                </a:ext>
              </a:extLst>
            </p:cNvPr>
            <p:cNvCxnSpPr>
              <a:stCxn id="70" idx="1"/>
              <a:endCxn id="70" idx="3"/>
            </p:cNvCxnSpPr>
            <p:nvPr/>
          </p:nvCxnSpPr>
          <p:spPr>
            <a:xfrm>
              <a:off x="6826928" y="3178380"/>
              <a:ext cx="3968319"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FCFEA470-7779-41B5-B7A6-BC9CCCCF92DF}"/>
                </a:ext>
              </a:extLst>
            </p:cNvPr>
            <p:cNvSpPr txBox="1"/>
            <p:nvPr/>
          </p:nvSpPr>
          <p:spPr>
            <a:xfrm>
              <a:off x="7543960" y="5494768"/>
              <a:ext cx="2530136" cy="369332"/>
            </a:xfrm>
            <a:prstGeom prst="rect">
              <a:avLst/>
            </a:prstGeom>
            <a:noFill/>
          </p:spPr>
          <p:txBody>
            <a:bodyPr wrap="square" rtlCol="0">
              <a:spAutoFit/>
            </a:bodyPr>
            <a:lstStyle/>
            <a:p>
              <a:pPr algn="ctr"/>
              <a:r>
                <a:rPr lang="en-US" altLang="ko-KR" dirty="0"/>
                <a:t>False Positive Rate</a:t>
              </a:r>
              <a:endParaRPr lang="ko-KR" altLang="en-US" dirty="0"/>
            </a:p>
          </p:txBody>
        </p:sp>
        <p:sp>
          <p:nvSpPr>
            <p:cNvPr id="80" name="TextBox 79">
              <a:extLst>
                <a:ext uri="{FF2B5EF4-FFF2-40B4-BE49-F238E27FC236}">
                  <a16:creationId xmlns:a16="http://schemas.microsoft.com/office/drawing/2014/main" id="{81955FFB-562A-4834-8CB0-72D4E65866B5}"/>
                </a:ext>
              </a:extLst>
            </p:cNvPr>
            <p:cNvSpPr txBox="1"/>
            <p:nvPr/>
          </p:nvSpPr>
          <p:spPr>
            <a:xfrm rot="16200000">
              <a:off x="4772489" y="3057903"/>
              <a:ext cx="2530136" cy="369332"/>
            </a:xfrm>
            <a:prstGeom prst="rect">
              <a:avLst/>
            </a:prstGeom>
            <a:noFill/>
          </p:spPr>
          <p:txBody>
            <a:bodyPr wrap="square" rtlCol="0">
              <a:spAutoFit/>
            </a:bodyPr>
            <a:lstStyle/>
            <a:p>
              <a:pPr algn="ctr"/>
              <a:r>
                <a:rPr lang="en-US" altLang="ko-KR" dirty="0"/>
                <a:t>True Positive Rate</a:t>
              </a:r>
              <a:endParaRPr lang="ko-KR" altLang="en-US" dirty="0"/>
            </a:p>
          </p:txBody>
        </p:sp>
        <p:cxnSp>
          <p:nvCxnSpPr>
            <p:cNvPr id="81" name="직선 연결선 80">
              <a:extLst>
                <a:ext uri="{FF2B5EF4-FFF2-40B4-BE49-F238E27FC236}">
                  <a16:creationId xmlns:a16="http://schemas.microsoft.com/office/drawing/2014/main" id="{F462CF2C-BE9F-44FC-AFF8-56D782B9F456}"/>
                </a:ext>
              </a:extLst>
            </p:cNvPr>
            <p:cNvCxnSpPr/>
            <p:nvPr/>
          </p:nvCxnSpPr>
          <p:spPr>
            <a:xfrm flipV="1">
              <a:off x="6822810" y="1313895"/>
              <a:ext cx="3972437" cy="37289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2" name="직선 화살표 연결선 81">
              <a:extLst>
                <a:ext uri="{FF2B5EF4-FFF2-40B4-BE49-F238E27FC236}">
                  <a16:creationId xmlns:a16="http://schemas.microsoft.com/office/drawing/2014/main" id="{3785E733-D22E-4B1C-B16A-99BEC8A0662D}"/>
                </a:ext>
              </a:extLst>
            </p:cNvPr>
            <p:cNvCxnSpPr/>
            <p:nvPr/>
          </p:nvCxnSpPr>
          <p:spPr>
            <a:xfrm flipH="1" flipV="1">
              <a:off x="7994976" y="3194430"/>
              <a:ext cx="319596" cy="3277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직선 화살표 연결선 82">
              <a:extLst>
                <a:ext uri="{FF2B5EF4-FFF2-40B4-BE49-F238E27FC236}">
                  <a16:creationId xmlns:a16="http://schemas.microsoft.com/office/drawing/2014/main" id="{B001B5E0-659B-488C-865F-5BDE5AEEE8E7}"/>
                </a:ext>
              </a:extLst>
            </p:cNvPr>
            <p:cNvCxnSpPr>
              <a:cxnSpLocks/>
            </p:cNvCxnSpPr>
            <p:nvPr/>
          </p:nvCxnSpPr>
          <p:spPr>
            <a:xfrm rot="10800000" flipH="1" flipV="1">
              <a:off x="8441986" y="3644803"/>
              <a:ext cx="319596" cy="3277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FC537501-ABA0-458C-A434-23236805EB56}"/>
                </a:ext>
              </a:extLst>
            </p:cNvPr>
            <p:cNvSpPr txBox="1"/>
            <p:nvPr/>
          </p:nvSpPr>
          <p:spPr>
            <a:xfrm>
              <a:off x="7558053" y="2833528"/>
              <a:ext cx="883933" cy="307777"/>
            </a:xfrm>
            <a:prstGeom prst="rect">
              <a:avLst/>
            </a:prstGeom>
            <a:noFill/>
          </p:spPr>
          <p:txBody>
            <a:bodyPr wrap="square" rtlCol="0">
              <a:spAutoFit/>
            </a:bodyPr>
            <a:lstStyle/>
            <a:p>
              <a:r>
                <a:rPr lang="en-US" altLang="ko-KR" sz="1400" dirty="0">
                  <a:solidFill>
                    <a:srgbClr val="00B0F0"/>
                  </a:solidFill>
                </a:rPr>
                <a:t>Better</a:t>
              </a:r>
              <a:endParaRPr lang="ko-KR" altLang="en-US" sz="1400" dirty="0">
                <a:solidFill>
                  <a:srgbClr val="00B0F0"/>
                </a:solidFill>
              </a:endParaRPr>
            </a:p>
          </p:txBody>
        </p:sp>
        <p:sp>
          <p:nvSpPr>
            <p:cNvPr id="85" name="TextBox 84">
              <a:extLst>
                <a:ext uri="{FF2B5EF4-FFF2-40B4-BE49-F238E27FC236}">
                  <a16:creationId xmlns:a16="http://schemas.microsoft.com/office/drawing/2014/main" id="{A65C24E9-AA88-465D-9C21-41BC717EAC1F}"/>
                </a:ext>
              </a:extLst>
            </p:cNvPr>
            <p:cNvSpPr txBox="1"/>
            <p:nvPr/>
          </p:nvSpPr>
          <p:spPr>
            <a:xfrm>
              <a:off x="8453099" y="3980918"/>
              <a:ext cx="883933" cy="307777"/>
            </a:xfrm>
            <a:prstGeom prst="rect">
              <a:avLst/>
            </a:prstGeom>
            <a:noFill/>
          </p:spPr>
          <p:txBody>
            <a:bodyPr wrap="square" rtlCol="0">
              <a:spAutoFit/>
            </a:bodyPr>
            <a:lstStyle/>
            <a:p>
              <a:r>
                <a:rPr lang="en-US" altLang="ko-KR" sz="1400" dirty="0">
                  <a:solidFill>
                    <a:srgbClr val="00B0F0"/>
                  </a:solidFill>
                </a:rPr>
                <a:t>Worse</a:t>
              </a:r>
              <a:endParaRPr lang="ko-KR" altLang="en-US" sz="1400" dirty="0">
                <a:solidFill>
                  <a:srgbClr val="00B0F0"/>
                </a:solidFill>
              </a:endParaRPr>
            </a:p>
          </p:txBody>
        </p:sp>
        <p:cxnSp>
          <p:nvCxnSpPr>
            <p:cNvPr id="86" name="직선 화살표 연결선 85">
              <a:extLst>
                <a:ext uri="{FF2B5EF4-FFF2-40B4-BE49-F238E27FC236}">
                  <a16:creationId xmlns:a16="http://schemas.microsoft.com/office/drawing/2014/main" id="{1DD57C2E-FC96-4C52-A90C-1570A25410F3}"/>
                </a:ext>
              </a:extLst>
            </p:cNvPr>
            <p:cNvCxnSpPr/>
            <p:nvPr/>
          </p:nvCxnSpPr>
          <p:spPr>
            <a:xfrm>
              <a:off x="8547031" y="2674923"/>
              <a:ext cx="373225" cy="35515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4903C8C3-97A5-4B2A-9A95-80E36A31B3B8}"/>
                </a:ext>
              </a:extLst>
            </p:cNvPr>
            <p:cNvSpPr txBox="1"/>
            <p:nvPr/>
          </p:nvSpPr>
          <p:spPr>
            <a:xfrm>
              <a:off x="7465445" y="2333407"/>
              <a:ext cx="1536131" cy="307777"/>
            </a:xfrm>
            <a:prstGeom prst="rect">
              <a:avLst/>
            </a:prstGeom>
            <a:noFill/>
          </p:spPr>
          <p:txBody>
            <a:bodyPr wrap="square" rtlCol="0">
              <a:spAutoFit/>
            </a:bodyPr>
            <a:lstStyle/>
            <a:p>
              <a:r>
                <a:rPr lang="en-US" altLang="ko-KR" sz="1400" dirty="0">
                  <a:solidFill>
                    <a:srgbClr val="C00000"/>
                  </a:solidFill>
                </a:rPr>
                <a:t>Random Guess</a:t>
              </a:r>
              <a:endParaRPr lang="ko-KR" altLang="en-US" sz="1400" dirty="0">
                <a:solidFill>
                  <a:srgbClr val="C00000"/>
                </a:solidFill>
              </a:endParaRPr>
            </a:p>
          </p:txBody>
        </p:sp>
        <p:sp>
          <p:nvSpPr>
            <p:cNvPr id="88" name="타원 87">
              <a:extLst>
                <a:ext uri="{FF2B5EF4-FFF2-40B4-BE49-F238E27FC236}">
                  <a16:creationId xmlns:a16="http://schemas.microsoft.com/office/drawing/2014/main" id="{596BE65C-D864-4695-A864-756C420D2DC3}"/>
                </a:ext>
              </a:extLst>
            </p:cNvPr>
            <p:cNvSpPr/>
            <p:nvPr/>
          </p:nvSpPr>
          <p:spPr>
            <a:xfrm>
              <a:off x="10777944" y="500805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9" name="타원 88">
              <a:extLst>
                <a:ext uri="{FF2B5EF4-FFF2-40B4-BE49-F238E27FC236}">
                  <a16:creationId xmlns:a16="http://schemas.microsoft.com/office/drawing/2014/main" id="{DBF909AE-A400-4CD2-A549-3D8EC4E7A4A5}"/>
                </a:ext>
              </a:extLst>
            </p:cNvPr>
            <p:cNvSpPr/>
            <p:nvPr/>
          </p:nvSpPr>
          <p:spPr>
            <a:xfrm>
              <a:off x="6804068" y="5008059"/>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0" name="타원 89">
              <a:extLst>
                <a:ext uri="{FF2B5EF4-FFF2-40B4-BE49-F238E27FC236}">
                  <a16:creationId xmlns:a16="http://schemas.microsoft.com/office/drawing/2014/main" id="{D530F146-0F88-4B80-B48F-51221AC10B4E}"/>
                </a:ext>
              </a:extLst>
            </p:cNvPr>
            <p:cNvSpPr/>
            <p:nvPr/>
          </p:nvSpPr>
          <p:spPr>
            <a:xfrm>
              <a:off x="6817766" y="129543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1" name="타원 90">
              <a:extLst>
                <a:ext uri="{FF2B5EF4-FFF2-40B4-BE49-F238E27FC236}">
                  <a16:creationId xmlns:a16="http://schemas.microsoft.com/office/drawing/2014/main" id="{20DB8831-319A-495F-B12C-3B7948864B78}"/>
                </a:ext>
              </a:extLst>
            </p:cNvPr>
            <p:cNvSpPr/>
            <p:nvPr/>
          </p:nvSpPr>
          <p:spPr>
            <a:xfrm>
              <a:off x="10763735" y="1290423"/>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2" name="TextBox 91">
              <a:extLst>
                <a:ext uri="{FF2B5EF4-FFF2-40B4-BE49-F238E27FC236}">
                  <a16:creationId xmlns:a16="http://schemas.microsoft.com/office/drawing/2014/main" id="{7F966C65-D722-41C3-A0B5-15A8983FB07E}"/>
                </a:ext>
              </a:extLst>
            </p:cNvPr>
            <p:cNvSpPr txBox="1"/>
            <p:nvPr/>
          </p:nvSpPr>
          <p:spPr>
            <a:xfrm>
              <a:off x="7452506" y="4288695"/>
              <a:ext cx="1536131" cy="738664"/>
            </a:xfrm>
            <a:prstGeom prst="rect">
              <a:avLst/>
            </a:prstGeom>
            <a:noFill/>
          </p:spPr>
          <p:txBody>
            <a:bodyPr wrap="square" rtlCol="0">
              <a:spAutoFit/>
            </a:bodyPr>
            <a:lstStyle/>
            <a:p>
              <a:r>
                <a:rPr lang="en-US" altLang="ko-KR" sz="1400" dirty="0"/>
                <a:t>A Classifier of Never Issuing a Positive Class</a:t>
              </a:r>
              <a:endParaRPr lang="ko-KR" altLang="en-US" sz="1400" dirty="0"/>
            </a:p>
          </p:txBody>
        </p:sp>
        <p:sp>
          <p:nvSpPr>
            <p:cNvPr id="93" name="TextBox 92">
              <a:extLst>
                <a:ext uri="{FF2B5EF4-FFF2-40B4-BE49-F238E27FC236}">
                  <a16:creationId xmlns:a16="http://schemas.microsoft.com/office/drawing/2014/main" id="{09DAD268-E47A-41AE-BAA9-11D5B4FBEFA2}"/>
                </a:ext>
              </a:extLst>
            </p:cNvPr>
            <p:cNvSpPr txBox="1"/>
            <p:nvPr/>
          </p:nvSpPr>
          <p:spPr>
            <a:xfrm>
              <a:off x="9092114" y="1486413"/>
              <a:ext cx="1536131" cy="954107"/>
            </a:xfrm>
            <a:prstGeom prst="rect">
              <a:avLst/>
            </a:prstGeom>
            <a:noFill/>
          </p:spPr>
          <p:txBody>
            <a:bodyPr wrap="square" rtlCol="0">
              <a:spAutoFit/>
            </a:bodyPr>
            <a:lstStyle/>
            <a:p>
              <a:r>
                <a:rPr lang="en-US" altLang="ko-KR" sz="1400" dirty="0"/>
                <a:t>A Classifier of Unconditionally Issuing Positive Class</a:t>
              </a:r>
              <a:endParaRPr lang="ko-KR" altLang="en-US" sz="1400" dirty="0"/>
            </a:p>
          </p:txBody>
        </p:sp>
        <p:sp>
          <p:nvSpPr>
            <p:cNvPr id="94" name="TextBox 93">
              <a:extLst>
                <a:ext uri="{FF2B5EF4-FFF2-40B4-BE49-F238E27FC236}">
                  <a16:creationId xmlns:a16="http://schemas.microsoft.com/office/drawing/2014/main" id="{1842DB4A-BD3C-429C-870A-C65CE6B51FB7}"/>
                </a:ext>
              </a:extLst>
            </p:cNvPr>
            <p:cNvSpPr txBox="1"/>
            <p:nvPr/>
          </p:nvSpPr>
          <p:spPr>
            <a:xfrm>
              <a:off x="9199392" y="4334524"/>
              <a:ext cx="1826348" cy="523220"/>
            </a:xfrm>
            <a:prstGeom prst="rect">
              <a:avLst/>
            </a:prstGeom>
            <a:noFill/>
          </p:spPr>
          <p:txBody>
            <a:bodyPr wrap="square" rtlCol="0">
              <a:spAutoFit/>
            </a:bodyPr>
            <a:lstStyle/>
            <a:p>
              <a:r>
                <a:rPr lang="en-US" altLang="ko-KR" sz="1400" dirty="0"/>
                <a:t>A Never-Guessing Classifier</a:t>
              </a:r>
              <a:endParaRPr lang="ko-KR" altLang="en-US" sz="1400" dirty="0"/>
            </a:p>
          </p:txBody>
        </p:sp>
        <p:sp>
          <p:nvSpPr>
            <p:cNvPr id="95" name="TextBox 94">
              <a:extLst>
                <a:ext uri="{FF2B5EF4-FFF2-40B4-BE49-F238E27FC236}">
                  <a16:creationId xmlns:a16="http://schemas.microsoft.com/office/drawing/2014/main" id="{F719F3F8-4761-4D21-9211-0E637EE821E3}"/>
                </a:ext>
              </a:extLst>
            </p:cNvPr>
            <p:cNvSpPr txBox="1"/>
            <p:nvPr/>
          </p:nvSpPr>
          <p:spPr>
            <a:xfrm>
              <a:off x="6932090" y="1553813"/>
              <a:ext cx="1536131" cy="307777"/>
            </a:xfrm>
            <a:prstGeom prst="rect">
              <a:avLst/>
            </a:prstGeom>
            <a:noFill/>
          </p:spPr>
          <p:txBody>
            <a:bodyPr wrap="square" rtlCol="0">
              <a:spAutoFit/>
            </a:bodyPr>
            <a:lstStyle/>
            <a:p>
              <a:r>
                <a:rPr lang="en-US" altLang="ko-KR" sz="1400" dirty="0"/>
                <a:t>Perfect Classifier</a:t>
              </a:r>
              <a:endParaRPr lang="ko-KR" altLang="en-US" sz="1400" dirty="0"/>
            </a:p>
          </p:txBody>
        </p:sp>
        <p:cxnSp>
          <p:nvCxnSpPr>
            <p:cNvPr id="96" name="직선 화살표 연결선 95">
              <a:extLst>
                <a:ext uri="{FF2B5EF4-FFF2-40B4-BE49-F238E27FC236}">
                  <a16:creationId xmlns:a16="http://schemas.microsoft.com/office/drawing/2014/main" id="{BD1238BA-4D47-467F-A330-06C64A1601E9}"/>
                </a:ext>
              </a:extLst>
            </p:cNvPr>
            <p:cNvCxnSpPr>
              <a:cxnSpLocks/>
              <a:endCxn id="90" idx="5"/>
            </p:cNvCxnSpPr>
            <p:nvPr/>
          </p:nvCxnSpPr>
          <p:spPr>
            <a:xfrm flipH="1" flipV="1">
              <a:off x="6856790" y="1334458"/>
              <a:ext cx="306361" cy="2398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직선 화살표 연결선 96">
              <a:extLst>
                <a:ext uri="{FF2B5EF4-FFF2-40B4-BE49-F238E27FC236}">
                  <a16:creationId xmlns:a16="http://schemas.microsoft.com/office/drawing/2014/main" id="{83EE89B1-789C-4369-AF5A-8F0E7123D19B}"/>
                </a:ext>
              </a:extLst>
            </p:cNvPr>
            <p:cNvCxnSpPr>
              <a:endCxn id="91" idx="3"/>
            </p:cNvCxnSpPr>
            <p:nvPr/>
          </p:nvCxnSpPr>
          <p:spPr>
            <a:xfrm flipV="1">
              <a:off x="10112566" y="1329447"/>
              <a:ext cx="657864" cy="1376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직선 화살표 연결선 97">
              <a:extLst>
                <a:ext uri="{FF2B5EF4-FFF2-40B4-BE49-F238E27FC236}">
                  <a16:creationId xmlns:a16="http://schemas.microsoft.com/office/drawing/2014/main" id="{0C7E2AAC-A3FE-49A2-837D-DD4936F3AF54}"/>
                </a:ext>
              </a:extLst>
            </p:cNvPr>
            <p:cNvCxnSpPr>
              <a:endCxn id="88" idx="6"/>
            </p:cNvCxnSpPr>
            <p:nvPr/>
          </p:nvCxnSpPr>
          <p:spPr>
            <a:xfrm>
              <a:off x="10441498" y="4755620"/>
              <a:ext cx="382165" cy="275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직선 화살표 연결선 98">
              <a:extLst>
                <a:ext uri="{FF2B5EF4-FFF2-40B4-BE49-F238E27FC236}">
                  <a16:creationId xmlns:a16="http://schemas.microsoft.com/office/drawing/2014/main" id="{EBAFBC6F-BDDF-4E5F-9145-35568EF49B06}"/>
                </a:ext>
              </a:extLst>
            </p:cNvPr>
            <p:cNvCxnSpPr>
              <a:cxnSpLocks/>
              <a:endCxn id="89" idx="2"/>
            </p:cNvCxnSpPr>
            <p:nvPr/>
          </p:nvCxnSpPr>
          <p:spPr>
            <a:xfrm flipH="1">
              <a:off x="6804068" y="4782410"/>
              <a:ext cx="620022" cy="2485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8130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14" name="내용 개체 틀 4"/>
              <p:cNvSpPr>
                <a:spLocks noGrp="1"/>
              </p:cNvSpPr>
              <p:nvPr>
                <p:ph idx="1"/>
              </p:nvPr>
            </p:nvSpPr>
            <p:spPr>
              <a:xfrm>
                <a:off x="298076" y="197617"/>
                <a:ext cx="11595847" cy="5896721"/>
              </a:xfrm>
            </p:spPr>
            <p:txBody>
              <a:bodyPr>
                <a:normAutofit/>
              </a:bodyPr>
              <a:lstStyle/>
              <a:p>
                <a:r>
                  <a:rPr lang="en-US" altLang="ko-KR" sz="2400" b="1" dirty="0"/>
                  <a:t>Curves in ROC Space : Useful </a:t>
                </a:r>
                <a:r>
                  <a:rPr lang="en-US" altLang="ko-KR" sz="2400" b="1"/>
                  <a:t>for Imbalanced </a:t>
                </a:r>
                <a:r>
                  <a:rPr lang="en-US" altLang="ko-KR" sz="2400" b="1" dirty="0"/>
                  <a:t>D</a:t>
                </a:r>
                <a:r>
                  <a:rPr lang="en-US" altLang="ko-KR" sz="2400" b="1"/>
                  <a:t>ata</a:t>
                </a:r>
                <a:r>
                  <a:rPr lang="en-US" altLang="ko-KR" sz="2400" b="1" dirty="0"/>
                  <a:t>!</a:t>
                </a:r>
              </a:p>
              <a:p>
                <a:pPr lvl="1"/>
                <a:r>
                  <a:rPr lang="en-US" altLang="ko-KR" sz="2000" dirty="0"/>
                  <a:t>Given a threshold </a:t>
                </a:r>
                <a:r>
                  <a:rPr lang="en-US" altLang="ko-KR" sz="2000" i="1" dirty="0"/>
                  <a:t>T</a:t>
                </a:r>
                <a:r>
                  <a:rPr lang="en-US" altLang="ko-KR" sz="2000" dirty="0"/>
                  <a:t>, the instance is classified as “positive” if </a:t>
                </a:r>
                <a:r>
                  <a:rPr lang="en-US" altLang="ko-KR" sz="2000" i="1" dirty="0"/>
                  <a:t>X&gt;T</a:t>
                </a:r>
                <a:r>
                  <a:rPr lang="en-US" altLang="ko-KR" sz="2000" dirty="0"/>
                  <a:t>, and “negative” otherwise.</a:t>
                </a:r>
              </a:p>
              <a:p>
                <a:pPr lvl="1"/>
                <a:r>
                  <a:rPr lang="en-US" altLang="ko-KR" sz="2000" i="1" dirty="0"/>
                  <a:t>X</a:t>
                </a:r>
                <a:r>
                  <a:rPr lang="en-US" altLang="ko-KR" sz="2000" dirty="0"/>
                  <a:t> follows a probability density </a:t>
                </a:r>
                <a14:m>
                  <m:oMath xmlns:m="http://schemas.openxmlformats.org/officeDocument/2006/math">
                    <m:sSub>
                      <m:sSubPr>
                        <m:ctrlPr>
                          <a:rPr lang="en-US" altLang="ko-KR" sz="2000" i="1" smtClean="0">
                            <a:latin typeface="Cambria Math" panose="02040503050406030204" pitchFamily="18" charset="0"/>
                          </a:rPr>
                        </m:ctrlPr>
                      </m:sSubPr>
                      <m:e>
                        <m:r>
                          <a:rPr lang="en-US" altLang="ko-KR" sz="2000" b="0" i="1" smtClean="0">
                            <a:latin typeface="Cambria Math" panose="02040503050406030204" pitchFamily="18" charset="0"/>
                          </a:rPr>
                          <m:t>𝑓</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r>
                      <a:rPr lang="en-US" altLang="ko-KR" sz="2000" b="0" i="1" smtClean="0">
                        <a:latin typeface="Cambria Math" panose="02040503050406030204" pitchFamily="18" charset="0"/>
                      </a:rPr>
                      <m:t>𝑥</m:t>
                    </m:r>
                    <m:r>
                      <a:rPr lang="en-US" altLang="ko-KR" sz="2000" b="0" i="1" smtClean="0">
                        <a:latin typeface="Cambria Math" panose="02040503050406030204" pitchFamily="18" charset="0"/>
                      </a:rPr>
                      <m:t>)</m:t>
                    </m:r>
                  </m:oMath>
                </a14:m>
                <a:r>
                  <a:rPr lang="en-US" altLang="ko-KR" sz="2000" dirty="0"/>
                  <a:t> if the instance actually belongs to class “positive”, and </a:t>
                </a:r>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panose="02040503050406030204" pitchFamily="18" charset="0"/>
                          </a:rPr>
                          <m:t>𝑓</m:t>
                        </m:r>
                      </m:e>
                      <m:sub>
                        <m:r>
                          <a:rPr lang="en-US" altLang="ko-KR" sz="2000" b="0" i="1" smtClean="0">
                            <a:latin typeface="Cambria Math" panose="02040503050406030204" pitchFamily="18" charset="0"/>
                          </a:rPr>
                          <m:t>0</m:t>
                        </m:r>
                      </m:sub>
                    </m:sSub>
                    <m:r>
                      <a:rPr lang="en-US" altLang="ko-KR" sz="2000" i="1">
                        <a:latin typeface="Cambria Math" panose="02040503050406030204" pitchFamily="18" charset="0"/>
                      </a:rPr>
                      <m:t>(</m:t>
                    </m:r>
                    <m:r>
                      <a:rPr lang="en-US" altLang="ko-KR" sz="2000" i="1">
                        <a:latin typeface="Cambria Math" panose="02040503050406030204" pitchFamily="18" charset="0"/>
                      </a:rPr>
                      <m:t>𝑥</m:t>
                    </m:r>
                    <m:r>
                      <a:rPr lang="en-US" altLang="ko-KR" sz="2000" i="1">
                        <a:latin typeface="Cambria Math" panose="02040503050406030204" pitchFamily="18" charset="0"/>
                      </a:rPr>
                      <m:t>)</m:t>
                    </m:r>
                  </m:oMath>
                </a14:m>
                <a:r>
                  <a:rPr lang="en-US" altLang="ko-KR" sz="2000" dirty="0"/>
                  <a:t> if otherwise. </a:t>
                </a:r>
              </a:p>
              <a:p>
                <a:pPr lvl="1"/>
                <a:endParaRPr lang="en-US" altLang="ko-KR" sz="2000" dirty="0"/>
              </a:p>
              <a:p>
                <a:pPr marL="0" indent="0">
                  <a:buNone/>
                </a:pPr>
                <a:endParaRPr lang="en-US" altLang="ko-KR" dirty="0"/>
              </a:p>
              <a:p>
                <a:endParaRPr lang="en-US" altLang="ko-KR" sz="2000" dirty="0"/>
              </a:p>
              <a:p>
                <a:pPr lvl="1"/>
                <a:endParaRPr lang="en-US" altLang="ko-KR" dirty="0"/>
              </a:p>
              <a:p>
                <a:endParaRPr lang="ko-KR" altLang="en-US" sz="3200" dirty="0"/>
              </a:p>
              <a:p>
                <a:endParaRPr lang="en-US" altLang="ko-KR" sz="3200" dirty="0"/>
              </a:p>
              <a:p>
                <a:endParaRPr lang="en-US" altLang="ko-KR" dirty="0"/>
              </a:p>
            </p:txBody>
          </p:sp>
        </mc:Choice>
        <mc:Fallback xmlns="">
          <p:sp>
            <p:nvSpPr>
              <p:cNvPr id="14" name="내용 개체 틀 4"/>
              <p:cNvSpPr>
                <a:spLocks noGrp="1" noRot="1" noChangeAspect="1" noMove="1" noResize="1" noEditPoints="1" noAdjustHandles="1" noChangeArrowheads="1" noChangeShapeType="1" noTextEdit="1"/>
              </p:cNvSpPr>
              <p:nvPr>
                <p:ph idx="1"/>
              </p:nvPr>
            </p:nvSpPr>
            <p:spPr>
              <a:xfrm>
                <a:off x="298076" y="197617"/>
                <a:ext cx="11595847" cy="5896721"/>
              </a:xfrm>
              <a:blipFill>
                <a:blip r:embed="rId2"/>
                <a:stretch>
                  <a:fillRect l="-736" t="-1446"/>
                </a:stretch>
              </a:blipFill>
            </p:spPr>
            <p:txBody>
              <a:bodyPr/>
              <a:lstStyle/>
              <a:p>
                <a:r>
                  <a:rPr lang="ko-KR" altLang="en-US">
                    <a:noFill/>
                  </a:rPr>
                  <a:t> </a:t>
                </a:r>
              </a:p>
            </p:txBody>
          </p:sp>
        </mc:Fallback>
      </mc:AlternateContent>
      <p:sp>
        <p:nvSpPr>
          <p:cNvPr id="48" name="AutoShape 20" descr="X">
            <a:extLst>
              <a:ext uri="{FF2B5EF4-FFF2-40B4-BE49-F238E27FC236}">
                <a16:creationId xmlns:a16="http://schemas.microsoft.com/office/drawing/2014/main" id="{CAD1EA57-B187-447D-AC95-857B718A06A5}"/>
              </a:ext>
            </a:extLst>
          </p:cNvPr>
          <p:cNvSpPr>
            <a:spLocks noChangeAspect="1" noChangeArrowheads="1"/>
          </p:cNvSpPr>
          <p:nvPr/>
        </p:nvSpPr>
        <p:spPr bwMode="auto">
          <a:xfrm>
            <a:off x="11839575" y="-4333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AutoShape 21" descr="T">
            <a:extLst>
              <a:ext uri="{FF2B5EF4-FFF2-40B4-BE49-F238E27FC236}">
                <a16:creationId xmlns:a16="http://schemas.microsoft.com/office/drawing/2014/main" id="{7FDFBE92-B02E-4D36-A74D-93432A6809EA}"/>
              </a:ext>
            </a:extLst>
          </p:cNvPr>
          <p:cNvSpPr>
            <a:spLocks noChangeAspect="1" noChangeArrowheads="1"/>
          </p:cNvSpPr>
          <p:nvPr/>
        </p:nvSpPr>
        <p:spPr bwMode="auto">
          <a:xfrm>
            <a:off x="75469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AutoShape 22" descr="X&gt;T">
            <a:extLst>
              <a:ext uri="{FF2B5EF4-FFF2-40B4-BE49-F238E27FC236}">
                <a16:creationId xmlns:a16="http://schemas.microsoft.com/office/drawing/2014/main" id="{E5B8D697-0A85-42CE-ADDD-8D33D78CB6B5}"/>
              </a:ext>
            </a:extLst>
          </p:cNvPr>
          <p:cNvSpPr>
            <a:spLocks noChangeAspect="1" noChangeArrowheads="1"/>
          </p:cNvSpPr>
          <p:nvPr/>
        </p:nvSpPr>
        <p:spPr bwMode="auto">
          <a:xfrm>
            <a:off x="118141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AutoShape 23" descr="X">
            <a:extLst>
              <a:ext uri="{FF2B5EF4-FFF2-40B4-BE49-F238E27FC236}">
                <a16:creationId xmlns:a16="http://schemas.microsoft.com/office/drawing/2014/main" id="{5D244EB2-C24B-40DE-94B9-76F49B94C872}"/>
              </a:ext>
            </a:extLst>
          </p:cNvPr>
          <p:cNvSpPr>
            <a:spLocks noChangeAspect="1" noChangeArrowheads="1"/>
          </p:cNvSpPr>
          <p:nvPr/>
        </p:nvSpPr>
        <p:spPr bwMode="auto">
          <a:xfrm>
            <a:off x="147097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AutoShape 24" descr="f_{1}(x)">
            <a:extLst>
              <a:ext uri="{FF2B5EF4-FFF2-40B4-BE49-F238E27FC236}">
                <a16:creationId xmlns:a16="http://schemas.microsoft.com/office/drawing/2014/main" id="{162B1B6C-07A2-46F2-9F50-AC3BC4DB0455}"/>
              </a:ext>
            </a:extLst>
          </p:cNvPr>
          <p:cNvSpPr>
            <a:spLocks noChangeAspect="1" noChangeArrowheads="1"/>
          </p:cNvSpPr>
          <p:nvPr/>
        </p:nvSpPr>
        <p:spPr bwMode="auto">
          <a:xfrm>
            <a:off x="177482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3" name="AutoShape 25" descr="f_{0}(x)">
            <a:extLst>
              <a:ext uri="{FF2B5EF4-FFF2-40B4-BE49-F238E27FC236}">
                <a16:creationId xmlns:a16="http://schemas.microsoft.com/office/drawing/2014/main" id="{C6F3D65E-1AED-4210-9A78-F8A8E232FA7C}"/>
              </a:ext>
            </a:extLst>
          </p:cNvPr>
          <p:cNvSpPr>
            <a:spLocks noChangeAspect="1" noChangeArrowheads="1"/>
          </p:cNvSpPr>
          <p:nvPr/>
        </p:nvSpPr>
        <p:spPr bwMode="auto">
          <a:xfrm>
            <a:off x="5118100" y="1444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pic>
        <p:nvPicPr>
          <p:cNvPr id="61" name="그림 60">
            <a:extLst>
              <a:ext uri="{FF2B5EF4-FFF2-40B4-BE49-F238E27FC236}">
                <a16:creationId xmlns:a16="http://schemas.microsoft.com/office/drawing/2014/main" id="{3299533F-1D49-4B68-9596-908AD10B3FE3}"/>
              </a:ext>
            </a:extLst>
          </p:cNvPr>
          <p:cNvPicPr>
            <a:picLocks noChangeAspect="1"/>
          </p:cNvPicPr>
          <p:nvPr/>
        </p:nvPicPr>
        <p:blipFill>
          <a:blip r:embed="rId3"/>
          <a:stretch>
            <a:fillRect/>
          </a:stretch>
        </p:blipFill>
        <p:spPr>
          <a:xfrm>
            <a:off x="594952" y="1612917"/>
            <a:ext cx="2771775" cy="781050"/>
          </a:xfrm>
          <a:prstGeom prst="rect">
            <a:avLst/>
          </a:prstGeom>
        </p:spPr>
      </p:pic>
      <p:pic>
        <p:nvPicPr>
          <p:cNvPr id="62" name="그림 61">
            <a:extLst>
              <a:ext uri="{FF2B5EF4-FFF2-40B4-BE49-F238E27FC236}">
                <a16:creationId xmlns:a16="http://schemas.microsoft.com/office/drawing/2014/main" id="{4264C3E5-00A5-4363-BEB9-5185F42752FE}"/>
              </a:ext>
            </a:extLst>
          </p:cNvPr>
          <p:cNvPicPr>
            <a:picLocks noChangeAspect="1"/>
          </p:cNvPicPr>
          <p:nvPr/>
        </p:nvPicPr>
        <p:blipFill>
          <a:blip r:embed="rId4"/>
          <a:stretch>
            <a:fillRect/>
          </a:stretch>
        </p:blipFill>
        <p:spPr>
          <a:xfrm>
            <a:off x="3604801" y="1717927"/>
            <a:ext cx="2790825" cy="733425"/>
          </a:xfrm>
          <a:prstGeom prst="rect">
            <a:avLst/>
          </a:prstGeom>
        </p:spPr>
      </p:pic>
      <p:grpSp>
        <p:nvGrpSpPr>
          <p:cNvPr id="100" name="그룹 99">
            <a:extLst>
              <a:ext uri="{FF2B5EF4-FFF2-40B4-BE49-F238E27FC236}">
                <a16:creationId xmlns:a16="http://schemas.microsoft.com/office/drawing/2014/main" id="{F819410B-537D-498D-B8DF-E8CCED0955B4}"/>
              </a:ext>
            </a:extLst>
          </p:cNvPr>
          <p:cNvGrpSpPr/>
          <p:nvPr/>
        </p:nvGrpSpPr>
        <p:grpSpPr>
          <a:xfrm>
            <a:off x="306902" y="2826593"/>
            <a:ext cx="4508774" cy="3544710"/>
            <a:chOff x="1193209" y="128110"/>
            <a:chExt cx="4508774" cy="3544710"/>
          </a:xfrm>
        </p:grpSpPr>
        <p:pic>
          <p:nvPicPr>
            <p:cNvPr id="101" name="그림 100">
              <a:extLst>
                <a:ext uri="{FF2B5EF4-FFF2-40B4-BE49-F238E27FC236}">
                  <a16:creationId xmlns:a16="http://schemas.microsoft.com/office/drawing/2014/main" id="{D21C25CE-B25D-408B-A333-420A556EF26B}"/>
                </a:ext>
              </a:extLst>
            </p:cNvPr>
            <p:cNvPicPr>
              <a:picLocks noChangeAspect="1"/>
            </p:cNvPicPr>
            <p:nvPr/>
          </p:nvPicPr>
          <p:blipFill>
            <a:blip r:embed="rId5"/>
            <a:stretch>
              <a:fillRect/>
            </a:stretch>
          </p:blipFill>
          <p:spPr>
            <a:xfrm>
              <a:off x="1193209" y="879579"/>
              <a:ext cx="4508774" cy="2793241"/>
            </a:xfrm>
            <a:prstGeom prst="rect">
              <a:avLst/>
            </a:prstGeom>
          </p:spPr>
        </p:pic>
        <mc:AlternateContent xmlns:mc="http://schemas.openxmlformats.org/markup-compatibility/2006" xmlns:a14="http://schemas.microsoft.com/office/drawing/2010/main">
          <mc:Choice Requires="a14">
            <p:sp>
              <p:nvSpPr>
                <p:cNvPr id="102" name="TextBox 101">
                  <a:extLst>
                    <a:ext uri="{FF2B5EF4-FFF2-40B4-BE49-F238E27FC236}">
                      <a16:creationId xmlns:a16="http://schemas.microsoft.com/office/drawing/2014/main" id="{2BB95135-A615-4A3C-96A4-1872DB3C3791}"/>
                    </a:ext>
                  </a:extLst>
                </p:cNvPr>
                <p:cNvSpPr txBox="1"/>
                <p:nvPr/>
              </p:nvSpPr>
              <p:spPr>
                <a:xfrm>
                  <a:off x="5396504" y="3395821"/>
                  <a:ext cx="2121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𝑥</m:t>
                        </m:r>
                      </m:oMath>
                    </m:oMathPara>
                  </a14:m>
                  <a:endParaRPr lang="ko-KR" altLang="en-US" dirty="0"/>
                </a:p>
              </p:txBody>
            </p:sp>
          </mc:Choice>
          <mc:Fallback xmlns="">
            <p:sp>
              <p:nvSpPr>
                <p:cNvPr id="7" name="TextBox 6">
                  <a:extLst>
                    <a:ext uri="{FF2B5EF4-FFF2-40B4-BE49-F238E27FC236}">
                      <a16:creationId xmlns:a16="http://schemas.microsoft.com/office/drawing/2014/main" id="{22D2F850-FEE2-49A9-818F-AD0EF4161E73}"/>
                    </a:ext>
                  </a:extLst>
                </p:cNvPr>
                <p:cNvSpPr txBox="1">
                  <a:spLocks noRot="1" noChangeAspect="1" noMove="1" noResize="1" noEditPoints="1" noAdjustHandles="1" noChangeArrowheads="1" noChangeShapeType="1" noTextEdit="1"/>
                </p:cNvSpPr>
                <p:nvPr/>
              </p:nvSpPr>
              <p:spPr>
                <a:xfrm>
                  <a:off x="5396504" y="3395821"/>
                  <a:ext cx="212173" cy="276999"/>
                </a:xfrm>
                <a:prstGeom prst="rect">
                  <a:avLst/>
                </a:prstGeom>
                <a:blipFill>
                  <a:blip r:embed="rId6"/>
                  <a:stretch>
                    <a:fillRect l="-8571" r="-5714" b="-4444"/>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3" name="TextBox 102">
                  <a:extLst>
                    <a:ext uri="{FF2B5EF4-FFF2-40B4-BE49-F238E27FC236}">
                      <a16:creationId xmlns:a16="http://schemas.microsoft.com/office/drawing/2014/main" id="{342E591A-D936-4501-BD05-B572A435999E}"/>
                    </a:ext>
                  </a:extLst>
                </p:cNvPr>
                <p:cNvSpPr txBox="1"/>
                <p:nvPr/>
              </p:nvSpPr>
              <p:spPr>
                <a:xfrm>
                  <a:off x="4081006" y="1440821"/>
                  <a:ext cx="59715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𝑓</m:t>
                            </m:r>
                          </m:e>
                          <m:sub>
                            <m:r>
                              <a:rPr lang="en-US" altLang="ko-KR" b="0" i="1" smtClean="0">
                                <a:latin typeface="Cambria Math" panose="02040503050406030204" pitchFamily="18" charset="0"/>
                              </a:rPr>
                              <m:t>1</m:t>
                            </m:r>
                          </m:sub>
                        </m:sSub>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m:t>
                        </m:r>
                      </m:oMath>
                    </m:oMathPara>
                  </a14:m>
                  <a:endParaRPr lang="ko-KR" altLang="en-US" dirty="0"/>
                </a:p>
              </p:txBody>
            </p:sp>
          </mc:Choice>
          <mc:Fallback xmlns="">
            <p:sp>
              <p:nvSpPr>
                <p:cNvPr id="8" name="TextBox 7">
                  <a:extLst>
                    <a:ext uri="{FF2B5EF4-FFF2-40B4-BE49-F238E27FC236}">
                      <a16:creationId xmlns:a16="http://schemas.microsoft.com/office/drawing/2014/main" id="{712F68FC-BABA-4E38-B613-AFB82D10EC85}"/>
                    </a:ext>
                  </a:extLst>
                </p:cNvPr>
                <p:cNvSpPr txBox="1">
                  <a:spLocks noRot="1" noChangeAspect="1" noMove="1" noResize="1" noEditPoints="1" noAdjustHandles="1" noChangeArrowheads="1" noChangeShapeType="1" noTextEdit="1"/>
                </p:cNvSpPr>
                <p:nvPr/>
              </p:nvSpPr>
              <p:spPr>
                <a:xfrm>
                  <a:off x="4081006" y="1440821"/>
                  <a:ext cx="597150" cy="276999"/>
                </a:xfrm>
                <a:prstGeom prst="rect">
                  <a:avLst/>
                </a:prstGeom>
                <a:blipFill>
                  <a:blip r:embed="rId7"/>
                  <a:stretch>
                    <a:fillRect l="-11224" r="-11224" b="-3695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4" name="TextBox 103">
                  <a:extLst>
                    <a:ext uri="{FF2B5EF4-FFF2-40B4-BE49-F238E27FC236}">
                      <a16:creationId xmlns:a16="http://schemas.microsoft.com/office/drawing/2014/main" id="{C65ECA63-6668-4532-86B4-27E57D57F04D}"/>
                    </a:ext>
                  </a:extLst>
                </p:cNvPr>
                <p:cNvSpPr txBox="1"/>
                <p:nvPr/>
              </p:nvSpPr>
              <p:spPr>
                <a:xfrm>
                  <a:off x="2034634" y="1440820"/>
                  <a:ext cx="6024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𝑓</m:t>
                            </m:r>
                          </m:e>
                          <m:sub>
                            <m:r>
                              <a:rPr lang="en-US" altLang="ko-KR" b="0" i="1" smtClean="0">
                                <a:latin typeface="Cambria Math" panose="02040503050406030204" pitchFamily="18" charset="0"/>
                              </a:rPr>
                              <m:t>0</m:t>
                            </m:r>
                          </m:sub>
                        </m:sSub>
                        <m:r>
                          <a:rPr lang="en-US" altLang="ko-KR" b="0" i="1" smtClean="0">
                            <a:latin typeface="Cambria Math" panose="02040503050406030204" pitchFamily="18" charset="0"/>
                          </a:rPr>
                          <m:t>(</m:t>
                        </m:r>
                        <m:r>
                          <a:rPr lang="en-US" altLang="ko-KR" b="0" i="1" smtClean="0">
                            <a:latin typeface="Cambria Math" panose="02040503050406030204" pitchFamily="18" charset="0"/>
                          </a:rPr>
                          <m:t>𝑥</m:t>
                        </m:r>
                        <m:r>
                          <a:rPr lang="en-US" altLang="ko-KR" b="0" i="1" smtClean="0">
                            <a:latin typeface="Cambria Math" panose="02040503050406030204" pitchFamily="18" charset="0"/>
                          </a:rPr>
                          <m:t>)</m:t>
                        </m:r>
                      </m:oMath>
                    </m:oMathPara>
                  </a14:m>
                  <a:endParaRPr lang="ko-KR" altLang="en-US" dirty="0"/>
                </a:p>
              </p:txBody>
            </p:sp>
          </mc:Choice>
          <mc:Fallback xmlns="">
            <p:sp>
              <p:nvSpPr>
                <p:cNvPr id="61" name="TextBox 60">
                  <a:extLst>
                    <a:ext uri="{FF2B5EF4-FFF2-40B4-BE49-F238E27FC236}">
                      <a16:creationId xmlns:a16="http://schemas.microsoft.com/office/drawing/2014/main" id="{3C50B366-D5B7-4C69-9901-11B573E397D3}"/>
                    </a:ext>
                  </a:extLst>
                </p:cNvPr>
                <p:cNvSpPr txBox="1">
                  <a:spLocks noRot="1" noChangeAspect="1" noMove="1" noResize="1" noEditPoints="1" noAdjustHandles="1" noChangeArrowheads="1" noChangeShapeType="1" noTextEdit="1"/>
                </p:cNvSpPr>
                <p:nvPr/>
              </p:nvSpPr>
              <p:spPr>
                <a:xfrm>
                  <a:off x="2034634" y="1440820"/>
                  <a:ext cx="602473" cy="276999"/>
                </a:xfrm>
                <a:prstGeom prst="rect">
                  <a:avLst/>
                </a:prstGeom>
                <a:blipFill>
                  <a:blip r:embed="rId8"/>
                  <a:stretch>
                    <a:fillRect l="-11111" r="-11111" b="-36957"/>
                  </a:stretch>
                </a:blipFill>
              </p:spPr>
              <p:txBody>
                <a:bodyPr/>
                <a:lstStyle/>
                <a:p>
                  <a:r>
                    <a:rPr lang="ko-KR" altLang="en-US">
                      <a:noFill/>
                    </a:rPr>
                    <a:t> </a:t>
                  </a:r>
                </a:p>
              </p:txBody>
            </p:sp>
          </mc:Fallback>
        </mc:AlternateContent>
        <p:cxnSp>
          <p:nvCxnSpPr>
            <p:cNvPr id="105" name="직선 화살표 연결선 104">
              <a:extLst>
                <a:ext uri="{FF2B5EF4-FFF2-40B4-BE49-F238E27FC236}">
                  <a16:creationId xmlns:a16="http://schemas.microsoft.com/office/drawing/2014/main" id="{BD812F36-D956-46B7-AFF9-2D0DBDC93A3E}"/>
                </a:ext>
              </a:extLst>
            </p:cNvPr>
            <p:cNvCxnSpPr/>
            <p:nvPr/>
          </p:nvCxnSpPr>
          <p:spPr>
            <a:xfrm>
              <a:off x="2500604" y="774441"/>
              <a:ext cx="107302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869B90C8-FFE8-41E9-841F-A7C6BE1B38C4}"/>
                </a:ext>
              </a:extLst>
            </p:cNvPr>
            <p:cNvSpPr txBox="1"/>
            <p:nvPr/>
          </p:nvSpPr>
          <p:spPr>
            <a:xfrm>
              <a:off x="2299995" y="128110"/>
              <a:ext cx="1474237" cy="646331"/>
            </a:xfrm>
            <a:prstGeom prst="rect">
              <a:avLst/>
            </a:prstGeom>
            <a:noFill/>
          </p:spPr>
          <p:txBody>
            <a:bodyPr wrap="square" rtlCol="0">
              <a:spAutoFit/>
            </a:bodyPr>
            <a:lstStyle/>
            <a:p>
              <a:pPr algn="ctr"/>
              <a:r>
                <a:rPr lang="en-US" altLang="ko-KR" dirty="0"/>
                <a:t>Threshold</a:t>
              </a:r>
            </a:p>
            <a:p>
              <a:pPr algn="ctr"/>
              <a:r>
                <a:rPr lang="en-US" altLang="ko-KR" dirty="0"/>
                <a:t> </a:t>
              </a:r>
              <a:r>
                <a:rPr lang="en-US" altLang="ko-KR" i="1" dirty="0"/>
                <a:t>T</a:t>
              </a:r>
              <a:endParaRPr lang="ko-KR" altLang="en-US" i="1" dirty="0"/>
            </a:p>
          </p:txBody>
        </p:sp>
      </p:grpSp>
      <p:pic>
        <p:nvPicPr>
          <p:cNvPr id="107" name="그림 106">
            <a:extLst>
              <a:ext uri="{FF2B5EF4-FFF2-40B4-BE49-F238E27FC236}">
                <a16:creationId xmlns:a16="http://schemas.microsoft.com/office/drawing/2014/main" id="{33954700-B5BF-44AD-8E59-DAC22F512EF5}"/>
              </a:ext>
            </a:extLst>
          </p:cNvPr>
          <p:cNvPicPr>
            <a:picLocks noChangeAspect="1"/>
          </p:cNvPicPr>
          <p:nvPr/>
        </p:nvPicPr>
        <p:blipFill>
          <a:blip r:embed="rId9"/>
          <a:stretch>
            <a:fillRect/>
          </a:stretch>
        </p:blipFill>
        <p:spPr>
          <a:xfrm>
            <a:off x="3491398" y="2737481"/>
            <a:ext cx="1806097" cy="990686"/>
          </a:xfrm>
          <a:prstGeom prst="rect">
            <a:avLst/>
          </a:prstGeom>
        </p:spPr>
      </p:pic>
      <p:grpSp>
        <p:nvGrpSpPr>
          <p:cNvPr id="108" name="그룹 107">
            <a:extLst>
              <a:ext uri="{FF2B5EF4-FFF2-40B4-BE49-F238E27FC236}">
                <a16:creationId xmlns:a16="http://schemas.microsoft.com/office/drawing/2014/main" id="{DB2FA585-ADC0-42F1-B7DA-BEE90DBEC6B9}"/>
              </a:ext>
            </a:extLst>
          </p:cNvPr>
          <p:cNvGrpSpPr/>
          <p:nvPr/>
        </p:nvGrpSpPr>
        <p:grpSpPr>
          <a:xfrm>
            <a:off x="6157284" y="1755911"/>
            <a:ext cx="4944104" cy="4712624"/>
            <a:chOff x="6295026" y="1717819"/>
            <a:chExt cx="4944104" cy="4712624"/>
          </a:xfrm>
        </p:grpSpPr>
        <p:sp>
          <p:nvSpPr>
            <p:cNvPr id="109" name="직사각형 108">
              <a:extLst>
                <a:ext uri="{FF2B5EF4-FFF2-40B4-BE49-F238E27FC236}">
                  <a16:creationId xmlns:a16="http://schemas.microsoft.com/office/drawing/2014/main" id="{93496562-6438-4BA0-922D-546D6ED8FE5B}"/>
                </a:ext>
              </a:extLst>
            </p:cNvPr>
            <p:cNvSpPr/>
            <p:nvPr/>
          </p:nvSpPr>
          <p:spPr>
            <a:xfrm>
              <a:off x="7269063" y="1880238"/>
              <a:ext cx="3968319" cy="37289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0" name="TextBox 109">
              <a:extLst>
                <a:ext uri="{FF2B5EF4-FFF2-40B4-BE49-F238E27FC236}">
                  <a16:creationId xmlns:a16="http://schemas.microsoft.com/office/drawing/2014/main" id="{308DAA39-810B-470F-937F-A59E90D282C2}"/>
                </a:ext>
              </a:extLst>
            </p:cNvPr>
            <p:cNvSpPr txBox="1"/>
            <p:nvPr/>
          </p:nvSpPr>
          <p:spPr>
            <a:xfrm>
              <a:off x="7189485" y="5676753"/>
              <a:ext cx="150921" cy="369332"/>
            </a:xfrm>
            <a:prstGeom prst="rect">
              <a:avLst/>
            </a:prstGeom>
            <a:noFill/>
          </p:spPr>
          <p:txBody>
            <a:bodyPr wrap="square" rtlCol="0">
              <a:spAutoFit/>
            </a:bodyPr>
            <a:lstStyle/>
            <a:p>
              <a:r>
                <a:rPr lang="en-US" altLang="ko-KR" dirty="0"/>
                <a:t>0</a:t>
              </a:r>
              <a:endParaRPr lang="ko-KR" altLang="en-US" dirty="0"/>
            </a:p>
          </p:txBody>
        </p:sp>
        <p:sp>
          <p:nvSpPr>
            <p:cNvPr id="111" name="TextBox 110">
              <a:extLst>
                <a:ext uri="{FF2B5EF4-FFF2-40B4-BE49-F238E27FC236}">
                  <a16:creationId xmlns:a16="http://schemas.microsoft.com/office/drawing/2014/main" id="{889447D9-EEEC-46EB-99D5-6C3178B982F4}"/>
                </a:ext>
              </a:extLst>
            </p:cNvPr>
            <p:cNvSpPr txBox="1"/>
            <p:nvPr/>
          </p:nvSpPr>
          <p:spPr>
            <a:xfrm>
              <a:off x="6678544" y="3560057"/>
              <a:ext cx="510941" cy="369332"/>
            </a:xfrm>
            <a:prstGeom prst="rect">
              <a:avLst/>
            </a:prstGeom>
            <a:noFill/>
          </p:spPr>
          <p:txBody>
            <a:bodyPr wrap="square" rtlCol="0">
              <a:spAutoFit/>
            </a:bodyPr>
            <a:lstStyle/>
            <a:p>
              <a:r>
                <a:rPr lang="en-US" altLang="ko-KR" dirty="0"/>
                <a:t>0.5</a:t>
              </a:r>
              <a:endParaRPr lang="ko-KR" altLang="en-US" dirty="0"/>
            </a:p>
          </p:txBody>
        </p:sp>
        <p:sp>
          <p:nvSpPr>
            <p:cNvPr id="112" name="TextBox 111">
              <a:extLst>
                <a:ext uri="{FF2B5EF4-FFF2-40B4-BE49-F238E27FC236}">
                  <a16:creationId xmlns:a16="http://schemas.microsoft.com/office/drawing/2014/main" id="{D274ACFF-9E29-4345-A127-DDB32F3D7F3C}"/>
                </a:ext>
              </a:extLst>
            </p:cNvPr>
            <p:cNvSpPr txBox="1"/>
            <p:nvPr/>
          </p:nvSpPr>
          <p:spPr>
            <a:xfrm>
              <a:off x="6947888" y="1717819"/>
              <a:ext cx="150921" cy="369332"/>
            </a:xfrm>
            <a:prstGeom prst="rect">
              <a:avLst/>
            </a:prstGeom>
            <a:noFill/>
          </p:spPr>
          <p:txBody>
            <a:bodyPr wrap="square" rtlCol="0">
              <a:spAutoFit/>
            </a:bodyPr>
            <a:lstStyle/>
            <a:p>
              <a:r>
                <a:rPr lang="en-US" altLang="ko-KR" dirty="0"/>
                <a:t>1</a:t>
              </a:r>
              <a:endParaRPr lang="ko-KR" altLang="en-US" dirty="0"/>
            </a:p>
          </p:txBody>
        </p:sp>
        <p:sp>
          <p:nvSpPr>
            <p:cNvPr id="113" name="TextBox 112">
              <a:extLst>
                <a:ext uri="{FF2B5EF4-FFF2-40B4-BE49-F238E27FC236}">
                  <a16:creationId xmlns:a16="http://schemas.microsoft.com/office/drawing/2014/main" id="{9B238142-ADC6-470D-BD17-882502FD8B03}"/>
                </a:ext>
              </a:extLst>
            </p:cNvPr>
            <p:cNvSpPr txBox="1"/>
            <p:nvPr/>
          </p:nvSpPr>
          <p:spPr>
            <a:xfrm>
              <a:off x="9005263" y="5691380"/>
              <a:ext cx="568741" cy="369332"/>
            </a:xfrm>
            <a:prstGeom prst="rect">
              <a:avLst/>
            </a:prstGeom>
            <a:noFill/>
          </p:spPr>
          <p:txBody>
            <a:bodyPr wrap="square" rtlCol="0">
              <a:spAutoFit/>
            </a:bodyPr>
            <a:lstStyle/>
            <a:p>
              <a:r>
                <a:rPr lang="en-US" altLang="ko-KR" dirty="0"/>
                <a:t>0.5</a:t>
              </a:r>
              <a:endParaRPr lang="ko-KR" altLang="en-US" dirty="0"/>
            </a:p>
          </p:txBody>
        </p:sp>
        <p:sp>
          <p:nvSpPr>
            <p:cNvPr id="114" name="TextBox 113">
              <a:extLst>
                <a:ext uri="{FF2B5EF4-FFF2-40B4-BE49-F238E27FC236}">
                  <a16:creationId xmlns:a16="http://schemas.microsoft.com/office/drawing/2014/main" id="{4E377415-F08F-454D-9574-D90A7B1868A0}"/>
                </a:ext>
              </a:extLst>
            </p:cNvPr>
            <p:cNvSpPr txBox="1"/>
            <p:nvPr/>
          </p:nvSpPr>
          <p:spPr>
            <a:xfrm>
              <a:off x="11086461" y="5686914"/>
              <a:ext cx="150921" cy="369332"/>
            </a:xfrm>
            <a:prstGeom prst="rect">
              <a:avLst/>
            </a:prstGeom>
            <a:noFill/>
          </p:spPr>
          <p:txBody>
            <a:bodyPr wrap="square" rtlCol="0">
              <a:spAutoFit/>
            </a:bodyPr>
            <a:lstStyle/>
            <a:p>
              <a:r>
                <a:rPr lang="en-US" altLang="ko-KR" dirty="0"/>
                <a:t>1</a:t>
              </a:r>
              <a:endParaRPr lang="ko-KR" altLang="en-US" dirty="0"/>
            </a:p>
          </p:txBody>
        </p:sp>
        <p:sp>
          <p:nvSpPr>
            <p:cNvPr id="115" name="TextBox 114">
              <a:extLst>
                <a:ext uri="{FF2B5EF4-FFF2-40B4-BE49-F238E27FC236}">
                  <a16:creationId xmlns:a16="http://schemas.microsoft.com/office/drawing/2014/main" id="{78A6FC26-37F5-4410-A9C7-F7EBAC5D45A8}"/>
                </a:ext>
              </a:extLst>
            </p:cNvPr>
            <p:cNvSpPr txBox="1"/>
            <p:nvPr/>
          </p:nvSpPr>
          <p:spPr>
            <a:xfrm>
              <a:off x="6947889" y="5321963"/>
              <a:ext cx="150921" cy="369332"/>
            </a:xfrm>
            <a:prstGeom prst="rect">
              <a:avLst/>
            </a:prstGeom>
            <a:noFill/>
          </p:spPr>
          <p:txBody>
            <a:bodyPr wrap="square" rtlCol="0">
              <a:spAutoFit/>
            </a:bodyPr>
            <a:lstStyle/>
            <a:p>
              <a:r>
                <a:rPr lang="en-US" altLang="ko-KR" dirty="0"/>
                <a:t>0</a:t>
              </a:r>
              <a:endParaRPr lang="ko-KR" altLang="en-US" dirty="0"/>
            </a:p>
          </p:txBody>
        </p:sp>
        <p:cxnSp>
          <p:nvCxnSpPr>
            <p:cNvPr id="116" name="직선 연결선 115">
              <a:extLst>
                <a:ext uri="{FF2B5EF4-FFF2-40B4-BE49-F238E27FC236}">
                  <a16:creationId xmlns:a16="http://schemas.microsoft.com/office/drawing/2014/main" id="{A74BC3D5-17D0-4295-B12C-2DF511CF67C1}"/>
                </a:ext>
              </a:extLst>
            </p:cNvPr>
            <p:cNvCxnSpPr>
              <a:stCxn id="109" idx="0"/>
              <a:endCxn id="109" idx="2"/>
            </p:cNvCxnSpPr>
            <p:nvPr/>
          </p:nvCxnSpPr>
          <p:spPr>
            <a:xfrm>
              <a:off x="9253223" y="1880238"/>
              <a:ext cx="0" cy="37289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직선 연결선 116">
              <a:extLst>
                <a:ext uri="{FF2B5EF4-FFF2-40B4-BE49-F238E27FC236}">
                  <a16:creationId xmlns:a16="http://schemas.microsoft.com/office/drawing/2014/main" id="{5C01E3BD-5F76-48F3-BCCD-A716EEFFE9DA}"/>
                </a:ext>
              </a:extLst>
            </p:cNvPr>
            <p:cNvCxnSpPr>
              <a:stCxn id="109" idx="1"/>
              <a:endCxn id="109" idx="3"/>
            </p:cNvCxnSpPr>
            <p:nvPr/>
          </p:nvCxnSpPr>
          <p:spPr>
            <a:xfrm>
              <a:off x="7269063" y="3744723"/>
              <a:ext cx="3968319" cy="0"/>
            </a:xfrm>
            <a:prstGeom prst="line">
              <a:avLst/>
            </a:prstGeom>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3880176B-27DB-45C4-A139-4AB7B1B2B929}"/>
                </a:ext>
              </a:extLst>
            </p:cNvPr>
            <p:cNvSpPr txBox="1"/>
            <p:nvPr/>
          </p:nvSpPr>
          <p:spPr>
            <a:xfrm>
              <a:off x="7986095" y="6061111"/>
              <a:ext cx="2530136" cy="369332"/>
            </a:xfrm>
            <a:prstGeom prst="rect">
              <a:avLst/>
            </a:prstGeom>
            <a:noFill/>
          </p:spPr>
          <p:txBody>
            <a:bodyPr wrap="square" rtlCol="0">
              <a:spAutoFit/>
            </a:bodyPr>
            <a:lstStyle/>
            <a:p>
              <a:pPr algn="ctr"/>
              <a:r>
                <a:rPr lang="en-US" altLang="ko-KR" dirty="0"/>
                <a:t>False Positive Rate</a:t>
              </a:r>
              <a:endParaRPr lang="ko-KR" altLang="en-US" dirty="0"/>
            </a:p>
          </p:txBody>
        </p:sp>
        <p:sp>
          <p:nvSpPr>
            <p:cNvPr id="119" name="TextBox 118">
              <a:extLst>
                <a:ext uri="{FF2B5EF4-FFF2-40B4-BE49-F238E27FC236}">
                  <a16:creationId xmlns:a16="http://schemas.microsoft.com/office/drawing/2014/main" id="{A6918FE1-79F4-441C-83FB-7B28C6F1A559}"/>
                </a:ext>
              </a:extLst>
            </p:cNvPr>
            <p:cNvSpPr txBox="1"/>
            <p:nvPr/>
          </p:nvSpPr>
          <p:spPr>
            <a:xfrm rot="16200000">
              <a:off x="5214624" y="3624246"/>
              <a:ext cx="2530136" cy="369332"/>
            </a:xfrm>
            <a:prstGeom prst="rect">
              <a:avLst/>
            </a:prstGeom>
            <a:noFill/>
          </p:spPr>
          <p:txBody>
            <a:bodyPr wrap="square" rtlCol="0">
              <a:spAutoFit/>
            </a:bodyPr>
            <a:lstStyle/>
            <a:p>
              <a:pPr algn="ctr"/>
              <a:r>
                <a:rPr lang="en-US" altLang="ko-KR" dirty="0"/>
                <a:t>True Positive Rate</a:t>
              </a:r>
              <a:endParaRPr lang="ko-KR" altLang="en-US" dirty="0"/>
            </a:p>
          </p:txBody>
        </p:sp>
        <p:cxnSp>
          <p:nvCxnSpPr>
            <p:cNvPr id="120" name="직선 연결선 119">
              <a:extLst>
                <a:ext uri="{FF2B5EF4-FFF2-40B4-BE49-F238E27FC236}">
                  <a16:creationId xmlns:a16="http://schemas.microsoft.com/office/drawing/2014/main" id="{C18FBCCE-B792-4119-83F1-B72951E7F4C2}"/>
                </a:ext>
              </a:extLst>
            </p:cNvPr>
            <p:cNvCxnSpPr/>
            <p:nvPr/>
          </p:nvCxnSpPr>
          <p:spPr>
            <a:xfrm flipV="1">
              <a:off x="7264945" y="1880238"/>
              <a:ext cx="3972437" cy="37289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1" name="자유형: 도형 120">
              <a:extLst>
                <a:ext uri="{FF2B5EF4-FFF2-40B4-BE49-F238E27FC236}">
                  <a16:creationId xmlns:a16="http://schemas.microsoft.com/office/drawing/2014/main" id="{AF995943-53C1-46C1-809D-F815F9F97A92}"/>
                </a:ext>
              </a:extLst>
            </p:cNvPr>
            <p:cNvSpPr/>
            <p:nvPr/>
          </p:nvSpPr>
          <p:spPr>
            <a:xfrm>
              <a:off x="7270812" y="1873188"/>
              <a:ext cx="3968318" cy="3737499"/>
            </a:xfrm>
            <a:custGeom>
              <a:avLst/>
              <a:gdLst>
                <a:gd name="connsiteX0" fmla="*/ 0 w 3968318"/>
                <a:gd name="connsiteY0" fmla="*/ 3737499 h 3737499"/>
                <a:gd name="connsiteX1" fmla="*/ 1074198 w 3968318"/>
                <a:gd name="connsiteY1" fmla="*/ 1020932 h 3737499"/>
                <a:gd name="connsiteX2" fmla="*/ 3968318 w 3968318"/>
                <a:gd name="connsiteY2" fmla="*/ 0 h 3737499"/>
              </a:gdLst>
              <a:ahLst/>
              <a:cxnLst>
                <a:cxn ang="0">
                  <a:pos x="connsiteX0" y="connsiteY0"/>
                </a:cxn>
                <a:cxn ang="0">
                  <a:pos x="connsiteX1" y="connsiteY1"/>
                </a:cxn>
                <a:cxn ang="0">
                  <a:pos x="connsiteX2" y="connsiteY2"/>
                </a:cxn>
              </a:cxnLst>
              <a:rect l="l" t="t" r="r" b="b"/>
              <a:pathLst>
                <a:path w="3968318" h="3737499">
                  <a:moveTo>
                    <a:pt x="0" y="3737499"/>
                  </a:moveTo>
                  <a:cubicBezTo>
                    <a:pt x="206406" y="2690673"/>
                    <a:pt x="412812" y="1643848"/>
                    <a:pt x="1074198" y="1020932"/>
                  </a:cubicBezTo>
                  <a:cubicBezTo>
                    <a:pt x="1735584" y="398016"/>
                    <a:pt x="2851951" y="199008"/>
                    <a:pt x="3968318"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1160761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60254B3D-F05A-4A3D-A2DB-BEF491918268}"/>
              </a:ext>
            </a:extLst>
          </p:cNvPr>
          <p:cNvPicPr>
            <a:picLocks noChangeAspect="1"/>
          </p:cNvPicPr>
          <p:nvPr/>
        </p:nvPicPr>
        <p:blipFill>
          <a:blip r:embed="rId2"/>
          <a:stretch>
            <a:fillRect/>
          </a:stretch>
        </p:blipFill>
        <p:spPr>
          <a:xfrm>
            <a:off x="1060810" y="225275"/>
            <a:ext cx="10294110" cy="2630717"/>
          </a:xfrm>
          <a:prstGeom prst="rect">
            <a:avLst/>
          </a:prstGeom>
        </p:spPr>
      </p:pic>
    </p:spTree>
    <p:extLst>
      <p:ext uri="{BB962C8B-B14F-4D97-AF65-F5344CB8AC3E}">
        <p14:creationId xmlns:p14="http://schemas.microsoft.com/office/powerpoint/2010/main" val="370765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Contents</a:t>
            </a:r>
            <a:endParaRPr lang="ko-KR" altLang="en-US" dirty="0"/>
          </a:p>
        </p:txBody>
      </p:sp>
      <p:sp>
        <p:nvSpPr>
          <p:cNvPr id="3" name="내용 개체 틀 2"/>
          <p:cNvSpPr>
            <a:spLocks noGrp="1"/>
          </p:cNvSpPr>
          <p:nvPr>
            <p:ph idx="1"/>
          </p:nvPr>
        </p:nvSpPr>
        <p:spPr/>
        <p:txBody>
          <a:bodyPr>
            <a:normAutofit fontScale="62500" lnSpcReduction="20000"/>
          </a:bodyPr>
          <a:lstStyle/>
          <a:p>
            <a:pPr marL="514350" indent="-514350">
              <a:buFont typeface="+mj-lt"/>
              <a:buAutoNum type="arabicPeriod"/>
            </a:pPr>
            <a:r>
              <a:rPr lang="en-US" altLang="ko-KR" dirty="0"/>
              <a:t>Introduction</a:t>
            </a:r>
          </a:p>
          <a:p>
            <a:pPr marL="514350" indent="-514350">
              <a:buFont typeface="+mj-lt"/>
              <a:buAutoNum type="arabicPeriod"/>
            </a:pPr>
            <a:r>
              <a:rPr lang="en-US" altLang="ko-KR" dirty="0"/>
              <a:t>K-Nearest Neighbor Algorithm</a:t>
            </a:r>
          </a:p>
          <a:p>
            <a:pPr marL="514350" indent="-514350">
              <a:buFont typeface="+mj-lt"/>
              <a:buAutoNum type="arabicPeriod"/>
            </a:pPr>
            <a:r>
              <a:rPr lang="en-US" altLang="ko-KR" dirty="0"/>
              <a:t>LDA(Linear Discriminant Analysis)</a:t>
            </a:r>
          </a:p>
          <a:p>
            <a:pPr marL="514350" indent="-514350">
              <a:buFont typeface="+mj-lt"/>
              <a:buAutoNum type="arabicPeriod"/>
            </a:pPr>
            <a:r>
              <a:rPr lang="en-US" altLang="ko-KR" dirty="0"/>
              <a:t>Perceptron</a:t>
            </a:r>
          </a:p>
          <a:p>
            <a:pPr marL="514350" indent="-514350">
              <a:buFont typeface="+mj-lt"/>
              <a:buAutoNum type="arabicPeriod"/>
            </a:pPr>
            <a:r>
              <a:rPr lang="en-US" altLang="ko-KR" dirty="0"/>
              <a:t>Feed-Forward Neural Networks</a:t>
            </a:r>
          </a:p>
          <a:p>
            <a:pPr marL="514350" indent="-514350">
              <a:buFont typeface="+mj-lt"/>
              <a:buAutoNum type="arabicPeriod"/>
            </a:pPr>
            <a:r>
              <a:rPr lang="en-US" altLang="ko-KR" dirty="0"/>
              <a:t>RNN(Recurrent Neural Networks)</a:t>
            </a:r>
          </a:p>
          <a:p>
            <a:pPr marL="514350" indent="-514350">
              <a:buFont typeface="+mj-lt"/>
              <a:buAutoNum type="arabicPeriod"/>
            </a:pPr>
            <a:r>
              <a:rPr lang="en-US" altLang="ko-KR" dirty="0"/>
              <a:t>SVM(Support Vector Machine)</a:t>
            </a:r>
          </a:p>
          <a:p>
            <a:pPr marL="514350" indent="-514350">
              <a:buFont typeface="+mj-lt"/>
              <a:buAutoNum type="arabicPeriod"/>
            </a:pPr>
            <a:r>
              <a:rPr lang="en-US" altLang="ko-KR" b="1" dirty="0"/>
              <a:t>Ensemble Learning</a:t>
            </a:r>
          </a:p>
          <a:p>
            <a:pPr marL="514350" indent="-514350">
              <a:buFont typeface="+mj-lt"/>
              <a:buAutoNum type="arabicPeriod"/>
            </a:pPr>
            <a:r>
              <a:rPr lang="en-US" altLang="ko-KR" dirty="0"/>
              <a:t>CNN(Convolutional Neural Network)</a:t>
            </a:r>
          </a:p>
          <a:p>
            <a:pPr marL="514350" indent="-514350">
              <a:buFont typeface="+mj-lt"/>
              <a:buAutoNum type="arabicPeriod"/>
            </a:pPr>
            <a:r>
              <a:rPr lang="en-US" altLang="ko-KR" dirty="0"/>
              <a:t>PCA(Principal Component Analysis)</a:t>
            </a:r>
          </a:p>
          <a:p>
            <a:pPr marL="514350" indent="-514350">
              <a:buFont typeface="+mj-lt"/>
              <a:buAutoNum type="arabicPeriod"/>
            </a:pPr>
            <a:r>
              <a:rPr lang="en-US" altLang="ko-KR" dirty="0"/>
              <a:t>ICA(Independent Component Analysis)</a:t>
            </a:r>
          </a:p>
          <a:p>
            <a:pPr marL="514350" indent="-514350">
              <a:buFont typeface="+mj-lt"/>
              <a:buAutoNum type="arabicPeriod"/>
            </a:pPr>
            <a:r>
              <a:rPr lang="en-US" altLang="ko-KR" dirty="0"/>
              <a:t>Clustering</a:t>
            </a:r>
          </a:p>
          <a:p>
            <a:pPr marL="514350" indent="-514350">
              <a:buFont typeface="+mj-lt"/>
              <a:buAutoNum type="arabicPeriod"/>
            </a:pPr>
            <a:r>
              <a:rPr lang="en-US" altLang="ko-KR" dirty="0"/>
              <a:t>GAN(Generative Adversarial Network) </a:t>
            </a:r>
          </a:p>
        </p:txBody>
      </p:sp>
    </p:spTree>
    <p:extLst>
      <p:ext uri="{BB962C8B-B14F-4D97-AF65-F5344CB8AC3E}">
        <p14:creationId xmlns:p14="http://schemas.microsoft.com/office/powerpoint/2010/main" val="157403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8.1. Why?</a:t>
            </a:r>
            <a:endParaRPr lang="ko-KR" altLang="en-US" sz="3200"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5" name="내용 개체 틀 4"/>
          <p:cNvSpPr>
            <a:spLocks noGrp="1"/>
          </p:cNvSpPr>
          <p:nvPr>
            <p:ph idx="1"/>
          </p:nvPr>
        </p:nvSpPr>
        <p:spPr>
          <a:xfrm>
            <a:off x="625136" y="1009370"/>
            <a:ext cx="10515600" cy="5568854"/>
          </a:xfrm>
        </p:spPr>
        <p:txBody>
          <a:bodyPr>
            <a:normAutofit lnSpcReduction="10000"/>
          </a:bodyPr>
          <a:lstStyle/>
          <a:p>
            <a:r>
              <a:rPr lang="en-US" altLang="ko-KR" dirty="0"/>
              <a:t>There are various types of learners which use different</a:t>
            </a:r>
          </a:p>
          <a:p>
            <a:pPr lvl="1"/>
            <a:r>
              <a:rPr lang="en-US" altLang="ko-KR" sz="2000" dirty="0"/>
              <a:t>Algorithms </a:t>
            </a:r>
          </a:p>
          <a:p>
            <a:pPr lvl="1"/>
            <a:r>
              <a:rPr lang="en-US" altLang="ko-KR" sz="2000" dirty="0"/>
              <a:t>Hyper-parameters </a:t>
            </a:r>
          </a:p>
          <a:p>
            <a:pPr lvl="1"/>
            <a:r>
              <a:rPr lang="en-US" altLang="ko-KR" sz="2000" dirty="0"/>
              <a:t>Representations</a:t>
            </a:r>
          </a:p>
          <a:p>
            <a:pPr lvl="1"/>
            <a:r>
              <a:rPr lang="en-US" altLang="ko-KR" sz="2000" dirty="0"/>
              <a:t>Training sets </a:t>
            </a:r>
          </a:p>
          <a:p>
            <a:pPr lvl="1"/>
            <a:r>
              <a:rPr lang="en-US" altLang="ko-KR" sz="2000" dirty="0"/>
              <a:t>Subproblems </a:t>
            </a:r>
          </a:p>
          <a:p>
            <a:pPr marL="0" indent="0">
              <a:buNone/>
            </a:pPr>
            <a:r>
              <a:rPr lang="en-US" altLang="ko-KR" dirty="0">
                <a:latin typeface="Cambria Math" panose="02040503050406030204" pitchFamily="18" charset="0"/>
                <a:ea typeface="Cambria Math" panose="02040503050406030204" pitchFamily="18" charset="0"/>
              </a:rPr>
              <a:t>⇒ Different learners attain different performance!</a:t>
            </a:r>
            <a:endParaRPr lang="en-US" altLang="ko-KR" dirty="0"/>
          </a:p>
          <a:p>
            <a:r>
              <a:rPr lang="en-US" altLang="ko-KR" dirty="0"/>
              <a:t>No Free Lunch Theorems for Machine Learning </a:t>
            </a:r>
          </a:p>
          <a:p>
            <a:pPr lvl="1" algn="just"/>
            <a:r>
              <a:rPr lang="en-US" altLang="ko-KR" sz="2000" dirty="0"/>
              <a:t>If an algorithm performs well on a certain class of problems then it necessarily pays for that with degraded performance on the set of all remaining problems</a:t>
            </a:r>
          </a:p>
          <a:p>
            <a:pPr lvl="1"/>
            <a:r>
              <a:rPr lang="en-US" altLang="ko-KR" sz="2000" dirty="0"/>
              <a:t>There is no single algorithm that always shows the most accurate performance. </a:t>
            </a:r>
          </a:p>
          <a:p>
            <a:pPr lvl="1" algn="just"/>
            <a:r>
              <a:rPr lang="en-US" altLang="ko-KR" sz="2000" dirty="0"/>
              <a:t>Fine tuning of algorithms </a:t>
            </a:r>
            <a:r>
              <a:rPr lang="en-US" altLang="ko-KR" sz="2000" dirty="0">
                <a:latin typeface="Cambria Math" panose="02040503050406030204" pitchFamily="18" charset="0"/>
                <a:ea typeface="Cambria Math" panose="02040503050406030204" pitchFamily="18" charset="0"/>
              </a:rPr>
              <a:t>→ </a:t>
            </a:r>
            <a:r>
              <a:rPr lang="en-US" altLang="ko-KR" sz="2000" dirty="0"/>
              <a:t>there are instances the algorithm is inaccurate and there may be another algorithm that is accurate on those </a:t>
            </a:r>
          </a:p>
          <a:p>
            <a:r>
              <a:rPr lang="en-US" altLang="ko-KR" dirty="0"/>
              <a:t>Generating a group of base learners and combining them for higher accuracy </a:t>
            </a:r>
          </a:p>
        </p:txBody>
      </p:sp>
    </p:spTree>
    <p:extLst>
      <p:ext uri="{BB962C8B-B14F-4D97-AF65-F5344CB8AC3E}">
        <p14:creationId xmlns:p14="http://schemas.microsoft.com/office/powerpoint/2010/main" val="81437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200" y="365126"/>
            <a:ext cx="10515600" cy="535828"/>
          </a:xfrm>
        </p:spPr>
        <p:txBody>
          <a:bodyPr>
            <a:normAutofit/>
          </a:bodyPr>
          <a:lstStyle/>
          <a:p>
            <a:r>
              <a:rPr lang="en-US" altLang="ko-KR" sz="3200" b="1" dirty="0"/>
              <a:t>8.2. Voting </a:t>
            </a:r>
            <a:endParaRPr lang="ko-KR" altLang="en-US" sz="3200" b="1" dirty="0"/>
          </a:p>
        </p:txBody>
      </p:sp>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0" name="내용 개체 틀 4"/>
          <p:cNvSpPr>
            <a:spLocks noGrp="1"/>
          </p:cNvSpPr>
          <p:nvPr>
            <p:ph idx="1"/>
          </p:nvPr>
        </p:nvSpPr>
        <p:spPr>
          <a:xfrm>
            <a:off x="488577" y="961279"/>
            <a:ext cx="10515600" cy="5568854"/>
          </a:xfrm>
        </p:spPr>
        <p:txBody>
          <a:bodyPr>
            <a:normAutofit/>
          </a:bodyPr>
          <a:lstStyle/>
          <a:p>
            <a:r>
              <a:rPr lang="en-US" altLang="ko-KR" dirty="0"/>
              <a:t>Linear combination of outputs (learners) </a:t>
            </a:r>
          </a:p>
          <a:p>
            <a:endParaRPr lang="en-US" altLang="ko-KR" dirty="0"/>
          </a:p>
          <a:p>
            <a:endParaRPr lang="en-US" altLang="ko-KR" dirty="0"/>
          </a:p>
          <a:p>
            <a:endParaRPr lang="en-US" altLang="ko-KR" dirty="0"/>
          </a:p>
          <a:p>
            <a:endParaRPr lang="en-US" altLang="ko-KR" dirty="0"/>
          </a:p>
          <a:p>
            <a:r>
              <a:rPr lang="en-US" altLang="ko-KR" dirty="0"/>
              <a:t>Classification </a:t>
            </a:r>
          </a:p>
          <a:p>
            <a:endParaRPr lang="en-US" altLang="ko-KR" dirty="0"/>
          </a:p>
          <a:p>
            <a:endParaRPr lang="en-US" altLang="ko-KR" dirty="0"/>
          </a:p>
          <a:p>
            <a:pPr lvl="1"/>
            <a:r>
              <a:rPr lang="en-US" altLang="ko-KR" dirty="0"/>
              <a:t>Simple voting: equal weight </a:t>
            </a:r>
          </a:p>
          <a:p>
            <a:pPr lvl="1"/>
            <a:r>
              <a:rPr lang="en-US" altLang="ko-KR" dirty="0"/>
              <a:t>Plurality voting: class with max vote is the winner </a:t>
            </a:r>
          </a:p>
          <a:p>
            <a:pPr lvl="1"/>
            <a:r>
              <a:rPr lang="en-US" altLang="ko-KR" dirty="0"/>
              <a:t>Majority voting (2 class problem) </a:t>
            </a:r>
          </a:p>
        </p:txBody>
      </p:sp>
      <p:grpSp>
        <p:nvGrpSpPr>
          <p:cNvPr id="11" name="그룹 10">
            <a:extLst>
              <a:ext uri="{FF2B5EF4-FFF2-40B4-BE49-F238E27FC236}">
                <a16:creationId xmlns:a16="http://schemas.microsoft.com/office/drawing/2014/main" id="{663AA42A-7BD8-452C-A7A5-09E3DCF9E58E}"/>
              </a:ext>
            </a:extLst>
          </p:cNvPr>
          <p:cNvGrpSpPr/>
          <p:nvPr/>
        </p:nvGrpSpPr>
        <p:grpSpPr>
          <a:xfrm>
            <a:off x="7532416" y="1353342"/>
            <a:ext cx="3727174" cy="4151316"/>
            <a:chOff x="3742081" y="2009648"/>
            <a:chExt cx="3727174" cy="4151316"/>
          </a:xfrm>
        </p:grpSpPr>
        <p:cxnSp>
          <p:nvCxnSpPr>
            <p:cNvPr id="12" name="직선 화살표 연결선 11">
              <a:extLst>
                <a:ext uri="{FF2B5EF4-FFF2-40B4-BE49-F238E27FC236}">
                  <a16:creationId xmlns:a16="http://schemas.microsoft.com/office/drawing/2014/main" id="{52184172-C39A-4CCA-BB77-769D52327CEB}"/>
                </a:ext>
              </a:extLst>
            </p:cNvPr>
            <p:cNvCxnSpPr/>
            <p:nvPr/>
          </p:nvCxnSpPr>
          <p:spPr>
            <a:xfrm flipH="1" flipV="1">
              <a:off x="4104861" y="4820478"/>
              <a:ext cx="1401417" cy="10634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66F19E3F-7726-421F-8D04-6070B553DD64}"/>
                </a:ext>
              </a:extLst>
            </p:cNvPr>
            <p:cNvCxnSpPr/>
            <p:nvPr/>
          </p:nvCxnSpPr>
          <p:spPr>
            <a:xfrm flipH="1" flipV="1">
              <a:off x="4929809" y="4820478"/>
              <a:ext cx="576469" cy="1063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직선 화살표 연결선 13">
              <a:extLst>
                <a:ext uri="{FF2B5EF4-FFF2-40B4-BE49-F238E27FC236}">
                  <a16:creationId xmlns:a16="http://schemas.microsoft.com/office/drawing/2014/main" id="{15327736-A2D2-485F-9186-9D880633EC55}"/>
                </a:ext>
              </a:extLst>
            </p:cNvPr>
            <p:cNvCxnSpPr/>
            <p:nvPr/>
          </p:nvCxnSpPr>
          <p:spPr>
            <a:xfrm flipV="1">
              <a:off x="5506278" y="4820479"/>
              <a:ext cx="273327" cy="1063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직선 화살표 연결선 14">
              <a:extLst>
                <a:ext uri="{FF2B5EF4-FFF2-40B4-BE49-F238E27FC236}">
                  <a16:creationId xmlns:a16="http://schemas.microsoft.com/office/drawing/2014/main" id="{DAC2D479-0663-4F37-881E-4172178F4881}"/>
                </a:ext>
              </a:extLst>
            </p:cNvPr>
            <p:cNvCxnSpPr/>
            <p:nvPr/>
          </p:nvCxnSpPr>
          <p:spPr>
            <a:xfrm flipV="1">
              <a:off x="5506278" y="4820479"/>
              <a:ext cx="1679715" cy="1063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모서리가 둥근 직사각형 13">
              <a:extLst>
                <a:ext uri="{FF2B5EF4-FFF2-40B4-BE49-F238E27FC236}">
                  <a16:creationId xmlns:a16="http://schemas.microsoft.com/office/drawing/2014/main" id="{99600F8A-792C-48BD-9310-0887B66CAEF0}"/>
                </a:ext>
              </a:extLst>
            </p:cNvPr>
            <p:cNvSpPr/>
            <p:nvPr/>
          </p:nvSpPr>
          <p:spPr>
            <a:xfrm>
              <a:off x="3742081" y="436327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모서리가 둥근 직사각형 14">
              <a:extLst>
                <a:ext uri="{FF2B5EF4-FFF2-40B4-BE49-F238E27FC236}">
                  <a16:creationId xmlns:a16="http://schemas.microsoft.com/office/drawing/2014/main" id="{46ACFE4E-EA7F-4C82-92D8-DEC58C1DB839}"/>
                </a:ext>
              </a:extLst>
            </p:cNvPr>
            <p:cNvSpPr/>
            <p:nvPr/>
          </p:nvSpPr>
          <p:spPr>
            <a:xfrm>
              <a:off x="5439187" y="436327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모서리가 둥근 직사각형 15">
              <a:extLst>
                <a:ext uri="{FF2B5EF4-FFF2-40B4-BE49-F238E27FC236}">
                  <a16:creationId xmlns:a16="http://schemas.microsoft.com/office/drawing/2014/main" id="{6538B4E5-A480-4091-9BE9-EE73B8EAAC7E}"/>
                </a:ext>
              </a:extLst>
            </p:cNvPr>
            <p:cNvSpPr/>
            <p:nvPr/>
          </p:nvSpPr>
          <p:spPr>
            <a:xfrm>
              <a:off x="4590634" y="435333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모서리가 둥근 직사각형 16">
              <a:extLst>
                <a:ext uri="{FF2B5EF4-FFF2-40B4-BE49-F238E27FC236}">
                  <a16:creationId xmlns:a16="http://schemas.microsoft.com/office/drawing/2014/main" id="{5BF62991-4DFE-4D38-83E9-FB5E07E718BD}"/>
                </a:ext>
              </a:extLst>
            </p:cNvPr>
            <p:cNvSpPr/>
            <p:nvPr/>
          </p:nvSpPr>
          <p:spPr>
            <a:xfrm>
              <a:off x="6753637" y="4353338"/>
              <a:ext cx="715618"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0" name="직선 연결선 19">
              <a:extLst>
                <a:ext uri="{FF2B5EF4-FFF2-40B4-BE49-F238E27FC236}">
                  <a16:creationId xmlns:a16="http://schemas.microsoft.com/office/drawing/2014/main" id="{3D170185-EE3F-44C2-B62D-C81E34E5227B}"/>
                </a:ext>
              </a:extLst>
            </p:cNvPr>
            <p:cNvCxnSpPr/>
            <p:nvPr/>
          </p:nvCxnSpPr>
          <p:spPr>
            <a:xfrm flipV="1">
              <a:off x="5913783" y="5178287"/>
              <a:ext cx="432352" cy="993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직선 연결선 20">
              <a:extLst>
                <a:ext uri="{FF2B5EF4-FFF2-40B4-BE49-F238E27FC236}">
                  <a16:creationId xmlns:a16="http://schemas.microsoft.com/office/drawing/2014/main" id="{D654679A-1620-400C-926C-77107F564442}"/>
                </a:ext>
              </a:extLst>
            </p:cNvPr>
            <p:cNvCxnSpPr/>
            <p:nvPr/>
          </p:nvCxnSpPr>
          <p:spPr>
            <a:xfrm flipV="1">
              <a:off x="6231831" y="4591878"/>
              <a:ext cx="432352" cy="993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0466C851-7052-4593-B5BE-8E0B765EF6CE}"/>
                    </a:ext>
                  </a:extLst>
                </p:cNvPr>
                <p:cNvSpPr txBox="1"/>
                <p:nvPr/>
              </p:nvSpPr>
              <p:spPr>
                <a:xfrm>
                  <a:off x="4011498" y="4443438"/>
                  <a:ext cx="31681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1</m:t>
                            </m:r>
                          </m:sub>
                        </m:sSub>
                      </m:oMath>
                    </m:oMathPara>
                  </a14:m>
                  <a:endParaRPr lang="ko-KR" altLang="en-US" dirty="0"/>
                </a:p>
              </p:txBody>
            </p:sp>
          </mc:Choice>
          <mc:Fallback xmlns="">
            <p:sp>
              <p:nvSpPr>
                <p:cNvPr id="22" name="TextBox 21">
                  <a:extLst>
                    <a:ext uri="{FF2B5EF4-FFF2-40B4-BE49-F238E27FC236}">
                      <a16:creationId xmlns:a16="http://schemas.microsoft.com/office/drawing/2014/main" id="{0466C851-7052-4593-B5BE-8E0B765EF6CE}"/>
                    </a:ext>
                  </a:extLst>
                </p:cNvPr>
                <p:cNvSpPr txBox="1">
                  <a:spLocks noRot="1" noChangeAspect="1" noMove="1" noResize="1" noEditPoints="1" noAdjustHandles="1" noChangeArrowheads="1" noChangeShapeType="1" noTextEdit="1"/>
                </p:cNvSpPr>
                <p:nvPr/>
              </p:nvSpPr>
              <p:spPr>
                <a:xfrm>
                  <a:off x="4011498" y="4443438"/>
                  <a:ext cx="316817" cy="276999"/>
                </a:xfrm>
                <a:prstGeom prst="rect">
                  <a:avLst/>
                </a:prstGeom>
                <a:blipFill>
                  <a:blip r:embed="rId4"/>
                  <a:stretch>
                    <a:fillRect l="-13462" r="-1923"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8E42DE4-1BB0-4E49-8E0F-B94060D9EFF1}"/>
                    </a:ext>
                  </a:extLst>
                </p:cNvPr>
                <p:cNvSpPr txBox="1"/>
                <p:nvPr/>
              </p:nvSpPr>
              <p:spPr>
                <a:xfrm>
                  <a:off x="4768739" y="4453378"/>
                  <a:ext cx="3221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2</m:t>
                            </m:r>
                          </m:sub>
                        </m:sSub>
                      </m:oMath>
                    </m:oMathPara>
                  </a14:m>
                  <a:endParaRPr lang="ko-KR" altLang="en-US" dirty="0"/>
                </a:p>
              </p:txBody>
            </p:sp>
          </mc:Choice>
          <mc:Fallback xmlns="">
            <p:sp>
              <p:nvSpPr>
                <p:cNvPr id="23" name="TextBox 22">
                  <a:extLst>
                    <a:ext uri="{FF2B5EF4-FFF2-40B4-BE49-F238E27FC236}">
                      <a16:creationId xmlns:a16="http://schemas.microsoft.com/office/drawing/2014/main" id="{B8E42DE4-1BB0-4E49-8E0F-B94060D9EFF1}"/>
                    </a:ext>
                  </a:extLst>
                </p:cNvPr>
                <p:cNvSpPr txBox="1">
                  <a:spLocks noRot="1" noChangeAspect="1" noMove="1" noResize="1" noEditPoints="1" noAdjustHandles="1" noChangeArrowheads="1" noChangeShapeType="1" noTextEdit="1"/>
                </p:cNvSpPr>
                <p:nvPr/>
              </p:nvSpPr>
              <p:spPr>
                <a:xfrm>
                  <a:off x="4768739" y="4453378"/>
                  <a:ext cx="322139" cy="276999"/>
                </a:xfrm>
                <a:prstGeom prst="rect">
                  <a:avLst/>
                </a:prstGeom>
                <a:blipFill>
                  <a:blip r:embed="rId5"/>
                  <a:stretch>
                    <a:fillRect l="-13208" r="-3774"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6ED8F595-910F-4FE9-A469-FCE9AC4FC0C9}"/>
                    </a:ext>
                  </a:extLst>
                </p:cNvPr>
                <p:cNvSpPr txBox="1"/>
                <p:nvPr/>
              </p:nvSpPr>
              <p:spPr>
                <a:xfrm>
                  <a:off x="5654560" y="4443438"/>
                  <a:ext cx="3221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3</m:t>
                            </m:r>
                          </m:sub>
                        </m:sSub>
                      </m:oMath>
                    </m:oMathPara>
                  </a14:m>
                  <a:endParaRPr lang="ko-KR" altLang="en-US" dirty="0"/>
                </a:p>
              </p:txBody>
            </p:sp>
          </mc:Choice>
          <mc:Fallback xmlns="">
            <p:sp>
              <p:nvSpPr>
                <p:cNvPr id="24" name="TextBox 23">
                  <a:extLst>
                    <a:ext uri="{FF2B5EF4-FFF2-40B4-BE49-F238E27FC236}">
                      <a16:creationId xmlns:a16="http://schemas.microsoft.com/office/drawing/2014/main" id="{6ED8F595-910F-4FE9-A469-FCE9AC4FC0C9}"/>
                    </a:ext>
                  </a:extLst>
                </p:cNvPr>
                <p:cNvSpPr txBox="1">
                  <a:spLocks noRot="1" noChangeAspect="1" noMove="1" noResize="1" noEditPoints="1" noAdjustHandles="1" noChangeArrowheads="1" noChangeShapeType="1" noTextEdit="1"/>
                </p:cNvSpPr>
                <p:nvPr/>
              </p:nvSpPr>
              <p:spPr>
                <a:xfrm>
                  <a:off x="5654560" y="4443438"/>
                  <a:ext cx="322139" cy="276999"/>
                </a:xfrm>
                <a:prstGeom prst="rect">
                  <a:avLst/>
                </a:prstGeom>
                <a:blipFill>
                  <a:blip r:embed="rId6"/>
                  <a:stretch>
                    <a:fillRect l="-13208" r="-3774" b="-2000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C88ACFCF-9B84-4E98-9AB4-16A9BD81A4C0}"/>
                    </a:ext>
                  </a:extLst>
                </p:cNvPr>
                <p:cNvSpPr txBox="1"/>
                <p:nvPr/>
              </p:nvSpPr>
              <p:spPr>
                <a:xfrm>
                  <a:off x="6942799" y="4434149"/>
                  <a:ext cx="32021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𝑑</m:t>
                            </m:r>
                          </m:e>
                          <m:sub>
                            <m:r>
                              <a:rPr lang="en-US" altLang="ko-KR" b="0" i="1" smtClean="0">
                                <a:latin typeface="Cambria Math" panose="02040503050406030204" pitchFamily="18" charset="0"/>
                              </a:rPr>
                              <m:t>𝐿</m:t>
                            </m:r>
                          </m:sub>
                        </m:sSub>
                      </m:oMath>
                    </m:oMathPara>
                  </a14:m>
                  <a:endParaRPr lang="ko-KR" altLang="en-US" dirty="0"/>
                </a:p>
              </p:txBody>
            </p:sp>
          </mc:Choice>
          <mc:Fallback xmlns="">
            <p:sp>
              <p:nvSpPr>
                <p:cNvPr id="25" name="TextBox 24">
                  <a:extLst>
                    <a:ext uri="{FF2B5EF4-FFF2-40B4-BE49-F238E27FC236}">
                      <a16:creationId xmlns:a16="http://schemas.microsoft.com/office/drawing/2014/main" id="{C88ACFCF-9B84-4E98-9AB4-16A9BD81A4C0}"/>
                    </a:ext>
                  </a:extLst>
                </p:cNvPr>
                <p:cNvSpPr txBox="1">
                  <a:spLocks noRot="1" noChangeAspect="1" noMove="1" noResize="1" noEditPoints="1" noAdjustHandles="1" noChangeArrowheads="1" noChangeShapeType="1" noTextEdit="1"/>
                </p:cNvSpPr>
                <p:nvPr/>
              </p:nvSpPr>
              <p:spPr>
                <a:xfrm>
                  <a:off x="6942799" y="4434149"/>
                  <a:ext cx="320216" cy="276999"/>
                </a:xfrm>
                <a:prstGeom prst="rect">
                  <a:avLst/>
                </a:prstGeom>
                <a:blipFill>
                  <a:blip r:embed="rId7"/>
                  <a:stretch>
                    <a:fillRect l="-13462" r="-1923"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C767CF1-0932-44AC-A787-1B9CDEBA42CF}"/>
                    </a:ext>
                  </a:extLst>
                </p:cNvPr>
                <p:cNvSpPr txBox="1"/>
                <p:nvPr/>
              </p:nvSpPr>
              <p:spPr>
                <a:xfrm>
                  <a:off x="5406888" y="5883965"/>
                  <a:ext cx="21480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1" i="1" smtClean="0">
                            <a:latin typeface="Cambria Math" panose="02040503050406030204" pitchFamily="18" charset="0"/>
                          </a:rPr>
                          <m:t>𝒙</m:t>
                        </m:r>
                      </m:oMath>
                    </m:oMathPara>
                  </a14:m>
                  <a:endParaRPr lang="ko-KR" altLang="en-US" dirty="0"/>
                </a:p>
              </p:txBody>
            </p:sp>
          </mc:Choice>
          <mc:Fallback xmlns="">
            <p:sp>
              <p:nvSpPr>
                <p:cNvPr id="26" name="TextBox 25">
                  <a:extLst>
                    <a:ext uri="{FF2B5EF4-FFF2-40B4-BE49-F238E27FC236}">
                      <a16:creationId xmlns:a16="http://schemas.microsoft.com/office/drawing/2014/main" id="{CC767CF1-0932-44AC-A787-1B9CDEBA42CF}"/>
                    </a:ext>
                  </a:extLst>
                </p:cNvPr>
                <p:cNvSpPr txBox="1">
                  <a:spLocks noRot="1" noChangeAspect="1" noMove="1" noResize="1" noEditPoints="1" noAdjustHandles="1" noChangeArrowheads="1" noChangeShapeType="1" noTextEdit="1"/>
                </p:cNvSpPr>
                <p:nvPr/>
              </p:nvSpPr>
              <p:spPr>
                <a:xfrm>
                  <a:off x="5406888" y="5883965"/>
                  <a:ext cx="214802" cy="276999"/>
                </a:xfrm>
                <a:prstGeom prst="rect">
                  <a:avLst/>
                </a:prstGeom>
                <a:blipFill>
                  <a:blip r:embed="rId8"/>
                  <a:stretch>
                    <a:fillRect l="-8571" r="-11429" b="-2174"/>
                  </a:stretch>
                </a:blipFill>
              </p:spPr>
              <p:txBody>
                <a:bodyPr/>
                <a:lstStyle/>
                <a:p>
                  <a:r>
                    <a:rPr lang="ko-KR" altLang="en-US">
                      <a:noFill/>
                    </a:rPr>
                    <a:t> </a:t>
                  </a:r>
                </a:p>
              </p:txBody>
            </p:sp>
          </mc:Fallback>
        </mc:AlternateContent>
        <p:sp>
          <p:nvSpPr>
            <p:cNvPr id="27" name="타원 26">
              <a:extLst>
                <a:ext uri="{FF2B5EF4-FFF2-40B4-BE49-F238E27FC236}">
                  <a16:creationId xmlns:a16="http://schemas.microsoft.com/office/drawing/2014/main" id="{148D2EAF-D8B9-4CD1-B27B-0E0A9C1E22AF}"/>
                </a:ext>
              </a:extLst>
            </p:cNvPr>
            <p:cNvSpPr/>
            <p:nvPr/>
          </p:nvSpPr>
          <p:spPr>
            <a:xfrm>
              <a:off x="5319919" y="2713381"/>
              <a:ext cx="372717" cy="33793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TextBox 27">
              <a:extLst>
                <a:ext uri="{FF2B5EF4-FFF2-40B4-BE49-F238E27FC236}">
                  <a16:creationId xmlns:a16="http://schemas.microsoft.com/office/drawing/2014/main" id="{8C2C61D2-1B64-404D-AE31-7A54965FE077}"/>
                </a:ext>
              </a:extLst>
            </p:cNvPr>
            <p:cNvSpPr txBox="1"/>
            <p:nvPr/>
          </p:nvSpPr>
          <p:spPr>
            <a:xfrm>
              <a:off x="5425326" y="2743847"/>
              <a:ext cx="161904" cy="276999"/>
            </a:xfrm>
            <a:prstGeom prst="rect">
              <a:avLst/>
            </a:prstGeom>
            <a:noFill/>
          </p:spPr>
          <p:txBody>
            <a:bodyPr wrap="none" lIns="0" tIns="0" rIns="0" bIns="0" rtlCol="0">
              <a:spAutoFit/>
            </a:bodyPr>
            <a:lstStyle/>
            <a:p>
              <a:r>
                <a:rPr lang="en-US" altLang="ko-KR" dirty="0"/>
                <a:t>+</a:t>
              </a:r>
              <a:endParaRPr lang="ko-KR" altLang="en-US" dirty="0"/>
            </a:p>
          </p:txBody>
        </p:sp>
        <p:cxnSp>
          <p:nvCxnSpPr>
            <p:cNvPr id="29" name="직선 화살표 연결선 28">
              <a:extLst>
                <a:ext uri="{FF2B5EF4-FFF2-40B4-BE49-F238E27FC236}">
                  <a16:creationId xmlns:a16="http://schemas.microsoft.com/office/drawing/2014/main" id="{EC0CBA6F-C9F7-42D7-9BA3-37FD030A062D}"/>
                </a:ext>
              </a:extLst>
            </p:cNvPr>
            <p:cNvCxnSpPr>
              <a:stCxn id="16" idx="0"/>
              <a:endCxn id="27" idx="4"/>
            </p:cNvCxnSpPr>
            <p:nvPr/>
          </p:nvCxnSpPr>
          <p:spPr>
            <a:xfrm flipV="1">
              <a:off x="4099890" y="3051311"/>
              <a:ext cx="1406388" cy="1311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a:extLst>
                <a:ext uri="{FF2B5EF4-FFF2-40B4-BE49-F238E27FC236}">
                  <a16:creationId xmlns:a16="http://schemas.microsoft.com/office/drawing/2014/main" id="{79FD83AB-0AC8-4323-83D6-386902B8E7F8}"/>
                </a:ext>
              </a:extLst>
            </p:cNvPr>
            <p:cNvCxnSpPr>
              <a:stCxn id="18" idx="0"/>
              <a:endCxn id="27" idx="4"/>
            </p:cNvCxnSpPr>
            <p:nvPr/>
          </p:nvCxnSpPr>
          <p:spPr>
            <a:xfrm flipV="1">
              <a:off x="4948443" y="3051311"/>
              <a:ext cx="557835" cy="130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직선 화살표 연결선 30">
              <a:extLst>
                <a:ext uri="{FF2B5EF4-FFF2-40B4-BE49-F238E27FC236}">
                  <a16:creationId xmlns:a16="http://schemas.microsoft.com/office/drawing/2014/main" id="{C693007A-82DD-42D2-B60A-13D05BC0AE95}"/>
                </a:ext>
              </a:extLst>
            </p:cNvPr>
            <p:cNvCxnSpPr>
              <a:stCxn id="17" idx="0"/>
              <a:endCxn id="27" idx="4"/>
            </p:cNvCxnSpPr>
            <p:nvPr/>
          </p:nvCxnSpPr>
          <p:spPr>
            <a:xfrm flipH="1" flipV="1">
              <a:off x="5506278" y="3051311"/>
              <a:ext cx="290718" cy="13119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직선 화살표 연결선 31">
              <a:extLst>
                <a:ext uri="{FF2B5EF4-FFF2-40B4-BE49-F238E27FC236}">
                  <a16:creationId xmlns:a16="http://schemas.microsoft.com/office/drawing/2014/main" id="{F0251920-A505-4952-BC8C-E2A0B0D31E77}"/>
                </a:ext>
              </a:extLst>
            </p:cNvPr>
            <p:cNvCxnSpPr>
              <a:stCxn id="19" idx="0"/>
              <a:endCxn id="27" idx="4"/>
            </p:cNvCxnSpPr>
            <p:nvPr/>
          </p:nvCxnSpPr>
          <p:spPr>
            <a:xfrm flipH="1" flipV="1">
              <a:off x="5506278" y="3051311"/>
              <a:ext cx="1605168" cy="130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직선 화살표 연결선 32">
              <a:extLst>
                <a:ext uri="{FF2B5EF4-FFF2-40B4-BE49-F238E27FC236}">
                  <a16:creationId xmlns:a16="http://schemas.microsoft.com/office/drawing/2014/main" id="{5C8AEC79-CA9B-430F-A85F-EFB7C749E5DD}"/>
                </a:ext>
              </a:extLst>
            </p:cNvPr>
            <p:cNvCxnSpPr>
              <a:stCxn id="27" idx="0"/>
            </p:cNvCxnSpPr>
            <p:nvPr/>
          </p:nvCxnSpPr>
          <p:spPr>
            <a:xfrm flipH="1" flipV="1">
              <a:off x="5506277" y="2355572"/>
              <a:ext cx="1" cy="3578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0C48944C-AD82-4686-A611-8F3DE771ECD7}"/>
                    </a:ext>
                  </a:extLst>
                </p:cNvPr>
                <p:cNvSpPr txBox="1"/>
                <p:nvPr/>
              </p:nvSpPr>
              <p:spPr>
                <a:xfrm>
                  <a:off x="4422747" y="3421362"/>
                  <a:ext cx="34599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1</m:t>
                            </m:r>
                          </m:sub>
                        </m:sSub>
                      </m:oMath>
                    </m:oMathPara>
                  </a14:m>
                  <a:endParaRPr lang="ko-KR" altLang="en-US" dirty="0"/>
                </a:p>
              </p:txBody>
            </p:sp>
          </mc:Choice>
          <mc:Fallback xmlns="">
            <p:sp>
              <p:nvSpPr>
                <p:cNvPr id="34" name="TextBox 33">
                  <a:extLst>
                    <a:ext uri="{FF2B5EF4-FFF2-40B4-BE49-F238E27FC236}">
                      <a16:creationId xmlns:a16="http://schemas.microsoft.com/office/drawing/2014/main" id="{0C48944C-AD82-4686-A611-8F3DE771ECD7}"/>
                    </a:ext>
                  </a:extLst>
                </p:cNvPr>
                <p:cNvSpPr txBox="1">
                  <a:spLocks noRot="1" noChangeAspect="1" noMove="1" noResize="1" noEditPoints="1" noAdjustHandles="1" noChangeArrowheads="1" noChangeShapeType="1" noTextEdit="1"/>
                </p:cNvSpPr>
                <p:nvPr/>
              </p:nvSpPr>
              <p:spPr>
                <a:xfrm>
                  <a:off x="4422747" y="3421362"/>
                  <a:ext cx="345992" cy="276999"/>
                </a:xfrm>
                <a:prstGeom prst="rect">
                  <a:avLst/>
                </a:prstGeom>
                <a:blipFill>
                  <a:blip r:embed="rId9"/>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A4F4E3D2-0A14-460F-8A48-FA37D5465391}"/>
                    </a:ext>
                  </a:extLst>
                </p:cNvPr>
                <p:cNvSpPr txBox="1"/>
                <p:nvPr/>
              </p:nvSpPr>
              <p:spPr>
                <a:xfrm>
                  <a:off x="5199749" y="3653634"/>
                  <a:ext cx="35131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2</m:t>
                            </m:r>
                          </m:sub>
                        </m:sSub>
                      </m:oMath>
                    </m:oMathPara>
                  </a14:m>
                  <a:endParaRPr lang="ko-KR" altLang="en-US" dirty="0"/>
                </a:p>
              </p:txBody>
            </p:sp>
          </mc:Choice>
          <mc:Fallback xmlns="">
            <p:sp>
              <p:nvSpPr>
                <p:cNvPr id="35" name="TextBox 34">
                  <a:extLst>
                    <a:ext uri="{FF2B5EF4-FFF2-40B4-BE49-F238E27FC236}">
                      <a16:creationId xmlns:a16="http://schemas.microsoft.com/office/drawing/2014/main" id="{A4F4E3D2-0A14-460F-8A48-FA37D5465391}"/>
                    </a:ext>
                  </a:extLst>
                </p:cNvPr>
                <p:cNvSpPr txBox="1">
                  <a:spLocks noRot="1" noChangeAspect="1" noMove="1" noResize="1" noEditPoints="1" noAdjustHandles="1" noChangeArrowheads="1" noChangeShapeType="1" noTextEdit="1"/>
                </p:cNvSpPr>
                <p:nvPr/>
              </p:nvSpPr>
              <p:spPr>
                <a:xfrm>
                  <a:off x="5199749" y="3653634"/>
                  <a:ext cx="351314" cy="276999"/>
                </a:xfrm>
                <a:prstGeom prst="rect">
                  <a:avLst/>
                </a:prstGeom>
                <a:blipFill>
                  <a:blip r:embed="rId10"/>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6F0F6BB2-D308-47E8-997A-A0C8D1E2E2FD}"/>
                    </a:ext>
                  </a:extLst>
                </p:cNvPr>
                <p:cNvSpPr txBox="1"/>
                <p:nvPr/>
              </p:nvSpPr>
              <p:spPr>
                <a:xfrm>
                  <a:off x="5706304" y="3670202"/>
                  <a:ext cx="35131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3</m:t>
                            </m:r>
                          </m:sub>
                        </m:sSub>
                      </m:oMath>
                    </m:oMathPara>
                  </a14:m>
                  <a:endParaRPr lang="ko-KR" altLang="en-US" dirty="0"/>
                </a:p>
              </p:txBody>
            </p:sp>
          </mc:Choice>
          <mc:Fallback xmlns="">
            <p:sp>
              <p:nvSpPr>
                <p:cNvPr id="36" name="TextBox 35">
                  <a:extLst>
                    <a:ext uri="{FF2B5EF4-FFF2-40B4-BE49-F238E27FC236}">
                      <a16:creationId xmlns:a16="http://schemas.microsoft.com/office/drawing/2014/main" id="{6F0F6BB2-D308-47E8-997A-A0C8D1E2E2FD}"/>
                    </a:ext>
                  </a:extLst>
                </p:cNvPr>
                <p:cNvSpPr txBox="1">
                  <a:spLocks noRot="1" noChangeAspect="1" noMove="1" noResize="1" noEditPoints="1" noAdjustHandles="1" noChangeArrowheads="1" noChangeShapeType="1" noTextEdit="1"/>
                </p:cNvSpPr>
                <p:nvPr/>
              </p:nvSpPr>
              <p:spPr>
                <a:xfrm>
                  <a:off x="5706304" y="3670202"/>
                  <a:ext cx="351314" cy="276999"/>
                </a:xfrm>
                <a:prstGeom prst="rect">
                  <a:avLst/>
                </a:prstGeom>
                <a:blipFill>
                  <a:blip r:embed="rId11"/>
                  <a:stretch>
                    <a:fillRect l="-5263" r="-3509"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6697E1FF-DBE0-4B42-984D-2A84C95D0632}"/>
                    </a:ext>
                  </a:extLst>
                </p:cNvPr>
                <p:cNvSpPr txBox="1"/>
                <p:nvPr/>
              </p:nvSpPr>
              <p:spPr>
                <a:xfrm>
                  <a:off x="6362101" y="3421362"/>
                  <a:ext cx="34939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altLang="ko-KR" i="1" smtClean="0">
                                <a:latin typeface="Cambria Math" panose="02040503050406030204" pitchFamily="18" charset="0"/>
                              </a:rPr>
                            </m:ctrlPr>
                          </m:sSubPr>
                          <m:e>
                            <m:r>
                              <a:rPr lang="en-US" altLang="ko-KR" b="0" i="1" smtClean="0">
                                <a:latin typeface="Cambria Math" panose="02040503050406030204" pitchFamily="18" charset="0"/>
                              </a:rPr>
                              <m:t>𝑤</m:t>
                            </m:r>
                          </m:e>
                          <m:sub>
                            <m:r>
                              <a:rPr lang="en-US" altLang="ko-KR" b="0" i="1" smtClean="0">
                                <a:latin typeface="Cambria Math" panose="02040503050406030204" pitchFamily="18" charset="0"/>
                              </a:rPr>
                              <m:t>𝐿</m:t>
                            </m:r>
                          </m:sub>
                        </m:sSub>
                      </m:oMath>
                    </m:oMathPara>
                  </a14:m>
                  <a:endParaRPr lang="ko-KR" altLang="en-US" dirty="0"/>
                </a:p>
              </p:txBody>
            </p:sp>
          </mc:Choice>
          <mc:Fallback xmlns="">
            <p:sp>
              <p:nvSpPr>
                <p:cNvPr id="37" name="TextBox 36">
                  <a:extLst>
                    <a:ext uri="{FF2B5EF4-FFF2-40B4-BE49-F238E27FC236}">
                      <a16:creationId xmlns:a16="http://schemas.microsoft.com/office/drawing/2014/main" id="{6697E1FF-DBE0-4B42-984D-2A84C95D0632}"/>
                    </a:ext>
                  </a:extLst>
                </p:cNvPr>
                <p:cNvSpPr txBox="1">
                  <a:spLocks noRot="1" noChangeAspect="1" noMove="1" noResize="1" noEditPoints="1" noAdjustHandles="1" noChangeArrowheads="1" noChangeShapeType="1" noTextEdit="1"/>
                </p:cNvSpPr>
                <p:nvPr/>
              </p:nvSpPr>
              <p:spPr>
                <a:xfrm>
                  <a:off x="6362101" y="3421362"/>
                  <a:ext cx="349391" cy="276999"/>
                </a:xfrm>
                <a:prstGeom prst="rect">
                  <a:avLst/>
                </a:prstGeom>
                <a:blipFill>
                  <a:blip r:embed="rId12"/>
                  <a:stretch>
                    <a:fillRect l="-5172" r="-1724" b="-19565"/>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AC1CB73C-FEFA-4308-A855-6BA870747F7D}"/>
                    </a:ext>
                  </a:extLst>
                </p:cNvPr>
                <p:cNvSpPr txBox="1"/>
                <p:nvPr/>
              </p:nvSpPr>
              <p:spPr>
                <a:xfrm>
                  <a:off x="5406118" y="2009648"/>
                  <a:ext cx="21557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𝑦</m:t>
                        </m:r>
                      </m:oMath>
                    </m:oMathPara>
                  </a14:m>
                  <a:endParaRPr lang="ko-KR" altLang="en-US" dirty="0"/>
                </a:p>
              </p:txBody>
            </p:sp>
          </mc:Choice>
          <mc:Fallback xmlns="">
            <p:sp>
              <p:nvSpPr>
                <p:cNvPr id="38" name="TextBox 37">
                  <a:extLst>
                    <a:ext uri="{FF2B5EF4-FFF2-40B4-BE49-F238E27FC236}">
                      <a16:creationId xmlns:a16="http://schemas.microsoft.com/office/drawing/2014/main" id="{AC1CB73C-FEFA-4308-A855-6BA870747F7D}"/>
                    </a:ext>
                  </a:extLst>
                </p:cNvPr>
                <p:cNvSpPr txBox="1">
                  <a:spLocks noRot="1" noChangeAspect="1" noMove="1" noResize="1" noEditPoints="1" noAdjustHandles="1" noChangeArrowheads="1" noChangeShapeType="1" noTextEdit="1"/>
                </p:cNvSpPr>
                <p:nvPr/>
              </p:nvSpPr>
              <p:spPr>
                <a:xfrm>
                  <a:off x="5406118" y="2009648"/>
                  <a:ext cx="215572" cy="276999"/>
                </a:xfrm>
                <a:prstGeom prst="rect">
                  <a:avLst/>
                </a:prstGeom>
                <a:blipFill>
                  <a:blip r:embed="rId13"/>
                  <a:stretch>
                    <a:fillRect l="-20000" r="-20000" b="-31111"/>
                  </a:stretch>
                </a:blipFill>
              </p:spPr>
              <p:txBody>
                <a:bodyPr/>
                <a:lstStyle/>
                <a:p>
                  <a:r>
                    <a:rPr lang="ko-KR" altLang="en-US">
                      <a:noFill/>
                    </a:rPr>
                    <a:t> </a:t>
                  </a:r>
                </a:p>
              </p:txBody>
            </p:sp>
          </mc:Fallback>
        </mc:AlternateContent>
        <p:sp>
          <p:nvSpPr>
            <p:cNvPr id="39" name="직사각형 38">
              <a:extLst>
                <a:ext uri="{FF2B5EF4-FFF2-40B4-BE49-F238E27FC236}">
                  <a16:creationId xmlns:a16="http://schemas.microsoft.com/office/drawing/2014/main" id="{55FF833D-FB03-4029-BE4A-0BFED1DECAB2}"/>
                </a:ext>
              </a:extLst>
            </p:cNvPr>
            <p:cNvSpPr/>
            <p:nvPr/>
          </p:nvSpPr>
          <p:spPr>
            <a:xfrm>
              <a:off x="4214191" y="2009648"/>
              <a:ext cx="2728608" cy="206669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pic>
        <p:nvPicPr>
          <p:cNvPr id="3" name="그림 2">
            <a:extLst>
              <a:ext uri="{FF2B5EF4-FFF2-40B4-BE49-F238E27FC236}">
                <a16:creationId xmlns:a16="http://schemas.microsoft.com/office/drawing/2014/main" id="{980BB9CA-E001-49CD-8E48-E2A4E4AF756E}"/>
              </a:ext>
            </a:extLst>
          </p:cNvPr>
          <p:cNvPicPr>
            <a:picLocks noChangeAspect="1"/>
          </p:cNvPicPr>
          <p:nvPr/>
        </p:nvPicPr>
        <p:blipFill>
          <a:blip r:embed="rId14"/>
          <a:stretch>
            <a:fillRect/>
          </a:stretch>
        </p:blipFill>
        <p:spPr>
          <a:xfrm>
            <a:off x="2562225" y="1525268"/>
            <a:ext cx="1466850" cy="847725"/>
          </a:xfrm>
          <a:prstGeom prst="rect">
            <a:avLst/>
          </a:prstGeom>
        </p:spPr>
      </p:pic>
      <p:pic>
        <p:nvPicPr>
          <p:cNvPr id="6" name="그림 5">
            <a:extLst>
              <a:ext uri="{FF2B5EF4-FFF2-40B4-BE49-F238E27FC236}">
                <a16:creationId xmlns:a16="http://schemas.microsoft.com/office/drawing/2014/main" id="{E32E4FA4-0B2A-4274-B2D4-22E6601CC826}"/>
              </a:ext>
            </a:extLst>
          </p:cNvPr>
          <p:cNvPicPr>
            <a:picLocks noChangeAspect="1"/>
          </p:cNvPicPr>
          <p:nvPr/>
        </p:nvPicPr>
        <p:blipFill>
          <a:blip r:embed="rId15"/>
          <a:stretch>
            <a:fillRect/>
          </a:stretch>
        </p:blipFill>
        <p:spPr>
          <a:xfrm>
            <a:off x="2084295" y="2410173"/>
            <a:ext cx="2752725" cy="819150"/>
          </a:xfrm>
          <a:prstGeom prst="rect">
            <a:avLst/>
          </a:prstGeom>
        </p:spPr>
      </p:pic>
      <p:pic>
        <p:nvPicPr>
          <p:cNvPr id="40" name="그림 39">
            <a:extLst>
              <a:ext uri="{FF2B5EF4-FFF2-40B4-BE49-F238E27FC236}">
                <a16:creationId xmlns:a16="http://schemas.microsoft.com/office/drawing/2014/main" id="{CE0B98E2-912C-48E8-8B6E-43D1C09C0061}"/>
              </a:ext>
            </a:extLst>
          </p:cNvPr>
          <p:cNvPicPr>
            <a:picLocks noChangeAspect="1"/>
          </p:cNvPicPr>
          <p:nvPr/>
        </p:nvPicPr>
        <p:blipFill>
          <a:blip r:embed="rId16"/>
          <a:stretch>
            <a:fillRect/>
          </a:stretch>
        </p:blipFill>
        <p:spPr>
          <a:xfrm>
            <a:off x="2687080" y="3945511"/>
            <a:ext cx="1666875" cy="809625"/>
          </a:xfrm>
          <a:prstGeom prst="rect">
            <a:avLst/>
          </a:prstGeom>
        </p:spPr>
      </p:pic>
    </p:spTree>
    <p:extLst>
      <p:ext uri="{BB962C8B-B14F-4D97-AF65-F5344CB8AC3E}">
        <p14:creationId xmlns:p14="http://schemas.microsoft.com/office/powerpoint/2010/main" val="284083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0" name="내용 개체 틀 4"/>
          <p:cNvSpPr>
            <a:spLocks noGrp="1"/>
          </p:cNvSpPr>
          <p:nvPr>
            <p:ph idx="1"/>
          </p:nvPr>
        </p:nvSpPr>
        <p:spPr>
          <a:xfrm>
            <a:off x="304800" y="961279"/>
            <a:ext cx="11782425" cy="5568854"/>
          </a:xfrm>
        </p:spPr>
        <p:txBody>
          <a:bodyPr>
            <a:normAutofit fontScale="85000" lnSpcReduction="20000"/>
          </a:bodyPr>
          <a:lstStyle/>
          <a:p>
            <a:r>
              <a:rPr lang="en-US" altLang="ko-KR" sz="3000" dirty="0"/>
              <a:t>Bayesian model</a:t>
            </a:r>
          </a:p>
          <a:p>
            <a:endParaRPr lang="en-US" altLang="ko-KR" sz="3000" dirty="0"/>
          </a:p>
          <a:p>
            <a:endParaRPr lang="en-US" altLang="ko-KR" sz="3000" dirty="0"/>
          </a:p>
          <a:p>
            <a:endParaRPr lang="en-US" altLang="ko-KR" sz="3000" dirty="0"/>
          </a:p>
          <a:p>
            <a:r>
              <a:rPr lang="en-US" altLang="ko-KR" sz="3000" dirty="0"/>
              <a:t>If     are </a:t>
            </a:r>
            <a:r>
              <a:rPr lang="en-US" altLang="ko-KR" sz="3000" dirty="0" err="1"/>
              <a:t>i.i.d</a:t>
            </a:r>
            <a:r>
              <a:rPr lang="en-US" altLang="ko-KR" sz="3000" dirty="0"/>
              <a:t>.(independent, identically distributed) </a:t>
            </a:r>
          </a:p>
          <a:p>
            <a:endParaRPr lang="en-US" altLang="ko-KR" dirty="0"/>
          </a:p>
          <a:p>
            <a:endParaRPr lang="en-US" altLang="ko-KR" dirty="0"/>
          </a:p>
          <a:p>
            <a:endParaRPr lang="en-US" altLang="ko-KR" dirty="0"/>
          </a:p>
          <a:p>
            <a:endParaRPr lang="en-US" altLang="ko-KR" dirty="0"/>
          </a:p>
          <a:p>
            <a:endParaRPr lang="ko-KR" altLang="en-US" dirty="0"/>
          </a:p>
          <a:p>
            <a:pPr lvl="1"/>
            <a:r>
              <a:rPr lang="en-US" altLang="ko-KR" sz="2800" dirty="0"/>
              <a:t>Bias </a:t>
            </a:r>
            <a:r>
              <a:rPr lang="en-US" altLang="ko-KR" sz="2800" dirty="0">
                <a:latin typeface="Cambria Math" panose="02040503050406030204" pitchFamily="18" charset="0"/>
                <a:ea typeface="Cambria Math" panose="02040503050406030204" pitchFamily="18" charset="0"/>
              </a:rPr>
              <a:t>→</a:t>
            </a:r>
            <a:r>
              <a:rPr lang="en-US" altLang="ko-KR" sz="2800" dirty="0"/>
              <a:t> no change, variance </a:t>
            </a:r>
            <a:r>
              <a:rPr lang="en-US" altLang="ko-KR" sz="2800" dirty="0">
                <a:latin typeface="Cambria Math" panose="02040503050406030204" pitchFamily="18" charset="0"/>
                <a:ea typeface="Cambria Math" panose="02040503050406030204" pitchFamily="18" charset="0"/>
              </a:rPr>
              <a:t>→</a:t>
            </a:r>
            <a:r>
              <a:rPr lang="en-US" altLang="ko-KR" sz="2800" dirty="0"/>
              <a:t> decreasing by factor </a:t>
            </a:r>
            <a:r>
              <a:rPr lang="en-US" altLang="ko-KR" sz="2800" i="1" dirty="0"/>
              <a:t>L </a:t>
            </a:r>
          </a:p>
          <a:p>
            <a:r>
              <a:rPr lang="en-US" altLang="ko-KR" dirty="0"/>
              <a:t>Supposing that base learners are discriminant/regression function with random noises</a:t>
            </a:r>
          </a:p>
          <a:p>
            <a:pPr lvl="1"/>
            <a:r>
              <a:rPr lang="en-US" altLang="ko-KR" dirty="0"/>
              <a:t>Then, we are averaging over noise </a:t>
            </a:r>
          </a:p>
          <a:p>
            <a:pPr lvl="1"/>
            <a:r>
              <a:rPr lang="en-US" altLang="ko-KR" dirty="0"/>
              <a:t>If noises are uncorrelated with 0 mean, the noise effect average out to zero</a:t>
            </a:r>
          </a:p>
        </p:txBody>
      </p:sp>
      <p:pic>
        <p:nvPicPr>
          <p:cNvPr id="6" name="그림 5"/>
          <p:cNvPicPr>
            <a:picLocks noChangeAspect="1"/>
          </p:cNvPicPr>
          <p:nvPr/>
        </p:nvPicPr>
        <p:blipFill>
          <a:blip r:embed="rId2"/>
          <a:stretch>
            <a:fillRect/>
          </a:stretch>
        </p:blipFill>
        <p:spPr>
          <a:xfrm>
            <a:off x="1855694" y="1604137"/>
            <a:ext cx="6669742" cy="768583"/>
          </a:xfrm>
          <a:prstGeom prst="rect">
            <a:avLst/>
          </a:prstGeom>
        </p:spPr>
      </p:pic>
      <p:pic>
        <p:nvPicPr>
          <p:cNvPr id="11" name="그림 10"/>
          <p:cNvPicPr>
            <a:picLocks noChangeAspect="1"/>
          </p:cNvPicPr>
          <p:nvPr/>
        </p:nvPicPr>
        <p:blipFill>
          <a:blip r:embed="rId3"/>
          <a:stretch>
            <a:fillRect/>
          </a:stretch>
        </p:blipFill>
        <p:spPr>
          <a:xfrm>
            <a:off x="1041027" y="2558808"/>
            <a:ext cx="301792" cy="409575"/>
          </a:xfrm>
          <a:prstGeom prst="rect">
            <a:avLst/>
          </a:prstGeom>
        </p:spPr>
      </p:pic>
      <p:pic>
        <p:nvPicPr>
          <p:cNvPr id="12" name="그림 11"/>
          <p:cNvPicPr>
            <a:picLocks noChangeAspect="1"/>
          </p:cNvPicPr>
          <p:nvPr/>
        </p:nvPicPr>
        <p:blipFill>
          <a:blip r:embed="rId4"/>
          <a:stretch>
            <a:fillRect/>
          </a:stretch>
        </p:blipFill>
        <p:spPr>
          <a:xfrm>
            <a:off x="1041027" y="3154470"/>
            <a:ext cx="8627332" cy="800408"/>
          </a:xfrm>
          <a:prstGeom prst="rect">
            <a:avLst/>
          </a:prstGeom>
        </p:spPr>
      </p:pic>
      <p:pic>
        <p:nvPicPr>
          <p:cNvPr id="13" name="그림 12"/>
          <p:cNvPicPr>
            <a:picLocks noChangeAspect="1"/>
          </p:cNvPicPr>
          <p:nvPr/>
        </p:nvPicPr>
        <p:blipFill>
          <a:blip r:embed="rId5"/>
          <a:stretch>
            <a:fillRect/>
          </a:stretch>
        </p:blipFill>
        <p:spPr>
          <a:xfrm>
            <a:off x="4347605" y="3752539"/>
            <a:ext cx="6936541" cy="922701"/>
          </a:xfrm>
          <a:prstGeom prst="rect">
            <a:avLst/>
          </a:prstGeom>
        </p:spPr>
      </p:pic>
    </p:spTree>
    <p:extLst>
      <p:ext uri="{BB962C8B-B14F-4D97-AF65-F5344CB8AC3E}">
        <p14:creationId xmlns:p14="http://schemas.microsoft.com/office/powerpoint/2010/main" val="352311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E045784E-E2B4-4494-9888-583693E6DC3C}"/>
              </a:ext>
            </a:extLst>
          </p:cNvPr>
          <p:cNvSpPr txBox="1"/>
          <p:nvPr/>
        </p:nvSpPr>
        <p:spPr>
          <a:xfrm>
            <a:off x="619432" y="678426"/>
            <a:ext cx="9960078" cy="4524315"/>
          </a:xfrm>
          <a:prstGeom prst="rect">
            <a:avLst/>
          </a:prstGeom>
          <a:noFill/>
        </p:spPr>
        <p:txBody>
          <a:bodyPr wrap="square" rtlCol="0">
            <a:spAutoFit/>
          </a:bodyPr>
          <a:lstStyle/>
          <a:p>
            <a:r>
              <a:rPr lang="en-US" altLang="ko-KR" sz="2400" dirty="0"/>
              <a:t>Given an input value </a:t>
            </a:r>
            <a:r>
              <a:rPr lang="en-US" altLang="ko-KR" sz="2400" b="1" i="1" dirty="0"/>
              <a:t>x </a:t>
            </a:r>
            <a:r>
              <a:rPr lang="en-US" altLang="ko-KR" sz="2400" dirty="0"/>
              <a:t>and </a:t>
            </a:r>
            <a:r>
              <a:rPr lang="en-US" altLang="ko-KR" sz="2400" i="1" dirty="0"/>
              <a:t>L </a:t>
            </a:r>
            <a:r>
              <a:rPr lang="en-US" altLang="ko-KR" sz="2400" dirty="0"/>
              <a:t>base</a:t>
            </a:r>
            <a:r>
              <a:rPr lang="ko-KR" altLang="en-US" sz="2400" dirty="0"/>
              <a:t> </a:t>
            </a:r>
            <a:r>
              <a:rPr lang="en-US" altLang="ko-KR" sz="2400" dirty="0"/>
              <a:t>learners, seek the weights such that</a:t>
            </a:r>
          </a:p>
          <a:p>
            <a:endParaRPr lang="en-US" altLang="ko-KR" sz="2400" i="1" dirty="0"/>
          </a:p>
          <a:p>
            <a:endParaRPr lang="en-US" altLang="ko-KR" i="1" dirty="0"/>
          </a:p>
          <a:p>
            <a:endParaRPr lang="en-US" altLang="ko-KR" dirty="0"/>
          </a:p>
          <a:p>
            <a:endParaRPr lang="en-US" altLang="ko-KR" dirty="0"/>
          </a:p>
          <a:p>
            <a:pPr marL="742950" lvl="1" indent="-285750">
              <a:buFont typeface="Arial" panose="020B0604020202020204" pitchFamily="34" charset="0"/>
              <a:buChar char="•"/>
            </a:pPr>
            <a:r>
              <a:rPr lang="en-US" altLang="ko-KR" sz="2000" dirty="0"/>
              <a:t>Expectation done with regard to the true input distribution</a:t>
            </a:r>
          </a:p>
          <a:p>
            <a:endParaRPr lang="en-US" altLang="ko-KR" sz="2000" dirty="0"/>
          </a:p>
          <a:p>
            <a:pPr marL="742950" lvl="1" indent="-285750">
              <a:buFont typeface="Arial" panose="020B0604020202020204" pitchFamily="34" charset="0"/>
              <a:buChar char="•"/>
            </a:pPr>
            <a:r>
              <a:rPr lang="en-US" altLang="ko-KR" sz="2000" dirty="0"/>
              <a:t>Note  </a:t>
            </a:r>
          </a:p>
          <a:p>
            <a:endParaRPr lang="en-US" altLang="ko-KR" dirty="0"/>
          </a:p>
          <a:p>
            <a:endParaRPr lang="en-US" altLang="ko-KR" sz="2400" dirty="0"/>
          </a:p>
          <a:p>
            <a:r>
              <a:rPr lang="en-US" altLang="ko-KR" sz="2400" dirty="0"/>
              <a:t>Input</a:t>
            </a:r>
            <a:r>
              <a:rPr lang="ko-KR" altLang="en-US" sz="2400" dirty="0"/>
              <a:t> </a:t>
            </a:r>
            <a:r>
              <a:rPr lang="en-US" altLang="ko-KR" sz="2400" dirty="0"/>
              <a:t>distribution is not available in practice</a:t>
            </a:r>
          </a:p>
          <a:p>
            <a:endParaRPr lang="en-US" altLang="ko-KR" dirty="0"/>
          </a:p>
          <a:p>
            <a:pPr marL="742950" lvl="1" indent="-285750">
              <a:buFont typeface="Arial" panose="020B0604020202020204" pitchFamily="34" charset="0"/>
              <a:buChar char="•"/>
            </a:pPr>
            <a:r>
              <a:rPr lang="en-US" altLang="ko-KR" sz="2000" dirty="0"/>
              <a:t>Use empirical distribution from training dataset</a:t>
            </a:r>
          </a:p>
        </p:txBody>
      </p:sp>
      <p:pic>
        <p:nvPicPr>
          <p:cNvPr id="10" name="그림 9">
            <a:extLst>
              <a:ext uri="{FF2B5EF4-FFF2-40B4-BE49-F238E27FC236}">
                <a16:creationId xmlns:a16="http://schemas.microsoft.com/office/drawing/2014/main" id="{0C3E65D6-D51B-4B7F-8069-5B318801F3F7}"/>
              </a:ext>
            </a:extLst>
          </p:cNvPr>
          <p:cNvPicPr>
            <a:picLocks noChangeAspect="1"/>
          </p:cNvPicPr>
          <p:nvPr/>
        </p:nvPicPr>
        <p:blipFill>
          <a:blip r:embed="rId2"/>
          <a:stretch>
            <a:fillRect/>
          </a:stretch>
        </p:blipFill>
        <p:spPr>
          <a:xfrm>
            <a:off x="3512929" y="1544126"/>
            <a:ext cx="3248025" cy="647700"/>
          </a:xfrm>
          <a:prstGeom prst="rect">
            <a:avLst/>
          </a:prstGeom>
        </p:spPr>
      </p:pic>
      <p:pic>
        <p:nvPicPr>
          <p:cNvPr id="11" name="그림 10">
            <a:extLst>
              <a:ext uri="{FF2B5EF4-FFF2-40B4-BE49-F238E27FC236}">
                <a16:creationId xmlns:a16="http://schemas.microsoft.com/office/drawing/2014/main" id="{1E5084D5-4F05-44EA-9AA2-C60084806233}"/>
              </a:ext>
            </a:extLst>
          </p:cNvPr>
          <p:cNvPicPr>
            <a:picLocks noChangeAspect="1"/>
          </p:cNvPicPr>
          <p:nvPr/>
        </p:nvPicPr>
        <p:blipFill>
          <a:blip r:embed="rId3"/>
          <a:stretch>
            <a:fillRect/>
          </a:stretch>
        </p:blipFill>
        <p:spPr>
          <a:xfrm>
            <a:off x="2243137" y="3057525"/>
            <a:ext cx="4352925" cy="742950"/>
          </a:xfrm>
          <a:prstGeom prst="rect">
            <a:avLst/>
          </a:prstGeom>
        </p:spPr>
      </p:pic>
    </p:spTree>
    <p:extLst>
      <p:ext uri="{BB962C8B-B14F-4D97-AF65-F5344CB8AC3E}">
        <p14:creationId xmlns:p14="http://schemas.microsoft.com/office/powerpoint/2010/main" val="928399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2" name="그림 1">
            <a:extLst>
              <a:ext uri="{FF2B5EF4-FFF2-40B4-BE49-F238E27FC236}">
                <a16:creationId xmlns:a16="http://schemas.microsoft.com/office/drawing/2014/main" id="{E808401F-6F4D-40C8-ADD0-9F089E0C3757}"/>
              </a:ext>
            </a:extLst>
          </p:cNvPr>
          <p:cNvPicPr>
            <a:picLocks noChangeAspect="1"/>
          </p:cNvPicPr>
          <p:nvPr/>
        </p:nvPicPr>
        <p:blipFill>
          <a:blip r:embed="rId2"/>
          <a:stretch>
            <a:fillRect/>
          </a:stretch>
        </p:blipFill>
        <p:spPr>
          <a:xfrm>
            <a:off x="2105025" y="242887"/>
            <a:ext cx="7981950" cy="6372225"/>
          </a:xfrm>
          <a:prstGeom prst="rect">
            <a:avLst/>
          </a:prstGeom>
        </p:spPr>
      </p:pic>
    </p:spTree>
    <p:extLst>
      <p:ext uri="{BB962C8B-B14F-4D97-AF65-F5344CB8AC3E}">
        <p14:creationId xmlns:p14="http://schemas.microsoft.com/office/powerpoint/2010/main" val="1014609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3" name="그림 2">
            <a:extLst>
              <a:ext uri="{FF2B5EF4-FFF2-40B4-BE49-F238E27FC236}">
                <a16:creationId xmlns:a16="http://schemas.microsoft.com/office/drawing/2014/main" id="{D798C5CA-FBAF-4216-BB83-E2C5A1509FCF}"/>
              </a:ext>
            </a:extLst>
          </p:cNvPr>
          <p:cNvPicPr>
            <a:picLocks noChangeAspect="1"/>
          </p:cNvPicPr>
          <p:nvPr/>
        </p:nvPicPr>
        <p:blipFill>
          <a:blip r:embed="rId2"/>
          <a:stretch>
            <a:fillRect/>
          </a:stretch>
        </p:blipFill>
        <p:spPr>
          <a:xfrm>
            <a:off x="2171700" y="1206500"/>
            <a:ext cx="8001000" cy="3743325"/>
          </a:xfrm>
          <a:prstGeom prst="rect">
            <a:avLst/>
          </a:prstGeom>
        </p:spPr>
      </p:pic>
    </p:spTree>
    <p:extLst>
      <p:ext uri="{BB962C8B-B14F-4D97-AF65-F5344CB8AC3E}">
        <p14:creationId xmlns:p14="http://schemas.microsoft.com/office/powerpoint/2010/main" val="147675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304800" y="30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pic>
        <p:nvPicPr>
          <p:cNvPr id="2" name="그림 1">
            <a:extLst>
              <a:ext uri="{FF2B5EF4-FFF2-40B4-BE49-F238E27FC236}">
                <a16:creationId xmlns:a16="http://schemas.microsoft.com/office/drawing/2014/main" id="{15BB8779-2674-4637-951A-62C125B1CFFD}"/>
              </a:ext>
            </a:extLst>
          </p:cNvPr>
          <p:cNvPicPr>
            <a:picLocks noChangeAspect="1"/>
          </p:cNvPicPr>
          <p:nvPr/>
        </p:nvPicPr>
        <p:blipFill>
          <a:blip r:embed="rId2"/>
          <a:stretch>
            <a:fillRect/>
          </a:stretch>
        </p:blipFill>
        <p:spPr>
          <a:xfrm>
            <a:off x="2133600" y="1914525"/>
            <a:ext cx="7924800" cy="3028950"/>
          </a:xfrm>
          <a:prstGeom prst="rect">
            <a:avLst/>
          </a:prstGeom>
        </p:spPr>
      </p:pic>
    </p:spTree>
    <p:extLst>
      <p:ext uri="{BB962C8B-B14F-4D97-AF65-F5344CB8AC3E}">
        <p14:creationId xmlns:p14="http://schemas.microsoft.com/office/powerpoint/2010/main" val="173173738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769</TotalTime>
  <Words>818</Words>
  <Application>Microsoft Office PowerPoint</Application>
  <PresentationFormat>와이드스크린</PresentationFormat>
  <Paragraphs>178</Paragraphs>
  <Slides>17</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17</vt:i4>
      </vt:variant>
    </vt:vector>
  </HeadingPairs>
  <TitlesOfParts>
    <vt:vector size="22" baseType="lpstr">
      <vt:lpstr>맑은 고딕</vt:lpstr>
      <vt:lpstr>Arial</vt:lpstr>
      <vt:lpstr>Cambria Math</vt:lpstr>
      <vt:lpstr>Times New Roman</vt:lpstr>
      <vt:lpstr>Office 테마</vt:lpstr>
      <vt:lpstr>Machine Learning</vt:lpstr>
      <vt:lpstr>Contents</vt:lpstr>
      <vt:lpstr>8.1. Why?</vt:lpstr>
      <vt:lpstr>8.2. Voting </vt:lpstr>
      <vt:lpstr>PowerPoint 프레젠테이션</vt:lpstr>
      <vt:lpstr>PowerPoint 프레젠테이션</vt:lpstr>
      <vt:lpstr>PowerPoint 프레젠테이션</vt:lpstr>
      <vt:lpstr>PowerPoint 프레젠테이션</vt:lpstr>
      <vt:lpstr>PowerPoint 프레젠테이션</vt:lpstr>
      <vt:lpstr>8.3. Bagging  </vt:lpstr>
      <vt:lpstr>8.4. Evaluation of Classifiers  </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Computer Interaction (인간 컴퓨터 상호작용)</dc:title>
  <dc:creator>shoh</dc:creator>
  <cp:lastModifiedBy>osh</cp:lastModifiedBy>
  <cp:revision>122</cp:revision>
  <cp:lastPrinted>2016-07-20T07:30:15Z</cp:lastPrinted>
  <dcterms:created xsi:type="dcterms:W3CDTF">2015-08-10T05:26:43Z</dcterms:created>
  <dcterms:modified xsi:type="dcterms:W3CDTF">2020-09-28T23:49:24Z</dcterms:modified>
</cp:coreProperties>
</file>