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2" r:id="rId4"/>
    <p:sldId id="292" r:id="rId5"/>
    <p:sldId id="320" r:id="rId6"/>
    <p:sldId id="321" r:id="rId7"/>
    <p:sldId id="322" r:id="rId8"/>
    <p:sldId id="323" r:id="rId9"/>
    <p:sldId id="309" r:id="rId10"/>
    <p:sldId id="324" r:id="rId11"/>
    <p:sldId id="325" r:id="rId12"/>
    <p:sldId id="330" r:id="rId13"/>
    <p:sldId id="326" r:id="rId14"/>
    <p:sldId id="327" r:id="rId15"/>
    <p:sldId id="328" r:id="rId16"/>
    <p:sldId id="318" r:id="rId17"/>
    <p:sldId id="316" r:id="rId18"/>
    <p:sldId id="331" r:id="rId19"/>
    <p:sldId id="261" r:id="rId20"/>
    <p:sldId id="33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7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5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Relationship Id="rId9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2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1.png"/><Relationship Id="rId13" Type="http://schemas.openxmlformats.org/officeDocument/2006/relationships/image" Target="../media/image1250.png"/><Relationship Id="rId3" Type="http://schemas.openxmlformats.org/officeDocument/2006/relationships/image" Target="../media/image990.png"/><Relationship Id="rId7" Type="http://schemas.openxmlformats.org/officeDocument/2006/relationships/image" Target="../media/image1191.png"/><Relationship Id="rId12" Type="http://schemas.openxmlformats.org/officeDocument/2006/relationships/image" Target="../media/image124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11" Type="http://schemas.openxmlformats.org/officeDocument/2006/relationships/image" Target="../media/image1230.png"/><Relationship Id="rId5" Type="http://schemas.openxmlformats.org/officeDocument/2006/relationships/image" Target="../media/image1090.png"/><Relationship Id="rId10" Type="http://schemas.openxmlformats.org/officeDocument/2006/relationships/image" Target="../media/image1221.png"/><Relationship Id="rId4" Type="http://schemas.openxmlformats.org/officeDocument/2006/relationships/image" Target="../media/image1080.png"/><Relationship Id="rId9" Type="http://schemas.openxmlformats.org/officeDocument/2006/relationships/image" Target="../media/image1211.png"/><Relationship Id="rId14" Type="http://schemas.openxmlformats.org/officeDocument/2006/relationships/image" Target="../media/image1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Support vector machines </a:t>
            </a:r>
          </a:p>
          <a:p>
            <a:pPr lvl="1" algn="just"/>
            <a:r>
              <a:rPr lang="en-US" altLang="ko-KR" dirty="0"/>
              <a:t>Names a whole family of algorithms. We’ll start with the </a:t>
            </a:r>
            <a:r>
              <a:rPr lang="en-US" altLang="ko-KR" b="1" dirty="0"/>
              <a:t>maximum margin separator</a:t>
            </a:r>
            <a:r>
              <a:rPr lang="en-US" altLang="ko-KR" dirty="0"/>
              <a:t>. The idea is to find the separator with the maximum margin from all the data points. We’ll see, later, a theoretical argument that this might be a good idea. Seems a little less haphazard than a perceptron.</a:t>
            </a:r>
            <a:r>
              <a:rPr lang="en-US" altLang="ko-KR" sz="20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82" y="3663202"/>
            <a:ext cx="8527752" cy="27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52" y="961279"/>
            <a:ext cx="8090647" cy="55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61279"/>
            <a:ext cx="9731188" cy="55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8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Kuhn-Tucker Theorem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26" y="961279"/>
            <a:ext cx="8971913" cy="56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Lagrange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7935"/>
            <a:ext cx="10326858" cy="27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Solution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0" y="1075765"/>
            <a:ext cx="10526565" cy="56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990599" y="1022409"/>
            <a:ext cx="10416989" cy="591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What if the problem is not linearly separable?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9764"/>
            <a:ext cx="7884460" cy="33277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553" y="1109864"/>
            <a:ext cx="3809512" cy="31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38198" y="1200704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if decision boundary is not linear?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35" y="2123702"/>
            <a:ext cx="6160435" cy="43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69847F-67D7-4BCC-B158-0C5FB4AA8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77"/>
            <a:ext cx="12192000" cy="67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1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3F3714-B4EB-48FD-B7E2-6F5D711F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3"/>
            <a:ext cx="12192000" cy="66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67C2AD-5A9C-418B-B9C4-6A23E4F7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3" y="328367"/>
            <a:ext cx="10199754" cy="5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0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49575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7.4. </a:t>
            </a:r>
            <a:r>
              <a:rPr lang="en-US" altLang="ko-KR" dirty="0"/>
              <a:t>Application of SVM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350" y="2013225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Stimuli: </a:t>
            </a:r>
            <a:r>
              <a:rPr lang="en-US" altLang="ko-KR" dirty="0">
                <a:solidFill>
                  <a:prstClr val="black"/>
                </a:solidFill>
              </a:rPr>
              <a:t>74 Korean sentences from the Minnesota Multiphasic Personality inventory-II (MMPI-II). Sentence contents are related to </a:t>
            </a:r>
            <a:r>
              <a:rPr lang="en-US" altLang="ko-KR" dirty="0">
                <a:solidFill>
                  <a:srgbClr val="36AFCE"/>
                </a:solidFill>
              </a:rPr>
              <a:t>personal experience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Presentation: </a:t>
            </a:r>
            <a:r>
              <a:rPr lang="en-US" altLang="ko-KR" dirty="0">
                <a:solidFill>
                  <a:prstClr val="black"/>
                </a:solidFill>
              </a:rPr>
              <a:t>Considering the Subject-object-verb (SOV) typology of the Korean language, each sentence was separated into two parts: the verb </a:t>
            </a:r>
            <a:r>
              <a:rPr lang="en-US" altLang="ko-KR" dirty="0">
                <a:solidFill>
                  <a:srgbClr val="36AFCE"/>
                </a:solidFill>
              </a:rPr>
              <a:t>(sentence ending)</a:t>
            </a:r>
            <a:r>
              <a:rPr lang="en-US" altLang="ko-KR" dirty="0">
                <a:solidFill>
                  <a:prstClr val="black"/>
                </a:solidFill>
              </a:rPr>
              <a:t> and the remainder of the sentence </a:t>
            </a:r>
            <a:r>
              <a:rPr lang="en-US" altLang="ko-KR" dirty="0">
                <a:solidFill>
                  <a:srgbClr val="36AFCE"/>
                </a:solidFill>
              </a:rPr>
              <a:t>(contents)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82569"/>
              </p:ext>
            </p:extLst>
          </p:nvPr>
        </p:nvGraphicFramePr>
        <p:xfrm>
          <a:off x="2312894" y="3706927"/>
          <a:ext cx="733761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(a) Positive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돈에 대해 걱정한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있다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worrying over money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exist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worry a great deal over money.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(b) Negative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기절한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없다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having a fainting spell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not exist</a:t>
                      </a:r>
                      <a:endParaRPr lang="ko-KR" sz="1200" kern="10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have never had a fainting spell.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038350" y="1198481"/>
            <a:ext cx="78867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36AFCE"/>
              </a:buClr>
            </a:pPr>
            <a:r>
              <a:rPr lang="en-US" altLang="ko-KR" b="1" dirty="0">
                <a:solidFill>
                  <a:prstClr val="black"/>
                </a:solidFill>
              </a:rPr>
              <a:t>Objective: </a:t>
            </a:r>
            <a:r>
              <a:rPr lang="en-US" altLang="ko-KR" dirty="0">
                <a:solidFill>
                  <a:prstClr val="black"/>
                </a:solidFill>
              </a:rPr>
              <a:t>Discriminate agreement and disagreement to the given self-relevant sentence in the single-trial level.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129ABD-6D6D-4C4A-BBEB-04F22CD3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357" y="680599"/>
            <a:ext cx="27241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Design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22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2696" y="2346337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The relationship between “yes/no” and “agree/disagree” in Korean.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192744" y="3720614"/>
          <a:ext cx="7846607" cy="1798572"/>
        </p:xfrm>
        <a:graphic>
          <a:graphicData uri="http://schemas.openxmlformats.org/drawingml/2006/table">
            <a:tbl>
              <a:tblPr firstRow="1" firstCol="1" bandRow="1"/>
              <a:tblGrid>
                <a:gridCol w="266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97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Example sentence</a:t>
                      </a:r>
                      <a:endParaRPr lang="ko-KR" sz="14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User response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7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User with experience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User without experience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having quarrels with members of my family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100" dirty="0">
                          <a:effectLst/>
                          <a:latin typeface="+mn-ea"/>
                          <a:ea typeface="+mn-ea"/>
                        </a:rPr>
                        <a:t>가족과 말다툼한 적이</a:t>
                      </a:r>
                      <a:r>
                        <a:rPr lang="en-US" altLang="ko-KR" sz="120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Does exist (</a:t>
                      </a:r>
                      <a:r>
                        <a:rPr lang="ko-KR" altLang="en-US" sz="1200" kern="100" dirty="0">
                          <a:effectLst/>
                          <a:latin typeface="+mn-lt"/>
                          <a:ea typeface="+mn-ea"/>
                        </a:rPr>
                        <a:t>있다</a:t>
                      </a:r>
                      <a:r>
                        <a:rPr lang="en-US" altLang="ko-KR" sz="1200" kern="100" dirty="0"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ko-KR" sz="12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Yes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No</a:t>
                      </a:r>
                      <a:endParaRPr lang="ko-KR" sz="1200" kern="10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Does not exist </a:t>
                      </a:r>
                      <a:r>
                        <a:rPr lang="en-US" altLang="ko-KR" sz="1200" kern="100" dirty="0"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ko-KR" altLang="en-US" sz="1200" kern="100" dirty="0">
                          <a:effectLst/>
                          <a:latin typeface="+mn-lt"/>
                          <a:ea typeface="+mn-ea"/>
                        </a:rPr>
                        <a:t>없다</a:t>
                      </a:r>
                      <a:r>
                        <a:rPr lang="en-US" altLang="ko-KR" sz="1200" kern="100" dirty="0">
                          <a:effectLst/>
                          <a:latin typeface="+mn-lt"/>
                          <a:ea typeface="+mn-ea"/>
                        </a:rPr>
                        <a:t>)</a:t>
                      </a:r>
                      <a:endParaRPr lang="ko-KR" sz="12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No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Yes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Categorization for the classification</a:t>
                      </a:r>
                      <a:endParaRPr lang="ko-KR" sz="14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Agree</a:t>
                      </a:r>
                      <a:endParaRPr lang="ko-KR" sz="1400" b="1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Disagree</a:t>
                      </a:r>
                      <a:endParaRPr lang="ko-KR" sz="1400" b="1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72696" y="2871780"/>
            <a:ext cx="788670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>예</a:t>
            </a:r>
            <a:r>
              <a:rPr lang="en-US" altLang="ko-KR" dirty="0">
                <a:solidFill>
                  <a:prstClr val="black"/>
                </a:solidFill>
              </a:rPr>
              <a:t>) </a:t>
            </a:r>
            <a:r>
              <a:rPr lang="ko-KR" altLang="en-US" dirty="0">
                <a:solidFill>
                  <a:prstClr val="black"/>
                </a:solidFill>
              </a:rPr>
              <a:t>가족과 말다툼한 적이 있다</a:t>
            </a:r>
            <a:r>
              <a:rPr lang="en-US" altLang="ko-KR" dirty="0">
                <a:solidFill>
                  <a:prstClr val="black"/>
                </a:solidFill>
              </a:rPr>
              <a:t>/</a:t>
            </a:r>
            <a:r>
              <a:rPr lang="ko-KR" altLang="en-US" dirty="0">
                <a:solidFill>
                  <a:prstClr val="black"/>
                </a:solidFill>
              </a:rPr>
              <a:t>없다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r>
              <a:rPr lang="en-US" altLang="ko-KR" dirty="0">
                <a:solidFill>
                  <a:prstClr val="black"/>
                </a:solidFill>
              </a:rPr>
              <a:t>The experience of having quarrels with members of my family does/does not exist.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152650" y="1475138"/>
            <a:ext cx="78867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36AFCE"/>
              </a:buClr>
            </a:pPr>
            <a:r>
              <a:rPr lang="en-US" altLang="ko-KR" b="1" dirty="0">
                <a:solidFill>
                  <a:prstClr val="black"/>
                </a:solidFill>
              </a:rPr>
              <a:t>Objective: </a:t>
            </a:r>
            <a:r>
              <a:rPr lang="en-US" altLang="ko-KR" dirty="0">
                <a:solidFill>
                  <a:prstClr val="black"/>
                </a:solidFill>
              </a:rPr>
              <a:t>Discriminate agreement and disagreement to the given self-relevant sentence in the single-trial level.</a:t>
            </a:r>
          </a:p>
        </p:txBody>
      </p:sp>
    </p:spTree>
    <p:extLst>
      <p:ext uri="{BB962C8B-B14F-4D97-AF65-F5344CB8AC3E}">
        <p14:creationId xmlns:p14="http://schemas.microsoft.com/office/powerpoint/2010/main" val="179207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93623" y="146972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Experiment Design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40776" y="2557641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fMRI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54684" y="2557640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EEG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54684" y="3645552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Feature Selection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54684" y="466021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Single-trial Classification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14" name="직선 화살표 연결선 13"/>
          <p:cNvCxnSpPr>
            <a:stCxn id="7" idx="2"/>
            <a:endCxn id="8" idx="0"/>
          </p:cNvCxnSpPr>
          <p:nvPr/>
        </p:nvCxnSpPr>
        <p:spPr>
          <a:xfrm flipH="1">
            <a:off x="4403817" y="2061910"/>
            <a:ext cx="1552847" cy="49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7" idx="2"/>
            <a:endCxn id="9" idx="0"/>
          </p:cNvCxnSpPr>
          <p:nvPr/>
        </p:nvCxnSpPr>
        <p:spPr>
          <a:xfrm>
            <a:off x="5956664" y="2061911"/>
            <a:ext cx="1961061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9" idx="2"/>
            <a:endCxn id="10" idx="0"/>
          </p:cNvCxnSpPr>
          <p:nvPr/>
        </p:nvCxnSpPr>
        <p:spPr>
          <a:xfrm>
            <a:off x="7917724" y="3149823"/>
            <a:ext cx="0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2"/>
            <a:endCxn id="11" idx="0"/>
          </p:cNvCxnSpPr>
          <p:nvPr/>
        </p:nvCxnSpPr>
        <p:spPr>
          <a:xfrm>
            <a:off x="7917724" y="4237735"/>
            <a:ext cx="0" cy="42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8" idx="2"/>
          </p:cNvCxnSpPr>
          <p:nvPr/>
        </p:nvCxnSpPr>
        <p:spPr>
          <a:xfrm>
            <a:off x="4403816" y="3149823"/>
            <a:ext cx="0" cy="49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2940776" y="3645552"/>
            <a:ext cx="2926080" cy="592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Related brain regions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28" name="직선 화살표 연결선 27"/>
          <p:cNvCxnSpPr>
            <a:stCxn id="27" idx="3"/>
            <a:endCxn id="10" idx="1"/>
          </p:cNvCxnSpPr>
          <p:nvPr/>
        </p:nvCxnSpPr>
        <p:spPr>
          <a:xfrm>
            <a:off x="5866856" y="3941643"/>
            <a:ext cx="587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1" idx="2"/>
            <a:endCxn id="42" idx="0"/>
          </p:cNvCxnSpPr>
          <p:nvPr/>
        </p:nvCxnSpPr>
        <p:spPr>
          <a:xfrm>
            <a:off x="7917724" y="5252400"/>
            <a:ext cx="0" cy="42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6454684" y="5682320"/>
            <a:ext cx="2926080" cy="584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Agreement or Disagreement?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24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1889328"/>
            <a:ext cx="3015059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4511691"/>
            <a:ext cx="3015059" cy="18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6395" y="1391796"/>
            <a:ext cx="387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fMRI Experiment (19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394" y="3996532"/>
            <a:ext cx="36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EEG Experiment (9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769" y="4095466"/>
            <a:ext cx="53572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Data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BrainAmp</a:t>
            </a:r>
            <a:r>
              <a:rPr lang="en-US" altLang="ko-KR" sz="1400" dirty="0">
                <a:solidFill>
                  <a:prstClr val="black"/>
                </a:solidFill>
              </a:rPr>
              <a:t> system (Brain Products GmbH, Germany) 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32-channel EEG cap (</a:t>
            </a:r>
            <a:r>
              <a:rPr lang="en-US" altLang="ko-KR" sz="1400" dirty="0" err="1">
                <a:solidFill>
                  <a:prstClr val="black"/>
                </a:solidFill>
              </a:rPr>
              <a:t>BrainCap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Eyetracker</a:t>
            </a:r>
            <a:r>
              <a:rPr lang="en-US" altLang="ko-KR" sz="1400" dirty="0">
                <a:solidFill>
                  <a:prstClr val="black"/>
                </a:solidFill>
              </a:rPr>
              <a:t> x120 (</a:t>
            </a:r>
            <a:r>
              <a:rPr lang="en-US" altLang="ko-KR" sz="1400" dirty="0" err="1">
                <a:solidFill>
                  <a:prstClr val="black"/>
                </a:solidFill>
              </a:rPr>
              <a:t>Tobii</a:t>
            </a:r>
            <a:r>
              <a:rPr lang="en-US" altLang="ko-KR" sz="1400" dirty="0">
                <a:solidFill>
                  <a:prstClr val="black"/>
                </a:solidFill>
              </a:rPr>
              <a:t> Technology, Sweden)</a:t>
            </a:r>
          </a:p>
          <a:p>
            <a:pPr lvl="1">
              <a:buClr>
                <a:srgbClr val="36AFCE"/>
              </a:buClr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60Hz notch filtering and 1Hz high-pass filtering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Offline re-referencing to average (except EOG and ECG)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Artifact Removal: EOG and ECG-related independent components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Trial rejection: Reject trials whose absolute amplitude is over 70</a:t>
            </a:r>
            <a:r>
              <a:rPr lang="el-GR" altLang="ko-KR" sz="1400" dirty="0">
                <a:solidFill>
                  <a:prstClr val="black"/>
                </a:solidFill>
              </a:rPr>
              <a:t> μ</a:t>
            </a:r>
            <a:r>
              <a:rPr lang="en-US" altLang="ko-KR" sz="1400" dirty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3023" y="1257321"/>
            <a:ext cx="53474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Image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3T MR scanner (Siemens </a:t>
            </a:r>
            <a:r>
              <a:rPr lang="en-US" altLang="ko-KR" sz="1400" dirty="0" err="1">
                <a:solidFill>
                  <a:prstClr val="black"/>
                </a:solidFill>
              </a:rPr>
              <a:t>Magnetom</a:t>
            </a:r>
            <a:r>
              <a:rPr lang="en-US" altLang="ko-KR" sz="1400" dirty="0">
                <a:solidFill>
                  <a:prstClr val="black"/>
                </a:solidFill>
              </a:rPr>
              <a:t> Vero, Germany)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MR-compatible goggle (</a:t>
            </a:r>
            <a:r>
              <a:rPr lang="en-US" altLang="ko-KR" sz="1400" dirty="0" err="1">
                <a:solidFill>
                  <a:prstClr val="black"/>
                </a:solidFill>
              </a:rPr>
              <a:t>NordicNeuroLab</a:t>
            </a:r>
            <a:r>
              <a:rPr lang="en-US" altLang="ko-KR" sz="1400" dirty="0">
                <a:solidFill>
                  <a:prstClr val="black"/>
                </a:solidFill>
              </a:rPr>
              <a:t> Visual </a:t>
            </a:r>
            <a:r>
              <a:rPr lang="en-US" altLang="ko-KR" sz="1400" dirty="0" err="1">
                <a:solidFill>
                  <a:prstClr val="black"/>
                </a:solidFill>
              </a:rPr>
              <a:t>systmes</a:t>
            </a:r>
            <a:r>
              <a:rPr lang="en-US" altLang="ko-KR" sz="1400" dirty="0">
                <a:solidFill>
                  <a:prstClr val="black"/>
                </a:solidFill>
              </a:rPr>
              <a:t>, Norway)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Gradient-echo echo-planar imaging (EPI) sequence (36 slices; thickness = 4 mm; no gap between slices; FOV = 220 × 220 mm; matrix = 64 × 64; TE = 28 </a:t>
            </a:r>
            <a:r>
              <a:rPr lang="en-US" altLang="ko-KR" sz="1400" dirty="0" err="1">
                <a:solidFill>
                  <a:prstClr val="black"/>
                </a:solidFill>
              </a:rPr>
              <a:t>ms</a:t>
            </a:r>
            <a:r>
              <a:rPr lang="en-US" altLang="ko-KR" sz="1400" dirty="0">
                <a:solidFill>
                  <a:prstClr val="black"/>
                </a:solidFill>
              </a:rPr>
              <a:t>; TR = 2.0 s; flip angle = 90 </a:t>
            </a:r>
            <a:r>
              <a:rPr lang="ko-KR" altLang="ko-KR" sz="1400" dirty="0">
                <a:solidFill>
                  <a:prstClr val="black"/>
                </a:solidFill>
              </a:rPr>
              <a:t>°</a:t>
            </a:r>
            <a:r>
              <a:rPr lang="en-US" altLang="ko-KR" sz="1400" dirty="0">
                <a:solidFill>
                  <a:prstClr val="black"/>
                </a:solidFill>
              </a:rPr>
              <a:t>; voxel size 3.4 mm × 3.4 mm × 4 mm)</a:t>
            </a:r>
          </a:p>
          <a:p>
            <a:pPr marL="742950" lvl="1" indent="-285750">
              <a:buClr>
                <a:srgbClr val="36AFCE"/>
              </a:buClr>
              <a:buFontTx/>
              <a:buChar char="-"/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(SPM8) Realign, </a:t>
            </a:r>
            <a:r>
              <a:rPr lang="en-US" altLang="ko-KR" sz="1400" dirty="0" err="1">
                <a:solidFill>
                  <a:prstClr val="black"/>
                </a:solidFill>
              </a:rPr>
              <a:t>coregister</a:t>
            </a:r>
            <a:r>
              <a:rPr lang="en-US" altLang="ko-KR" sz="1400" dirty="0">
                <a:solidFill>
                  <a:prstClr val="black"/>
                </a:solidFill>
              </a:rPr>
              <a:t>, segmentation, normalize, and smooth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2066365" y="3990902"/>
            <a:ext cx="79158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0854" y="3489273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[11]</a:t>
            </a:r>
            <a:endParaRPr lang="ko-KR" alt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80854" y="5697569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[12]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35135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fMRI Data Analysis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25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53" y="3887728"/>
            <a:ext cx="2438895" cy="2174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2650" y="1378634"/>
            <a:ext cx="450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Activation during reading ‘contents’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62" y="1810817"/>
            <a:ext cx="3015059" cy="18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22101" y="1417662"/>
            <a:ext cx="429918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Activated regions and their functions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Agree&gt;disagree: Dorsolateral prefrontal cortex (BA 9), anterior cingulate (BA32)</a:t>
            </a:r>
          </a:p>
          <a:p>
            <a:pPr lvl="1"/>
            <a:r>
              <a:rPr lang="en-US" altLang="ko-KR" sz="1400" dirty="0">
                <a:solidFill>
                  <a:prstClr val="black"/>
                </a:solidFill>
              </a:rPr>
              <a:t>-&gt; decision-making</a:t>
            </a:r>
          </a:p>
          <a:p>
            <a:pPr lvl="1"/>
            <a:r>
              <a:rPr lang="en-US" altLang="ko-KR" sz="1400" dirty="0">
                <a:solidFill>
                  <a:prstClr val="black"/>
                </a:solidFill>
              </a:rPr>
              <a:t>-&gt; self-descriptive trait judgment, and empathic judgments</a:t>
            </a:r>
          </a:p>
          <a:p>
            <a:pPr lvl="1"/>
            <a:endParaRPr lang="en-US" altLang="ko-KR" sz="14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Disagree&gt;agree: Left fusiform gyrus </a:t>
            </a:r>
          </a:p>
          <a:p>
            <a:pPr lvl="1"/>
            <a:r>
              <a:rPr lang="en-US" altLang="ko-KR" sz="1400" dirty="0">
                <a:solidFill>
                  <a:prstClr val="black"/>
                </a:solidFill>
              </a:rPr>
              <a:t>-&gt; written word recognition</a:t>
            </a:r>
          </a:p>
          <a:p>
            <a:pPr lvl="1"/>
            <a:r>
              <a:rPr lang="en-US" altLang="ko-KR" sz="1400" dirty="0">
                <a:solidFill>
                  <a:prstClr val="black"/>
                </a:solidFill>
              </a:rPr>
              <a:t>-&gt; unfamiliar stimuli</a:t>
            </a:r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523514" y="3903328"/>
          <a:ext cx="4621739" cy="2111756"/>
        </p:xfrm>
        <a:graphic>
          <a:graphicData uri="http://schemas.openxmlformats.org/drawingml/2006/table">
            <a:tbl>
              <a:tblPr firstRow="1" firstCol="1" bandRow="1"/>
              <a:tblGrid>
                <a:gridCol w="186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34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Peak coordinate region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Number of voxels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Peak 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intensity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Peak MNI Coordinate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X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y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z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182880" marR="0" indent="0" algn="l" defTabSz="914400" rtl="0" eaLnBrk="1" fontAlgn="auto" latinLnBrk="1" hangingPunct="1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(A) Agree</a:t>
                      </a:r>
                      <a:r>
                        <a:rPr lang="en-US" altLang="ko-KR" sz="1000" i="1" kern="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 &gt; Disagree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 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 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L Superior frontal </a:t>
                      </a:r>
                      <a:r>
                        <a:rPr lang="en-US" sz="10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gyrus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43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4.2654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-38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L Anterior cingulate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105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4.1851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-14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R Anterior cingulate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함초롬돋움"/>
                          <a:cs typeface="굴림"/>
                        </a:rPr>
                        <a:t>30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3.8177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R Cingulate gyrus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53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3.7786 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12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R </a:t>
                      </a:r>
                      <a:r>
                        <a:rPr lang="en-US" sz="10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Paracentral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 lobule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50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3.6175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-38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76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R Supplementary motor area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3.5777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-20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68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391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L Postcentral gyrus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35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3.3399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-32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-46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70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lvl="0"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R </a:t>
                      </a:r>
                      <a:r>
                        <a:rPr lang="en-US" sz="10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Paracentral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 lobule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24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3.2484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12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-36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52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18288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(B) Disagree &gt;</a:t>
                      </a:r>
                      <a:r>
                        <a:rPr lang="en-US" altLang="ko-KR" sz="1000" i="1" kern="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 Agree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 dirty="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indent="-77470" algn="just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L Fusiform </a:t>
                      </a:r>
                      <a:r>
                        <a:rPr lang="en-US" sz="1000" kern="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gyrus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28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4.414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-36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-50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맑은 고딕"/>
                          <a:cs typeface="굴림"/>
                        </a:rPr>
                        <a:t>-18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14305" y="6057148"/>
            <a:ext cx="50281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i="1" dirty="0">
                <a:solidFill>
                  <a:prstClr val="black"/>
                </a:solidFill>
              </a:rPr>
              <a:t>Notes</a:t>
            </a:r>
            <a:r>
              <a:rPr lang="en-US" altLang="ko-KR" sz="1100" dirty="0">
                <a:solidFill>
                  <a:prstClr val="black"/>
                </a:solidFill>
              </a:rPr>
              <a:t>. Contrasts were </a:t>
            </a:r>
            <a:r>
              <a:rPr lang="en-US" altLang="ko-KR" sz="1100" dirty="0" err="1">
                <a:solidFill>
                  <a:prstClr val="black"/>
                </a:solidFill>
              </a:rPr>
              <a:t>thresholded</a:t>
            </a:r>
            <a:r>
              <a:rPr lang="en-US" altLang="ko-KR" sz="1100" dirty="0">
                <a:solidFill>
                  <a:prstClr val="black"/>
                </a:solidFill>
              </a:rPr>
              <a:t> at an uncorrected p-value 0.005, corresponding to a t-statistic of 2.8784 and cluster size of 20 voxels. L = left. R = right</a:t>
            </a:r>
            <a:endParaRPr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86800" y="3143373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[16][17]</a:t>
            </a:r>
            <a:endParaRPr lang="ko-KR" alt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8161335" y="3343428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[18]</a:t>
            </a:r>
            <a:endParaRPr lang="ko-KR" alt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7475673" y="2500252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[14]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012268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EEG Data Analysis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26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721780"/>
            <a:ext cx="3548406" cy="10800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97" y="1872251"/>
            <a:ext cx="3015058" cy="18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28129" y="756037"/>
            <a:ext cx="592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srgbClr val="36AFCE"/>
                </a:solidFill>
              </a:rPr>
              <a:t>Referring to the fMRI results, responses at frontal channels are considered.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9497" y="3882300"/>
            <a:ext cx="486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Time-frequency Representations (TFRs)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아래쪽 화살표 2"/>
          <p:cNvSpPr/>
          <p:nvPr/>
        </p:nvSpPr>
        <p:spPr>
          <a:xfrm rot="16200000">
            <a:off x="5010811" y="4766769"/>
            <a:ext cx="645459" cy="1019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2651" y="1378634"/>
            <a:ext cx="480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EEG patterns during reading ‘contents’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2706" y="1439052"/>
            <a:ext cx="43352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sz="1400" b="1" dirty="0">
                <a:solidFill>
                  <a:prstClr val="black"/>
                </a:solidFill>
              </a:rPr>
              <a:t>Oscillatory responses in sentence processing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Grammatical or semantic violation affects EEG oscillatory responses.   </a:t>
            </a:r>
            <a:r>
              <a:rPr lang="en-US" altLang="ko-KR" sz="1400" i="1" dirty="0">
                <a:solidFill>
                  <a:srgbClr val="36AFCE"/>
                </a:solidFill>
              </a:rPr>
              <a:t>-&gt; disagreement</a:t>
            </a:r>
          </a:p>
          <a:p>
            <a:pPr marL="742950" lvl="1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Gamma: increase at </a:t>
            </a:r>
            <a:r>
              <a:rPr lang="en-US" altLang="ko-KR" sz="1400" dirty="0" err="1">
                <a:solidFill>
                  <a:prstClr val="black"/>
                </a:solidFill>
              </a:rPr>
              <a:t>frontocentral</a:t>
            </a:r>
            <a:endParaRPr lang="en-US" altLang="ko-KR" sz="14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Theta: increase at frontal midline and </a:t>
            </a:r>
            <a:r>
              <a:rPr lang="en-US" altLang="ko-KR" sz="1400" dirty="0" err="1">
                <a:solidFill>
                  <a:prstClr val="black"/>
                </a:solidFill>
              </a:rPr>
              <a:t>temporo</a:t>
            </a:r>
            <a:r>
              <a:rPr lang="en-US" altLang="ko-KR" sz="1400" dirty="0">
                <a:solidFill>
                  <a:prstClr val="black"/>
                </a:solidFill>
              </a:rPr>
              <a:t>-parietal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234" y="5094442"/>
            <a:ext cx="1119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err="1">
                <a:solidFill>
                  <a:prstClr val="white"/>
                </a:solidFill>
              </a:rPr>
              <a:t>Morlet</a:t>
            </a:r>
            <a:r>
              <a:rPr lang="en-US" altLang="ko-KR" sz="1000" b="1" dirty="0">
                <a:solidFill>
                  <a:prstClr val="white"/>
                </a:solidFill>
              </a:rPr>
              <a:t>-Wavelet Transformation</a:t>
            </a:r>
            <a:endParaRPr lang="ko-KR" altLang="en-US" sz="1000" b="1" dirty="0">
              <a:solidFill>
                <a:prstClr val="white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/>
          <a:srcRect l="12521" t="8036" r="76562" b="79711"/>
          <a:stretch/>
        </p:blipFill>
        <p:spPr>
          <a:xfrm>
            <a:off x="4976864" y="5651096"/>
            <a:ext cx="596614" cy="60302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93" y="4394497"/>
            <a:ext cx="4497520" cy="1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5887" y="4495211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prstClr val="black"/>
                </a:solidFill>
              </a:rPr>
              <a:t>Event-related potential</a:t>
            </a:r>
            <a:endParaRPr lang="ko-KR" altLang="en-US" sz="11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7435" y="1809410"/>
            <a:ext cx="466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[3]-[7]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30269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66" y="2138510"/>
            <a:ext cx="4868438" cy="4176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Feature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057400" cy="365126"/>
          </a:xfrm>
        </p:spPr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27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18" y="1363626"/>
            <a:ext cx="1368307" cy="1380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2650" y="1378634"/>
            <a:ext cx="486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Time-frequency Representations (TFRs)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225" y="1786573"/>
            <a:ext cx="452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Average TFR difference: Agree - Disagree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40839" y="1455858"/>
            <a:ext cx="2116482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prstClr val="black"/>
                </a:solidFill>
              </a:rPr>
              <a:t>Select 5 feature candidates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(a) gamma 35-45Hz 350-550ms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(b) beta2 20-26Hz 300-450ms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(c) beta1 14-17Hz 800-1,000ms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(d) alpha 9-12Hz 300-700ms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(e) theta 5-7Hz 400-1,000ms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8220" y="2551887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(a)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6169" y="305477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(b)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7302" y="315671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(c)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9519" y="338016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(d)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4384" y="355766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(e)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568" y="4981326"/>
            <a:ext cx="2396827" cy="18000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74" y="3841602"/>
            <a:ext cx="2396827" cy="18000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568" y="3846072"/>
            <a:ext cx="2396827" cy="180000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174" y="4981326"/>
            <a:ext cx="2396827" cy="1800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568" y="2710817"/>
            <a:ext cx="2396827" cy="1800000"/>
          </a:xfrm>
          <a:prstGeom prst="rect">
            <a:avLst/>
          </a:prstGeom>
        </p:spPr>
      </p:pic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8338" y="690124"/>
            <a:ext cx="592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srgbClr val="36AFCE"/>
                </a:solidFill>
              </a:rPr>
              <a:t>Referring to the fMRI results, responses at frontal channels are considered.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6404" y="2829729"/>
            <a:ext cx="213872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(a) Gamma 35-45Hz 350-550ms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8144" y="3964984"/>
            <a:ext cx="20168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(b) Beta2 20-26Hz 300-450ms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6354" y="3959206"/>
            <a:ext cx="210346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(c) Beta1 14-17Hz 800-1,000ms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8144" y="5111661"/>
            <a:ext cx="195438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(d) Alpha 9-12Hz 300-700ms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6354" y="5111661"/>
            <a:ext cx="19623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(e) Theta 5-7Hz 400-1,000ms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Channel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28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2" b="47825"/>
          <a:stretch/>
        </p:blipFill>
        <p:spPr>
          <a:xfrm>
            <a:off x="2342227" y="1892980"/>
            <a:ext cx="3675397" cy="1790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indent="129540" algn="ctr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바탕" panose="02030600000101010101" pitchFamily="18" charset="-127"/>
                        </a:rPr>
                        <m:t>= </m:t>
                      </m:r>
                      <m:f>
                        <m:f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바탕" panose="02030600000101010101" pitchFamily="18" charset="-127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ko-KR" dirty="0">
                  <a:solidFill>
                    <a:prstClr val="black"/>
                  </a:solidFill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58833" y="1461239"/>
            <a:ext cx="470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Channel selection using the Fisher score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852056" y="4907308"/>
          <a:ext cx="6487888" cy="1293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Rank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Theta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Alpha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Gamma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0.040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Fz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FC1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그림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51761" r="-74" b="-3936"/>
          <a:stretch/>
        </p:blipFill>
        <p:spPr>
          <a:xfrm>
            <a:off x="6096001" y="1892979"/>
            <a:ext cx="3675397" cy="1790747"/>
          </a:xfrm>
          <a:prstGeom prst="rect">
            <a:avLst/>
          </a:prstGeom>
        </p:spPr>
      </p:pic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i="1" dirty="0">
                    <a:solidFill>
                      <a:prstClr val="black"/>
                    </a:solidFill>
                  </a:rPr>
                  <a:t>The Fisher score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sz="1400" i="1" dirty="0">
                    <a:solidFill>
                      <a:prstClr val="black"/>
                    </a:solidFill>
                  </a:rPr>
                  <a:t> channel: </a:t>
                </a:r>
                <a:endParaRPr lang="ko-KR" altLang="en-US" sz="1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blipFill>
                <a:blip r:embed="rId5"/>
                <a:stretch>
                  <a:fillRect l="-571"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sample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𝜇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ko-KR" sz="1200" dirty="0" err="1">
                    <a:solidFill>
                      <a:prstClr val="black"/>
                    </a:solidFill>
                  </a:rPr>
                  <a:t>std</a:t>
                </a:r>
                <a:r>
                  <a:rPr lang="en-US" altLang="ko-KR" sz="12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entire data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Total number of classes (here,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= 2)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blipFill>
                <a:blip r:embed="rId6"/>
                <a:stretch>
                  <a:fillRect b="-28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56604" y="3714075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[19]</a:t>
            </a:r>
            <a:endParaRPr lang="ko-KR" alt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8652" y="-4698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36AFCE"/>
                </a:solidFill>
              </a:rPr>
              <a:t>Method &amp; Analysis</a:t>
            </a:r>
            <a:endParaRPr lang="ko-KR" altLang="en-US" sz="1400" b="1" dirty="0">
              <a:solidFill>
                <a:srgbClr val="36AF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20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29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8832" y="1461240"/>
            <a:ext cx="820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Subject-dependent classification with increasing the number of selected channels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Average accuracy using 5-fold cross validation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SVM classifier with linear and RBF kernels (LIBSVM)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2" y="3135086"/>
            <a:ext cx="4121165" cy="30917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7" y="3135086"/>
            <a:ext cx="4121165" cy="3091732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01482"/>
              </p:ext>
            </p:extLst>
          </p:nvPr>
        </p:nvGraphicFramePr>
        <p:xfrm>
          <a:off x="8031025" y="1879487"/>
          <a:ext cx="299581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1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Component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Classifier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Linear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RBF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Theta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67.03%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70.89% (2)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66.39%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73.86%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Beta1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62.88%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71.30%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Beta2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65.07%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73.49% (3)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Gamma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67.01% (20)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75.54% (5)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6884894" y="4742330"/>
            <a:ext cx="98612" cy="161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6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7.1. Characteristics of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136746"/>
            <a:ext cx="10515600" cy="5568854"/>
          </a:xfrm>
        </p:spPr>
        <p:txBody>
          <a:bodyPr>
            <a:normAutofit/>
          </a:bodyPr>
          <a:lstStyle/>
          <a:p>
            <a:r>
              <a:rPr lang="en-US" altLang="ko-KR" b="1" dirty="0"/>
              <a:t>Feed-forward Neural Network(Perceptron,</a:t>
            </a:r>
            <a:r>
              <a:rPr lang="ko-KR" altLang="en-US" b="1" dirty="0"/>
              <a:t> </a:t>
            </a:r>
            <a:r>
              <a:rPr lang="en-US" altLang="ko-KR" b="1" dirty="0"/>
              <a:t>MLP,</a:t>
            </a:r>
            <a:r>
              <a:rPr lang="ko-KR" altLang="en-US" b="1" dirty="0"/>
              <a:t> </a:t>
            </a:r>
            <a:r>
              <a:rPr lang="en-US" altLang="ko-KR" b="1" dirty="0"/>
              <a:t>RBF,..)</a:t>
            </a:r>
            <a:endParaRPr lang="en-US" altLang="ko-KR" dirty="0"/>
          </a:p>
          <a:p>
            <a:pPr lvl="1"/>
            <a:r>
              <a:rPr lang="en-US" altLang="ko-KR" dirty="0"/>
              <a:t>Stochastic algorithm</a:t>
            </a:r>
          </a:p>
          <a:p>
            <a:pPr lvl="1"/>
            <a:r>
              <a:rPr lang="en-US" altLang="ko-KR" dirty="0"/>
              <a:t>Generalizes well but need a lot of tuning</a:t>
            </a:r>
          </a:p>
          <a:p>
            <a:pPr lvl="1"/>
            <a:r>
              <a:rPr lang="en-US" altLang="ko-KR" dirty="0"/>
              <a:t>Can be learned in incremental fashion</a:t>
            </a:r>
          </a:p>
          <a:p>
            <a:pPr lvl="1"/>
            <a:r>
              <a:rPr lang="en-US" altLang="ko-KR" dirty="0"/>
              <a:t>To learn complex functions: use multiple hidden layers</a:t>
            </a:r>
          </a:p>
          <a:p>
            <a:endParaRPr lang="en-US" altLang="ko-KR" b="1" dirty="0"/>
          </a:p>
          <a:p>
            <a:r>
              <a:rPr lang="en-US" altLang="ko-KR" b="1" dirty="0"/>
              <a:t>SVM</a:t>
            </a:r>
            <a:endParaRPr lang="en-US" altLang="ko-KR" dirty="0"/>
          </a:p>
          <a:p>
            <a:pPr lvl="1"/>
            <a:r>
              <a:rPr lang="en-US" altLang="ko-KR" dirty="0"/>
              <a:t>Deterministic algorithm</a:t>
            </a:r>
          </a:p>
          <a:p>
            <a:pPr lvl="1"/>
            <a:r>
              <a:rPr lang="en-US" altLang="ko-KR" dirty="0"/>
              <a:t>Nice Generalization with few parameters to tune</a:t>
            </a:r>
          </a:p>
          <a:p>
            <a:pPr lvl="1"/>
            <a:r>
              <a:rPr lang="en-US" altLang="ko-KR" dirty="0"/>
              <a:t>Hard to learn – Quadratic programming techniques</a:t>
            </a:r>
          </a:p>
          <a:p>
            <a:pPr lvl="1"/>
            <a:r>
              <a:rPr lang="en-US" altLang="ko-KR" dirty="0"/>
              <a:t>Using kernel tricks to learn very complex functions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7.2. Linear Separator and Perceptron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24" y="4430257"/>
            <a:ext cx="8504005" cy="185506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26" y="1028153"/>
            <a:ext cx="6549810" cy="327490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7B173B5-6597-4564-B1BA-5C6B4071BE19}"/>
              </a:ext>
            </a:extLst>
          </p:cNvPr>
          <p:cNvGrpSpPr/>
          <p:nvPr/>
        </p:nvGrpSpPr>
        <p:grpSpPr>
          <a:xfrm>
            <a:off x="7690783" y="1067240"/>
            <a:ext cx="3666626" cy="3397370"/>
            <a:chOff x="1396554" y="1184053"/>
            <a:chExt cx="4384008" cy="3686121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8D5E314-8C55-488D-99F4-68D584C45AA9}"/>
                </a:ext>
              </a:extLst>
            </p:cNvPr>
            <p:cNvCxnSpPr/>
            <p:nvPr/>
          </p:nvCxnSpPr>
          <p:spPr>
            <a:xfrm flipV="1">
              <a:off x="1919754" y="2748379"/>
              <a:ext cx="2283514" cy="1669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55167D5-5E4F-4AC5-95A8-35A5A8A241A9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5C695DA9-4017-4590-BC10-23C370C53CB4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7F3924-D1D7-424F-9DE1-19F276828DD5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CB025D4-6F36-4D0F-BDA1-2E9873150AA9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20B44C6-6113-4A17-9847-9077E59A8E8F}"/>
                </a:ext>
              </a:extLst>
            </p:cNvPr>
            <p:cNvCxnSpPr/>
            <p:nvPr/>
          </p:nvCxnSpPr>
          <p:spPr>
            <a:xfrm>
              <a:off x="2768045" y="1928191"/>
              <a:ext cx="1863586" cy="29419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2C9972-D54A-4056-9116-2872D8737281}"/>
                    </a:ext>
                  </a:extLst>
                </p:cNvPr>
                <p:cNvSpPr txBox="1"/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99" r="-3831" b="-413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ED232BE4-2CB6-471C-AF67-003950E7AD1E}"/>
                </a:ext>
              </a:extLst>
            </p:cNvPr>
            <p:cNvCxnSpPr/>
            <p:nvPr/>
          </p:nvCxnSpPr>
          <p:spPr>
            <a:xfrm flipV="1">
              <a:off x="1928079" y="4060991"/>
              <a:ext cx="480183" cy="3594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6EFC16-A4BA-4596-B6E5-A802A1FC433E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17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1573006-75DE-484F-A6A6-8171E66E0A62}"/>
                    </a:ext>
                  </a:extLst>
                </p:cNvPr>
                <p:cNvSpPr txBox="1"/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11429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4A1D844A-C2D1-464A-8629-00F2F37E646D}"/>
                </a:ext>
              </a:extLst>
            </p:cNvPr>
            <p:cNvCxnSpPr/>
            <p:nvPr/>
          </p:nvCxnSpPr>
          <p:spPr>
            <a:xfrm flipV="1">
              <a:off x="1928079" y="3817126"/>
              <a:ext cx="2703552" cy="625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336331B-9B79-4002-92AA-EEB218F64D74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5CD2991D-7FE8-40C7-A9EF-7EBAB22D8065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A19D5CC-20AC-48B8-9402-EBB3BF1468FF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E735DCB0-7B87-4C42-9604-319F5E76C183}"/>
                </a:ext>
              </a:extLst>
            </p:cNvPr>
            <p:cNvCxnSpPr/>
            <p:nvPr/>
          </p:nvCxnSpPr>
          <p:spPr>
            <a:xfrm flipV="1">
              <a:off x="4258538" y="3946695"/>
              <a:ext cx="449574" cy="3135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79B6670-B283-4191-9F03-EF3AA8EFD335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78A5A7-DE63-4898-96A5-DA4F1CC07A1D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F3A611B-1892-4AE2-AD14-01A68AFAC655}"/>
                    </a:ext>
                  </a:extLst>
                </p:cNvPr>
                <p:cNvSpPr txBox="1"/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A6090BF-DA6C-4575-8192-43F387EC5FA8}"/>
                </a:ext>
              </a:extLst>
            </p:cNvPr>
            <p:cNvCxnSpPr/>
            <p:nvPr/>
          </p:nvCxnSpPr>
          <p:spPr>
            <a:xfrm flipV="1">
              <a:off x="4165781" y="3826165"/>
              <a:ext cx="441036" cy="303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A32FDA39-51D9-4794-978B-3DAA0B54865C}"/>
                </a:ext>
              </a:extLst>
            </p:cNvPr>
            <p:cNvCxnSpPr/>
            <p:nvPr/>
          </p:nvCxnSpPr>
          <p:spPr>
            <a:xfrm>
              <a:off x="3588026" y="3220278"/>
              <a:ext cx="1043605" cy="5968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E3AD80-9C95-41D1-8A41-6FC62BD741B7}"/>
                    </a:ext>
                  </a:extLst>
                </p:cNvPr>
                <p:cNvSpPr txBox="1"/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660" r="-3774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72604C4-528F-49BF-A8E9-3155B06F3675}"/>
                    </a:ext>
                  </a:extLst>
                </p:cNvPr>
                <p:cNvSpPr txBox="1"/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500" r="-166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83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Algorithm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1" y="1250484"/>
            <a:ext cx="10534080" cy="43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B81F2C-2D7F-48ED-BF60-FC5CDE71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900237"/>
            <a:ext cx="7934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Alg.: Dual Representation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10" y="1433855"/>
            <a:ext cx="8934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D10B30-B74B-4FB0-862C-6AB8C56A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585912"/>
            <a:ext cx="7962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7.3.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400" dirty="0"/>
              <a:t>Maximizing the margin leads to a particular choice of decision boundary. The location of the boundary is determined by a subset of the data points, known as support vectors, which are indicated by the circles.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FDFF6A6-AEE4-414B-BAFE-6DFB58E8E6DE}"/>
              </a:ext>
            </a:extLst>
          </p:cNvPr>
          <p:cNvGrpSpPr/>
          <p:nvPr/>
        </p:nvGrpSpPr>
        <p:grpSpPr>
          <a:xfrm>
            <a:off x="1215781" y="2570402"/>
            <a:ext cx="4237459" cy="3686121"/>
            <a:chOff x="1510748" y="1184053"/>
            <a:chExt cx="4237459" cy="368612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6A9BC3F-BAA7-4866-846B-DFCB801B54BF}"/>
                </a:ext>
              </a:extLst>
            </p:cNvPr>
            <p:cNvSpPr/>
            <p:nvPr/>
          </p:nvSpPr>
          <p:spPr>
            <a:xfrm>
              <a:off x="4068413" y="288235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44EDB5-ABDC-4025-9036-2395DE8F164F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36239C2-4DE6-4F08-84AB-2E9C77C3962D}"/>
                </a:ext>
              </a:extLst>
            </p:cNvPr>
            <p:cNvSpPr/>
            <p:nvPr/>
          </p:nvSpPr>
          <p:spPr>
            <a:xfrm>
              <a:off x="3761541" y="240162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A8947C4-A406-41A0-B1CC-9B8DCF232CCF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7EE2CA5-1EC1-46B9-9BD3-AB14A443A88D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AB164E68-57C7-4F1B-8776-38147BC350C3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34B61C21-2DB5-4976-AB0B-A655F24B4B27}"/>
                </a:ext>
              </a:extLst>
            </p:cNvPr>
            <p:cNvSpPr/>
            <p:nvPr/>
          </p:nvSpPr>
          <p:spPr>
            <a:xfrm>
              <a:off x="2559324" y="30596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E20BC36C-46CD-414E-A324-27E8D0937977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3872605A-EEDE-4C47-BE53-86D43C1AB1A7}"/>
                </a:ext>
              </a:extLst>
            </p:cNvPr>
            <p:cNvSpPr/>
            <p:nvPr/>
          </p:nvSpPr>
          <p:spPr>
            <a:xfrm>
              <a:off x="2911968" y="3129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9A6F1F03-9A8D-4EB7-AB18-47862D440623}"/>
                </a:ext>
              </a:extLst>
            </p:cNvPr>
            <p:cNvSpPr/>
            <p:nvPr/>
          </p:nvSpPr>
          <p:spPr>
            <a:xfrm>
              <a:off x="2915056" y="285752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9DAE0C2F-3FD5-4498-BF7D-4C0EFBC8FFA7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89E1CD0F-45C4-4D1E-9F23-BCD07869D5B3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38091BB3-2F27-4F91-BF92-28C75C595C93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1C3BFB00-BC82-42EB-B5FC-AB9F6D2655A6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B0CBB76F-FB46-447B-93E8-D418DEC748AD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6962D86-425B-4F46-98AF-838E71A64514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8F63797-A7DC-4BC1-B261-55622A6F86C0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1C8F9F2-74B1-4FF9-8971-B84F6BBDDD1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9F3C171-6532-4B93-AE24-D223475BBAA8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85723E7-9655-4AEE-BB99-CA52D8FF1031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28712C4-499F-409C-9E4B-B34F2A46FB98}"/>
                </a:ext>
              </a:extLst>
            </p:cNvPr>
            <p:cNvSpPr/>
            <p:nvPr/>
          </p:nvSpPr>
          <p:spPr>
            <a:xfrm>
              <a:off x="4309438" y="313579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8978081-6B46-4096-98D0-E126833353DE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93553911-1538-4030-8F11-1E44E6D2E2E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A576C038-A4BD-48DB-98FD-400908923A89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A9D85E8-64A5-4A23-A54D-A72D128C329B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3D3A3F8-D1B9-452C-BFD3-4C86B076E0B7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B3EC750-AF41-4600-AD7F-14A59DF0F7B6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000" r="-4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6980B8-0F98-4BE4-AD67-0F565F2EAFE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48705DA2-A606-45D3-9FF1-E9809B4735B1}"/>
                </a:ext>
              </a:extLst>
            </p:cNvPr>
            <p:cNvCxnSpPr/>
            <p:nvPr/>
          </p:nvCxnSpPr>
          <p:spPr>
            <a:xfrm>
              <a:off x="2777981" y="1716169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221C2BD7-DDDD-4D89-9EAA-FEA1DFF8DE9A}"/>
                </a:ext>
              </a:extLst>
            </p:cNvPr>
            <p:cNvCxnSpPr/>
            <p:nvPr/>
          </p:nvCxnSpPr>
          <p:spPr>
            <a:xfrm>
              <a:off x="2117035" y="2446681"/>
              <a:ext cx="3110948" cy="129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B28298B9-1BC4-4D49-AA1F-ADA78CE044A2}"/>
                </a:ext>
              </a:extLst>
            </p:cNvPr>
            <p:cNvCxnSpPr/>
            <p:nvPr/>
          </p:nvCxnSpPr>
          <p:spPr>
            <a:xfrm>
              <a:off x="3357769" y="1540565"/>
              <a:ext cx="1045072" cy="3265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7580C5B-5631-415A-B97B-80D6E0A8B06F}"/>
                </a:ext>
              </a:extLst>
            </p:cNvPr>
            <p:cNvCxnSpPr/>
            <p:nvPr/>
          </p:nvCxnSpPr>
          <p:spPr>
            <a:xfrm>
              <a:off x="2609014" y="1759226"/>
              <a:ext cx="1650729" cy="311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27BEAC-7A7C-4B3C-A390-C5DD92582DFC}"/>
                </a:ext>
              </a:extLst>
            </p:cNvPr>
            <p:cNvSpPr txBox="1"/>
            <p:nvPr/>
          </p:nvSpPr>
          <p:spPr>
            <a:xfrm>
              <a:off x="1919271" y="2156788"/>
              <a:ext cx="237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A95D9B-0C0F-49D6-BC14-FDBFEF816925}"/>
                </a:ext>
              </a:extLst>
            </p:cNvPr>
            <p:cNvSpPr txBox="1"/>
            <p:nvPr/>
          </p:nvSpPr>
          <p:spPr>
            <a:xfrm>
              <a:off x="2418298" y="145111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</a:t>
              </a:r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5A5BDF-0AE7-4A62-9BBD-02D73F7E6D11}"/>
                </a:ext>
              </a:extLst>
            </p:cNvPr>
            <p:cNvSpPr txBox="1"/>
            <p:nvPr/>
          </p:nvSpPr>
          <p:spPr>
            <a:xfrm>
              <a:off x="2729504" y="1408448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94DF6C-5748-4D44-A615-1B36B69715EF}"/>
                </a:ext>
              </a:extLst>
            </p:cNvPr>
            <p:cNvSpPr txBox="1"/>
            <p:nvPr/>
          </p:nvSpPr>
          <p:spPr>
            <a:xfrm>
              <a:off x="3189335" y="122378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</a:t>
              </a:r>
              <a:endParaRPr lang="ko-KR" altLang="en-US" dirty="0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0C38CEFA-1637-4236-8D10-1EF38347EF8A}"/>
                </a:ext>
              </a:extLst>
            </p:cNvPr>
            <p:cNvCxnSpPr/>
            <p:nvPr/>
          </p:nvCxnSpPr>
          <p:spPr>
            <a:xfrm>
              <a:off x="2392846" y="1918252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E6AA11EA-3161-41C9-B5BB-1DB8D3B709DD}"/>
                </a:ext>
              </a:extLst>
            </p:cNvPr>
            <p:cNvCxnSpPr/>
            <p:nvPr/>
          </p:nvCxnSpPr>
          <p:spPr>
            <a:xfrm>
              <a:off x="3173506" y="1568553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7A51294C-E030-4814-87AE-5577BD2A748C}"/>
                </a:ext>
              </a:extLst>
            </p:cNvPr>
            <p:cNvCxnSpPr/>
            <p:nvPr/>
          </p:nvCxnSpPr>
          <p:spPr>
            <a:xfrm flipV="1">
              <a:off x="3978964" y="3950804"/>
              <a:ext cx="732184" cy="48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0ED8BD-F00F-434F-A33C-8437C1DE71FD}"/>
                </a:ext>
              </a:extLst>
            </p:cNvPr>
            <p:cNvSpPr txBox="1"/>
            <p:nvPr/>
          </p:nvSpPr>
          <p:spPr>
            <a:xfrm>
              <a:off x="4464959" y="4031190"/>
              <a:ext cx="911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margin</a:t>
              </a:r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5914E49-AAA1-459B-B3CD-04AFEF191B29}"/>
              </a:ext>
            </a:extLst>
          </p:cNvPr>
          <p:cNvGrpSpPr/>
          <p:nvPr/>
        </p:nvGrpSpPr>
        <p:grpSpPr>
          <a:xfrm>
            <a:off x="5961712" y="2493087"/>
            <a:ext cx="4864966" cy="3698197"/>
            <a:chOff x="813667" y="1193993"/>
            <a:chExt cx="4864966" cy="369819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511DB7E5-D6D5-48F9-A9E6-A93A7C15667C}"/>
                </a:ext>
              </a:extLst>
            </p:cNvPr>
            <p:cNvGrpSpPr/>
            <p:nvPr/>
          </p:nvGrpSpPr>
          <p:grpSpPr>
            <a:xfrm>
              <a:off x="813667" y="1193993"/>
              <a:ext cx="4864966" cy="3698197"/>
              <a:chOff x="813667" y="1193993"/>
              <a:chExt cx="4864966" cy="3698197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2DABA733-1FFC-46B0-A8E1-ECF0C6813D6D}"/>
                  </a:ext>
                </a:extLst>
              </p:cNvPr>
              <p:cNvSpPr/>
              <p:nvPr/>
            </p:nvSpPr>
            <p:spPr>
              <a:xfrm>
                <a:off x="3998839" y="289229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096DB0D7-3FD9-437F-8F98-8AD99BECF9E3}"/>
                  </a:ext>
                </a:extLst>
              </p:cNvPr>
              <p:cNvSpPr/>
              <p:nvPr/>
            </p:nvSpPr>
            <p:spPr>
              <a:xfrm>
                <a:off x="3909390" y="22545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4ACA744D-B0C6-4C32-9AB2-1AA35633E3C3}"/>
                  </a:ext>
                </a:extLst>
              </p:cNvPr>
              <p:cNvSpPr/>
              <p:nvPr/>
            </p:nvSpPr>
            <p:spPr>
              <a:xfrm>
                <a:off x="3691967" y="241156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56E06AE3-85E9-424E-A069-C0149B4A00B0}"/>
                  </a:ext>
                </a:extLst>
              </p:cNvPr>
              <p:cNvSpPr/>
              <p:nvPr/>
            </p:nvSpPr>
            <p:spPr>
              <a:xfrm>
                <a:off x="4140474" y="205408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85DCB270-669A-4072-9C57-815667EAE5A8}"/>
                  </a:ext>
                </a:extLst>
              </p:cNvPr>
              <p:cNvSpPr/>
              <p:nvPr/>
            </p:nvSpPr>
            <p:spPr>
              <a:xfrm>
                <a:off x="3021495" y="3578087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513E72E2-12DB-40EB-AE2E-2CF99B06DB82}"/>
                  </a:ext>
                </a:extLst>
              </p:cNvPr>
              <p:cNvSpPr/>
              <p:nvPr/>
            </p:nvSpPr>
            <p:spPr>
              <a:xfrm>
                <a:off x="3158986" y="336274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9E4025FB-FF7E-4395-A549-384F88A61D65}"/>
                  </a:ext>
                </a:extLst>
              </p:cNvPr>
              <p:cNvSpPr/>
              <p:nvPr/>
            </p:nvSpPr>
            <p:spPr>
              <a:xfrm>
                <a:off x="2489750" y="3069542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이등변 삼각형 63">
                <a:extLst>
                  <a:ext uri="{FF2B5EF4-FFF2-40B4-BE49-F238E27FC236}">
                    <a16:creationId xmlns:a16="http://schemas.microsoft.com/office/drawing/2014/main" id="{2D5D277A-FD29-400B-B36D-2FBA0CE3A8DD}"/>
                  </a:ext>
                </a:extLst>
              </p:cNvPr>
              <p:cNvSpPr/>
              <p:nvPr/>
            </p:nvSpPr>
            <p:spPr>
              <a:xfrm>
                <a:off x="3094381" y="3773549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이등변 삼각형 64">
                <a:extLst>
                  <a:ext uri="{FF2B5EF4-FFF2-40B4-BE49-F238E27FC236}">
                    <a16:creationId xmlns:a16="http://schemas.microsoft.com/office/drawing/2014/main" id="{F1CED0BC-4618-4B10-85FF-370D48AC7E20}"/>
                  </a:ext>
                </a:extLst>
              </p:cNvPr>
              <p:cNvSpPr/>
              <p:nvPr/>
            </p:nvSpPr>
            <p:spPr>
              <a:xfrm>
                <a:off x="2842394" y="313912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이등변 삼각형 65">
                <a:extLst>
                  <a:ext uri="{FF2B5EF4-FFF2-40B4-BE49-F238E27FC236}">
                    <a16:creationId xmlns:a16="http://schemas.microsoft.com/office/drawing/2014/main" id="{B630E991-160B-4362-92AD-ABAA0FF17A97}"/>
                  </a:ext>
                </a:extLst>
              </p:cNvPr>
              <p:cNvSpPr/>
              <p:nvPr/>
            </p:nvSpPr>
            <p:spPr>
              <a:xfrm>
                <a:off x="2845482" y="286746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79581916-98C3-47B1-956B-0EAE874DC88E}"/>
                  </a:ext>
                </a:extLst>
              </p:cNvPr>
              <p:cNvSpPr/>
              <p:nvPr/>
            </p:nvSpPr>
            <p:spPr>
              <a:xfrm>
                <a:off x="2779641" y="371557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:a16="http://schemas.microsoft.com/office/drawing/2014/main" id="{4BBDC81F-DD5B-497A-9F10-032F57CE39CE}"/>
                  </a:ext>
                </a:extLst>
              </p:cNvPr>
              <p:cNvSpPr/>
              <p:nvPr/>
            </p:nvSpPr>
            <p:spPr>
              <a:xfrm>
                <a:off x="2348945" y="3831526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060A7167-6244-4A57-BA43-82755062B793}"/>
                  </a:ext>
                </a:extLst>
              </p:cNvPr>
              <p:cNvSpPr/>
              <p:nvPr/>
            </p:nvSpPr>
            <p:spPr>
              <a:xfrm>
                <a:off x="2320783" y="346213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이등변 삼각형 69">
                <a:extLst>
                  <a:ext uri="{FF2B5EF4-FFF2-40B4-BE49-F238E27FC236}">
                    <a16:creationId xmlns:a16="http://schemas.microsoft.com/office/drawing/2014/main" id="{B17B06D2-F52D-4317-8640-C54A42F6717B}"/>
                  </a:ext>
                </a:extLst>
              </p:cNvPr>
              <p:cNvSpPr/>
              <p:nvPr/>
            </p:nvSpPr>
            <p:spPr>
              <a:xfrm>
                <a:off x="2647120" y="3404153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이등변 삼각형 70">
                <a:extLst>
                  <a:ext uri="{FF2B5EF4-FFF2-40B4-BE49-F238E27FC236}">
                    <a16:creationId xmlns:a16="http://schemas.microsoft.com/office/drawing/2014/main" id="{A6CF18EF-A7E6-466B-8FEB-B3A0A70C2F6B}"/>
                  </a:ext>
                </a:extLst>
              </p:cNvPr>
              <p:cNvSpPr/>
              <p:nvPr/>
            </p:nvSpPr>
            <p:spPr>
              <a:xfrm>
                <a:off x="2633867" y="396074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01E210B5-5AC3-466E-BE0B-8AD3675EF177}"/>
                  </a:ext>
                </a:extLst>
              </p:cNvPr>
              <p:cNvSpPr/>
              <p:nvPr/>
            </p:nvSpPr>
            <p:spPr>
              <a:xfrm>
                <a:off x="4061790" y="2406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27922A73-C527-476C-A757-35273EEF08BE}"/>
                  </a:ext>
                </a:extLst>
              </p:cNvPr>
              <p:cNvSpPr/>
              <p:nvPr/>
            </p:nvSpPr>
            <p:spPr>
              <a:xfrm>
                <a:off x="3949144" y="260902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25192DBA-CF03-46E2-800B-FE392AFA1910}"/>
                  </a:ext>
                </a:extLst>
              </p:cNvPr>
              <p:cNvSpPr/>
              <p:nvPr/>
            </p:nvSpPr>
            <p:spPr>
              <a:xfrm>
                <a:off x="4239865" y="2285997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43A2654-C57A-4DC0-AA25-2D2A44F48CA8}"/>
                  </a:ext>
                </a:extLst>
              </p:cNvPr>
              <p:cNvSpPr/>
              <p:nvPr/>
            </p:nvSpPr>
            <p:spPr>
              <a:xfrm>
                <a:off x="3713916" y="218826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5A00F203-DC66-4E6D-99CA-5BD8A942000A}"/>
                  </a:ext>
                </a:extLst>
              </p:cNvPr>
              <p:cNvSpPr/>
              <p:nvPr/>
            </p:nvSpPr>
            <p:spPr>
              <a:xfrm>
                <a:off x="3969020" y="2083902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E8B47C4D-7BBE-47C4-94CA-22C6895F11FE}"/>
                  </a:ext>
                </a:extLst>
              </p:cNvPr>
              <p:cNvSpPr/>
              <p:nvPr/>
            </p:nvSpPr>
            <p:spPr>
              <a:xfrm>
                <a:off x="4239864" y="314573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81B2C57C-7783-4621-A4C9-D80F11EE3CE9}"/>
                  </a:ext>
                </a:extLst>
              </p:cNvPr>
              <p:cNvSpPr/>
              <p:nvPr/>
            </p:nvSpPr>
            <p:spPr>
              <a:xfrm>
                <a:off x="4190169" y="2787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E52609C2-E09F-4335-9815-A057D7C9366C}"/>
                  </a:ext>
                </a:extLst>
              </p:cNvPr>
              <p:cNvCxnSpPr/>
              <p:nvPr/>
            </p:nvCxnSpPr>
            <p:spPr>
              <a:xfrm flipV="1">
                <a:off x="1441174" y="4432853"/>
                <a:ext cx="4084982" cy="19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화살표 연결선 79">
                <a:extLst>
                  <a:ext uri="{FF2B5EF4-FFF2-40B4-BE49-F238E27FC236}">
                    <a16:creationId xmlns:a16="http://schemas.microsoft.com/office/drawing/2014/main" id="{629CD7B0-F89E-408B-AD01-323FD4730711}"/>
                  </a:ext>
                </a:extLst>
              </p:cNvPr>
              <p:cNvCxnSpPr/>
              <p:nvPr/>
            </p:nvCxnSpPr>
            <p:spPr>
              <a:xfrm flipH="1" flipV="1">
                <a:off x="1828800" y="1470992"/>
                <a:ext cx="29817" cy="32699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D9AA311-2532-4711-9136-394CFA2ADF1B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000" r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9BE45D7-E8C4-407D-BF70-A89334BF13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6000" r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F3D35EF8-89EB-4098-ACCD-E154F8CB430C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1538" r="-384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0427A34D-F414-4671-BFED-AB16E3E64752}"/>
                  </a:ext>
                </a:extLst>
              </p:cNvPr>
              <p:cNvCxnSpPr/>
              <p:nvPr/>
            </p:nvCxnSpPr>
            <p:spPr>
              <a:xfrm>
                <a:off x="2708407" y="1726109"/>
                <a:ext cx="1863586" cy="29419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9380E0D1-61B8-4521-A1C1-3A05595D351E}"/>
                  </a:ext>
                </a:extLst>
              </p:cNvPr>
              <p:cNvCxnSpPr/>
              <p:nvPr/>
            </p:nvCxnSpPr>
            <p:spPr>
              <a:xfrm>
                <a:off x="2348945" y="1992629"/>
                <a:ext cx="1529355" cy="241170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5B313A09-4FEC-4830-809F-A49AC5E52034}"/>
                  </a:ext>
                </a:extLst>
              </p:cNvPr>
              <p:cNvCxnSpPr/>
              <p:nvPr/>
            </p:nvCxnSpPr>
            <p:spPr>
              <a:xfrm>
                <a:off x="3103932" y="1578493"/>
                <a:ext cx="1816506" cy="28543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화살표 연결선 86">
                <a:extLst>
                  <a:ext uri="{FF2B5EF4-FFF2-40B4-BE49-F238E27FC236}">
                    <a16:creationId xmlns:a16="http://schemas.microsoft.com/office/drawing/2014/main" id="{D1D8942F-A502-4D3C-9037-7DFE37420CBC}"/>
                  </a:ext>
                </a:extLst>
              </p:cNvPr>
              <p:cNvCxnSpPr/>
              <p:nvPr/>
            </p:nvCxnSpPr>
            <p:spPr>
              <a:xfrm flipV="1">
                <a:off x="4068411" y="3636064"/>
                <a:ext cx="344563" cy="253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83ECA77-C5C3-4BF3-B0E4-B36A6C4E5850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9DC5643-91A2-4BA2-BFC3-FC62D604FF3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977" r="-9302" b="-217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04B39FF-D864-403A-9B14-9CBB686008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6250" t="-28261" r="-559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DB060BB-E2BC-4722-8EE5-D7D1DE78ECA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5902" t="-28889" r="-5574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6EC5739-160D-4E13-91E7-C7D7D6FB6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6522" t="-28261" r="-652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직선 화살표 연결선 92">
                <a:extLst>
                  <a:ext uri="{FF2B5EF4-FFF2-40B4-BE49-F238E27FC236}">
                    <a16:creationId xmlns:a16="http://schemas.microsoft.com/office/drawing/2014/main" id="{179E82D2-7DED-4D39-B720-D11E618D216F}"/>
                  </a:ext>
                </a:extLst>
              </p:cNvPr>
              <p:cNvCxnSpPr/>
              <p:nvPr/>
            </p:nvCxnSpPr>
            <p:spPr>
              <a:xfrm flipV="1">
                <a:off x="1843708" y="4086891"/>
                <a:ext cx="557487" cy="365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970D254-ED20-464D-ABE3-7AF7F118524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1765" r="-39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DD8DA962-00E7-48B8-A222-599D6D175AD4}"/>
                  </a:ext>
                </a:extLst>
              </p:cNvPr>
              <p:cNvCxnSpPr/>
              <p:nvPr/>
            </p:nvCxnSpPr>
            <p:spPr>
              <a:xfrm flipV="1">
                <a:off x="1858617" y="3228564"/>
                <a:ext cx="1781583" cy="12142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4973B559-2339-42E7-B853-AD537C3159DB}"/>
                </a:ext>
              </a:extLst>
            </p:cNvPr>
            <p:cNvSpPr/>
            <p:nvPr/>
          </p:nvSpPr>
          <p:spPr>
            <a:xfrm>
              <a:off x="2776329" y="2829337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5B454887-8C5B-45F6-B9C5-475022300879}"/>
                </a:ext>
              </a:extLst>
            </p:cNvPr>
            <p:cNvSpPr/>
            <p:nvPr/>
          </p:nvSpPr>
          <p:spPr>
            <a:xfrm>
              <a:off x="3106994" y="3318025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4A41015E-0446-49E7-BE15-1E5D80A5CEA8}"/>
                </a:ext>
              </a:extLst>
            </p:cNvPr>
            <p:cNvSpPr/>
            <p:nvPr/>
          </p:nvSpPr>
          <p:spPr>
            <a:xfrm>
              <a:off x="3924394" y="2811939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402A4D98-F961-4529-AFF2-24A99A1C771B}"/>
                </a:ext>
              </a:extLst>
            </p:cNvPr>
            <p:cNvSpPr/>
            <p:nvPr/>
          </p:nvSpPr>
          <p:spPr>
            <a:xfrm>
              <a:off x="3609451" y="2337350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70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1404</Words>
  <Application>Microsoft Office PowerPoint</Application>
  <PresentationFormat>와이드스크린</PresentationFormat>
  <Paragraphs>424</Paragraphs>
  <Slides>29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굴림</vt:lpstr>
      <vt:lpstr>맑은 고딕</vt:lpstr>
      <vt:lpstr>바탕</vt:lpstr>
      <vt:lpstr>함초롬돋움</vt:lpstr>
      <vt:lpstr>Arial</vt:lpstr>
      <vt:lpstr>Calibri</vt:lpstr>
      <vt:lpstr>Cambria Math</vt:lpstr>
      <vt:lpstr>Times New Roman</vt:lpstr>
      <vt:lpstr>Wingdings</vt:lpstr>
      <vt:lpstr>Office 테마</vt:lpstr>
      <vt:lpstr>Machine Learning</vt:lpstr>
      <vt:lpstr>Contents</vt:lpstr>
      <vt:lpstr>7.1. Characteristics of Support Vector Machine</vt:lpstr>
      <vt:lpstr>7.2. Linear Separator and Perceptron</vt:lpstr>
      <vt:lpstr>Perceptron Learning Algorithm</vt:lpstr>
      <vt:lpstr>PowerPoint 프레젠테이션</vt:lpstr>
      <vt:lpstr>Perceptron Learning Alg.: Dual Representation </vt:lpstr>
      <vt:lpstr>PowerPoint 프레젠테이션</vt:lpstr>
      <vt:lpstr>7.3. Support Vector Machine</vt:lpstr>
      <vt:lpstr>Support Vector Machine</vt:lpstr>
      <vt:lpstr>Support Vector Machine: Formulation</vt:lpstr>
      <vt:lpstr>Support Vector Machine: Formulation</vt:lpstr>
      <vt:lpstr>Support Vector Machine: Kuhn-Tucker Theorem</vt:lpstr>
      <vt:lpstr>Support Vector Machine: Lagrange Formulation</vt:lpstr>
      <vt:lpstr>Support Vector Machine: Solution</vt:lpstr>
      <vt:lpstr>Support Vector Machines</vt:lpstr>
      <vt:lpstr>Support Vector Machines</vt:lpstr>
      <vt:lpstr>PowerPoint 프레젠테이션</vt:lpstr>
      <vt:lpstr>PowerPoint 프레젠테이션</vt:lpstr>
      <vt:lpstr>PowerPoint 프레젠테이션</vt:lpstr>
      <vt:lpstr>7.4. Application of SVM</vt:lpstr>
      <vt:lpstr>Experiment Design</vt:lpstr>
      <vt:lpstr>Experiment Procedure</vt:lpstr>
      <vt:lpstr>Experiment Procedure</vt:lpstr>
      <vt:lpstr>fMRI Data Analysis</vt:lpstr>
      <vt:lpstr>EEG Data Analysis</vt:lpstr>
      <vt:lpstr>Feature Selection</vt:lpstr>
      <vt:lpstr>Channel Selection</vt:lpstr>
      <vt:lpstr>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osh</cp:lastModifiedBy>
  <cp:revision>100</cp:revision>
  <cp:lastPrinted>2016-07-20T07:30:15Z</cp:lastPrinted>
  <dcterms:created xsi:type="dcterms:W3CDTF">2015-08-10T05:26:43Z</dcterms:created>
  <dcterms:modified xsi:type="dcterms:W3CDTF">2020-09-28T23:46:47Z</dcterms:modified>
</cp:coreProperties>
</file>