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57" r:id="rId3"/>
    <p:sldId id="307" r:id="rId4"/>
    <p:sldId id="293" r:id="rId5"/>
    <p:sldId id="292" r:id="rId6"/>
    <p:sldId id="294" r:id="rId7"/>
    <p:sldId id="308" r:id="rId8"/>
    <p:sldId id="309" r:id="rId9"/>
    <p:sldId id="310" r:id="rId10"/>
    <p:sldId id="297" r:id="rId11"/>
    <p:sldId id="311" r:id="rId12"/>
    <p:sldId id="312" r:id="rId13"/>
    <p:sldId id="300" r:id="rId14"/>
    <p:sldId id="301" r:id="rId15"/>
    <p:sldId id="313" r:id="rId16"/>
    <p:sldId id="266" r:id="rId17"/>
    <p:sldId id="281" r:id="rId18"/>
    <p:sldId id="282" r:id="rId19"/>
    <p:sldId id="288" r:id="rId20"/>
    <p:sldId id="283" r:id="rId21"/>
    <p:sldId id="299" r:id="rId22"/>
    <p:sldId id="302" r:id="rId23"/>
    <p:sldId id="314" r:id="rId24"/>
    <p:sldId id="315" r:id="rId25"/>
    <p:sldId id="316" r:id="rId26"/>
    <p:sldId id="317" r:id="rId27"/>
    <p:sldId id="268" r:id="rId28"/>
    <p:sldId id="280" r:id="rId29"/>
    <p:sldId id="305" r:id="rId30"/>
    <p:sldId id="306" r:id="rId31"/>
    <p:sldId id="318" r:id="rId32"/>
    <p:sldId id="319" r:id="rId33"/>
    <p:sldId id="320" r:id="rId34"/>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2020-09-29</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0.png"/><Relationship Id="rId7" Type="http://schemas.openxmlformats.org/officeDocument/2006/relationships/image" Target="../media/image670.png"/><Relationship Id="rId2" Type="http://schemas.openxmlformats.org/officeDocument/2006/relationships/image" Target="../media/image620.png"/><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650.png"/><Relationship Id="rId4" Type="http://schemas.openxmlformats.org/officeDocument/2006/relationships/image" Target="../media/image640.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00.png"/><Relationship Id="rId7" Type="http://schemas.openxmlformats.org/officeDocument/2006/relationships/image" Target="../media/image34.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1.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800.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830.png"/><Relationship Id="rId11" Type="http://schemas.openxmlformats.org/officeDocument/2006/relationships/image" Target="../media/image40.png"/><Relationship Id="rId5" Type="http://schemas.openxmlformats.org/officeDocument/2006/relationships/image" Target="../media/image820.png"/><Relationship Id="rId10" Type="http://schemas.openxmlformats.org/officeDocument/2006/relationships/image" Target="../media/image39.png"/><Relationship Id="rId4" Type="http://schemas.openxmlformats.org/officeDocument/2006/relationships/image" Target="../media/image811.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image" Target="../media/image49.png"/><Relationship Id="rId7" Type="http://schemas.openxmlformats.org/officeDocument/2006/relationships/image" Target="../media/image860.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850.png"/><Relationship Id="rId5" Type="http://schemas.openxmlformats.org/officeDocument/2006/relationships/image" Target="../media/image840.png"/><Relationship Id="rId4" Type="http://schemas.openxmlformats.org/officeDocument/2006/relationships/image" Target="../media/image50.png"/><Relationship Id="rId9" Type="http://schemas.openxmlformats.org/officeDocument/2006/relationships/image" Target="../media/image88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1.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1.png"/><Relationship Id="rId9" Type="http://schemas.openxmlformats.org/officeDocument/2006/relationships/image" Target="../media/image69.pn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aphicFrame>
        <p:nvGraphicFramePr>
          <p:cNvPr id="11" name="Object 12"/>
          <p:cNvGraphicFramePr>
            <a:graphicFrameLocks noGrp="1" noChangeAspect="1"/>
          </p:cNvGraphicFramePr>
          <p:nvPr>
            <p:ph sz="quarter" idx="1"/>
            <p:extLst>
              <p:ext uri="{D42A27DB-BD31-4B8C-83A1-F6EECF244321}">
                <p14:modId xmlns:p14="http://schemas.microsoft.com/office/powerpoint/2010/main" val="1493732127"/>
              </p:ext>
            </p:extLst>
          </p:nvPr>
        </p:nvGraphicFramePr>
        <p:xfrm>
          <a:off x="681038" y="1125273"/>
          <a:ext cx="5343525" cy="5025613"/>
        </p:xfrm>
        <a:graphic>
          <a:graphicData uri="http://schemas.openxmlformats.org/presentationml/2006/ole">
            <mc:AlternateContent xmlns:mc="http://schemas.openxmlformats.org/markup-compatibility/2006">
              <mc:Choice xmlns:v="urn:schemas-microsoft-com:vml" Requires="v">
                <p:oleObj spid="_x0000_s4128" name="Equation" r:id="rId3" imgW="3632040" imgH="3416040" progId="Equation.DSMT4">
                  <p:embed/>
                </p:oleObj>
              </mc:Choice>
              <mc:Fallback>
                <p:oleObj name="Equation" r:id="rId3" imgW="3632040" imgH="3416040" progId="Equation.DSMT4">
                  <p:embed/>
                  <p:pic>
                    <p:nvPicPr>
                      <p:cNvPr id="11" name="Object 12"/>
                      <p:cNvPicPr>
                        <a:picLocks noChangeAspect="1" noChangeArrowheads="1"/>
                      </p:cNvPicPr>
                      <p:nvPr/>
                    </p:nvPicPr>
                    <p:blipFill>
                      <a:blip r:embed="rId4"/>
                      <a:srcRect/>
                      <a:stretch>
                        <a:fillRect/>
                      </a:stretch>
                    </p:blipFill>
                    <p:spPr bwMode="auto">
                      <a:xfrm>
                        <a:off x="681038" y="1125273"/>
                        <a:ext cx="5343525" cy="5025613"/>
                      </a:xfrm>
                      <a:prstGeom prst="rect">
                        <a:avLst/>
                      </a:prstGeom>
                      <a:noFill/>
                      <a:ln>
                        <a:noFill/>
                      </a:ln>
                      <a:effectLst/>
                    </p:spPr>
                  </p:pic>
                </p:oleObj>
              </mc:Fallback>
            </mc:AlternateContent>
          </a:graphicData>
        </a:graphic>
      </p:graphicFrame>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graphicFrame>
        <p:nvGraphicFramePr>
          <p:cNvPr id="17" name="Object 33"/>
          <p:cNvGraphicFramePr>
            <a:graphicFrameLocks noChangeAspect="1"/>
          </p:cNvGraphicFramePr>
          <p:nvPr/>
        </p:nvGraphicFramePr>
        <p:xfrm>
          <a:off x="7912099" y="5669665"/>
          <a:ext cx="2552700" cy="365125"/>
        </p:xfrm>
        <a:graphic>
          <a:graphicData uri="http://schemas.openxmlformats.org/presentationml/2006/ole">
            <mc:AlternateContent xmlns:mc="http://schemas.openxmlformats.org/markup-compatibility/2006">
              <mc:Choice xmlns:v="urn:schemas-microsoft-com:vml" Requires="v">
                <p:oleObj spid="_x0000_s4129" name="Equation" r:id="rId5" imgW="1511280" imgH="215640" progId="Equation.3">
                  <p:embed/>
                </p:oleObj>
              </mc:Choice>
              <mc:Fallback>
                <p:oleObj name="Equation" r:id="rId5" imgW="1511280" imgH="215640" progId="Equation.3">
                  <p:embed/>
                  <p:pic>
                    <p:nvPicPr>
                      <p:cNvPr id="17"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2099" y="5669665"/>
                        <a:ext cx="2552700" cy="365125"/>
                      </a:xfrm>
                      <a:prstGeom prst="rect">
                        <a:avLst/>
                      </a:prstGeom>
                      <a:noFill/>
                      <a:ln>
                        <a:noFill/>
                      </a:ln>
                      <a:effectLst/>
                    </p:spPr>
                  </p:pic>
                </p:oleObj>
              </mc:Fallback>
            </mc:AlternateContent>
          </a:graphicData>
        </a:graphic>
      </p:graphicFrame>
      <p:pic>
        <p:nvPicPr>
          <p:cNvPr id="3" name="그림 2">
            <a:extLst>
              <a:ext uri="{FF2B5EF4-FFF2-40B4-BE49-F238E27FC236}">
                <a16:creationId xmlns:a16="http://schemas.microsoft.com/office/drawing/2014/main" id="{153CD089-9B6D-4600-BDCE-DE0EE9DFA423}"/>
              </a:ext>
            </a:extLst>
          </p:cNvPr>
          <p:cNvPicPr>
            <a:picLocks noChangeAspect="1"/>
          </p:cNvPicPr>
          <p:nvPr/>
        </p:nvPicPr>
        <p:blipFill>
          <a:blip r:embed="rId7"/>
          <a:stretch>
            <a:fillRect/>
          </a:stretch>
        </p:blipFill>
        <p:spPr>
          <a:xfrm>
            <a:off x="6167437" y="1228725"/>
            <a:ext cx="5343525" cy="4400550"/>
          </a:xfrm>
          <a:prstGeom prst="rect">
            <a:avLst/>
          </a:prstGeom>
        </p:spPr>
      </p:pic>
    </p:spTree>
    <p:extLst>
      <p:ext uri="{BB962C8B-B14F-4D97-AF65-F5344CB8AC3E}">
        <p14:creationId xmlns:p14="http://schemas.microsoft.com/office/powerpoint/2010/main" val="248057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6" name="그림 5">
            <a:extLst>
              <a:ext uri="{FF2B5EF4-FFF2-40B4-BE49-F238E27FC236}">
                <a16:creationId xmlns:a16="http://schemas.microsoft.com/office/drawing/2014/main" id="{1B74EB94-7280-467E-9DA8-0D2BFE5A9D7A}"/>
              </a:ext>
            </a:extLst>
          </p:cNvPr>
          <p:cNvPicPr>
            <a:picLocks noChangeAspect="1"/>
          </p:cNvPicPr>
          <p:nvPr/>
        </p:nvPicPr>
        <p:blipFill>
          <a:blip r:embed="rId2"/>
          <a:stretch>
            <a:fillRect/>
          </a:stretch>
        </p:blipFill>
        <p:spPr>
          <a:xfrm>
            <a:off x="2071687" y="2009775"/>
            <a:ext cx="8048625" cy="2838450"/>
          </a:xfrm>
          <a:prstGeom prst="rect">
            <a:avLst/>
          </a:prstGeom>
        </p:spPr>
      </p:pic>
    </p:spTree>
    <p:extLst>
      <p:ext uri="{BB962C8B-B14F-4D97-AF65-F5344CB8AC3E}">
        <p14:creationId xmlns:p14="http://schemas.microsoft.com/office/powerpoint/2010/main" val="73787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5" name="그림 4">
            <a:extLst>
              <a:ext uri="{FF2B5EF4-FFF2-40B4-BE49-F238E27FC236}">
                <a16:creationId xmlns:a16="http://schemas.microsoft.com/office/drawing/2014/main" id="{73E92683-E64C-40A4-8FC9-BA1EE7FDB34B}"/>
              </a:ext>
            </a:extLst>
          </p:cNvPr>
          <p:cNvPicPr>
            <a:picLocks noChangeAspect="1"/>
          </p:cNvPicPr>
          <p:nvPr/>
        </p:nvPicPr>
        <p:blipFill>
          <a:blip r:embed="rId2"/>
          <a:stretch>
            <a:fillRect/>
          </a:stretch>
        </p:blipFill>
        <p:spPr>
          <a:xfrm>
            <a:off x="838200" y="257175"/>
            <a:ext cx="6429375" cy="6296025"/>
          </a:xfrm>
          <a:prstGeom prst="rect">
            <a:avLst/>
          </a:prstGeom>
        </p:spPr>
      </p:pic>
      <p:pic>
        <p:nvPicPr>
          <p:cNvPr id="10" name="그림 9">
            <a:extLst>
              <a:ext uri="{FF2B5EF4-FFF2-40B4-BE49-F238E27FC236}">
                <a16:creationId xmlns:a16="http://schemas.microsoft.com/office/drawing/2014/main" id="{D096665B-93FA-452A-A298-50E3B73ED291}"/>
              </a:ext>
            </a:extLst>
          </p:cNvPr>
          <p:cNvPicPr>
            <a:picLocks noChangeAspect="1"/>
          </p:cNvPicPr>
          <p:nvPr/>
        </p:nvPicPr>
        <p:blipFill>
          <a:blip r:embed="rId3"/>
          <a:stretch>
            <a:fillRect/>
          </a:stretch>
        </p:blipFill>
        <p:spPr>
          <a:xfrm>
            <a:off x="7632700" y="1328737"/>
            <a:ext cx="4191000" cy="4152900"/>
          </a:xfrm>
          <a:prstGeom prst="rect">
            <a:avLst/>
          </a:prstGeom>
        </p:spPr>
      </p:pic>
    </p:spTree>
    <p:extLst>
      <p:ext uri="{BB962C8B-B14F-4D97-AF65-F5344CB8AC3E}">
        <p14:creationId xmlns:p14="http://schemas.microsoft.com/office/powerpoint/2010/main" val="333588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Example</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p:txBody>
          <a:bodyPr/>
          <a:lstStyle/>
          <a:p>
            <a:endParaRPr lang="ko-KR" altLang="en-US"/>
          </a:p>
        </p:txBody>
      </p:sp>
      <p:pic>
        <p:nvPicPr>
          <p:cNvPr id="6" name="그림 5"/>
          <p:cNvPicPr>
            <a:picLocks noChangeAspect="1"/>
          </p:cNvPicPr>
          <p:nvPr/>
        </p:nvPicPr>
        <p:blipFill>
          <a:blip r:embed="rId2"/>
          <a:stretch>
            <a:fillRect/>
          </a:stretch>
        </p:blipFill>
        <p:spPr>
          <a:xfrm>
            <a:off x="675155" y="961279"/>
            <a:ext cx="4629150" cy="5410200"/>
          </a:xfrm>
          <a:prstGeom prst="rect">
            <a:avLst/>
          </a:prstGeom>
        </p:spPr>
      </p:pic>
      <p:pic>
        <p:nvPicPr>
          <p:cNvPr id="10" name="그림 9"/>
          <p:cNvPicPr>
            <a:picLocks noChangeAspect="1"/>
          </p:cNvPicPr>
          <p:nvPr/>
        </p:nvPicPr>
        <p:blipFill>
          <a:blip r:embed="rId3"/>
          <a:stretch>
            <a:fillRect/>
          </a:stretch>
        </p:blipFill>
        <p:spPr>
          <a:xfrm>
            <a:off x="5680262" y="152400"/>
            <a:ext cx="3773020" cy="2829765"/>
          </a:xfrm>
          <a:prstGeom prst="rect">
            <a:avLst/>
          </a:prstGeom>
        </p:spPr>
      </p:pic>
      <p:pic>
        <p:nvPicPr>
          <p:cNvPr id="11" name="그림 10"/>
          <p:cNvPicPr>
            <a:picLocks noChangeAspect="1"/>
          </p:cNvPicPr>
          <p:nvPr/>
        </p:nvPicPr>
        <p:blipFill>
          <a:blip r:embed="rId4"/>
          <a:stretch>
            <a:fillRect/>
          </a:stretch>
        </p:blipFill>
        <p:spPr>
          <a:xfrm>
            <a:off x="5904154" y="3134564"/>
            <a:ext cx="3353026" cy="3507442"/>
          </a:xfrm>
          <a:prstGeom prst="rect">
            <a:avLst/>
          </a:prstGeom>
        </p:spPr>
      </p:pic>
    </p:spTree>
    <p:extLst>
      <p:ext uri="{BB962C8B-B14F-4D97-AF65-F5344CB8AC3E}">
        <p14:creationId xmlns:p14="http://schemas.microsoft.com/office/powerpoint/2010/main" val="213930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Example</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p:txBody>
          <a:bodyPr/>
          <a:lstStyle/>
          <a:p>
            <a:endParaRPr lang="ko-KR" altLang="en-US"/>
          </a:p>
        </p:txBody>
      </p:sp>
      <p:pic>
        <p:nvPicPr>
          <p:cNvPr id="3" name="그림 2"/>
          <p:cNvPicPr>
            <a:picLocks noChangeAspect="1"/>
          </p:cNvPicPr>
          <p:nvPr/>
        </p:nvPicPr>
        <p:blipFill>
          <a:blip r:embed="rId2"/>
          <a:stretch>
            <a:fillRect/>
          </a:stretch>
        </p:blipFill>
        <p:spPr>
          <a:xfrm>
            <a:off x="1856814" y="1229472"/>
            <a:ext cx="6399680" cy="5148042"/>
          </a:xfrm>
          <a:prstGeom prst="rect">
            <a:avLst/>
          </a:prstGeom>
        </p:spPr>
      </p:pic>
    </p:spTree>
    <p:extLst>
      <p:ext uri="{BB962C8B-B14F-4D97-AF65-F5344CB8AC3E}">
        <p14:creationId xmlns:p14="http://schemas.microsoft.com/office/powerpoint/2010/main" val="143479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3" name="그림 2">
            <a:extLst>
              <a:ext uri="{FF2B5EF4-FFF2-40B4-BE49-F238E27FC236}">
                <a16:creationId xmlns:a16="http://schemas.microsoft.com/office/drawing/2014/main" id="{0DF2024B-C16A-4DD4-B566-F5ED559A8E6F}"/>
              </a:ext>
            </a:extLst>
          </p:cNvPr>
          <p:cNvPicPr>
            <a:picLocks noChangeAspect="1"/>
          </p:cNvPicPr>
          <p:nvPr/>
        </p:nvPicPr>
        <p:blipFill>
          <a:blip r:embed="rId2"/>
          <a:stretch>
            <a:fillRect/>
          </a:stretch>
        </p:blipFill>
        <p:spPr>
          <a:xfrm>
            <a:off x="1349375" y="1031596"/>
            <a:ext cx="4591050" cy="3676650"/>
          </a:xfrm>
          <a:prstGeom prst="rect">
            <a:avLst/>
          </a:prstGeom>
        </p:spPr>
      </p:pic>
      <p:pic>
        <p:nvPicPr>
          <p:cNvPr id="10" name="그림 9">
            <a:extLst>
              <a:ext uri="{FF2B5EF4-FFF2-40B4-BE49-F238E27FC236}">
                <a16:creationId xmlns:a16="http://schemas.microsoft.com/office/drawing/2014/main" id="{EF8D3BE3-2EA3-4CBC-9AAF-CD6DBAA9478F}"/>
              </a:ext>
            </a:extLst>
          </p:cNvPr>
          <p:cNvPicPr>
            <a:picLocks noChangeAspect="1"/>
          </p:cNvPicPr>
          <p:nvPr/>
        </p:nvPicPr>
        <p:blipFill>
          <a:blip r:embed="rId3"/>
          <a:stretch>
            <a:fillRect/>
          </a:stretch>
        </p:blipFill>
        <p:spPr>
          <a:xfrm>
            <a:off x="6388100" y="1060171"/>
            <a:ext cx="4305300" cy="3648075"/>
          </a:xfrm>
          <a:prstGeom prst="rect">
            <a:avLst/>
          </a:prstGeom>
        </p:spPr>
      </p:pic>
      <p:pic>
        <p:nvPicPr>
          <p:cNvPr id="11" name="그림 10">
            <a:extLst>
              <a:ext uri="{FF2B5EF4-FFF2-40B4-BE49-F238E27FC236}">
                <a16:creationId xmlns:a16="http://schemas.microsoft.com/office/drawing/2014/main" id="{04130C57-ED35-4705-B4D5-6658BE47EE48}"/>
              </a:ext>
            </a:extLst>
          </p:cNvPr>
          <p:cNvPicPr>
            <a:picLocks noChangeAspect="1"/>
          </p:cNvPicPr>
          <p:nvPr/>
        </p:nvPicPr>
        <p:blipFill>
          <a:blip r:embed="rId4"/>
          <a:stretch>
            <a:fillRect/>
          </a:stretch>
        </p:blipFill>
        <p:spPr>
          <a:xfrm>
            <a:off x="3971925" y="5074958"/>
            <a:ext cx="4248150" cy="323850"/>
          </a:xfrm>
          <a:prstGeom prst="rect">
            <a:avLst/>
          </a:prstGeom>
        </p:spPr>
      </p:pic>
    </p:spTree>
    <p:extLst>
      <p:ext uri="{BB962C8B-B14F-4D97-AF65-F5344CB8AC3E}">
        <p14:creationId xmlns:p14="http://schemas.microsoft.com/office/powerpoint/2010/main" val="1067709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6C1F3FC-B675-4BEF-AF6C-259F9BD2F7B4}"/>
              </a:ext>
            </a:extLst>
          </p:cNvPr>
          <p:cNvPicPr>
            <a:picLocks noChangeAspect="1"/>
          </p:cNvPicPr>
          <p:nvPr/>
        </p:nvPicPr>
        <p:blipFill>
          <a:blip r:embed="rId2"/>
          <a:stretch>
            <a:fillRect/>
          </a:stretch>
        </p:blipFill>
        <p:spPr>
          <a:xfrm>
            <a:off x="867511" y="261299"/>
            <a:ext cx="10501215" cy="6192206"/>
          </a:xfrm>
          <a:prstGeom prst="rect">
            <a:avLst/>
          </a:prstGeom>
        </p:spPr>
      </p:pic>
    </p:spTree>
    <p:extLst>
      <p:ext uri="{BB962C8B-B14F-4D97-AF65-F5344CB8AC3E}">
        <p14:creationId xmlns:p14="http://schemas.microsoft.com/office/powerpoint/2010/main" val="234557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5.5. Remarks on Training</a:t>
            </a:r>
            <a:endParaRPr lang="ko-KR" altLang="en-US" sz="3200" b="1" dirty="0"/>
          </a:p>
        </p:txBody>
      </p:sp>
      <p:sp>
        <p:nvSpPr>
          <p:cNvPr id="3" name="내용 개체 틀 2"/>
          <p:cNvSpPr>
            <a:spLocks noGrp="1"/>
          </p:cNvSpPr>
          <p:nvPr>
            <p:ph idx="1"/>
          </p:nvPr>
        </p:nvSpPr>
        <p:spPr>
          <a:xfrm>
            <a:off x="838200" y="961279"/>
            <a:ext cx="10515600" cy="4283074"/>
          </a:xfrm>
        </p:spPr>
        <p:txBody>
          <a:bodyPr>
            <a:noAutofit/>
          </a:bodyPr>
          <a:lstStyle/>
          <a:p>
            <a:r>
              <a:rPr lang="en-US" altLang="ko-KR" sz="2000" dirty="0"/>
              <a:t>No guarantee of convergence, may oscillate or reach a local minima.</a:t>
            </a:r>
          </a:p>
          <a:p>
            <a:r>
              <a:rPr lang="en-US" altLang="ko-KR" sz="2000" dirty="0"/>
              <a:t>However, in practice many large networks can be adequately trained on large amounts of data for realistic problems, e.g.</a:t>
            </a:r>
          </a:p>
          <a:p>
            <a:pPr marL="457200" lvl="1" indent="0">
              <a:buNone/>
            </a:pPr>
            <a:r>
              <a:rPr lang="en-US" altLang="ko-KR" sz="2000" dirty="0"/>
              <a:t>– Driving a car</a:t>
            </a:r>
          </a:p>
          <a:p>
            <a:pPr marL="457200" lvl="1" indent="0">
              <a:buNone/>
            </a:pPr>
            <a:r>
              <a:rPr lang="en-US" altLang="ko-KR" sz="2000" dirty="0"/>
              <a:t>– Recognizing handwritten zip codes</a:t>
            </a:r>
          </a:p>
          <a:p>
            <a:pPr marL="457200" lvl="1" indent="0">
              <a:buNone/>
            </a:pPr>
            <a:r>
              <a:rPr lang="en-US" altLang="ko-KR" sz="2000" dirty="0"/>
              <a:t>– Play world championship level Backgammon</a:t>
            </a:r>
          </a:p>
          <a:p>
            <a:r>
              <a:rPr lang="en-US" altLang="ko-KR" sz="2000" dirty="0"/>
              <a:t>Many epochs (thousands) may be needed for adequate training, large data sets may require hours or days of CPU time.</a:t>
            </a:r>
          </a:p>
          <a:p>
            <a:r>
              <a:rPr lang="en-US" altLang="ko-KR" sz="2000" dirty="0"/>
              <a:t>Termination criteria can be:</a:t>
            </a:r>
          </a:p>
          <a:p>
            <a:pPr marL="457200" lvl="1" indent="0">
              <a:buNone/>
            </a:pPr>
            <a:r>
              <a:rPr lang="en-US" altLang="ko-KR" sz="2000" dirty="0"/>
              <a:t>– Fixed number of epochs</a:t>
            </a:r>
          </a:p>
          <a:p>
            <a:pPr marL="457200" lvl="1" indent="0">
              <a:buNone/>
            </a:pPr>
            <a:r>
              <a:rPr lang="en-US" altLang="ko-KR" sz="2000" dirty="0"/>
              <a:t>– Threshold on training set error</a:t>
            </a:r>
          </a:p>
          <a:p>
            <a:pPr marL="457200" lvl="1" indent="0">
              <a:buNone/>
            </a:pPr>
            <a:r>
              <a:rPr lang="en-US" altLang="ko-KR" sz="2000" dirty="0"/>
              <a:t>– Increased error on a validation set</a:t>
            </a:r>
          </a:p>
          <a:p>
            <a:r>
              <a:rPr lang="en-US" altLang="ko-KR" sz="2000" dirty="0"/>
              <a:t>To avoid local minima problems, can run several trials starting from different initial random weights and:</a:t>
            </a:r>
          </a:p>
          <a:p>
            <a:pPr marL="457200" lvl="1" indent="0">
              <a:buNone/>
            </a:pPr>
            <a:r>
              <a:rPr lang="en-US" altLang="ko-KR" sz="2000" dirty="0"/>
              <a:t>– Take the result with the best training or validation performance.</a:t>
            </a:r>
          </a:p>
          <a:p>
            <a:pPr marL="457200" lvl="1" indent="0">
              <a:buNone/>
            </a:pPr>
            <a:r>
              <a:rPr lang="en-US" altLang="ko-KR" sz="2000" dirty="0"/>
              <a:t>– Build a committee of networks that vote during testing, possibly weighting vote by training or validation accuracy</a:t>
            </a:r>
            <a:endParaRPr lang="ko-KR" altLang="en-US" sz="20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449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Notes on Proper Initialization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1" name="내용 개체 틀 2"/>
          <p:cNvSpPr>
            <a:spLocks noGrp="1"/>
          </p:cNvSpPr>
          <p:nvPr>
            <p:ph idx="1"/>
          </p:nvPr>
        </p:nvSpPr>
        <p:spPr>
          <a:xfrm>
            <a:off x="838200" y="961279"/>
            <a:ext cx="10515600" cy="4283074"/>
          </a:xfrm>
        </p:spPr>
        <p:txBody>
          <a:bodyPr>
            <a:noAutofit/>
          </a:bodyPr>
          <a:lstStyle/>
          <a:p>
            <a:r>
              <a:rPr lang="en-US" altLang="ko-KR" sz="2400" dirty="0"/>
              <a:t>Start in the “linear” regions</a:t>
            </a:r>
          </a:p>
          <a:p>
            <a:pPr lvl="1"/>
            <a:r>
              <a:rPr lang="en-US" altLang="ko-KR" sz="2000" dirty="0"/>
              <a:t>keep all weights near zero, so that all sigmoid units are in their linear regions. Otherwise nodes can be initialized into flat regions of the sigmoid causing for very small gradients</a:t>
            </a:r>
            <a:endParaRPr lang="ko-KR" altLang="en-US" sz="2000" dirty="0"/>
          </a:p>
          <a:p>
            <a:pPr marL="0" indent="0">
              <a:buNone/>
            </a:pPr>
            <a:r>
              <a:rPr lang="en-US" altLang="ko-KR" sz="2400" dirty="0"/>
              <a:t> </a:t>
            </a:r>
          </a:p>
          <a:p>
            <a:r>
              <a:rPr lang="en-US" altLang="ko-KR" sz="2400" dirty="0"/>
              <a:t>Break symmetry</a:t>
            </a:r>
          </a:p>
          <a:p>
            <a:pPr marL="457200" lvl="1" indent="0">
              <a:buNone/>
            </a:pPr>
            <a:r>
              <a:rPr lang="en-US" altLang="ko-KR" sz="2000" dirty="0"/>
              <a:t>– If we start with the weights all equal, what will happen?</a:t>
            </a:r>
          </a:p>
          <a:p>
            <a:pPr marL="457200" lvl="1" indent="0">
              <a:buNone/>
            </a:pPr>
            <a:r>
              <a:rPr lang="en-US" altLang="ko-KR" sz="2000" dirty="0"/>
              <a:t>– Ensure that each hidden unit has different input weights so that the hidden units move in different directions.</a:t>
            </a:r>
          </a:p>
          <a:p>
            <a:r>
              <a:rPr lang="en-US" altLang="ko-KR" sz="2400" dirty="0"/>
              <a:t>Set each weight to a random number in the range</a:t>
            </a:r>
          </a:p>
          <a:p>
            <a:pPr marL="0" indent="0">
              <a:buNone/>
            </a:pPr>
            <a:endParaRPr lang="en-US" altLang="ko-KR" sz="2400" dirty="0"/>
          </a:p>
          <a:p>
            <a:pPr marL="0" indent="0">
              <a:buNone/>
            </a:pPr>
            <a:endParaRPr lang="en-US" altLang="ko-KR" sz="2400" dirty="0"/>
          </a:p>
          <a:p>
            <a:pPr marL="0" indent="0">
              <a:buNone/>
            </a:pPr>
            <a:r>
              <a:rPr lang="en-US" altLang="ko-KR" sz="2400" dirty="0"/>
              <a:t>where “fan-in” is the number of inputs to the unit.</a:t>
            </a:r>
          </a:p>
        </p:txBody>
      </p:sp>
      <p:pic>
        <p:nvPicPr>
          <p:cNvPr id="3" name="그림 2"/>
          <p:cNvPicPr>
            <a:picLocks noChangeAspect="1"/>
          </p:cNvPicPr>
          <p:nvPr/>
        </p:nvPicPr>
        <p:blipFill>
          <a:blip r:embed="rId2"/>
          <a:stretch>
            <a:fillRect/>
          </a:stretch>
        </p:blipFill>
        <p:spPr>
          <a:xfrm>
            <a:off x="10230130" y="2147327"/>
            <a:ext cx="1628775" cy="1057275"/>
          </a:xfrm>
          <a:prstGeom prst="rect">
            <a:avLst/>
          </a:prstGeom>
        </p:spPr>
      </p:pic>
      <p:pic>
        <p:nvPicPr>
          <p:cNvPr id="4" name="그림 3"/>
          <p:cNvPicPr>
            <a:picLocks noChangeAspect="1"/>
          </p:cNvPicPr>
          <p:nvPr/>
        </p:nvPicPr>
        <p:blipFill>
          <a:blip r:embed="rId3"/>
          <a:stretch>
            <a:fillRect/>
          </a:stretch>
        </p:blipFill>
        <p:spPr>
          <a:xfrm>
            <a:off x="3797953" y="4663328"/>
            <a:ext cx="2575953" cy="774055"/>
          </a:xfrm>
          <a:prstGeom prst="rect">
            <a:avLst/>
          </a:prstGeom>
        </p:spPr>
      </p:pic>
    </p:spTree>
    <p:extLst>
      <p:ext uri="{BB962C8B-B14F-4D97-AF65-F5344CB8AC3E}">
        <p14:creationId xmlns:p14="http://schemas.microsoft.com/office/powerpoint/2010/main" val="183310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Batch, Online, and Online with Momentum</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0" name="내용 개체 틀 2"/>
          <p:cNvSpPr>
            <a:spLocks noGrp="1"/>
          </p:cNvSpPr>
          <p:nvPr>
            <p:ph idx="1"/>
          </p:nvPr>
        </p:nvSpPr>
        <p:spPr>
          <a:xfrm>
            <a:off x="838199" y="961279"/>
            <a:ext cx="11075895" cy="4283074"/>
          </a:xfrm>
        </p:spPr>
        <p:txBody>
          <a:bodyPr>
            <a:noAutofit/>
          </a:bodyPr>
          <a:lstStyle/>
          <a:p>
            <a:r>
              <a:rPr lang="en-US" altLang="ko-KR" sz="2400" b="1" dirty="0"/>
              <a:t>Batch</a:t>
            </a:r>
            <a:r>
              <a:rPr lang="en-US" altLang="ko-KR" sz="2400" dirty="0"/>
              <a:t>:  Sum the gradient for each example </a:t>
            </a:r>
            <a:r>
              <a:rPr lang="en-US" altLang="ko-KR" sz="2400" i="1" dirty="0" err="1"/>
              <a:t>i</a:t>
            </a:r>
            <a:r>
              <a:rPr lang="en-US" altLang="ko-KR" sz="2400" dirty="0"/>
              <a:t>. Then take a gradient descent step.</a:t>
            </a:r>
          </a:p>
          <a:p>
            <a:r>
              <a:rPr lang="en-US" altLang="ko-KR" sz="2400" b="1" dirty="0"/>
              <a:t>Online</a:t>
            </a:r>
            <a:r>
              <a:rPr lang="en-US" altLang="ko-KR" sz="2400" dirty="0"/>
              <a:t>: Take a gradient descent step with each input as it is computed (this is the algorithm we described)</a:t>
            </a:r>
          </a:p>
          <a:p>
            <a:r>
              <a:rPr lang="en-US" altLang="ko-KR" sz="2400" b="1" dirty="0"/>
              <a:t>Momentum factor</a:t>
            </a:r>
            <a:r>
              <a:rPr lang="en-US" altLang="ko-KR" sz="2400" dirty="0"/>
              <a:t>: Make the </a:t>
            </a:r>
            <a:r>
              <a:rPr lang="en-US" altLang="ko-KR" sz="2400" i="1" dirty="0"/>
              <a:t>t+1</a:t>
            </a:r>
            <a:r>
              <a:rPr lang="en-US" altLang="ko-KR" sz="2400" dirty="0"/>
              <a:t>-th update dependent on the </a:t>
            </a:r>
            <a:r>
              <a:rPr lang="en-US" altLang="ko-KR" sz="2400" i="1" dirty="0"/>
              <a:t>t</a:t>
            </a:r>
            <a:r>
              <a:rPr lang="en-US" altLang="ko-KR" sz="2400" dirty="0"/>
              <a:t>-</a:t>
            </a:r>
            <a:r>
              <a:rPr lang="en-US" altLang="ko-KR" sz="2400" dirty="0" err="1"/>
              <a:t>th</a:t>
            </a:r>
            <a:r>
              <a:rPr lang="en-US" altLang="ko-KR" sz="2400" dirty="0"/>
              <a:t> update</a:t>
            </a:r>
          </a:p>
          <a:p>
            <a:endParaRPr lang="en-US" altLang="ko-KR" sz="2400" dirty="0"/>
          </a:p>
          <a:p>
            <a:endParaRPr lang="en-US" altLang="ko-KR" sz="2400" dirty="0"/>
          </a:p>
          <a:p>
            <a:endParaRPr lang="en-US" altLang="ko-KR" sz="2400" dirty="0"/>
          </a:p>
          <a:p>
            <a:endParaRPr lang="en-US" altLang="ko-KR" sz="2400" dirty="0"/>
          </a:p>
          <a:p>
            <a:pPr marL="0" indent="0">
              <a:buNone/>
            </a:pPr>
            <a:r>
              <a:rPr lang="en-US" altLang="ko-KR" sz="2400" dirty="0"/>
              <a:t>α is called the momentum factor, and typically take values in the range [0.7, 0.95]. This tends to keep weight moving in the same direction and improves convergence..</a:t>
            </a:r>
          </a:p>
        </p:txBody>
      </p:sp>
      <p:graphicFrame>
        <p:nvGraphicFramePr>
          <p:cNvPr id="11" name="Object 47"/>
          <p:cNvGraphicFramePr>
            <a:graphicFrameLocks noChangeAspect="1"/>
          </p:cNvGraphicFramePr>
          <p:nvPr/>
        </p:nvGraphicFramePr>
        <p:xfrm>
          <a:off x="3021013" y="3103563"/>
          <a:ext cx="4306887" cy="1781175"/>
        </p:xfrm>
        <a:graphic>
          <a:graphicData uri="http://schemas.openxmlformats.org/presentationml/2006/ole">
            <mc:AlternateContent xmlns:mc="http://schemas.openxmlformats.org/markup-compatibility/2006">
              <mc:Choice xmlns:v="urn:schemas-microsoft-com:vml" Requires="v">
                <p:oleObj spid="_x0000_s5135" name="수식" r:id="rId3" imgW="1904760" imgH="787320" progId="Equation.3">
                  <p:embed/>
                </p:oleObj>
              </mc:Choice>
              <mc:Fallback>
                <p:oleObj name="수식" r:id="rId3" imgW="1904760" imgH="787320" progId="Equation.3">
                  <p:embed/>
                  <p:pic>
                    <p:nvPicPr>
                      <p:cNvPr id="11" name="Object 47"/>
                      <p:cNvPicPr>
                        <a:picLocks noChangeAspect="1" noChangeArrowheads="1"/>
                      </p:cNvPicPr>
                      <p:nvPr/>
                    </p:nvPicPr>
                    <p:blipFill>
                      <a:blip r:embed="rId4"/>
                      <a:srcRect/>
                      <a:stretch>
                        <a:fillRect/>
                      </a:stretch>
                    </p:blipFill>
                    <p:spPr bwMode="auto">
                      <a:xfrm>
                        <a:off x="3021013" y="3103563"/>
                        <a:ext cx="4306887" cy="1781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152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b="1"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Overtraining Prevention</a:t>
            </a:r>
            <a:endParaRPr lang="ko-KR" altLang="en-US" sz="3200" b="1" dirty="0"/>
          </a:p>
        </p:txBody>
      </p:sp>
      <p:sp>
        <p:nvSpPr>
          <p:cNvPr id="3" name="내용 개체 틀 2"/>
          <p:cNvSpPr>
            <a:spLocks noGrp="1"/>
          </p:cNvSpPr>
          <p:nvPr>
            <p:ph idx="1"/>
          </p:nvPr>
        </p:nvSpPr>
        <p:spPr>
          <a:xfrm>
            <a:off x="838200" y="920938"/>
            <a:ext cx="10515600" cy="4283074"/>
          </a:xfrm>
        </p:spPr>
        <p:txBody>
          <a:bodyPr>
            <a:noAutofit/>
          </a:bodyPr>
          <a:lstStyle/>
          <a:p>
            <a:r>
              <a:rPr lang="en-US" altLang="ko-KR" sz="2400" dirty="0"/>
              <a:t>Running too many epochs may </a:t>
            </a:r>
            <a:r>
              <a:rPr lang="en-US" altLang="ko-KR" sz="2400" dirty="0" err="1"/>
              <a:t>overtrain</a:t>
            </a:r>
            <a:r>
              <a:rPr lang="en-US" altLang="ko-KR" sz="2400" dirty="0"/>
              <a:t> the network and result in overfitting. Tries too hard to exactly match the training data.</a:t>
            </a:r>
          </a:p>
          <a:p>
            <a:endParaRPr lang="en-US" altLang="ko-KR" sz="2400" dirty="0"/>
          </a:p>
          <a:p>
            <a:endParaRPr lang="en-US" altLang="ko-KR" sz="2400" dirty="0"/>
          </a:p>
          <a:p>
            <a:endParaRPr lang="en-US" altLang="ko-KR" sz="2400" dirty="0"/>
          </a:p>
          <a:p>
            <a:pPr marL="0" indent="0">
              <a:buNone/>
            </a:pPr>
            <a:endParaRPr lang="en-US" altLang="ko-KR" sz="2400" dirty="0"/>
          </a:p>
          <a:p>
            <a:r>
              <a:rPr lang="en-US" altLang="ko-KR" sz="2400" dirty="0"/>
              <a:t>Keep a validation set and test accuracy after every epoch. Maintain weights for best performing network on the validation set and return it when performance decreases significantly beyond this.</a:t>
            </a:r>
          </a:p>
          <a:p>
            <a:r>
              <a:rPr lang="en-US" altLang="ko-KR" sz="2400" dirty="0"/>
              <a:t>To avoid losing training data to validation:</a:t>
            </a:r>
          </a:p>
          <a:p>
            <a:pPr marL="914400" lvl="2" indent="0">
              <a:buNone/>
            </a:pPr>
            <a:r>
              <a:rPr lang="en-US" altLang="ko-KR" dirty="0"/>
              <a:t>– Use 10-fold cross-validation to determine the average number of epochs that optimizes validation performance.</a:t>
            </a:r>
          </a:p>
          <a:p>
            <a:pPr lvl="3"/>
            <a:r>
              <a:rPr lang="en-US" altLang="ko-KR" sz="2200" dirty="0"/>
              <a:t>We will discuss cross-validation later in the course</a:t>
            </a:r>
          </a:p>
          <a:p>
            <a:pPr marL="914400" lvl="2" indent="0">
              <a:buNone/>
            </a:pPr>
            <a:r>
              <a:rPr lang="en-US" altLang="ko-KR" dirty="0"/>
              <a:t>– Train on the full data set using this many epochs to produce the final result.</a:t>
            </a:r>
            <a:endParaRPr lang="ko-KR" altLang="en-US"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p:cNvPicPr>
            <a:picLocks noChangeAspect="1"/>
          </p:cNvPicPr>
          <p:nvPr/>
        </p:nvPicPr>
        <p:blipFill>
          <a:blip r:embed="rId2"/>
          <a:stretch>
            <a:fillRect/>
          </a:stretch>
        </p:blipFill>
        <p:spPr>
          <a:xfrm>
            <a:off x="3404626" y="1668836"/>
            <a:ext cx="4791075" cy="1933575"/>
          </a:xfrm>
          <a:prstGeom prst="rect">
            <a:avLst/>
          </a:prstGeom>
        </p:spPr>
      </p:pic>
    </p:spTree>
    <p:extLst>
      <p:ext uri="{BB962C8B-B14F-4D97-AF65-F5344CB8AC3E}">
        <p14:creationId xmlns:p14="http://schemas.microsoft.com/office/powerpoint/2010/main" val="299263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Over-fitting Prevention</a:t>
            </a:r>
            <a:endParaRPr lang="ko-KR" altLang="en-US" sz="3200" b="1" dirty="0"/>
          </a:p>
        </p:txBody>
      </p:sp>
      <p:sp>
        <p:nvSpPr>
          <p:cNvPr id="3" name="내용 개체 틀 2"/>
          <p:cNvSpPr>
            <a:spLocks noGrp="1"/>
          </p:cNvSpPr>
          <p:nvPr>
            <p:ph idx="1"/>
          </p:nvPr>
        </p:nvSpPr>
        <p:spPr>
          <a:xfrm>
            <a:off x="838200" y="920938"/>
            <a:ext cx="10515600" cy="4283074"/>
          </a:xfrm>
        </p:spPr>
        <p:txBody>
          <a:bodyPr>
            <a:noAutofit/>
          </a:bodyPr>
          <a:lstStyle/>
          <a:p>
            <a:r>
              <a:rPr lang="en-US" altLang="ko-KR" sz="2400" dirty="0"/>
              <a:t>Too few hidden units prevent the system from adequately fitting the data and learning the concept.</a:t>
            </a:r>
          </a:p>
          <a:p>
            <a:r>
              <a:rPr lang="en-US" altLang="ko-KR" sz="2400" dirty="0"/>
              <a:t>Too many hidden units leads to over-fitting.</a:t>
            </a:r>
          </a:p>
          <a:p>
            <a:endParaRPr lang="en-US" altLang="ko-KR" sz="2400" dirty="0"/>
          </a:p>
          <a:p>
            <a:endParaRPr lang="en-US" altLang="ko-KR" sz="2400" dirty="0"/>
          </a:p>
          <a:p>
            <a:endParaRPr lang="en-US" altLang="ko-KR" sz="2400" dirty="0"/>
          </a:p>
          <a:p>
            <a:endParaRPr lang="en-US" altLang="ko-KR" sz="2400" dirty="0"/>
          </a:p>
          <a:p>
            <a:r>
              <a:rPr lang="en-US" altLang="ko-KR" sz="2400" dirty="0"/>
              <a:t>Can also use a validation set or cross-validation to decide an appropriate number of hidden units.</a:t>
            </a:r>
          </a:p>
          <a:p>
            <a:r>
              <a:rPr lang="en-US" altLang="ko-KR" sz="2400" dirty="0"/>
              <a:t>Another approach to preventing over-fitting is </a:t>
            </a:r>
            <a:r>
              <a:rPr lang="en-US" altLang="ko-KR" sz="2400" b="1" i="1" dirty="0"/>
              <a:t>weight decay</a:t>
            </a:r>
            <a:r>
              <a:rPr lang="en-US" altLang="ko-KR" sz="2400" dirty="0"/>
              <a:t>, in which we multiply all weights by some fraction between 0 and 1 after each epoch.</a:t>
            </a:r>
          </a:p>
          <a:p>
            <a:pPr marL="457200" lvl="1" indent="0">
              <a:buNone/>
            </a:pPr>
            <a:r>
              <a:rPr lang="en-US" altLang="ko-KR" sz="2000" dirty="0"/>
              <a:t>- Encourages smaller weights and less complex hypotheses.</a:t>
            </a:r>
          </a:p>
          <a:p>
            <a:pPr marL="457200" lvl="1" indent="0">
              <a:buNone/>
            </a:pPr>
            <a:r>
              <a:rPr lang="en-US" altLang="ko-KR" sz="2000" dirty="0"/>
              <a:t>- Equivalent to including an additive penalty in the error function proportional to the sum of the squares of the weights of the network.</a:t>
            </a:r>
            <a:endParaRPr lang="ko-KR" altLang="en-US"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p:cNvPicPr>
            <a:picLocks noChangeAspect="1"/>
          </p:cNvPicPr>
          <p:nvPr/>
        </p:nvPicPr>
        <p:blipFill>
          <a:blip r:embed="rId2"/>
          <a:stretch>
            <a:fillRect/>
          </a:stretch>
        </p:blipFill>
        <p:spPr>
          <a:xfrm>
            <a:off x="3117477" y="2167125"/>
            <a:ext cx="4800600" cy="1790700"/>
          </a:xfrm>
          <a:prstGeom prst="rect">
            <a:avLst/>
          </a:prstGeom>
        </p:spPr>
      </p:pic>
    </p:spTree>
    <p:extLst>
      <p:ext uri="{BB962C8B-B14F-4D97-AF65-F5344CB8AC3E}">
        <p14:creationId xmlns:p14="http://schemas.microsoft.com/office/powerpoint/2010/main" val="2548998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5.6. Learning Time Series Data</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515600" cy="5020516"/>
          </a:xfrm>
        </p:spPr>
        <p:txBody>
          <a:bodyPr/>
          <a:lstStyle/>
          <a:p>
            <a:r>
              <a:rPr lang="en-US" altLang="ko-KR" dirty="0"/>
              <a:t>Time-delay neural networks (TDNN) </a:t>
            </a:r>
            <a:endParaRPr lang="ko-KR" altLang="en-US" dirty="0"/>
          </a:p>
        </p:txBody>
      </p:sp>
      <p:grpSp>
        <p:nvGrpSpPr>
          <p:cNvPr id="10" name="그룹 9">
            <a:extLst>
              <a:ext uri="{FF2B5EF4-FFF2-40B4-BE49-F238E27FC236}">
                <a16:creationId xmlns:a16="http://schemas.microsoft.com/office/drawing/2014/main" id="{FB829BD4-5645-4AE3-B040-340186815E08}"/>
              </a:ext>
            </a:extLst>
          </p:cNvPr>
          <p:cNvGrpSpPr/>
          <p:nvPr/>
        </p:nvGrpSpPr>
        <p:grpSpPr>
          <a:xfrm>
            <a:off x="3866414" y="1851318"/>
            <a:ext cx="3590605" cy="4191829"/>
            <a:chOff x="3807421" y="1605512"/>
            <a:chExt cx="3590605" cy="4191829"/>
          </a:xfrm>
        </p:grpSpPr>
        <p:sp>
          <p:nvSpPr>
            <p:cNvPr id="11" name="타원 10">
              <a:extLst>
                <a:ext uri="{FF2B5EF4-FFF2-40B4-BE49-F238E27FC236}">
                  <a16:creationId xmlns:a16="http://schemas.microsoft.com/office/drawing/2014/main" id="{0E1FA923-3443-4564-B34C-83E5D32CB0D3}"/>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10143DA5-9A8B-4CAC-9A80-ED802B20FE57}"/>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45A6BF0A-3409-4D8A-9116-AD5A32074AE9}"/>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C6F80A94-88BC-481B-9F96-1C33C7CBC250}"/>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7AC0E7AA-E15D-437B-94BA-200F27E86293}"/>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EB76A57B-61F8-4AE0-9A56-6421713AAA82}"/>
                </a:ext>
              </a:extLst>
            </p:cNvPr>
            <p:cNvCxnSpPr>
              <a:stCxn id="11" idx="0"/>
              <a:endCxn id="21" idx="4"/>
            </p:cNvCxnSpPr>
            <p:nvPr/>
          </p:nvCxnSpPr>
          <p:spPr>
            <a:xfrm flipV="1">
              <a:off x="4229100" y="3979727"/>
              <a:ext cx="481658"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7F46314A-4B00-48B1-B6CB-7B75063DB549}"/>
                </a:ext>
              </a:extLst>
            </p:cNvPr>
            <p:cNvCxnSpPr>
              <a:stCxn id="12" idx="0"/>
              <a:endCxn id="21" idx="4"/>
            </p:cNvCxnSpPr>
            <p:nvPr/>
          </p:nvCxnSpPr>
          <p:spPr>
            <a:xfrm flipH="1" flipV="1">
              <a:off x="4710758" y="3979727"/>
              <a:ext cx="13953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4D2ADFD5-90B1-4CD8-9342-FB84F9425860}"/>
                </a:ext>
              </a:extLst>
            </p:cNvPr>
            <p:cNvCxnSpPr>
              <a:stCxn id="14" idx="0"/>
            </p:cNvCxnSpPr>
            <p:nvPr/>
          </p:nvCxnSpPr>
          <p:spPr>
            <a:xfrm flipH="1" flipV="1">
              <a:off x="4700508" y="3979728"/>
              <a:ext cx="1715200" cy="1097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E3B6E5A1-EDCF-436B-BB1C-0804B9BC5B93}"/>
                </a:ext>
              </a:extLst>
            </p:cNvPr>
            <p:cNvCxnSpPr>
              <a:stCxn id="13" idx="0"/>
              <a:endCxn id="21" idx="4"/>
            </p:cNvCxnSpPr>
            <p:nvPr/>
          </p:nvCxnSpPr>
          <p:spPr>
            <a:xfrm flipH="1" flipV="1">
              <a:off x="4710758" y="3979727"/>
              <a:ext cx="2516647"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764A47-9D5A-4BC2-84AC-1D92A98A5E1D}"/>
                    </a:ext>
                  </a:extLst>
                </p:cNvPr>
                <p:cNvSpPr txBox="1"/>
                <p:nvPr/>
              </p:nvSpPr>
              <p:spPr>
                <a:xfrm>
                  <a:off x="3807421" y="5494138"/>
                  <a:ext cx="739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07421" y="5494138"/>
                  <a:ext cx="739883" cy="276999"/>
                </a:xfrm>
                <a:prstGeom prst="rect">
                  <a:avLst/>
                </a:prstGeom>
                <a:blipFill rotWithShape="0">
                  <a:blip r:embed="rId2"/>
                  <a:stretch>
                    <a:fillRect l="-2479" r="-4959" b="-19565"/>
                  </a:stretch>
                </a:blipFill>
              </p:spPr>
              <p:txBody>
                <a:bodyPr/>
                <a:lstStyle/>
                <a:p>
                  <a:r>
                    <a:rPr lang="ko-KR" altLang="en-US">
                      <a:noFill/>
                    </a:rPr>
                    <a:t> </a:t>
                  </a:r>
                </a:p>
              </p:txBody>
            </p:sp>
          </mc:Fallback>
        </mc:AlternateContent>
        <p:sp>
          <p:nvSpPr>
            <p:cNvPr id="21" name="타원 20">
              <a:extLst>
                <a:ext uri="{FF2B5EF4-FFF2-40B4-BE49-F238E27FC236}">
                  <a16:creationId xmlns:a16="http://schemas.microsoft.com/office/drawing/2014/main" id="{17F278E2-587B-442B-B5AC-ACFA279AB610}"/>
                </a:ext>
              </a:extLst>
            </p:cNvPr>
            <p:cNvSpPr/>
            <p:nvPr/>
          </p:nvSpPr>
          <p:spPr>
            <a:xfrm>
              <a:off x="4546762"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F09F1D10-02CA-483F-93B6-1DD024E39451}"/>
                </a:ext>
              </a:extLst>
            </p:cNvPr>
            <p:cNvSpPr/>
            <p:nvPr/>
          </p:nvSpPr>
          <p:spPr>
            <a:xfrm>
              <a:off x="5597877" y="364351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A343E3BC-004F-4D53-9DAD-D8DF10A717F2}"/>
                </a:ext>
              </a:extLst>
            </p:cNvPr>
            <p:cNvSpPr/>
            <p:nvPr/>
          </p:nvSpPr>
          <p:spPr>
            <a:xfrm>
              <a:off x="5096851"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8AA6742F-DC79-413C-9E2E-F82CA589EB5C}"/>
                </a:ext>
              </a:extLst>
            </p:cNvPr>
            <p:cNvSpPr/>
            <p:nvPr/>
          </p:nvSpPr>
          <p:spPr>
            <a:xfrm>
              <a:off x="6522144" y="363854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ADC3AC54-D91F-4289-8263-E55766188E9D}"/>
                </a:ext>
              </a:extLst>
            </p:cNvPr>
            <p:cNvCxnSpPr/>
            <p:nvPr/>
          </p:nvCxnSpPr>
          <p:spPr>
            <a:xfrm>
              <a:off x="6050422" y="381573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6" name="직선 화살표 연결선 25">
              <a:extLst>
                <a:ext uri="{FF2B5EF4-FFF2-40B4-BE49-F238E27FC236}">
                  <a16:creationId xmlns:a16="http://schemas.microsoft.com/office/drawing/2014/main" id="{579C1D7D-936E-4CF3-B951-1274097127AC}"/>
                </a:ext>
              </a:extLst>
            </p:cNvPr>
            <p:cNvCxnSpPr>
              <a:stCxn id="11" idx="0"/>
              <a:endCxn id="23" idx="4"/>
            </p:cNvCxnSpPr>
            <p:nvPr/>
          </p:nvCxnSpPr>
          <p:spPr>
            <a:xfrm flipV="1">
              <a:off x="4229100" y="3979727"/>
              <a:ext cx="103174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BF927E1C-7D3C-4F68-A997-66A30D2AB5F7}"/>
                </a:ext>
              </a:extLst>
            </p:cNvPr>
            <p:cNvCxnSpPr>
              <a:endCxn id="22" idx="4"/>
            </p:cNvCxnSpPr>
            <p:nvPr/>
          </p:nvCxnSpPr>
          <p:spPr>
            <a:xfrm flipV="1">
              <a:off x="4257517" y="3971502"/>
              <a:ext cx="1504356" cy="108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9CC3C485-6296-408A-8434-B10E75EC6394}"/>
                </a:ext>
              </a:extLst>
            </p:cNvPr>
            <p:cNvCxnSpPr>
              <a:stCxn id="11" idx="0"/>
              <a:endCxn id="24" idx="4"/>
            </p:cNvCxnSpPr>
            <p:nvPr/>
          </p:nvCxnSpPr>
          <p:spPr>
            <a:xfrm flipV="1">
              <a:off x="4229100" y="3966532"/>
              <a:ext cx="2457040"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E673018C-583A-4681-89DA-8357182C062F}"/>
                </a:ext>
              </a:extLst>
            </p:cNvPr>
            <p:cNvCxnSpPr>
              <a:stCxn id="12" idx="0"/>
              <a:endCxn id="23" idx="4"/>
            </p:cNvCxnSpPr>
            <p:nvPr/>
          </p:nvCxnSpPr>
          <p:spPr>
            <a:xfrm flipV="1">
              <a:off x="4850295" y="3979727"/>
              <a:ext cx="410552"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60D6CE3D-7D76-4E11-BA70-1839C3C0DA99}"/>
                </a:ext>
              </a:extLst>
            </p:cNvPr>
            <p:cNvCxnSpPr>
              <a:stCxn id="12" idx="0"/>
              <a:endCxn id="22" idx="4"/>
            </p:cNvCxnSpPr>
            <p:nvPr/>
          </p:nvCxnSpPr>
          <p:spPr>
            <a:xfrm flipV="1">
              <a:off x="4850295" y="3971502"/>
              <a:ext cx="911578"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1F4E79DD-03D2-4364-8BE9-AF64345CB5EA}"/>
                </a:ext>
              </a:extLst>
            </p:cNvPr>
            <p:cNvCxnSpPr>
              <a:stCxn id="12" idx="0"/>
              <a:endCxn id="24" idx="4"/>
            </p:cNvCxnSpPr>
            <p:nvPr/>
          </p:nvCxnSpPr>
          <p:spPr>
            <a:xfrm flipV="1">
              <a:off x="4850295" y="3966532"/>
              <a:ext cx="1835845"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5AAA8D9B-E40A-4459-9807-7104F0C7F821}"/>
                </a:ext>
              </a:extLst>
            </p:cNvPr>
            <p:cNvCxnSpPr>
              <a:stCxn id="14" idx="0"/>
              <a:endCxn id="22" idx="4"/>
            </p:cNvCxnSpPr>
            <p:nvPr/>
          </p:nvCxnSpPr>
          <p:spPr>
            <a:xfrm flipH="1" flipV="1">
              <a:off x="5761873" y="3971502"/>
              <a:ext cx="653835" cy="1105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C809F02F-2BDA-433F-8FF5-A7C36FDFBCFD}"/>
                </a:ext>
              </a:extLst>
            </p:cNvPr>
            <p:cNvCxnSpPr>
              <a:stCxn id="14" idx="0"/>
              <a:endCxn id="24" idx="4"/>
            </p:cNvCxnSpPr>
            <p:nvPr/>
          </p:nvCxnSpPr>
          <p:spPr>
            <a:xfrm flipV="1">
              <a:off x="6415708" y="3966532"/>
              <a:ext cx="270432" cy="111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99BDBBB7-84F4-4838-8CEA-70C91FB24E71}"/>
                </a:ext>
              </a:extLst>
            </p:cNvPr>
            <p:cNvCxnSpPr>
              <a:stCxn id="14" idx="0"/>
              <a:endCxn id="23" idx="4"/>
            </p:cNvCxnSpPr>
            <p:nvPr/>
          </p:nvCxnSpPr>
          <p:spPr>
            <a:xfrm flipH="1" flipV="1">
              <a:off x="5260847" y="3979727"/>
              <a:ext cx="1154861" cy="1097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8F546ED9-1074-4A7B-8532-7B5ED9B4AE37}"/>
                </a:ext>
              </a:extLst>
            </p:cNvPr>
            <p:cNvCxnSpPr>
              <a:stCxn id="13" idx="0"/>
              <a:endCxn id="23" idx="4"/>
            </p:cNvCxnSpPr>
            <p:nvPr/>
          </p:nvCxnSpPr>
          <p:spPr>
            <a:xfrm flipH="1" flipV="1">
              <a:off x="5260847" y="3979727"/>
              <a:ext cx="1966558"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4292625C-44A0-4E56-8FE6-847A8330CD09}"/>
                </a:ext>
              </a:extLst>
            </p:cNvPr>
            <p:cNvCxnSpPr>
              <a:stCxn id="13" idx="0"/>
              <a:endCxn id="22" idx="4"/>
            </p:cNvCxnSpPr>
            <p:nvPr/>
          </p:nvCxnSpPr>
          <p:spPr>
            <a:xfrm flipH="1" flipV="1">
              <a:off x="5761873" y="3971502"/>
              <a:ext cx="1465532" cy="1102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80555EC4-E678-48F9-AFC5-20D476BA9B9E}"/>
                </a:ext>
              </a:extLst>
            </p:cNvPr>
            <p:cNvCxnSpPr>
              <a:stCxn id="13" idx="0"/>
              <a:endCxn id="24" idx="4"/>
            </p:cNvCxnSpPr>
            <p:nvPr/>
          </p:nvCxnSpPr>
          <p:spPr>
            <a:xfrm flipH="1" flipV="1">
              <a:off x="6686140" y="3966532"/>
              <a:ext cx="541265"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타원 37">
              <a:extLst>
                <a:ext uri="{FF2B5EF4-FFF2-40B4-BE49-F238E27FC236}">
                  <a16:creationId xmlns:a16="http://schemas.microsoft.com/office/drawing/2014/main" id="{84D79EE5-3372-42A0-980A-B16C61A9D999}"/>
                </a:ext>
              </a:extLst>
            </p:cNvPr>
            <p:cNvSpPr/>
            <p:nvPr/>
          </p:nvSpPr>
          <p:spPr>
            <a:xfrm>
              <a:off x="5422717" y="204532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9" name="직선 화살표 연결선 38">
              <a:extLst>
                <a:ext uri="{FF2B5EF4-FFF2-40B4-BE49-F238E27FC236}">
                  <a16:creationId xmlns:a16="http://schemas.microsoft.com/office/drawing/2014/main" id="{3DBD9F96-A8B0-4C4D-A166-53846E616833}"/>
                </a:ext>
              </a:extLst>
            </p:cNvPr>
            <p:cNvCxnSpPr>
              <a:endCxn id="38" idx="4"/>
            </p:cNvCxnSpPr>
            <p:nvPr/>
          </p:nvCxnSpPr>
          <p:spPr>
            <a:xfrm flipV="1">
              <a:off x="4710757" y="2373319"/>
              <a:ext cx="875956" cy="1266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BC6F5559-2356-481A-A1DC-902C2CCFF5CE}"/>
                </a:ext>
              </a:extLst>
            </p:cNvPr>
            <p:cNvCxnSpPr>
              <a:endCxn id="38" idx="4"/>
            </p:cNvCxnSpPr>
            <p:nvPr/>
          </p:nvCxnSpPr>
          <p:spPr>
            <a:xfrm flipV="1">
              <a:off x="5280288" y="2373319"/>
              <a:ext cx="306425" cy="1291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9182106C-7D69-4101-A9FB-C90532C2CE1C}"/>
                </a:ext>
              </a:extLst>
            </p:cNvPr>
            <p:cNvCxnSpPr>
              <a:endCxn id="38" idx="4"/>
            </p:cNvCxnSpPr>
            <p:nvPr/>
          </p:nvCxnSpPr>
          <p:spPr>
            <a:xfrm flipH="1" flipV="1">
              <a:off x="5586713" y="2373319"/>
              <a:ext cx="167918" cy="1271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3220004-E847-4827-9B47-9BBA2CD38617}"/>
                </a:ext>
              </a:extLst>
            </p:cNvPr>
            <p:cNvCxnSpPr>
              <a:endCxn id="38" idx="4"/>
            </p:cNvCxnSpPr>
            <p:nvPr/>
          </p:nvCxnSpPr>
          <p:spPr>
            <a:xfrm flipH="1" flipV="1">
              <a:off x="5586713" y="2373319"/>
              <a:ext cx="1099426" cy="1270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F2357A4-87D4-4F83-90B8-D25702FD1530}"/>
                    </a:ext>
                  </a:extLst>
                </p:cNvPr>
                <p:cNvSpPr txBox="1"/>
                <p:nvPr/>
              </p:nvSpPr>
              <p:spPr>
                <a:xfrm>
                  <a:off x="7085804" y="5494138"/>
                  <a:ext cx="3055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sup>
                        </m:sSup>
                      </m:oMath>
                    </m:oMathPara>
                  </a14:m>
                  <a:endParaRPr lang="ko-KR" alt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7085804" y="5494138"/>
                  <a:ext cx="305596" cy="276999"/>
                </a:xfrm>
                <a:prstGeom prst="rect">
                  <a:avLst/>
                </a:prstGeom>
                <a:blipFill rotWithShape="0">
                  <a:blip r:embed="rId3"/>
                  <a:stretch>
                    <a:fillRect l="-5882"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C88DE3B-CD07-473D-9B99-8AE95C1F1E76}"/>
                    </a:ext>
                  </a:extLst>
                </p:cNvPr>
                <p:cNvSpPr txBox="1"/>
                <p:nvPr/>
              </p:nvSpPr>
              <p:spPr>
                <a:xfrm>
                  <a:off x="6251712" y="5518604"/>
                  <a:ext cx="525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−1</m:t>
                            </m:r>
                          </m:sup>
                        </m:sSup>
                      </m:oMath>
                    </m:oMathPara>
                  </a14:m>
                  <a:endParaRPr lang="ko-KR"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6251712" y="5518604"/>
                  <a:ext cx="525208" cy="276999"/>
                </a:xfrm>
                <a:prstGeom prst="rect">
                  <a:avLst/>
                </a:prstGeom>
                <a:blipFill rotWithShape="0">
                  <a:blip r:embed="rId4"/>
                  <a:stretch>
                    <a:fillRect l="-3488" r="-116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1A9A1F7-01F5-4B7B-B186-E4B0EE2E9EAC}"/>
                    </a:ext>
                  </a:extLst>
                </p:cNvPr>
                <p:cNvSpPr txBox="1"/>
                <p:nvPr/>
              </p:nvSpPr>
              <p:spPr>
                <a:xfrm>
                  <a:off x="4689917" y="5520342"/>
                  <a:ext cx="5366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𝑇</m:t>
                            </m:r>
                          </m:sup>
                        </m:sSup>
                      </m:oMath>
                    </m:oMathPara>
                  </a14:m>
                  <a:endParaRPr lang="ko-KR" alt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4689917" y="5520342"/>
                  <a:ext cx="536685" cy="276999"/>
                </a:xfrm>
                <a:prstGeom prst="rect">
                  <a:avLst/>
                </a:prstGeom>
                <a:blipFill rotWithShape="0">
                  <a:blip r:embed="rId5"/>
                  <a:stretch>
                    <a:fillRect l="-3409" r="-1136"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0CB3C69-1D77-40BE-9A14-7CEEFE15E812}"/>
                    </a:ext>
                  </a:extLst>
                </p:cNvPr>
                <p:cNvSpPr txBox="1"/>
                <p:nvPr/>
              </p:nvSpPr>
              <p:spPr>
                <a:xfrm>
                  <a:off x="7170400" y="3679717"/>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7170400" y="3679717"/>
                  <a:ext cx="227626" cy="276999"/>
                </a:xfrm>
                <a:prstGeom prst="rect">
                  <a:avLst/>
                </a:prstGeom>
                <a:blipFill rotWithShape="0">
                  <a:blip r:embed="rId6"/>
                  <a:stretch>
                    <a:fillRect l="-18421" r="-21053"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AB35EA9-C3C6-49BF-B646-13208F5CF325}"/>
                    </a:ext>
                  </a:extLst>
                </p:cNvPr>
                <p:cNvSpPr txBox="1"/>
                <p:nvPr/>
              </p:nvSpPr>
              <p:spPr>
                <a:xfrm>
                  <a:off x="5484064" y="1605512"/>
                  <a:ext cx="2196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𝑦</m:t>
                        </m:r>
                      </m:oMath>
                    </m:oMathPara>
                  </a14:m>
                  <a:endParaRPr lang="ko-KR" alt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484064" y="1605512"/>
                  <a:ext cx="219611" cy="276999"/>
                </a:xfrm>
                <a:prstGeom prst="rect">
                  <a:avLst/>
                </a:prstGeom>
                <a:blipFill rotWithShape="0">
                  <a:blip r:embed="rId7"/>
                  <a:stretch>
                    <a:fillRect l="-19444" r="-16667" b="-28261"/>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704385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5.7. Deep Neural Networks</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1862678" y="1233096"/>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2"/>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3"/>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4"/>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5"/>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6"/>
                  <a:stretch>
                    <a:fillRect l="-13462" r="-3846" b="-31111"/>
                  </a:stretch>
                </a:blipFill>
              </p:spPr>
              <p:txBody>
                <a:bodyPr/>
                <a:lstStyle/>
                <a:p>
                  <a:r>
                    <a:rPr lang="ko-KR" altLang="en-US">
                      <a:noFill/>
                    </a:rPr>
                    <a:t> </a:t>
                  </a:r>
                </a:p>
              </p:txBody>
            </p:sp>
          </mc:Fallback>
        </mc:AlternateContent>
      </p:grpSp>
      <p:pic>
        <p:nvPicPr>
          <p:cNvPr id="128" name="그림 127">
            <a:extLst>
              <a:ext uri="{FF2B5EF4-FFF2-40B4-BE49-F238E27FC236}">
                <a16:creationId xmlns:a16="http://schemas.microsoft.com/office/drawing/2014/main" id="{26DABDA6-30B1-4C40-8759-94800FC106D4}"/>
              </a:ext>
            </a:extLst>
          </p:cNvPr>
          <p:cNvPicPr>
            <a:picLocks noChangeAspect="1"/>
          </p:cNvPicPr>
          <p:nvPr/>
        </p:nvPicPr>
        <p:blipFill>
          <a:blip r:embed="rId7"/>
          <a:stretch>
            <a:fillRect/>
          </a:stretch>
        </p:blipFill>
        <p:spPr>
          <a:xfrm>
            <a:off x="5963654" y="1538246"/>
            <a:ext cx="5976731" cy="2027979"/>
          </a:xfrm>
          <a:prstGeom prst="rect">
            <a:avLst/>
          </a:prstGeom>
        </p:spPr>
      </p:pic>
      <p:pic>
        <p:nvPicPr>
          <p:cNvPr id="6" name="그림 5">
            <a:extLst>
              <a:ext uri="{FF2B5EF4-FFF2-40B4-BE49-F238E27FC236}">
                <a16:creationId xmlns:a16="http://schemas.microsoft.com/office/drawing/2014/main" id="{1C655832-0584-4E7D-A1E1-73B62622C50C}"/>
              </a:ext>
            </a:extLst>
          </p:cNvPr>
          <p:cNvPicPr>
            <a:picLocks noChangeAspect="1"/>
          </p:cNvPicPr>
          <p:nvPr/>
        </p:nvPicPr>
        <p:blipFill>
          <a:blip r:embed="rId8"/>
          <a:stretch>
            <a:fillRect/>
          </a:stretch>
        </p:blipFill>
        <p:spPr>
          <a:xfrm>
            <a:off x="7646229" y="4027214"/>
            <a:ext cx="2543261" cy="2277440"/>
          </a:xfrm>
          <a:prstGeom prst="rect">
            <a:avLst/>
          </a:prstGeom>
        </p:spPr>
      </p:pic>
    </p:spTree>
    <p:extLst>
      <p:ext uri="{BB962C8B-B14F-4D97-AF65-F5344CB8AC3E}">
        <p14:creationId xmlns:p14="http://schemas.microsoft.com/office/powerpoint/2010/main" val="384540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918781" y="741483"/>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2"/>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3"/>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4"/>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5"/>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6"/>
                  <a:stretch>
                    <a:fillRect l="-13462" r="-3846" b="-31111"/>
                  </a:stretch>
                </a:blipFill>
              </p:spPr>
              <p:txBody>
                <a:bodyPr/>
                <a:lstStyle/>
                <a:p>
                  <a:r>
                    <a:rPr lang="ko-KR" altLang="en-US">
                      <a:noFill/>
                    </a:rPr>
                    <a:t> </a:t>
                  </a:r>
                </a:p>
              </p:txBody>
            </p:sp>
          </mc:Fallback>
        </mc:AlternateContent>
      </p:grpSp>
      <p:pic>
        <p:nvPicPr>
          <p:cNvPr id="5" name="그림 4">
            <a:extLst>
              <a:ext uri="{FF2B5EF4-FFF2-40B4-BE49-F238E27FC236}">
                <a16:creationId xmlns:a16="http://schemas.microsoft.com/office/drawing/2014/main" id="{7F9C6288-1DD9-4356-9227-2B2B39B94B27}"/>
              </a:ext>
            </a:extLst>
          </p:cNvPr>
          <p:cNvPicPr>
            <a:picLocks noChangeAspect="1"/>
          </p:cNvPicPr>
          <p:nvPr/>
        </p:nvPicPr>
        <p:blipFill>
          <a:blip r:embed="rId7"/>
          <a:stretch>
            <a:fillRect/>
          </a:stretch>
        </p:blipFill>
        <p:spPr>
          <a:xfrm>
            <a:off x="5756275" y="849482"/>
            <a:ext cx="5581650" cy="638175"/>
          </a:xfrm>
          <a:prstGeom prst="rect">
            <a:avLst/>
          </a:prstGeom>
        </p:spPr>
      </p:pic>
      <p:pic>
        <p:nvPicPr>
          <p:cNvPr id="10" name="그림 9">
            <a:extLst>
              <a:ext uri="{FF2B5EF4-FFF2-40B4-BE49-F238E27FC236}">
                <a16:creationId xmlns:a16="http://schemas.microsoft.com/office/drawing/2014/main" id="{B83E2A53-ABB3-4F5B-B56A-A9FF3308A982}"/>
              </a:ext>
            </a:extLst>
          </p:cNvPr>
          <p:cNvPicPr>
            <a:picLocks noChangeAspect="1"/>
          </p:cNvPicPr>
          <p:nvPr/>
        </p:nvPicPr>
        <p:blipFill>
          <a:blip r:embed="rId8"/>
          <a:stretch>
            <a:fillRect/>
          </a:stretch>
        </p:blipFill>
        <p:spPr>
          <a:xfrm>
            <a:off x="6223000" y="1415217"/>
            <a:ext cx="5114925" cy="676275"/>
          </a:xfrm>
          <a:prstGeom prst="rect">
            <a:avLst/>
          </a:prstGeom>
        </p:spPr>
      </p:pic>
      <p:pic>
        <p:nvPicPr>
          <p:cNvPr id="11" name="그림 10">
            <a:extLst>
              <a:ext uri="{FF2B5EF4-FFF2-40B4-BE49-F238E27FC236}">
                <a16:creationId xmlns:a16="http://schemas.microsoft.com/office/drawing/2014/main" id="{F440D072-20C4-458D-BE87-8A9722268070}"/>
              </a:ext>
            </a:extLst>
          </p:cNvPr>
          <p:cNvPicPr>
            <a:picLocks noChangeAspect="1"/>
          </p:cNvPicPr>
          <p:nvPr/>
        </p:nvPicPr>
        <p:blipFill>
          <a:blip r:embed="rId9"/>
          <a:stretch>
            <a:fillRect/>
          </a:stretch>
        </p:blipFill>
        <p:spPr>
          <a:xfrm>
            <a:off x="6508750" y="2162443"/>
            <a:ext cx="4829175" cy="1009650"/>
          </a:xfrm>
          <a:prstGeom prst="rect">
            <a:avLst/>
          </a:prstGeom>
        </p:spPr>
      </p:pic>
      <p:pic>
        <p:nvPicPr>
          <p:cNvPr id="12" name="그림 11">
            <a:extLst>
              <a:ext uri="{FF2B5EF4-FFF2-40B4-BE49-F238E27FC236}">
                <a16:creationId xmlns:a16="http://schemas.microsoft.com/office/drawing/2014/main" id="{B9798F8D-2315-4EA3-AC1C-5C70915DA211}"/>
              </a:ext>
            </a:extLst>
          </p:cNvPr>
          <p:cNvPicPr>
            <a:picLocks noChangeAspect="1"/>
          </p:cNvPicPr>
          <p:nvPr/>
        </p:nvPicPr>
        <p:blipFill>
          <a:blip r:embed="rId10"/>
          <a:stretch>
            <a:fillRect/>
          </a:stretch>
        </p:blipFill>
        <p:spPr>
          <a:xfrm>
            <a:off x="6223000" y="3119891"/>
            <a:ext cx="5067300" cy="609600"/>
          </a:xfrm>
          <a:prstGeom prst="rect">
            <a:avLst/>
          </a:prstGeom>
        </p:spPr>
      </p:pic>
      <p:pic>
        <p:nvPicPr>
          <p:cNvPr id="13" name="그림 12">
            <a:extLst>
              <a:ext uri="{FF2B5EF4-FFF2-40B4-BE49-F238E27FC236}">
                <a16:creationId xmlns:a16="http://schemas.microsoft.com/office/drawing/2014/main" id="{86417269-D03B-4553-9766-9899EAD26DBB}"/>
              </a:ext>
            </a:extLst>
          </p:cNvPr>
          <p:cNvPicPr>
            <a:picLocks noChangeAspect="1"/>
          </p:cNvPicPr>
          <p:nvPr/>
        </p:nvPicPr>
        <p:blipFill>
          <a:blip r:embed="rId11"/>
          <a:stretch>
            <a:fillRect/>
          </a:stretch>
        </p:blipFill>
        <p:spPr>
          <a:xfrm>
            <a:off x="5089525" y="3765931"/>
            <a:ext cx="6248400" cy="695325"/>
          </a:xfrm>
          <a:prstGeom prst="rect">
            <a:avLst/>
          </a:prstGeom>
        </p:spPr>
      </p:pic>
      <p:pic>
        <p:nvPicPr>
          <p:cNvPr id="14" name="그림 13">
            <a:extLst>
              <a:ext uri="{FF2B5EF4-FFF2-40B4-BE49-F238E27FC236}">
                <a16:creationId xmlns:a16="http://schemas.microsoft.com/office/drawing/2014/main" id="{9128124A-F8EB-4F2A-AFD0-A9F7EC26FEE7}"/>
              </a:ext>
            </a:extLst>
          </p:cNvPr>
          <p:cNvPicPr>
            <a:picLocks noChangeAspect="1"/>
          </p:cNvPicPr>
          <p:nvPr/>
        </p:nvPicPr>
        <p:blipFill>
          <a:blip r:embed="rId12"/>
          <a:stretch>
            <a:fillRect/>
          </a:stretch>
        </p:blipFill>
        <p:spPr>
          <a:xfrm>
            <a:off x="6527800" y="4626783"/>
            <a:ext cx="4810125" cy="666750"/>
          </a:xfrm>
          <a:prstGeom prst="rect">
            <a:avLst/>
          </a:prstGeom>
        </p:spPr>
      </p:pic>
      <p:pic>
        <p:nvPicPr>
          <p:cNvPr id="15" name="그림 14">
            <a:extLst>
              <a:ext uri="{FF2B5EF4-FFF2-40B4-BE49-F238E27FC236}">
                <a16:creationId xmlns:a16="http://schemas.microsoft.com/office/drawing/2014/main" id="{C4FC3A5C-1867-4148-97BB-663D31555B5F}"/>
              </a:ext>
            </a:extLst>
          </p:cNvPr>
          <p:cNvPicPr>
            <a:picLocks noChangeAspect="1"/>
          </p:cNvPicPr>
          <p:nvPr/>
        </p:nvPicPr>
        <p:blipFill>
          <a:blip r:embed="rId13"/>
          <a:stretch>
            <a:fillRect/>
          </a:stretch>
        </p:blipFill>
        <p:spPr>
          <a:xfrm>
            <a:off x="5984875" y="5403930"/>
            <a:ext cx="5353050" cy="723900"/>
          </a:xfrm>
          <a:prstGeom prst="rect">
            <a:avLst/>
          </a:prstGeom>
        </p:spPr>
      </p:pic>
    </p:spTree>
    <p:extLst>
      <p:ext uri="{BB962C8B-B14F-4D97-AF65-F5344CB8AC3E}">
        <p14:creationId xmlns:p14="http://schemas.microsoft.com/office/powerpoint/2010/main" val="148968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23A860A1-94E4-4B75-BC2D-5DDE859FB753}"/>
              </a:ext>
            </a:extLst>
          </p:cNvPr>
          <p:cNvPicPr>
            <a:picLocks noChangeAspect="1"/>
          </p:cNvPicPr>
          <p:nvPr/>
        </p:nvPicPr>
        <p:blipFill>
          <a:blip r:embed="rId2"/>
          <a:stretch>
            <a:fillRect/>
          </a:stretch>
        </p:blipFill>
        <p:spPr>
          <a:xfrm>
            <a:off x="358215" y="1181100"/>
            <a:ext cx="5737785" cy="3251182"/>
          </a:xfrm>
          <a:prstGeom prst="rect">
            <a:avLst/>
          </a:prstGeom>
        </p:spPr>
      </p:pic>
      <p:pic>
        <p:nvPicPr>
          <p:cNvPr id="3" name="그림 2">
            <a:extLst>
              <a:ext uri="{FF2B5EF4-FFF2-40B4-BE49-F238E27FC236}">
                <a16:creationId xmlns:a16="http://schemas.microsoft.com/office/drawing/2014/main" id="{7C061517-78B9-453F-B60D-56E0D75D5531}"/>
              </a:ext>
            </a:extLst>
          </p:cNvPr>
          <p:cNvPicPr>
            <a:picLocks noChangeAspect="1"/>
          </p:cNvPicPr>
          <p:nvPr/>
        </p:nvPicPr>
        <p:blipFill>
          <a:blip r:embed="rId3"/>
          <a:stretch>
            <a:fillRect/>
          </a:stretch>
        </p:blipFill>
        <p:spPr>
          <a:xfrm>
            <a:off x="6218906" y="1181100"/>
            <a:ext cx="5801643" cy="3251162"/>
          </a:xfrm>
          <a:prstGeom prst="rect">
            <a:avLst/>
          </a:prstGeom>
        </p:spPr>
      </p:pic>
    </p:spTree>
    <p:extLst>
      <p:ext uri="{BB962C8B-B14F-4D97-AF65-F5344CB8AC3E}">
        <p14:creationId xmlns:p14="http://schemas.microsoft.com/office/powerpoint/2010/main" val="2052870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a:extLst>
              <a:ext uri="{FF2B5EF4-FFF2-40B4-BE49-F238E27FC236}">
                <a16:creationId xmlns:a16="http://schemas.microsoft.com/office/drawing/2014/main" id="{F66E71AC-A263-440B-A42A-80112F13C596}"/>
              </a:ext>
            </a:extLst>
          </p:cNvPr>
          <p:cNvPicPr>
            <a:picLocks noChangeAspect="1"/>
          </p:cNvPicPr>
          <p:nvPr/>
        </p:nvPicPr>
        <p:blipFill>
          <a:blip r:embed="rId2"/>
          <a:stretch>
            <a:fillRect/>
          </a:stretch>
        </p:blipFill>
        <p:spPr>
          <a:xfrm>
            <a:off x="2138362" y="666750"/>
            <a:ext cx="7915275" cy="5524500"/>
          </a:xfrm>
          <a:prstGeom prst="rect">
            <a:avLst/>
          </a:prstGeom>
        </p:spPr>
      </p:pic>
    </p:spTree>
    <p:extLst>
      <p:ext uri="{BB962C8B-B14F-4D97-AF65-F5344CB8AC3E}">
        <p14:creationId xmlns:p14="http://schemas.microsoft.com/office/powerpoint/2010/main" val="254596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B6D2859-3AE2-4543-A12E-35DF7AA2A1FD}"/>
              </a:ext>
            </a:extLst>
          </p:cNvPr>
          <p:cNvPicPr>
            <a:picLocks noChangeAspect="1"/>
          </p:cNvPicPr>
          <p:nvPr/>
        </p:nvPicPr>
        <p:blipFill>
          <a:blip r:embed="rId2"/>
          <a:stretch>
            <a:fillRect/>
          </a:stretch>
        </p:blipFill>
        <p:spPr>
          <a:xfrm>
            <a:off x="223101" y="852909"/>
            <a:ext cx="11745798" cy="3238079"/>
          </a:xfrm>
          <a:prstGeom prst="rect">
            <a:avLst/>
          </a:prstGeom>
        </p:spPr>
      </p:pic>
    </p:spTree>
    <p:extLst>
      <p:ext uri="{BB962C8B-B14F-4D97-AF65-F5344CB8AC3E}">
        <p14:creationId xmlns:p14="http://schemas.microsoft.com/office/powerpoint/2010/main" val="395140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46DE1DA1-EF5F-428B-AEF4-4E264B1D4EA2}"/>
              </a:ext>
            </a:extLst>
          </p:cNvPr>
          <p:cNvPicPr>
            <a:picLocks noChangeAspect="1"/>
          </p:cNvPicPr>
          <p:nvPr/>
        </p:nvPicPr>
        <p:blipFill>
          <a:blip r:embed="rId2"/>
          <a:stretch>
            <a:fillRect/>
          </a:stretch>
        </p:blipFill>
        <p:spPr>
          <a:xfrm>
            <a:off x="862651" y="1227104"/>
            <a:ext cx="10857670" cy="2270240"/>
          </a:xfrm>
          <a:prstGeom prst="rect">
            <a:avLst/>
          </a:prstGeom>
        </p:spPr>
      </p:pic>
    </p:spTree>
    <p:extLst>
      <p:ext uri="{BB962C8B-B14F-4D97-AF65-F5344CB8AC3E}">
        <p14:creationId xmlns:p14="http://schemas.microsoft.com/office/powerpoint/2010/main" val="353803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5.8. Radial Basis Function Networks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954871" cy="5020516"/>
          </a:xfrm>
        </p:spPr>
        <p:txBody>
          <a:bodyPr>
            <a:normAutofit/>
          </a:bodyPr>
          <a:lstStyle/>
          <a:p>
            <a:r>
              <a:rPr lang="en-US" altLang="ko-KR" sz="2400" dirty="0"/>
              <a:t>Locally-tuned units: </a:t>
            </a:r>
          </a:p>
          <a:p>
            <a:pPr algn="just"/>
            <a:endParaRPr lang="ko-KR" altLang="en-US" sz="2400" dirty="0"/>
          </a:p>
        </p:txBody>
      </p:sp>
      <p:pic>
        <p:nvPicPr>
          <p:cNvPr id="4" name="그림 3"/>
          <p:cNvPicPr>
            <a:picLocks noChangeAspect="1"/>
          </p:cNvPicPr>
          <p:nvPr/>
        </p:nvPicPr>
        <p:blipFill>
          <a:blip r:embed="rId2"/>
          <a:stretch>
            <a:fillRect/>
          </a:stretch>
        </p:blipFill>
        <p:spPr>
          <a:xfrm>
            <a:off x="983036" y="2825330"/>
            <a:ext cx="3561510" cy="2863062"/>
          </a:xfrm>
          <a:prstGeom prst="rect">
            <a:avLst/>
          </a:prstGeom>
        </p:spPr>
      </p:pic>
      <p:pic>
        <p:nvPicPr>
          <p:cNvPr id="10" name="그림 9">
            <a:extLst>
              <a:ext uri="{FF2B5EF4-FFF2-40B4-BE49-F238E27FC236}">
                <a16:creationId xmlns:a16="http://schemas.microsoft.com/office/drawing/2014/main" id="{67FE5323-9805-41C0-B982-CF3EAE89126C}"/>
              </a:ext>
            </a:extLst>
          </p:cNvPr>
          <p:cNvPicPr>
            <a:picLocks noChangeAspect="1"/>
          </p:cNvPicPr>
          <p:nvPr/>
        </p:nvPicPr>
        <p:blipFill>
          <a:blip r:embed="rId3"/>
          <a:stretch>
            <a:fillRect/>
          </a:stretch>
        </p:blipFill>
        <p:spPr>
          <a:xfrm>
            <a:off x="288458" y="1769737"/>
            <a:ext cx="5219700" cy="800100"/>
          </a:xfrm>
          <a:prstGeom prst="rect">
            <a:avLst/>
          </a:prstGeom>
        </p:spPr>
      </p:pic>
      <p:pic>
        <p:nvPicPr>
          <p:cNvPr id="11" name="그림 10">
            <a:extLst>
              <a:ext uri="{FF2B5EF4-FFF2-40B4-BE49-F238E27FC236}">
                <a16:creationId xmlns:a16="http://schemas.microsoft.com/office/drawing/2014/main" id="{82786526-D8C4-409A-A0FF-717366959F76}"/>
              </a:ext>
            </a:extLst>
          </p:cNvPr>
          <p:cNvPicPr>
            <a:picLocks noChangeAspect="1"/>
          </p:cNvPicPr>
          <p:nvPr/>
        </p:nvPicPr>
        <p:blipFill>
          <a:blip r:embed="rId4"/>
          <a:stretch>
            <a:fillRect/>
          </a:stretch>
        </p:blipFill>
        <p:spPr>
          <a:xfrm>
            <a:off x="682065" y="5895975"/>
            <a:ext cx="4752975" cy="657225"/>
          </a:xfrm>
          <a:prstGeom prst="rect">
            <a:avLst/>
          </a:prstGeom>
        </p:spPr>
      </p:pic>
      <p:grpSp>
        <p:nvGrpSpPr>
          <p:cNvPr id="12" name="그룹 11">
            <a:extLst>
              <a:ext uri="{FF2B5EF4-FFF2-40B4-BE49-F238E27FC236}">
                <a16:creationId xmlns:a16="http://schemas.microsoft.com/office/drawing/2014/main" id="{FD046FB1-057F-4795-853F-B141A83D2738}"/>
              </a:ext>
            </a:extLst>
          </p:cNvPr>
          <p:cNvGrpSpPr/>
          <p:nvPr/>
        </p:nvGrpSpPr>
        <p:grpSpPr>
          <a:xfrm>
            <a:off x="6985285" y="1693933"/>
            <a:ext cx="3596619" cy="3994459"/>
            <a:chOff x="4065104" y="1412428"/>
            <a:chExt cx="3596619" cy="3994459"/>
          </a:xfrm>
        </p:grpSpPr>
        <p:sp>
          <p:nvSpPr>
            <p:cNvPr id="13" name="타원 12">
              <a:extLst>
                <a:ext uri="{FF2B5EF4-FFF2-40B4-BE49-F238E27FC236}">
                  <a16:creationId xmlns:a16="http://schemas.microsoft.com/office/drawing/2014/main" id="{5343F5A4-6FF8-4C91-862B-32580954C146}"/>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5066487F-399A-47B4-A02E-D90B4312A76C}"/>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F29E5200-B475-4DDD-806D-EC8371FE4063}"/>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FDB328D-842A-4324-B71E-3FB0A3613A24}"/>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C6E20AA9-5ABA-4516-9284-CC2D09EC1555}"/>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8" name="직선 화살표 연결선 17">
              <a:extLst>
                <a:ext uri="{FF2B5EF4-FFF2-40B4-BE49-F238E27FC236}">
                  <a16:creationId xmlns:a16="http://schemas.microsoft.com/office/drawing/2014/main" id="{D1EE37ED-1A19-4202-B1F6-14C964A20DF5}"/>
                </a:ext>
              </a:extLst>
            </p:cNvPr>
            <p:cNvCxnSpPr>
              <a:stCxn id="13" idx="0"/>
              <a:endCxn id="22" idx="4"/>
            </p:cNvCxnSpPr>
            <p:nvPr/>
          </p:nvCxnSpPr>
          <p:spPr>
            <a:xfrm flipV="1">
              <a:off x="4229100" y="3687382"/>
              <a:ext cx="534053"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2D23057F-5577-4AE7-83D0-93F5B049A33B}"/>
                </a:ext>
              </a:extLst>
            </p:cNvPr>
            <p:cNvCxnSpPr>
              <a:stCxn id="14" idx="0"/>
              <a:endCxn id="22" idx="4"/>
            </p:cNvCxnSpPr>
            <p:nvPr/>
          </p:nvCxnSpPr>
          <p:spPr>
            <a:xfrm flipH="1" flipV="1">
              <a:off x="4763153" y="3687382"/>
              <a:ext cx="87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75E81C33-F773-4C55-9DB9-4B269AB82CA3}"/>
                </a:ext>
              </a:extLst>
            </p:cNvPr>
            <p:cNvCxnSpPr>
              <a:stCxn id="16" idx="0"/>
              <a:endCxn id="22" idx="4"/>
            </p:cNvCxnSpPr>
            <p:nvPr/>
          </p:nvCxnSpPr>
          <p:spPr>
            <a:xfrm flipH="1" flipV="1">
              <a:off x="4763153" y="3687382"/>
              <a:ext cx="1652555"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D7407B33-D304-4C30-9313-0EBAF2AE04A1}"/>
                </a:ext>
              </a:extLst>
            </p:cNvPr>
            <p:cNvCxnSpPr>
              <a:stCxn id="15" idx="0"/>
              <a:endCxn id="22" idx="4"/>
            </p:cNvCxnSpPr>
            <p:nvPr/>
          </p:nvCxnSpPr>
          <p:spPr>
            <a:xfrm flipH="1" flipV="1">
              <a:off x="4763153" y="3687382"/>
              <a:ext cx="2464252"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타원 21">
              <a:extLst>
                <a:ext uri="{FF2B5EF4-FFF2-40B4-BE49-F238E27FC236}">
                  <a16:creationId xmlns:a16="http://schemas.microsoft.com/office/drawing/2014/main" id="{AC2F2B82-08A8-4823-A54B-C318BCF77496}"/>
                </a:ext>
              </a:extLst>
            </p:cNvPr>
            <p:cNvSpPr/>
            <p:nvPr/>
          </p:nvSpPr>
          <p:spPr>
            <a:xfrm>
              <a:off x="4599157"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91606937-BA47-4975-A758-545CB819015F}"/>
                </a:ext>
              </a:extLst>
            </p:cNvPr>
            <p:cNvSpPr/>
            <p:nvPr/>
          </p:nvSpPr>
          <p:spPr>
            <a:xfrm>
              <a:off x="5650272" y="335116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146E3F4-F57C-4007-A6B2-B26EFB0B8BCB}"/>
                </a:ext>
              </a:extLst>
            </p:cNvPr>
            <p:cNvSpPr/>
            <p:nvPr/>
          </p:nvSpPr>
          <p:spPr>
            <a:xfrm>
              <a:off x="5149246"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F22CA52D-F82F-4688-BB1F-BFDE470425F0}"/>
                </a:ext>
              </a:extLst>
            </p:cNvPr>
            <p:cNvSpPr/>
            <p:nvPr/>
          </p:nvSpPr>
          <p:spPr>
            <a:xfrm>
              <a:off x="6574539" y="33461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화살표 연결선 25">
              <a:extLst>
                <a:ext uri="{FF2B5EF4-FFF2-40B4-BE49-F238E27FC236}">
                  <a16:creationId xmlns:a16="http://schemas.microsoft.com/office/drawing/2014/main" id="{E3306449-3D0D-495F-9360-35971B6E1238}"/>
                </a:ext>
              </a:extLst>
            </p:cNvPr>
            <p:cNvCxnSpPr>
              <a:stCxn id="13" idx="0"/>
              <a:endCxn id="24" idx="4"/>
            </p:cNvCxnSpPr>
            <p:nvPr/>
          </p:nvCxnSpPr>
          <p:spPr>
            <a:xfrm flipV="1">
              <a:off x="4229100" y="3687382"/>
              <a:ext cx="1084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1CB6E962-38A4-457A-9CE0-BC20135EC351}"/>
                </a:ext>
              </a:extLst>
            </p:cNvPr>
            <p:cNvCxnSpPr>
              <a:stCxn id="13" idx="0"/>
              <a:endCxn id="23" idx="4"/>
            </p:cNvCxnSpPr>
            <p:nvPr/>
          </p:nvCxnSpPr>
          <p:spPr>
            <a:xfrm flipV="1">
              <a:off x="4229100" y="3679157"/>
              <a:ext cx="1585168"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BBC7E6B5-372E-442E-BFAD-4D119DD18CAB}"/>
                </a:ext>
              </a:extLst>
            </p:cNvPr>
            <p:cNvCxnSpPr>
              <a:stCxn id="13" idx="0"/>
              <a:endCxn id="25" idx="4"/>
            </p:cNvCxnSpPr>
            <p:nvPr/>
          </p:nvCxnSpPr>
          <p:spPr>
            <a:xfrm flipV="1">
              <a:off x="4229100" y="3674187"/>
              <a:ext cx="2509435"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15F484CC-4076-4EE7-B326-716644F109DC}"/>
                </a:ext>
              </a:extLst>
            </p:cNvPr>
            <p:cNvCxnSpPr>
              <a:stCxn id="14" idx="0"/>
              <a:endCxn id="24" idx="4"/>
            </p:cNvCxnSpPr>
            <p:nvPr/>
          </p:nvCxnSpPr>
          <p:spPr>
            <a:xfrm flipV="1">
              <a:off x="4850295" y="3687382"/>
              <a:ext cx="462947"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473F4023-ED53-4831-932B-F7ACBFDAD5DB}"/>
                </a:ext>
              </a:extLst>
            </p:cNvPr>
            <p:cNvCxnSpPr>
              <a:stCxn id="14" idx="0"/>
              <a:endCxn id="23" idx="4"/>
            </p:cNvCxnSpPr>
            <p:nvPr/>
          </p:nvCxnSpPr>
          <p:spPr>
            <a:xfrm flipV="1">
              <a:off x="4850295" y="3679157"/>
              <a:ext cx="963973"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9213A5A3-2515-4FA5-BBA1-7233F55B5097}"/>
                </a:ext>
              </a:extLst>
            </p:cNvPr>
            <p:cNvCxnSpPr>
              <a:stCxn id="14" idx="0"/>
              <a:endCxn id="25" idx="4"/>
            </p:cNvCxnSpPr>
            <p:nvPr/>
          </p:nvCxnSpPr>
          <p:spPr>
            <a:xfrm flipV="1">
              <a:off x="4850295" y="3674187"/>
              <a:ext cx="1888240"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D079BFA8-A6C4-40F6-B01A-6838885E93F5}"/>
                </a:ext>
              </a:extLst>
            </p:cNvPr>
            <p:cNvCxnSpPr>
              <a:stCxn id="16" idx="0"/>
              <a:endCxn id="23" idx="4"/>
            </p:cNvCxnSpPr>
            <p:nvPr/>
          </p:nvCxnSpPr>
          <p:spPr>
            <a:xfrm flipH="1" flipV="1">
              <a:off x="5814268" y="3679157"/>
              <a:ext cx="601440" cy="1398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1CC1F1F9-BEFD-4E8C-A465-8F0154DDBF64}"/>
                </a:ext>
              </a:extLst>
            </p:cNvPr>
            <p:cNvCxnSpPr>
              <a:stCxn id="16" idx="0"/>
              <a:endCxn id="25" idx="4"/>
            </p:cNvCxnSpPr>
            <p:nvPr/>
          </p:nvCxnSpPr>
          <p:spPr>
            <a:xfrm flipV="1">
              <a:off x="6415708" y="3674187"/>
              <a:ext cx="322827" cy="1403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AAC41A65-5DF4-49A4-9931-A30A1ED7321D}"/>
                </a:ext>
              </a:extLst>
            </p:cNvPr>
            <p:cNvCxnSpPr>
              <a:stCxn id="16" idx="0"/>
              <a:endCxn id="24" idx="4"/>
            </p:cNvCxnSpPr>
            <p:nvPr/>
          </p:nvCxnSpPr>
          <p:spPr>
            <a:xfrm flipH="1" flipV="1">
              <a:off x="5313242" y="3687382"/>
              <a:ext cx="1102466"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3E8B3EB-762E-4407-B840-FFC678A3C6A4}"/>
                </a:ext>
              </a:extLst>
            </p:cNvPr>
            <p:cNvCxnSpPr>
              <a:stCxn id="15" idx="0"/>
              <a:endCxn id="24" idx="4"/>
            </p:cNvCxnSpPr>
            <p:nvPr/>
          </p:nvCxnSpPr>
          <p:spPr>
            <a:xfrm flipH="1" flipV="1">
              <a:off x="5313242" y="3687382"/>
              <a:ext cx="1914163"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C35CEBB2-634C-4993-BF41-595EBB190581}"/>
                </a:ext>
              </a:extLst>
            </p:cNvPr>
            <p:cNvCxnSpPr>
              <a:stCxn id="15" idx="0"/>
              <a:endCxn id="23" idx="4"/>
            </p:cNvCxnSpPr>
            <p:nvPr/>
          </p:nvCxnSpPr>
          <p:spPr>
            <a:xfrm flipH="1" flipV="1">
              <a:off x="5814268" y="3679157"/>
              <a:ext cx="1413137" cy="1394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F26D12AC-3B20-49A0-9068-58070A8F879E}"/>
                </a:ext>
              </a:extLst>
            </p:cNvPr>
            <p:cNvCxnSpPr>
              <a:stCxn id="15" idx="0"/>
              <a:endCxn id="25" idx="4"/>
            </p:cNvCxnSpPr>
            <p:nvPr/>
          </p:nvCxnSpPr>
          <p:spPr>
            <a:xfrm flipH="1" flipV="1">
              <a:off x="6738535" y="3674187"/>
              <a:ext cx="488870"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8FD4A7F-63EF-4116-BD6D-10DE4DB7891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5"/>
                  <a:stretch>
                    <a:fillRect l="-8571" r="-11429" b="-2174"/>
                  </a:stretch>
                </a:blipFill>
              </p:spPr>
              <p:txBody>
                <a:bodyPr/>
                <a:lstStyle/>
                <a:p>
                  <a:r>
                    <a:rPr lang="ko-KR" altLang="en-US">
                      <a:noFill/>
                    </a:rPr>
                    <a:t> </a:t>
                  </a:r>
                </a:p>
              </p:txBody>
            </p:sp>
          </mc:Fallback>
        </mc:AlternateContent>
        <p:cxnSp>
          <p:nvCxnSpPr>
            <p:cNvPr id="39" name="직선 연결선 38">
              <a:extLst>
                <a:ext uri="{FF2B5EF4-FFF2-40B4-BE49-F238E27FC236}">
                  <a16:creationId xmlns:a16="http://schemas.microsoft.com/office/drawing/2014/main" id="{5CAE6742-41A7-4244-B322-C0E877C8C988}"/>
                </a:ext>
              </a:extLst>
            </p:cNvPr>
            <p:cNvCxnSpPr/>
            <p:nvPr/>
          </p:nvCxnSpPr>
          <p:spPr>
            <a:xfrm>
              <a:off x="6110784" y="352052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0" name="직선 화살표 연결선 39">
              <a:extLst>
                <a:ext uri="{FF2B5EF4-FFF2-40B4-BE49-F238E27FC236}">
                  <a16:creationId xmlns:a16="http://schemas.microsoft.com/office/drawing/2014/main" id="{AD34B818-9C8A-429F-BDE9-A9BB86B3A4C6}"/>
                </a:ext>
              </a:extLst>
            </p:cNvPr>
            <p:cNvCxnSpPr>
              <a:stCxn id="22" idx="0"/>
              <a:endCxn id="44" idx="4"/>
            </p:cNvCxnSpPr>
            <p:nvPr/>
          </p:nvCxnSpPr>
          <p:spPr>
            <a:xfrm flipH="1" flipV="1">
              <a:off x="4754544" y="2178452"/>
              <a:ext cx="8609"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7FEB4886-2DE7-47AA-9D8A-15EC11482E61}"/>
                </a:ext>
              </a:extLst>
            </p:cNvPr>
            <p:cNvCxnSpPr>
              <a:stCxn id="24" idx="0"/>
              <a:endCxn id="44" idx="4"/>
            </p:cNvCxnSpPr>
            <p:nvPr/>
          </p:nvCxnSpPr>
          <p:spPr>
            <a:xfrm flipH="1" flipV="1">
              <a:off x="4754544" y="2178452"/>
              <a:ext cx="558698"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838FD4B-5035-47E6-98F4-BD02F9014321}"/>
                </a:ext>
              </a:extLst>
            </p:cNvPr>
            <p:cNvCxnSpPr>
              <a:stCxn id="23" idx="0"/>
              <a:endCxn id="44" idx="4"/>
            </p:cNvCxnSpPr>
            <p:nvPr/>
          </p:nvCxnSpPr>
          <p:spPr>
            <a:xfrm flipH="1" flipV="1">
              <a:off x="4754544" y="2178452"/>
              <a:ext cx="1059724" cy="1172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직선 화살표 연결선 42">
              <a:extLst>
                <a:ext uri="{FF2B5EF4-FFF2-40B4-BE49-F238E27FC236}">
                  <a16:creationId xmlns:a16="http://schemas.microsoft.com/office/drawing/2014/main" id="{2E9519B5-9CE7-4019-926D-A0F6D57EB1B2}"/>
                </a:ext>
              </a:extLst>
            </p:cNvPr>
            <p:cNvCxnSpPr>
              <a:stCxn id="23" idx="0"/>
              <a:endCxn id="47" idx="4"/>
            </p:cNvCxnSpPr>
            <p:nvPr/>
          </p:nvCxnSpPr>
          <p:spPr>
            <a:xfrm flipV="1">
              <a:off x="5814268" y="2195554"/>
              <a:ext cx="894022"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타원 43">
              <a:extLst>
                <a:ext uri="{FF2B5EF4-FFF2-40B4-BE49-F238E27FC236}">
                  <a16:creationId xmlns:a16="http://schemas.microsoft.com/office/drawing/2014/main" id="{68ED8D39-AF55-4F1A-9FE3-F9A260C3672D}"/>
                </a:ext>
              </a:extLst>
            </p:cNvPr>
            <p:cNvSpPr/>
            <p:nvPr/>
          </p:nvSpPr>
          <p:spPr>
            <a:xfrm>
              <a:off x="4590548" y="185046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98534213-249F-43A7-9D9D-021BD8249EE9}"/>
                </a:ext>
              </a:extLst>
            </p:cNvPr>
            <p:cNvSpPr/>
            <p:nvPr/>
          </p:nvSpPr>
          <p:spPr>
            <a:xfrm>
              <a:off x="5624679" y="18430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a:extLst>
                <a:ext uri="{FF2B5EF4-FFF2-40B4-BE49-F238E27FC236}">
                  <a16:creationId xmlns:a16="http://schemas.microsoft.com/office/drawing/2014/main" id="{6C24F0F5-D207-48DE-BB4D-F2FA9ABB7661}"/>
                </a:ext>
              </a:extLst>
            </p:cNvPr>
            <p:cNvSpPr/>
            <p:nvPr/>
          </p:nvSpPr>
          <p:spPr>
            <a:xfrm>
              <a:off x="5129568" y="186259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1A80DEDF-36A7-43B3-87AA-34170E30C051}"/>
                </a:ext>
              </a:extLst>
            </p:cNvPr>
            <p:cNvSpPr/>
            <p:nvPr/>
          </p:nvSpPr>
          <p:spPr>
            <a:xfrm>
              <a:off x="6544294" y="186756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8" name="직선 화살표 연결선 47">
              <a:extLst>
                <a:ext uri="{FF2B5EF4-FFF2-40B4-BE49-F238E27FC236}">
                  <a16:creationId xmlns:a16="http://schemas.microsoft.com/office/drawing/2014/main" id="{ED4FF995-9D4A-40A0-AA52-05AFA34703BE}"/>
                </a:ext>
              </a:extLst>
            </p:cNvPr>
            <p:cNvCxnSpPr>
              <a:stCxn id="22" idx="0"/>
              <a:endCxn id="46" idx="4"/>
            </p:cNvCxnSpPr>
            <p:nvPr/>
          </p:nvCxnSpPr>
          <p:spPr>
            <a:xfrm flipV="1">
              <a:off x="4763153" y="2190584"/>
              <a:ext cx="530411"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48">
              <a:extLst>
                <a:ext uri="{FF2B5EF4-FFF2-40B4-BE49-F238E27FC236}">
                  <a16:creationId xmlns:a16="http://schemas.microsoft.com/office/drawing/2014/main" id="{0B3B7A5D-C2CC-4672-A97A-6C759095E343}"/>
                </a:ext>
              </a:extLst>
            </p:cNvPr>
            <p:cNvCxnSpPr>
              <a:stCxn id="24" idx="0"/>
              <a:endCxn id="46" idx="4"/>
            </p:cNvCxnSpPr>
            <p:nvPr/>
          </p:nvCxnSpPr>
          <p:spPr>
            <a:xfrm flipH="1" flipV="1">
              <a:off x="5293564" y="2190584"/>
              <a:ext cx="19678"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2B1A40AF-28BA-4C52-876F-639741E56B2D}"/>
                </a:ext>
              </a:extLst>
            </p:cNvPr>
            <p:cNvCxnSpPr>
              <a:stCxn id="24" idx="0"/>
              <a:endCxn id="47" idx="4"/>
            </p:cNvCxnSpPr>
            <p:nvPr/>
          </p:nvCxnSpPr>
          <p:spPr>
            <a:xfrm flipV="1">
              <a:off x="5313242" y="2195554"/>
              <a:ext cx="1395048"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직선 화살표 연결선 50">
              <a:extLst>
                <a:ext uri="{FF2B5EF4-FFF2-40B4-BE49-F238E27FC236}">
                  <a16:creationId xmlns:a16="http://schemas.microsoft.com/office/drawing/2014/main" id="{09ACF01D-C964-41F5-85E1-3D00A455655E}"/>
                </a:ext>
              </a:extLst>
            </p:cNvPr>
            <p:cNvCxnSpPr>
              <a:stCxn id="24" idx="0"/>
              <a:endCxn id="45" idx="4"/>
            </p:cNvCxnSpPr>
            <p:nvPr/>
          </p:nvCxnSpPr>
          <p:spPr>
            <a:xfrm flipV="1">
              <a:off x="5313242" y="2171083"/>
              <a:ext cx="475433"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직선 화살표 연결선 51">
              <a:extLst>
                <a:ext uri="{FF2B5EF4-FFF2-40B4-BE49-F238E27FC236}">
                  <a16:creationId xmlns:a16="http://schemas.microsoft.com/office/drawing/2014/main" id="{AF75626D-FBA8-4BA6-9049-074498892F00}"/>
                </a:ext>
              </a:extLst>
            </p:cNvPr>
            <p:cNvCxnSpPr>
              <a:stCxn id="22" idx="0"/>
              <a:endCxn id="45" idx="4"/>
            </p:cNvCxnSpPr>
            <p:nvPr/>
          </p:nvCxnSpPr>
          <p:spPr>
            <a:xfrm flipV="1">
              <a:off x="4763153" y="2171083"/>
              <a:ext cx="1025522"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A00A5C59-FB01-4FE6-A661-ADC0F8FB0AF3}"/>
                </a:ext>
              </a:extLst>
            </p:cNvPr>
            <p:cNvCxnSpPr>
              <a:stCxn id="22" idx="0"/>
              <a:endCxn id="47" idx="4"/>
            </p:cNvCxnSpPr>
            <p:nvPr/>
          </p:nvCxnSpPr>
          <p:spPr>
            <a:xfrm flipV="1">
              <a:off x="4763153" y="2195554"/>
              <a:ext cx="1945137"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535B8B8D-7641-446C-9C1A-56D8DD64C04A}"/>
                </a:ext>
              </a:extLst>
            </p:cNvPr>
            <p:cNvCxnSpPr>
              <a:stCxn id="25" idx="0"/>
              <a:endCxn id="46" idx="4"/>
            </p:cNvCxnSpPr>
            <p:nvPr/>
          </p:nvCxnSpPr>
          <p:spPr>
            <a:xfrm flipH="1" flipV="1">
              <a:off x="5293564" y="2190584"/>
              <a:ext cx="1444971"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130F0EDE-80D0-4EA3-B632-E3F7F1BECF26}"/>
                </a:ext>
              </a:extLst>
            </p:cNvPr>
            <p:cNvCxnSpPr>
              <a:stCxn id="23" idx="0"/>
              <a:endCxn id="45" idx="4"/>
            </p:cNvCxnSpPr>
            <p:nvPr/>
          </p:nvCxnSpPr>
          <p:spPr>
            <a:xfrm flipH="1" flipV="1">
              <a:off x="5788675" y="2171083"/>
              <a:ext cx="25593" cy="118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146BC610-39D3-4D46-94DE-30AAE413F761}"/>
                </a:ext>
              </a:extLst>
            </p:cNvPr>
            <p:cNvCxnSpPr>
              <a:stCxn id="25" idx="0"/>
              <a:endCxn id="45" idx="4"/>
            </p:cNvCxnSpPr>
            <p:nvPr/>
          </p:nvCxnSpPr>
          <p:spPr>
            <a:xfrm flipH="1" flipV="1">
              <a:off x="5788675" y="2171083"/>
              <a:ext cx="949860" cy="1175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2B4DEA4A-0A61-4F49-A909-FCF5A628C3B2}"/>
                </a:ext>
              </a:extLst>
            </p:cNvPr>
            <p:cNvCxnSpPr>
              <a:stCxn id="25" idx="0"/>
              <a:endCxn id="44" idx="4"/>
            </p:cNvCxnSpPr>
            <p:nvPr/>
          </p:nvCxnSpPr>
          <p:spPr>
            <a:xfrm flipH="1" flipV="1">
              <a:off x="4754544" y="2178452"/>
              <a:ext cx="1983991" cy="116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57">
              <a:extLst>
                <a:ext uri="{FF2B5EF4-FFF2-40B4-BE49-F238E27FC236}">
                  <a16:creationId xmlns:a16="http://schemas.microsoft.com/office/drawing/2014/main" id="{3672F1DF-1804-4D61-AD73-A4F28D04A243}"/>
                </a:ext>
              </a:extLst>
            </p:cNvPr>
            <p:cNvCxnSpPr>
              <a:stCxn id="25" idx="0"/>
              <a:endCxn id="47" idx="4"/>
            </p:cNvCxnSpPr>
            <p:nvPr/>
          </p:nvCxnSpPr>
          <p:spPr>
            <a:xfrm flipH="1" flipV="1">
              <a:off x="6708290" y="2195554"/>
              <a:ext cx="30245" cy="1150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01AB7F0E-DEAA-4A53-8C54-6BDAF076C533}"/>
                </a:ext>
              </a:extLst>
            </p:cNvPr>
            <p:cNvCxnSpPr>
              <a:stCxn id="23" idx="0"/>
              <a:endCxn id="46" idx="4"/>
            </p:cNvCxnSpPr>
            <p:nvPr/>
          </p:nvCxnSpPr>
          <p:spPr>
            <a:xfrm flipH="1" flipV="1">
              <a:off x="5293564" y="2190584"/>
              <a:ext cx="520704" cy="1160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CB929630-A014-433C-9E53-1AC344E8C28C}"/>
                </a:ext>
              </a:extLst>
            </p:cNvPr>
            <p:cNvCxnSpPr/>
            <p:nvPr/>
          </p:nvCxnSpPr>
          <p:spPr>
            <a:xfrm>
              <a:off x="6080309" y="2031558"/>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C46B1A7-BF3A-4AAF-B8BC-DA2F0ACBF52A}"/>
                    </a:ext>
                  </a:extLst>
                </p:cNvPr>
                <p:cNvSpPr txBox="1"/>
                <p:nvPr/>
              </p:nvSpPr>
              <p:spPr>
                <a:xfrm>
                  <a:off x="5659687" y="1412428"/>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659687" y="1412428"/>
                  <a:ext cx="321691" cy="276999"/>
                </a:xfrm>
                <a:prstGeom prst="rect">
                  <a:avLst/>
                </a:prstGeom>
                <a:blipFill rotWithShape="0">
                  <a:blip r:embed="rId6"/>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A5D0F46-C7EF-409B-BAE1-6091A1FF8EC4}"/>
                    </a:ext>
                  </a:extLst>
                </p:cNvPr>
                <p:cNvSpPr txBox="1"/>
                <p:nvPr/>
              </p:nvSpPr>
              <p:spPr>
                <a:xfrm>
                  <a:off x="6999778" y="3384435"/>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i="1"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999778" y="3384435"/>
                  <a:ext cx="227626" cy="276999"/>
                </a:xfrm>
                <a:prstGeom prst="rect">
                  <a:avLst/>
                </a:prstGeom>
                <a:blipFill rotWithShape="0">
                  <a:blip r:embed="rId7"/>
                  <a:stretch>
                    <a:fillRect l="-18421" r="-21053" b="-130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4C5A29F-94B5-42A8-97D8-01913B89F17F}"/>
                    </a:ext>
                  </a:extLst>
                </p:cNvPr>
                <p:cNvSpPr txBox="1"/>
                <p:nvPr/>
              </p:nvSpPr>
              <p:spPr>
                <a:xfrm>
                  <a:off x="5289778" y="4398649"/>
                  <a:ext cx="369909"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𝒎</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289778" y="4398649"/>
                  <a:ext cx="369909" cy="299313"/>
                </a:xfrm>
                <a:prstGeom prst="rect">
                  <a:avLst/>
                </a:prstGeom>
                <a:blipFill rotWithShape="0">
                  <a:blip r:embed="rId8"/>
                  <a:stretch>
                    <a:fillRect l="-5000" r="-833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9E1FACE-6855-418C-B4CD-3A19F401F7CD}"/>
                    </a:ext>
                  </a:extLst>
                </p:cNvPr>
                <p:cNvSpPr txBox="1"/>
                <p:nvPr/>
              </p:nvSpPr>
              <p:spPr>
                <a:xfrm>
                  <a:off x="5779898" y="4434703"/>
                  <a:ext cx="256865"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32" name="TextBox 131"/>
                <p:cNvSpPr txBox="1">
                  <a:spLocks noRot="1" noChangeAspect="1" noMove="1" noResize="1" noEditPoints="1" noAdjustHandles="1" noChangeArrowheads="1" noChangeShapeType="1" noTextEdit="1"/>
                </p:cNvSpPr>
                <p:nvPr/>
              </p:nvSpPr>
              <p:spPr>
                <a:xfrm>
                  <a:off x="5779898" y="4434703"/>
                  <a:ext cx="256865" cy="299313"/>
                </a:xfrm>
                <a:prstGeom prst="rect">
                  <a:avLst/>
                </a:prstGeom>
                <a:blipFill rotWithShape="0">
                  <a:blip r:embed="rId9"/>
                  <a:stretch>
                    <a:fillRect l="-7143" r="-11905" b="-24000"/>
                  </a:stretch>
                </a:blipFill>
              </p:spPr>
              <p:txBody>
                <a:bodyPr/>
                <a:lstStyle/>
                <a:p>
                  <a:r>
                    <a:rPr lang="ko-KR" altLang="en-US">
                      <a:noFill/>
                    </a:rPr>
                    <a:t> </a:t>
                  </a:r>
                </a:p>
              </p:txBody>
            </p:sp>
          </mc:Fallback>
        </mc:AlternateContent>
        <p:sp>
          <p:nvSpPr>
            <p:cNvPr id="65" name="자유형 94">
              <a:extLst>
                <a:ext uri="{FF2B5EF4-FFF2-40B4-BE49-F238E27FC236}">
                  <a16:creationId xmlns:a16="http://schemas.microsoft.com/office/drawing/2014/main" id="{76CCFB32-FE9D-4510-A04A-1A44CC935853}"/>
                </a:ext>
              </a:extLst>
            </p:cNvPr>
            <p:cNvSpPr/>
            <p:nvPr/>
          </p:nvSpPr>
          <p:spPr>
            <a:xfrm>
              <a:off x="5699335" y="3384435"/>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자유형 139">
              <a:extLst>
                <a:ext uri="{FF2B5EF4-FFF2-40B4-BE49-F238E27FC236}">
                  <a16:creationId xmlns:a16="http://schemas.microsoft.com/office/drawing/2014/main" id="{4504F6EE-A055-411C-8481-D4478342AF72}"/>
                </a:ext>
              </a:extLst>
            </p:cNvPr>
            <p:cNvSpPr/>
            <p:nvPr/>
          </p:nvSpPr>
          <p:spPr>
            <a:xfrm>
              <a:off x="6634123" y="3389987"/>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자유형 140">
              <a:extLst>
                <a:ext uri="{FF2B5EF4-FFF2-40B4-BE49-F238E27FC236}">
                  <a16:creationId xmlns:a16="http://schemas.microsoft.com/office/drawing/2014/main" id="{2AF7DF84-D187-447D-9938-B52A9608860E}"/>
                </a:ext>
              </a:extLst>
            </p:cNvPr>
            <p:cNvSpPr/>
            <p:nvPr/>
          </p:nvSpPr>
          <p:spPr>
            <a:xfrm>
              <a:off x="5208908" y="3399474"/>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자유형 141">
              <a:extLst>
                <a:ext uri="{FF2B5EF4-FFF2-40B4-BE49-F238E27FC236}">
                  <a16:creationId xmlns:a16="http://schemas.microsoft.com/office/drawing/2014/main" id="{5433B867-8EF1-462C-A2CF-E089DDA07D2B}"/>
                </a:ext>
              </a:extLst>
            </p:cNvPr>
            <p:cNvSpPr/>
            <p:nvPr/>
          </p:nvSpPr>
          <p:spPr>
            <a:xfrm>
              <a:off x="4651794" y="3395663"/>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2199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5.1. Multi-Layer Perceptron (MLP)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88577" y="4450975"/>
            <a:ext cx="10515600" cy="2260879"/>
          </a:xfrm>
        </p:spPr>
        <p:txBody>
          <a:bodyPr>
            <a:normAutofit/>
          </a:bodyPr>
          <a:lstStyle/>
          <a:p>
            <a:r>
              <a:rPr lang="en-US" altLang="ko-KR" sz="2400" dirty="0"/>
              <a:t>Each layer receives its inputs from the previous layer and forwards its outputs to the next – feed forward structure</a:t>
            </a:r>
          </a:p>
          <a:p>
            <a:r>
              <a:rPr lang="en-US" altLang="ko-KR" sz="2400" dirty="0"/>
              <a:t>Output layer: sigmoid activation function for classification, linear activation function for regression problem</a:t>
            </a:r>
          </a:p>
          <a:p>
            <a:r>
              <a:rPr lang="en-US" altLang="ko-KR" sz="2400" dirty="0"/>
              <a:t>Referred to as a two-layer network (two layer of weights)</a:t>
            </a:r>
            <a:endParaRPr lang="ko-KR" altLang="en-US" sz="2400"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552" y="1097148"/>
            <a:ext cx="3091848" cy="315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12"/>
          <p:cNvPicPr>
            <a:picLocks noChangeAspect="1"/>
          </p:cNvPicPr>
          <p:nvPr/>
        </p:nvPicPr>
        <p:blipFill>
          <a:blip r:embed="rId3"/>
          <a:stretch>
            <a:fillRect/>
          </a:stretch>
        </p:blipFill>
        <p:spPr>
          <a:xfrm>
            <a:off x="6705599" y="1097148"/>
            <a:ext cx="1171575" cy="314325"/>
          </a:xfrm>
          <a:prstGeom prst="rect">
            <a:avLst/>
          </a:prstGeom>
        </p:spPr>
      </p:pic>
      <p:pic>
        <p:nvPicPr>
          <p:cNvPr id="14" name="그림 13"/>
          <p:cNvPicPr>
            <a:picLocks noChangeAspect="1"/>
          </p:cNvPicPr>
          <p:nvPr/>
        </p:nvPicPr>
        <p:blipFill>
          <a:blip r:embed="rId4"/>
          <a:stretch>
            <a:fillRect/>
          </a:stretch>
        </p:blipFill>
        <p:spPr>
          <a:xfrm>
            <a:off x="6748461" y="2560731"/>
            <a:ext cx="1085850" cy="276225"/>
          </a:xfrm>
          <a:prstGeom prst="rect">
            <a:avLst/>
          </a:prstGeom>
        </p:spPr>
      </p:pic>
      <p:pic>
        <p:nvPicPr>
          <p:cNvPr id="15" name="그림 14"/>
          <p:cNvPicPr>
            <a:picLocks noChangeAspect="1"/>
          </p:cNvPicPr>
          <p:nvPr/>
        </p:nvPicPr>
        <p:blipFill>
          <a:blip r:embed="rId5"/>
          <a:stretch>
            <a:fillRect/>
          </a:stretch>
        </p:blipFill>
        <p:spPr>
          <a:xfrm>
            <a:off x="6813455" y="3797581"/>
            <a:ext cx="971550" cy="285750"/>
          </a:xfrm>
          <a:prstGeom prst="rect">
            <a:avLst/>
          </a:prstGeom>
        </p:spPr>
      </p:pic>
    </p:spTree>
    <p:extLst>
      <p:ext uri="{BB962C8B-B14F-4D97-AF65-F5344CB8AC3E}">
        <p14:creationId xmlns:p14="http://schemas.microsoft.com/office/powerpoint/2010/main" val="3039638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Local vs. Distributed Representation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F6CF6BD4-6961-4C01-AC9A-4750A287773F}"/>
              </a:ext>
            </a:extLst>
          </p:cNvPr>
          <p:cNvPicPr>
            <a:picLocks noChangeAspect="1"/>
          </p:cNvPicPr>
          <p:nvPr/>
        </p:nvPicPr>
        <p:blipFill>
          <a:blip r:embed="rId2"/>
          <a:stretch>
            <a:fillRect/>
          </a:stretch>
        </p:blipFill>
        <p:spPr>
          <a:xfrm>
            <a:off x="1216025" y="1604962"/>
            <a:ext cx="4552950" cy="4257675"/>
          </a:xfrm>
          <a:prstGeom prst="rect">
            <a:avLst/>
          </a:prstGeom>
        </p:spPr>
      </p:pic>
      <p:pic>
        <p:nvPicPr>
          <p:cNvPr id="6" name="그림 5">
            <a:extLst>
              <a:ext uri="{FF2B5EF4-FFF2-40B4-BE49-F238E27FC236}">
                <a16:creationId xmlns:a16="http://schemas.microsoft.com/office/drawing/2014/main" id="{796D3486-BF7C-4760-80F7-9CAF796C8918}"/>
              </a:ext>
            </a:extLst>
          </p:cNvPr>
          <p:cNvPicPr>
            <a:picLocks noChangeAspect="1"/>
          </p:cNvPicPr>
          <p:nvPr/>
        </p:nvPicPr>
        <p:blipFill>
          <a:blip r:embed="rId3"/>
          <a:stretch>
            <a:fillRect/>
          </a:stretch>
        </p:blipFill>
        <p:spPr>
          <a:xfrm>
            <a:off x="6489700" y="1700212"/>
            <a:ext cx="4486275" cy="4162425"/>
          </a:xfrm>
          <a:prstGeom prst="rect">
            <a:avLst/>
          </a:prstGeom>
        </p:spPr>
      </p:pic>
    </p:spTree>
    <p:extLst>
      <p:ext uri="{BB962C8B-B14F-4D97-AF65-F5344CB8AC3E}">
        <p14:creationId xmlns:p14="http://schemas.microsoft.com/office/powerpoint/2010/main" val="258776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RBF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endParaRPr lang="en-US" altLang="ko-KR" sz="2400" dirty="0"/>
          </a:p>
          <a:p>
            <a:r>
              <a:rPr lang="en-US" altLang="ko-KR" sz="2400" dirty="0"/>
              <a:t>Hybrid learning </a:t>
            </a:r>
          </a:p>
          <a:p>
            <a:pPr marL="0" indent="0">
              <a:buNone/>
            </a:pPr>
            <a:r>
              <a:rPr lang="en-US" altLang="ko-KR" sz="2400" dirty="0"/>
              <a:t>	• First layer centers and spreads (Unsupervised k-means) </a:t>
            </a:r>
          </a:p>
          <a:p>
            <a:pPr marL="0" indent="0">
              <a:buNone/>
            </a:pPr>
            <a:r>
              <a:rPr lang="en-US" altLang="ko-KR" sz="2400" dirty="0"/>
              <a:t>	• Second layer weights (Supervised gradient descent) </a:t>
            </a:r>
          </a:p>
          <a:p>
            <a:r>
              <a:rPr lang="en-US" altLang="ko-KR" sz="2400" dirty="0"/>
              <a:t>Fully supervised </a:t>
            </a:r>
          </a:p>
          <a:p>
            <a:pPr marL="0" indent="0">
              <a:buNone/>
            </a:pPr>
            <a:r>
              <a:rPr lang="en-US" altLang="ko-KR" sz="2400" dirty="0"/>
              <a:t>	•Similar to backpropagation in MLP, gradient descent for all parameters </a:t>
            </a:r>
          </a:p>
          <a:p>
            <a:pPr algn="just"/>
            <a:endParaRPr lang="ko-KR" altLang="en-US" sz="2400" dirty="0"/>
          </a:p>
        </p:txBody>
      </p:sp>
    </p:spTree>
    <p:extLst>
      <p:ext uri="{BB962C8B-B14F-4D97-AF65-F5344CB8AC3E}">
        <p14:creationId xmlns:p14="http://schemas.microsoft.com/office/powerpoint/2010/main" val="1041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3" name="그림 2">
            <a:extLst>
              <a:ext uri="{FF2B5EF4-FFF2-40B4-BE49-F238E27FC236}">
                <a16:creationId xmlns:a16="http://schemas.microsoft.com/office/drawing/2014/main" id="{2306FC11-DD1D-4CC4-A216-C941C1AA8D74}"/>
              </a:ext>
            </a:extLst>
          </p:cNvPr>
          <p:cNvPicPr>
            <a:picLocks noChangeAspect="1"/>
          </p:cNvPicPr>
          <p:nvPr/>
        </p:nvPicPr>
        <p:blipFill>
          <a:blip r:embed="rId2"/>
          <a:stretch>
            <a:fillRect/>
          </a:stretch>
        </p:blipFill>
        <p:spPr>
          <a:xfrm>
            <a:off x="90207" y="1787936"/>
            <a:ext cx="5334000" cy="685800"/>
          </a:xfrm>
          <a:prstGeom prst="rect">
            <a:avLst/>
          </a:prstGeom>
        </p:spPr>
      </p:pic>
      <p:pic>
        <p:nvPicPr>
          <p:cNvPr id="6" name="그림 5">
            <a:extLst>
              <a:ext uri="{FF2B5EF4-FFF2-40B4-BE49-F238E27FC236}">
                <a16:creationId xmlns:a16="http://schemas.microsoft.com/office/drawing/2014/main" id="{030540D6-93F5-4438-868E-D41CBC922C55}"/>
              </a:ext>
            </a:extLst>
          </p:cNvPr>
          <p:cNvPicPr>
            <a:picLocks noChangeAspect="1"/>
          </p:cNvPicPr>
          <p:nvPr/>
        </p:nvPicPr>
        <p:blipFill>
          <a:blip r:embed="rId3"/>
          <a:stretch>
            <a:fillRect/>
          </a:stretch>
        </p:blipFill>
        <p:spPr>
          <a:xfrm>
            <a:off x="369421" y="2836526"/>
            <a:ext cx="5143500" cy="695325"/>
          </a:xfrm>
          <a:prstGeom prst="rect">
            <a:avLst/>
          </a:prstGeom>
        </p:spPr>
      </p:pic>
      <p:pic>
        <p:nvPicPr>
          <p:cNvPr id="11" name="그림 10">
            <a:extLst>
              <a:ext uri="{FF2B5EF4-FFF2-40B4-BE49-F238E27FC236}">
                <a16:creationId xmlns:a16="http://schemas.microsoft.com/office/drawing/2014/main" id="{62608499-5CD9-4EFB-BDF8-76373EF694E2}"/>
              </a:ext>
            </a:extLst>
          </p:cNvPr>
          <p:cNvPicPr>
            <a:picLocks noChangeAspect="1"/>
          </p:cNvPicPr>
          <p:nvPr/>
        </p:nvPicPr>
        <p:blipFill>
          <a:blip r:embed="rId4"/>
          <a:stretch>
            <a:fillRect/>
          </a:stretch>
        </p:blipFill>
        <p:spPr>
          <a:xfrm>
            <a:off x="5581650" y="2208680"/>
            <a:ext cx="6610350" cy="1885950"/>
          </a:xfrm>
          <a:prstGeom prst="rect">
            <a:avLst/>
          </a:prstGeom>
        </p:spPr>
      </p:pic>
      <p:pic>
        <p:nvPicPr>
          <p:cNvPr id="12" name="그림 11">
            <a:extLst>
              <a:ext uri="{FF2B5EF4-FFF2-40B4-BE49-F238E27FC236}">
                <a16:creationId xmlns:a16="http://schemas.microsoft.com/office/drawing/2014/main" id="{B683A3A9-642B-439C-9AAA-E518B15FD6E8}"/>
              </a:ext>
            </a:extLst>
          </p:cNvPr>
          <p:cNvPicPr>
            <a:picLocks noChangeAspect="1"/>
          </p:cNvPicPr>
          <p:nvPr/>
        </p:nvPicPr>
        <p:blipFill>
          <a:blip r:embed="rId5"/>
          <a:stretch>
            <a:fillRect/>
          </a:stretch>
        </p:blipFill>
        <p:spPr>
          <a:xfrm>
            <a:off x="5614987" y="4385428"/>
            <a:ext cx="6543675" cy="2362200"/>
          </a:xfrm>
          <a:prstGeom prst="rect">
            <a:avLst/>
          </a:prstGeom>
        </p:spPr>
      </p:pic>
      <p:pic>
        <p:nvPicPr>
          <p:cNvPr id="13" name="그림 12">
            <a:extLst>
              <a:ext uri="{FF2B5EF4-FFF2-40B4-BE49-F238E27FC236}">
                <a16:creationId xmlns:a16="http://schemas.microsoft.com/office/drawing/2014/main" id="{9C0B4B13-B473-462E-AE60-DB3F6118F6B1}"/>
              </a:ext>
            </a:extLst>
          </p:cNvPr>
          <p:cNvPicPr>
            <a:picLocks noChangeAspect="1"/>
          </p:cNvPicPr>
          <p:nvPr/>
        </p:nvPicPr>
        <p:blipFill>
          <a:blip r:embed="rId6"/>
          <a:stretch>
            <a:fillRect/>
          </a:stretch>
        </p:blipFill>
        <p:spPr>
          <a:xfrm>
            <a:off x="369421" y="3671053"/>
            <a:ext cx="3162300" cy="714375"/>
          </a:xfrm>
          <a:prstGeom prst="rect">
            <a:avLst/>
          </a:prstGeom>
        </p:spPr>
      </p:pic>
      <p:pic>
        <p:nvPicPr>
          <p:cNvPr id="14" name="그림 13">
            <a:extLst>
              <a:ext uri="{FF2B5EF4-FFF2-40B4-BE49-F238E27FC236}">
                <a16:creationId xmlns:a16="http://schemas.microsoft.com/office/drawing/2014/main" id="{634BA0EE-952C-4BFE-8726-59589DF16B60}"/>
              </a:ext>
            </a:extLst>
          </p:cNvPr>
          <p:cNvPicPr>
            <a:picLocks noChangeAspect="1"/>
          </p:cNvPicPr>
          <p:nvPr/>
        </p:nvPicPr>
        <p:blipFill>
          <a:blip r:embed="rId7"/>
          <a:stretch>
            <a:fillRect/>
          </a:stretch>
        </p:blipFill>
        <p:spPr>
          <a:xfrm>
            <a:off x="4766982" y="3926542"/>
            <a:ext cx="657225" cy="381000"/>
          </a:xfrm>
          <a:prstGeom prst="rect">
            <a:avLst/>
          </a:prstGeom>
        </p:spPr>
      </p:pic>
    </p:spTree>
    <p:extLst>
      <p:ext uri="{BB962C8B-B14F-4D97-AF65-F5344CB8AC3E}">
        <p14:creationId xmlns:p14="http://schemas.microsoft.com/office/powerpoint/2010/main" val="385587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4" name="그림 3">
            <a:extLst>
              <a:ext uri="{FF2B5EF4-FFF2-40B4-BE49-F238E27FC236}">
                <a16:creationId xmlns:a16="http://schemas.microsoft.com/office/drawing/2014/main" id="{9004DFFB-036F-4AB6-BC87-451ECB33C973}"/>
              </a:ext>
            </a:extLst>
          </p:cNvPr>
          <p:cNvPicPr>
            <a:picLocks noChangeAspect="1"/>
          </p:cNvPicPr>
          <p:nvPr/>
        </p:nvPicPr>
        <p:blipFill>
          <a:blip r:embed="rId2"/>
          <a:stretch>
            <a:fillRect/>
          </a:stretch>
        </p:blipFill>
        <p:spPr>
          <a:xfrm>
            <a:off x="2967037" y="2065663"/>
            <a:ext cx="6362700" cy="1885950"/>
          </a:xfrm>
          <a:prstGeom prst="rect">
            <a:avLst/>
          </a:prstGeom>
        </p:spPr>
      </p:pic>
      <p:pic>
        <p:nvPicPr>
          <p:cNvPr id="13" name="그림 12">
            <a:extLst>
              <a:ext uri="{FF2B5EF4-FFF2-40B4-BE49-F238E27FC236}">
                <a16:creationId xmlns:a16="http://schemas.microsoft.com/office/drawing/2014/main" id="{3E83F975-F48C-4D86-9746-79EC0BBC3CDA}"/>
              </a:ext>
            </a:extLst>
          </p:cNvPr>
          <p:cNvPicPr>
            <a:picLocks noChangeAspect="1"/>
          </p:cNvPicPr>
          <p:nvPr/>
        </p:nvPicPr>
        <p:blipFill>
          <a:blip r:embed="rId3"/>
          <a:stretch>
            <a:fillRect/>
          </a:stretch>
        </p:blipFill>
        <p:spPr>
          <a:xfrm>
            <a:off x="2395537" y="3951613"/>
            <a:ext cx="6934200" cy="1133475"/>
          </a:xfrm>
          <a:prstGeom prst="rect">
            <a:avLst/>
          </a:prstGeom>
        </p:spPr>
      </p:pic>
      <p:pic>
        <p:nvPicPr>
          <p:cNvPr id="14" name="그림 13">
            <a:extLst>
              <a:ext uri="{FF2B5EF4-FFF2-40B4-BE49-F238E27FC236}">
                <a16:creationId xmlns:a16="http://schemas.microsoft.com/office/drawing/2014/main" id="{E76DE80D-D33C-43D4-A058-CAA6790FB840}"/>
              </a:ext>
            </a:extLst>
          </p:cNvPr>
          <p:cNvPicPr>
            <a:picLocks noChangeAspect="1"/>
          </p:cNvPicPr>
          <p:nvPr/>
        </p:nvPicPr>
        <p:blipFill>
          <a:blip r:embed="rId4"/>
          <a:stretch>
            <a:fillRect/>
          </a:stretch>
        </p:blipFill>
        <p:spPr>
          <a:xfrm>
            <a:off x="3471862" y="5631773"/>
            <a:ext cx="5857875" cy="809625"/>
          </a:xfrm>
          <a:prstGeom prst="rect">
            <a:avLst/>
          </a:prstGeom>
        </p:spPr>
      </p:pic>
    </p:spTree>
    <p:extLst>
      <p:ext uri="{BB962C8B-B14F-4D97-AF65-F5344CB8AC3E}">
        <p14:creationId xmlns:p14="http://schemas.microsoft.com/office/powerpoint/2010/main" val="214713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Architecture of MLP (</a:t>
            </a:r>
            <a:r>
              <a:rPr lang="en-US" altLang="ko-KR" sz="3200" b="1" i="1" dirty="0"/>
              <a:t>N-H-M</a:t>
            </a:r>
            <a:r>
              <a:rPr lang="en-US" altLang="ko-KR" sz="3200" b="1" dirty="0"/>
              <a:t>): Forward Propagation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40" y="1449200"/>
            <a:ext cx="4617549" cy="471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5"/>
          <p:cNvGraphicFramePr>
            <a:graphicFrameLocks noChangeAspect="1"/>
          </p:cNvGraphicFramePr>
          <p:nvPr/>
        </p:nvGraphicFramePr>
        <p:xfrm>
          <a:off x="5113150" y="1113701"/>
          <a:ext cx="4259449" cy="4619781"/>
        </p:xfrm>
        <a:graphic>
          <a:graphicData uri="http://schemas.openxmlformats.org/presentationml/2006/ole">
            <mc:AlternateContent xmlns:mc="http://schemas.openxmlformats.org/markup-compatibility/2006">
              <mc:Choice xmlns:v="urn:schemas-microsoft-com:vml" Requires="v">
                <p:oleObj spid="_x0000_s1044" name="Equation" r:id="rId4" imgW="2006280" imgH="2298600" progId="Equation.3">
                  <p:embed/>
                </p:oleObj>
              </mc:Choice>
              <mc:Fallback>
                <p:oleObj name="Equation" r:id="rId4" imgW="2006280" imgH="2298600" progId="Equation.3">
                  <p:embed/>
                  <p:pic>
                    <p:nvPicPr>
                      <p:cNvPr id="1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150" y="1113701"/>
                        <a:ext cx="4259449" cy="4619781"/>
                      </a:xfrm>
                      <a:prstGeom prst="rect">
                        <a:avLst/>
                      </a:prstGeom>
                      <a:noFill/>
                      <a:ln>
                        <a:noFill/>
                      </a:ln>
                      <a:effectLst/>
                    </p:spPr>
                  </p:pic>
                </p:oleObj>
              </mc:Fallback>
            </mc:AlternateContent>
          </a:graphicData>
        </a:graphic>
      </p:graphicFrame>
      <p:pic>
        <p:nvPicPr>
          <p:cNvPr id="12" name="Picture 7" descr="sigmo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1681" y="2447365"/>
            <a:ext cx="3314539" cy="24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3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5.2. Representational Power of</a:t>
            </a:r>
            <a:r>
              <a:rPr lang="ko-KR" altLang="en-US" sz="3200" b="1" dirty="0"/>
              <a:t> </a:t>
            </a:r>
            <a:r>
              <a:rPr lang="en-US" altLang="ko-KR" sz="3200" b="1" dirty="0"/>
              <a:t>MLP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870009"/>
            <a:ext cx="11008659" cy="5912453"/>
          </a:xfrm>
        </p:spPr>
        <p:txBody>
          <a:bodyPr>
            <a:normAutofit lnSpcReduction="10000"/>
          </a:bodyPr>
          <a:lstStyle/>
          <a:p>
            <a:r>
              <a:rPr lang="en-US" altLang="ko-KR" dirty="0"/>
              <a:t>MLP with 3 layers can represent arbitrary function </a:t>
            </a:r>
          </a:p>
          <a:p>
            <a:pPr lvl="1"/>
            <a:r>
              <a:rPr lang="en-US" altLang="ko-KR" dirty="0"/>
              <a:t>Each hidden unit represents a soft threshold function in the input space </a:t>
            </a:r>
          </a:p>
          <a:p>
            <a:pPr lvl="1"/>
            <a:r>
              <a:rPr lang="en-US" altLang="ko-KR" dirty="0"/>
              <a:t>Combine two opposite-facing threshold functions to make a ridge </a:t>
            </a:r>
          </a:p>
          <a:p>
            <a:pPr lvl="1"/>
            <a:r>
              <a:rPr lang="en-US" altLang="ko-KR" dirty="0"/>
              <a:t>Combine two perpendicular ridges to make a bump </a:t>
            </a:r>
          </a:p>
          <a:p>
            <a:pPr lvl="1"/>
            <a:r>
              <a:rPr lang="en-US" altLang="ko-KR" dirty="0"/>
              <a:t>Add bumps of various sizes and locations to fit any surface </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Universal </a:t>
            </a:r>
            <a:r>
              <a:rPr lang="en-US" altLang="ko-KR" dirty="0" err="1"/>
              <a:t>approximator</a:t>
            </a:r>
            <a:endParaRPr lang="en-US" altLang="ko-KR" dirty="0"/>
          </a:p>
          <a:p>
            <a:pPr lvl="1"/>
            <a:r>
              <a:rPr lang="en-US" altLang="ko-KR" dirty="0"/>
              <a:t>A two layer (linear output) network can approximate any continuous function on a compact input domain to arbitrary accuracy given a sufficiently large number of hidden units</a:t>
            </a:r>
          </a:p>
        </p:txBody>
      </p:sp>
      <p:pic>
        <p:nvPicPr>
          <p:cNvPr id="3" name="그림 2"/>
          <p:cNvPicPr>
            <a:picLocks noChangeAspect="1"/>
          </p:cNvPicPr>
          <p:nvPr/>
        </p:nvPicPr>
        <p:blipFill>
          <a:blip r:embed="rId2"/>
          <a:stretch>
            <a:fillRect/>
          </a:stretch>
        </p:blipFill>
        <p:spPr>
          <a:xfrm>
            <a:off x="3653848" y="2930042"/>
            <a:ext cx="8193010" cy="2122423"/>
          </a:xfrm>
          <a:prstGeom prst="rect">
            <a:avLst/>
          </a:prstGeom>
        </p:spPr>
      </p:pic>
      <p:pic>
        <p:nvPicPr>
          <p:cNvPr id="11" name="그림 10">
            <a:extLst>
              <a:ext uri="{FF2B5EF4-FFF2-40B4-BE49-F238E27FC236}">
                <a16:creationId xmlns:a16="http://schemas.microsoft.com/office/drawing/2014/main" id="{222BD5B6-6E50-42BA-9833-3523DF0F9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42" y="2724902"/>
            <a:ext cx="2978149" cy="2233612"/>
          </a:xfrm>
          <a:prstGeom prst="rect">
            <a:avLst/>
          </a:prstGeom>
        </p:spPr>
      </p:pic>
    </p:spTree>
    <p:extLst>
      <p:ext uri="{BB962C8B-B14F-4D97-AF65-F5344CB8AC3E}">
        <p14:creationId xmlns:p14="http://schemas.microsoft.com/office/powerpoint/2010/main" val="211831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fontScale="90000"/>
          </a:bodyPr>
          <a:lstStyle/>
          <a:p>
            <a:r>
              <a:rPr lang="en-US" altLang="ko-KR" sz="3200" b="1" dirty="0"/>
              <a:t>5.3. 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506" y="1153362"/>
            <a:ext cx="2945962" cy="300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4"/>
          <p:cNvGraphicFramePr>
            <a:graphicFrameLocks noChangeAspect="1"/>
          </p:cNvGraphicFramePr>
          <p:nvPr>
            <p:extLst>
              <p:ext uri="{D42A27DB-BD31-4B8C-83A1-F6EECF244321}">
                <p14:modId xmlns:p14="http://schemas.microsoft.com/office/powerpoint/2010/main" val="3320388158"/>
              </p:ext>
            </p:extLst>
          </p:nvPr>
        </p:nvGraphicFramePr>
        <p:xfrm>
          <a:off x="512201" y="1191402"/>
          <a:ext cx="10591485" cy="5301472"/>
        </p:xfrm>
        <a:graphic>
          <a:graphicData uri="http://schemas.openxmlformats.org/presentationml/2006/ole">
            <mc:AlternateContent xmlns:mc="http://schemas.openxmlformats.org/markup-compatibility/2006">
              <mc:Choice xmlns:v="urn:schemas-microsoft-com:vml" Requires="v">
                <p:oleObj spid="_x0000_s3090" name="Equation" r:id="rId4" imgW="4495680" imgH="2374560" progId="Equation.DSMT4">
                  <p:embed/>
                </p:oleObj>
              </mc:Choice>
              <mc:Fallback>
                <p:oleObj name="Equation" r:id="rId4" imgW="4495680" imgH="2374560" progId="Equation.DSMT4">
                  <p:embed/>
                  <p:pic>
                    <p:nvPicPr>
                      <p:cNvPr id="13" name="Object 4"/>
                      <p:cNvPicPr>
                        <a:picLocks noChangeAspect="1" noChangeArrowheads="1"/>
                      </p:cNvPicPr>
                      <p:nvPr/>
                    </p:nvPicPr>
                    <p:blipFill>
                      <a:blip r:embed="rId5"/>
                      <a:srcRect/>
                      <a:stretch>
                        <a:fillRect/>
                      </a:stretch>
                    </p:blipFill>
                    <p:spPr bwMode="auto">
                      <a:xfrm>
                        <a:off x="512201" y="1191402"/>
                        <a:ext cx="10591485" cy="5301472"/>
                      </a:xfrm>
                      <a:prstGeom prst="rect">
                        <a:avLst/>
                      </a:prstGeom>
                      <a:noFill/>
                      <a:ln>
                        <a:noFill/>
                      </a:ln>
                      <a:effectLst/>
                    </p:spPr>
                  </p:pic>
                </p:oleObj>
              </mc:Fallback>
            </mc:AlternateContent>
          </a:graphicData>
        </a:graphic>
      </p:graphicFrame>
      <p:pic>
        <p:nvPicPr>
          <p:cNvPr id="14" name="Picture 6" descr="sta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6325" y="1518639"/>
            <a:ext cx="2392181" cy="18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7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4" name="Picture 6" descr="st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2578" y="4231204"/>
            <a:ext cx="1917224" cy="14714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sigmoid">
            <a:extLst>
              <a:ext uri="{FF2B5EF4-FFF2-40B4-BE49-F238E27FC236}">
                <a16:creationId xmlns:a16="http://schemas.microsoft.com/office/drawing/2014/main" id="{663411A5-0E12-4D9C-AA16-7800B5FC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920" y="1008804"/>
            <a:ext cx="3314539" cy="24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4">
            <a:extLst>
              <a:ext uri="{FF2B5EF4-FFF2-40B4-BE49-F238E27FC236}">
                <a16:creationId xmlns:a16="http://schemas.microsoft.com/office/drawing/2014/main" id="{7AE3DCF8-7020-4189-8FB9-0F0634257A26}"/>
              </a:ext>
            </a:extLst>
          </p:cNvPr>
          <p:cNvPicPr>
            <a:picLocks noChangeAspect="1"/>
          </p:cNvPicPr>
          <p:nvPr/>
        </p:nvPicPr>
        <p:blipFill>
          <a:blip r:embed="rId4"/>
          <a:stretch>
            <a:fillRect/>
          </a:stretch>
        </p:blipFill>
        <p:spPr>
          <a:xfrm>
            <a:off x="304800" y="1008804"/>
            <a:ext cx="7991475" cy="4829175"/>
          </a:xfrm>
          <a:prstGeom prst="rect">
            <a:avLst/>
          </a:prstGeom>
        </p:spPr>
      </p:pic>
    </p:spTree>
    <p:extLst>
      <p:ext uri="{BB962C8B-B14F-4D97-AF65-F5344CB8AC3E}">
        <p14:creationId xmlns:p14="http://schemas.microsoft.com/office/powerpoint/2010/main" val="144455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0" name="그룹 9">
            <a:extLst>
              <a:ext uri="{FF2B5EF4-FFF2-40B4-BE49-F238E27FC236}">
                <a16:creationId xmlns:a16="http://schemas.microsoft.com/office/drawing/2014/main" id="{4392CCFC-AEAA-4F5E-9106-DB2185380C23}"/>
              </a:ext>
            </a:extLst>
          </p:cNvPr>
          <p:cNvGrpSpPr/>
          <p:nvPr/>
        </p:nvGrpSpPr>
        <p:grpSpPr>
          <a:xfrm>
            <a:off x="3596109" y="591853"/>
            <a:ext cx="4359386" cy="5328215"/>
            <a:chOff x="3596109" y="473866"/>
            <a:chExt cx="4359386" cy="5328215"/>
          </a:xfrm>
        </p:grpSpPr>
        <p:sp>
          <p:nvSpPr>
            <p:cNvPr id="12" name="타원 11">
              <a:extLst>
                <a:ext uri="{FF2B5EF4-FFF2-40B4-BE49-F238E27FC236}">
                  <a16:creationId xmlns:a16="http://schemas.microsoft.com/office/drawing/2014/main" id="{B5090688-0268-4C1C-BC98-D48FCF875A4E}"/>
                </a:ext>
              </a:extLst>
            </p:cNvPr>
            <p:cNvSpPr/>
            <p:nvPr/>
          </p:nvSpPr>
          <p:spPr>
            <a:xfrm>
              <a:off x="3713825" y="51120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BBA2AEEB-927B-4F93-91C8-539D3E7A0B3A}"/>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58B50517-2CB3-48EB-8F93-ED031114F05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BA7F39C-98CF-448C-BFBC-CB999620CD1D}"/>
                </a:ext>
              </a:extLst>
            </p:cNvPr>
            <p:cNvSpPr/>
            <p:nvPr/>
          </p:nvSpPr>
          <p:spPr>
            <a:xfrm>
              <a:off x="5762944" y="512035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7A0555EC-43A9-44DE-9DAA-4E93F783B76A}"/>
                </a:ext>
              </a:extLst>
            </p:cNvPr>
            <p:cNvCxnSpPr/>
            <p:nvPr/>
          </p:nvCxnSpPr>
          <p:spPr>
            <a:xfrm>
              <a:off x="6288679" y="5276065"/>
              <a:ext cx="609078"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B56D467-B4B1-4313-AB83-C3EA74487248}"/>
                    </a:ext>
                  </a:extLst>
                </p:cNvPr>
                <p:cNvSpPr txBox="1"/>
                <p:nvPr/>
              </p:nvSpPr>
              <p:spPr>
                <a:xfrm>
                  <a:off x="3747592" y="5525082"/>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747592" y="5525082"/>
                  <a:ext cx="310278" cy="276999"/>
                </a:xfrm>
                <a:prstGeom prst="rect">
                  <a:avLst/>
                </a:prstGeom>
                <a:blipFill rotWithShape="0">
                  <a:blip r:embed="rId2"/>
                  <a:stretch>
                    <a:fillRect l="-5882" r="-1961" b="-19565"/>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1DCE2119-7BDD-419A-80E5-5B4719B86593}"/>
                </a:ext>
              </a:extLst>
            </p:cNvPr>
            <p:cNvSpPr/>
            <p:nvPr/>
          </p:nvSpPr>
          <p:spPr>
            <a:xfrm>
              <a:off x="5398741" y="2882690"/>
              <a:ext cx="589895" cy="491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화살표 연결선 19">
              <a:extLst>
                <a:ext uri="{FF2B5EF4-FFF2-40B4-BE49-F238E27FC236}">
                  <a16:creationId xmlns:a16="http://schemas.microsoft.com/office/drawing/2014/main" id="{743E6683-B86E-429C-A80B-DEC1F9448792}"/>
                </a:ext>
              </a:extLst>
            </p:cNvPr>
            <p:cNvCxnSpPr>
              <a:stCxn id="12" idx="0"/>
              <a:endCxn id="19" idx="4"/>
            </p:cNvCxnSpPr>
            <p:nvPr/>
          </p:nvCxnSpPr>
          <p:spPr>
            <a:xfrm flipV="1">
              <a:off x="3877821" y="3374569"/>
              <a:ext cx="1815868" cy="1737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65296392-307F-49B2-B246-2400D45AB696}"/>
                </a:ext>
              </a:extLst>
            </p:cNvPr>
            <p:cNvCxnSpPr>
              <a:stCxn id="13" idx="0"/>
              <a:endCxn id="19" idx="4"/>
            </p:cNvCxnSpPr>
            <p:nvPr/>
          </p:nvCxnSpPr>
          <p:spPr>
            <a:xfrm flipV="1">
              <a:off x="4850295" y="3374569"/>
              <a:ext cx="843394" cy="1704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251D0550-F833-4329-8EA0-3118229DBD29}"/>
                </a:ext>
              </a:extLst>
            </p:cNvPr>
            <p:cNvCxnSpPr>
              <a:stCxn id="16" idx="0"/>
              <a:endCxn id="19" idx="4"/>
            </p:cNvCxnSpPr>
            <p:nvPr/>
          </p:nvCxnSpPr>
          <p:spPr>
            <a:xfrm flipH="1" flipV="1">
              <a:off x="5693689" y="3374569"/>
              <a:ext cx="233251" cy="1745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7CAD3E30-4F93-4B60-AAA1-26D6B62F2A40}"/>
                </a:ext>
              </a:extLst>
            </p:cNvPr>
            <p:cNvCxnSpPr>
              <a:stCxn id="15" idx="0"/>
              <a:endCxn id="19" idx="4"/>
            </p:cNvCxnSpPr>
            <p:nvPr/>
          </p:nvCxnSpPr>
          <p:spPr>
            <a:xfrm flipH="1" flipV="1">
              <a:off x="5693689" y="3374569"/>
              <a:ext cx="1533716" cy="1699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84C65E6B-C55E-40E1-A2C9-ECDD838FBA06}"/>
                </a:ext>
              </a:extLst>
            </p:cNvPr>
            <p:cNvSpPr/>
            <p:nvPr/>
          </p:nvSpPr>
          <p:spPr>
            <a:xfrm>
              <a:off x="5314606" y="86410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화살표 연결선 24">
              <a:extLst>
                <a:ext uri="{FF2B5EF4-FFF2-40B4-BE49-F238E27FC236}">
                  <a16:creationId xmlns:a16="http://schemas.microsoft.com/office/drawing/2014/main" id="{E8E87A25-E2A1-43F0-A023-1DBA1445C64B}"/>
                </a:ext>
              </a:extLst>
            </p:cNvPr>
            <p:cNvCxnSpPr>
              <a:stCxn id="19" idx="0"/>
              <a:endCxn id="24" idx="4"/>
            </p:cNvCxnSpPr>
            <p:nvPr/>
          </p:nvCxnSpPr>
          <p:spPr>
            <a:xfrm flipH="1" flipV="1">
              <a:off x="5478602" y="1192100"/>
              <a:ext cx="215087" cy="1690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1D513DC-EE47-41E3-AD8F-1B7A75499692}"/>
                    </a:ext>
                  </a:extLst>
                </p:cNvPr>
                <p:cNvSpPr txBox="1"/>
                <p:nvPr/>
              </p:nvSpPr>
              <p:spPr>
                <a:xfrm>
                  <a:off x="4719876" y="550914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719876" y="5509149"/>
                  <a:ext cx="304955" cy="276999"/>
                </a:xfrm>
                <a:prstGeom prst="rect">
                  <a:avLst/>
                </a:prstGeom>
                <a:blipFill rotWithShape="0">
                  <a:blip r:embed="rId3"/>
                  <a:stretch>
                    <a:fillRect l="-6000" r="-4000"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D7BE9EF-F5E1-47AF-B3FD-A36B57F3EDB0}"/>
                    </a:ext>
                  </a:extLst>
                </p:cNvPr>
                <p:cNvSpPr txBox="1"/>
                <p:nvPr/>
              </p:nvSpPr>
              <p:spPr>
                <a:xfrm>
                  <a:off x="5770729" y="5489803"/>
                  <a:ext cx="277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𝑖</m:t>
                            </m:r>
                          </m:sub>
                        </m:sSub>
                      </m:oMath>
                    </m:oMathPara>
                  </a14:m>
                  <a:endParaRPr lang="ko-KR"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770729" y="5489803"/>
                  <a:ext cx="277575" cy="276999"/>
                </a:xfrm>
                <a:prstGeom prst="rect">
                  <a:avLst/>
                </a:prstGeom>
                <a:blipFill rotWithShape="0">
                  <a:blip r:embed="rId4"/>
                  <a:stretch>
                    <a:fillRect l="-6667" r="-444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310DDF-E7C7-40D2-8C4D-D002C398C737}"/>
                    </a:ext>
                  </a:extLst>
                </p:cNvPr>
                <p:cNvSpPr txBox="1"/>
                <p:nvPr/>
              </p:nvSpPr>
              <p:spPr>
                <a:xfrm>
                  <a:off x="7119535" y="5509148"/>
                  <a:ext cx="343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𝑁</m:t>
                            </m:r>
                          </m:sub>
                        </m:sSub>
                      </m:oMath>
                    </m:oMathPara>
                  </a14:m>
                  <a:endParaRPr lang="ko-KR"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7119535" y="5509148"/>
                  <a:ext cx="343043" cy="276999"/>
                </a:xfrm>
                <a:prstGeom prst="rect">
                  <a:avLst/>
                </a:prstGeom>
                <a:blipFill rotWithShape="0">
                  <a:blip r:embed="rId5"/>
                  <a:stretch>
                    <a:fillRect l="-5357" r="-1786" b="-20000"/>
                  </a:stretch>
                </a:blipFill>
              </p:spPr>
              <p:txBody>
                <a:bodyPr/>
                <a:lstStyle/>
                <a:p>
                  <a:r>
                    <a:rPr lang="ko-KR" altLang="en-US">
                      <a:noFill/>
                    </a:rPr>
                    <a:t> </a:t>
                  </a:r>
                </a:p>
              </p:txBody>
            </p:sp>
          </mc:Fallback>
        </mc:AlternateContent>
        <p:sp>
          <p:nvSpPr>
            <p:cNvPr id="29" name="타원 28">
              <a:extLst>
                <a:ext uri="{FF2B5EF4-FFF2-40B4-BE49-F238E27FC236}">
                  <a16:creationId xmlns:a16="http://schemas.microsoft.com/office/drawing/2014/main" id="{8C2F609B-5C0F-4DC2-AB92-6AFF4A7C6C90}"/>
                </a:ext>
              </a:extLst>
            </p:cNvPr>
            <p:cNvSpPr/>
            <p:nvPr/>
          </p:nvSpPr>
          <p:spPr>
            <a:xfrm>
              <a:off x="3632677" y="8737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F01F53BE-C96F-460D-951E-28B15CDABB43}"/>
                </a:ext>
              </a:extLst>
            </p:cNvPr>
            <p:cNvSpPr/>
            <p:nvPr/>
          </p:nvSpPr>
          <p:spPr>
            <a:xfrm>
              <a:off x="6936664" y="87379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직선 연결선 30">
              <a:extLst>
                <a:ext uri="{FF2B5EF4-FFF2-40B4-BE49-F238E27FC236}">
                  <a16:creationId xmlns:a16="http://schemas.microsoft.com/office/drawing/2014/main" id="{5BA4A32B-B946-4D46-9CF8-402C1ECC15A6}"/>
                </a:ext>
              </a:extLst>
            </p:cNvPr>
            <p:cNvCxnSpPr/>
            <p:nvPr/>
          </p:nvCxnSpPr>
          <p:spPr>
            <a:xfrm flipV="1">
              <a:off x="4585829"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2" name="직선 화살표 연결선 31">
              <a:extLst>
                <a:ext uri="{FF2B5EF4-FFF2-40B4-BE49-F238E27FC236}">
                  <a16:creationId xmlns:a16="http://schemas.microsoft.com/office/drawing/2014/main" id="{BA3918EF-46F0-4638-B89C-95384BA06869}"/>
                </a:ext>
              </a:extLst>
            </p:cNvPr>
            <p:cNvCxnSpPr>
              <a:stCxn id="19" idx="0"/>
              <a:endCxn id="29" idx="4"/>
            </p:cNvCxnSpPr>
            <p:nvPr/>
          </p:nvCxnSpPr>
          <p:spPr>
            <a:xfrm flipH="1" flipV="1">
              <a:off x="3796673" y="1201790"/>
              <a:ext cx="1897016" cy="1680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84ED81D8-4DFC-49A3-9D73-A2B94B602FF2}"/>
                </a:ext>
              </a:extLst>
            </p:cNvPr>
            <p:cNvCxnSpPr>
              <a:stCxn id="19" idx="0"/>
              <a:endCxn id="30" idx="4"/>
            </p:cNvCxnSpPr>
            <p:nvPr/>
          </p:nvCxnSpPr>
          <p:spPr>
            <a:xfrm flipV="1">
              <a:off x="5693689" y="1201789"/>
              <a:ext cx="1406971" cy="1680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E7760FD6-C79E-4780-952E-98B1B2307D26}"/>
                </a:ext>
              </a:extLst>
            </p:cNvPr>
            <p:cNvCxnSpPr/>
            <p:nvPr/>
          </p:nvCxnSpPr>
          <p:spPr>
            <a:xfrm>
              <a:off x="5212034" y="5284349"/>
              <a:ext cx="413176"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47096C0-0AC9-4599-B42D-BA3E8BB9D248}"/>
                    </a:ext>
                  </a:extLst>
                </p:cNvPr>
                <p:cNvSpPr txBox="1"/>
                <p:nvPr/>
              </p:nvSpPr>
              <p:spPr>
                <a:xfrm>
                  <a:off x="5070845" y="2662243"/>
                  <a:ext cx="28334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5070845" y="2662243"/>
                  <a:ext cx="283346" cy="299313"/>
                </a:xfrm>
                <a:prstGeom prst="rect">
                  <a:avLst/>
                </a:prstGeom>
                <a:blipFill rotWithShape="0">
                  <a:blip r:embed="rId6"/>
                  <a:stretch>
                    <a:fillRect l="-15217" r="-10870"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2290108-AC1C-4E17-B4FE-CBBFF17301FE}"/>
                    </a:ext>
                  </a:extLst>
                </p:cNvPr>
                <p:cNvSpPr txBox="1"/>
                <p:nvPr/>
              </p:nvSpPr>
              <p:spPr>
                <a:xfrm>
                  <a:off x="5314606" y="497046"/>
                  <a:ext cx="3216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5314606" y="497046"/>
                  <a:ext cx="321690" cy="276999"/>
                </a:xfrm>
                <a:prstGeom prst="rect">
                  <a:avLst/>
                </a:prstGeom>
                <a:blipFill rotWithShape="0">
                  <a:blip r:embed="rId7"/>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E331EF-0EAF-4AA6-BDC0-92886AAFAA99}"/>
                    </a:ext>
                  </a:extLst>
                </p:cNvPr>
                <p:cNvSpPr txBox="1"/>
                <p:nvPr/>
              </p:nvSpPr>
              <p:spPr>
                <a:xfrm>
                  <a:off x="3596109" y="481916"/>
                  <a:ext cx="306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596109" y="481916"/>
                  <a:ext cx="306622" cy="276999"/>
                </a:xfrm>
                <a:prstGeom prst="rect">
                  <a:avLst/>
                </a:prstGeom>
                <a:blipFill rotWithShape="0">
                  <a:blip r:embed="rId8"/>
                  <a:stretch>
                    <a:fillRect l="-14000" r="-2000"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51D515D-EFA7-4282-BA4C-DD0F33167ECD}"/>
                    </a:ext>
                  </a:extLst>
                </p:cNvPr>
                <p:cNvSpPr txBox="1"/>
                <p:nvPr/>
              </p:nvSpPr>
              <p:spPr>
                <a:xfrm>
                  <a:off x="6936664" y="473866"/>
                  <a:ext cx="365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6936664" y="473866"/>
                  <a:ext cx="365741" cy="276999"/>
                </a:xfrm>
                <a:prstGeom prst="rect">
                  <a:avLst/>
                </a:prstGeom>
                <a:blipFill rotWithShape="0">
                  <a:blip r:embed="rId9"/>
                  <a:stretch>
                    <a:fillRect l="-11667" r="-166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38A37A-C05E-47CE-B9C9-36CFAF1142C8}"/>
                    </a:ext>
                  </a:extLst>
                </p:cNvPr>
                <p:cNvSpPr txBox="1"/>
                <p:nvPr/>
              </p:nvSpPr>
              <p:spPr>
                <a:xfrm>
                  <a:off x="5726046" y="873799"/>
                  <a:ext cx="315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726046" y="873799"/>
                  <a:ext cx="315536" cy="276999"/>
                </a:xfrm>
                <a:prstGeom prst="rect">
                  <a:avLst/>
                </a:prstGeom>
                <a:blipFill rotWithShape="0">
                  <a:blip r:embed="rId10"/>
                  <a:stretch>
                    <a:fillRect l="-13462" r="-1923"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59217F1-3475-41F7-9278-0365F50506B0}"/>
                    </a:ext>
                  </a:extLst>
                </p:cNvPr>
                <p:cNvSpPr txBox="1"/>
                <p:nvPr/>
              </p:nvSpPr>
              <p:spPr>
                <a:xfrm>
                  <a:off x="5648406" y="1452065"/>
                  <a:ext cx="40100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oMath>
                    </m:oMathPara>
                  </a14:m>
                  <a:endParaRPr lang="ko-KR" alt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5648406" y="1452065"/>
                  <a:ext cx="401007" cy="299313"/>
                </a:xfrm>
                <a:prstGeom prst="rect">
                  <a:avLst/>
                </a:prstGeom>
                <a:blipFill rotWithShape="0">
                  <a:blip r:embed="rId11"/>
                  <a:stretch>
                    <a:fillRect l="-4615" r="-7692"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F3E3F6-7BF0-4BE6-8D7D-4ED6C838611D}"/>
                    </a:ext>
                  </a:extLst>
                </p:cNvPr>
                <p:cNvSpPr txBox="1"/>
                <p:nvPr/>
              </p:nvSpPr>
              <p:spPr>
                <a:xfrm>
                  <a:off x="3707293" y="1552457"/>
                  <a:ext cx="39087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1</m:t>
                            </m:r>
                            <m:r>
                              <a:rPr lang="en-US" altLang="ko-KR" b="0" i="1" smtClean="0">
                                <a:latin typeface="Cambria Math" panose="02040503050406030204" pitchFamily="18" charset="0"/>
                              </a:rPr>
                              <m:t>𝑗</m:t>
                            </m:r>
                          </m:sub>
                        </m:sSub>
                      </m:oMath>
                    </m:oMathPara>
                  </a14:m>
                  <a:endParaRPr lang="ko-KR" alt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707293" y="1552457"/>
                  <a:ext cx="390876" cy="299313"/>
                </a:xfrm>
                <a:prstGeom prst="rect">
                  <a:avLst/>
                </a:prstGeom>
                <a:blipFill rotWithShape="0">
                  <a:blip r:embed="rId12"/>
                  <a:stretch>
                    <a:fillRect l="-4688" r="-781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85FDEFE-4F89-4C69-B0B7-311251AE75DB}"/>
                    </a:ext>
                  </a:extLst>
                </p:cNvPr>
                <p:cNvSpPr txBox="1"/>
                <p:nvPr/>
              </p:nvSpPr>
              <p:spPr>
                <a:xfrm>
                  <a:off x="6982665" y="1510658"/>
                  <a:ext cx="44589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𝑀𝑗</m:t>
                            </m:r>
                          </m:sub>
                        </m:sSub>
                      </m:oMath>
                    </m:oMathPara>
                  </a14:m>
                  <a:endParaRPr lang="ko-KR" alt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6982665" y="1510658"/>
                  <a:ext cx="445891" cy="299313"/>
                </a:xfrm>
                <a:prstGeom prst="rect">
                  <a:avLst/>
                </a:prstGeom>
                <a:blipFill rotWithShape="0">
                  <a:blip r:embed="rId13"/>
                  <a:stretch>
                    <a:fillRect l="-4054" r="-5405"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5BEA31-0D2D-4A06-AE59-96AC3E9B0AFD}"/>
                    </a:ext>
                  </a:extLst>
                </p:cNvPr>
                <p:cNvSpPr txBox="1"/>
                <p:nvPr/>
              </p:nvSpPr>
              <p:spPr>
                <a:xfrm>
                  <a:off x="4065104" y="873799"/>
                  <a:ext cx="300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4065104" y="873799"/>
                  <a:ext cx="300467" cy="276999"/>
                </a:xfrm>
                <a:prstGeom prst="rect">
                  <a:avLst/>
                </a:prstGeom>
                <a:blipFill rotWithShape="0">
                  <a:blip r:embed="rId14"/>
                  <a:stretch>
                    <a:fillRect l="-14286" r="-2041"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3854A-C927-4927-900A-D59BF89B75DA}"/>
                    </a:ext>
                  </a:extLst>
                </p:cNvPr>
                <p:cNvSpPr txBox="1"/>
                <p:nvPr/>
              </p:nvSpPr>
              <p:spPr>
                <a:xfrm>
                  <a:off x="7462578" y="873799"/>
                  <a:ext cx="3595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7462578" y="873799"/>
                  <a:ext cx="359586" cy="276999"/>
                </a:xfrm>
                <a:prstGeom prst="rect">
                  <a:avLst/>
                </a:prstGeom>
                <a:blipFill rotWithShape="0">
                  <a:blip r:embed="rId15"/>
                  <a:stretch>
                    <a:fillRect l="-11864" r="-339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9EDC128-53B2-4443-83C6-518CAA64D407}"/>
                    </a:ext>
                  </a:extLst>
                </p:cNvPr>
                <p:cNvSpPr txBox="1"/>
                <p:nvPr/>
              </p:nvSpPr>
              <p:spPr>
                <a:xfrm>
                  <a:off x="6428154" y="2106525"/>
                  <a:ext cx="1000402"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428154" y="2106525"/>
                  <a:ext cx="1000402" cy="778868"/>
                </a:xfrm>
                <a:prstGeom prst="rect">
                  <a:avLst/>
                </a:prstGeom>
                <a:blipFill rotWithShape="0">
                  <a:blip r:embed="rId1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EC03678-4636-41DE-AE79-43116177EFA6}"/>
                    </a:ext>
                  </a:extLst>
                </p:cNvPr>
                <p:cNvSpPr txBox="1"/>
                <p:nvPr/>
              </p:nvSpPr>
              <p:spPr>
                <a:xfrm>
                  <a:off x="5479023" y="2961556"/>
                  <a:ext cx="4940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oMath>
                    </m:oMathPara>
                  </a14:m>
                  <a:endParaRPr lang="ko-KR" alt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479023" y="2961556"/>
                  <a:ext cx="494046" cy="276999"/>
                </a:xfrm>
                <a:prstGeom prst="rect">
                  <a:avLst/>
                </a:prstGeom>
                <a:blipFill rotWithShape="0">
                  <a:blip r:embed="rId17"/>
                  <a:stretch>
                    <a:fillRect l="-13580" r="-13580"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DF14B47-6586-4BB9-8180-C49709E0998A}"/>
                    </a:ext>
                  </a:extLst>
                </p:cNvPr>
                <p:cNvSpPr txBox="1"/>
                <p:nvPr/>
              </p:nvSpPr>
              <p:spPr>
                <a:xfrm>
                  <a:off x="6428154" y="3261336"/>
                  <a:ext cx="1527341"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𝑓</m:t>
                            </m:r>
                          </m:e>
                          <m:sup>
                            <m:r>
                              <a:rPr lang="en-US" altLang="ko-KR" b="0" i="1" smtClean="0">
                                <a:latin typeface="Cambria Math" panose="02040503050406030204" pitchFamily="18" charset="0"/>
                              </a:rPr>
                              <m:t>′</m:t>
                            </m:r>
                          </m:sup>
                        </m:sSup>
                        <m:r>
                          <a:rPr lang="en-US" altLang="ko-KR" b="0" i="1" smtClean="0">
                            <a:latin typeface="Cambria Math" panose="02040503050406030204" pitchFamily="18" charset="0"/>
                          </a:rPr>
                          <m:t>(.)</m:t>
                        </m:r>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428154" y="3261336"/>
                  <a:ext cx="1527341" cy="778868"/>
                </a:xfrm>
                <a:prstGeom prst="rect">
                  <a:avLst/>
                </a:prstGeom>
                <a:blipFill rotWithShape="0">
                  <a:blip r:embed="rId18"/>
                  <a:stretch>
                    <a:fillRect/>
                  </a:stretch>
                </a:blipFill>
              </p:spPr>
              <p:txBody>
                <a:bodyPr/>
                <a:lstStyle/>
                <a:p>
                  <a:r>
                    <a:rPr lang="ko-KR" altLang="en-US">
                      <a:noFill/>
                    </a:rPr>
                    <a:t> </a:t>
                  </a:r>
                </a:p>
              </p:txBody>
            </p:sp>
          </mc:Fallback>
        </mc:AlternateContent>
        <p:cxnSp>
          <p:nvCxnSpPr>
            <p:cNvPr id="48" name="직선 연결선 47">
              <a:extLst>
                <a:ext uri="{FF2B5EF4-FFF2-40B4-BE49-F238E27FC236}">
                  <a16:creationId xmlns:a16="http://schemas.microsoft.com/office/drawing/2014/main" id="{2F59A080-E36D-4134-86A2-A7C936692464}"/>
                </a:ext>
              </a:extLst>
            </p:cNvPr>
            <p:cNvCxnSpPr/>
            <p:nvPr/>
          </p:nvCxnSpPr>
          <p:spPr>
            <a:xfrm flipV="1">
              <a:off x="6316883"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9" name="구부러진 연결선 124">
              <a:extLst>
                <a:ext uri="{FF2B5EF4-FFF2-40B4-BE49-F238E27FC236}">
                  <a16:creationId xmlns:a16="http://schemas.microsoft.com/office/drawing/2014/main" id="{4481B5E9-9E8C-425E-85CC-A2B96F66144A}"/>
                </a:ext>
              </a:extLst>
            </p:cNvPr>
            <p:cNvCxnSpPr>
              <a:stCxn id="45" idx="1"/>
            </p:cNvCxnSpPr>
            <p:nvPr/>
          </p:nvCxnSpPr>
          <p:spPr>
            <a:xfrm rot="10800000" flipV="1">
              <a:off x="5908776" y="2495958"/>
              <a:ext cx="519378" cy="30786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구부러진 연결선 125">
              <a:extLst>
                <a:ext uri="{FF2B5EF4-FFF2-40B4-BE49-F238E27FC236}">
                  <a16:creationId xmlns:a16="http://schemas.microsoft.com/office/drawing/2014/main" id="{21CC232B-093D-4BBB-BE6B-EA9D8B1323AD}"/>
                </a:ext>
              </a:extLst>
            </p:cNvPr>
            <p:cNvCxnSpPr/>
            <p:nvPr/>
          </p:nvCxnSpPr>
          <p:spPr>
            <a:xfrm rot="10800000">
              <a:off x="5942769" y="3436666"/>
              <a:ext cx="419954" cy="23504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7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5.4. Incorrect Saturation of Output Nodes</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D4C1941E-36C1-4353-9043-39AC998B8EB0}"/>
              </a:ext>
            </a:extLst>
          </p:cNvPr>
          <p:cNvPicPr>
            <a:picLocks noChangeAspect="1"/>
          </p:cNvPicPr>
          <p:nvPr/>
        </p:nvPicPr>
        <p:blipFill>
          <a:blip r:embed="rId2"/>
          <a:stretch>
            <a:fillRect/>
          </a:stretch>
        </p:blipFill>
        <p:spPr>
          <a:xfrm>
            <a:off x="1170448" y="1762842"/>
            <a:ext cx="3539066" cy="2794000"/>
          </a:xfrm>
          <a:prstGeom prst="rect">
            <a:avLst/>
          </a:prstGeom>
        </p:spPr>
      </p:pic>
      <p:pic>
        <p:nvPicPr>
          <p:cNvPr id="4" name="그림 3">
            <a:extLst>
              <a:ext uri="{FF2B5EF4-FFF2-40B4-BE49-F238E27FC236}">
                <a16:creationId xmlns:a16="http://schemas.microsoft.com/office/drawing/2014/main" id="{4C8305C9-2722-4FCC-A4AF-C3F958D77A5A}"/>
              </a:ext>
            </a:extLst>
          </p:cNvPr>
          <p:cNvPicPr>
            <a:picLocks noChangeAspect="1"/>
          </p:cNvPicPr>
          <p:nvPr/>
        </p:nvPicPr>
        <p:blipFill>
          <a:blip r:embed="rId3"/>
          <a:stretch>
            <a:fillRect/>
          </a:stretch>
        </p:blipFill>
        <p:spPr>
          <a:xfrm>
            <a:off x="5118100" y="1762842"/>
            <a:ext cx="5715000" cy="7143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9782BD-B313-49C6-96C0-9B033C45DC0C}"/>
                  </a:ext>
                </a:extLst>
              </p:cNvPr>
              <p:cNvSpPr txBox="1"/>
              <p:nvPr/>
            </p:nvSpPr>
            <p:spPr>
              <a:xfrm>
                <a:off x="5348748" y="2723535"/>
                <a:ext cx="2900517" cy="646331"/>
              </a:xfrm>
              <a:prstGeom prst="rect">
                <a:avLst/>
              </a:prstGeom>
              <a:noFill/>
            </p:spPr>
            <p:txBody>
              <a:bodyPr wrap="square" rtlCol="0">
                <a:spAutoFit/>
              </a:bodyPr>
              <a:lstStyle/>
              <a:p>
                <a:r>
                  <a:rPr lang="en-US" altLang="ko-KR" dirty="0"/>
                  <a:t>Correct Saturation</a:t>
                </a:r>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r>
                        <a:rPr lang="en-US" altLang="ko-KR" i="1" smtClean="0">
                          <a:latin typeface="Cambria Math" panose="02040503050406030204" pitchFamily="18" charset="0"/>
                          <a:ea typeface="Cambria Math" panose="02040503050406030204" pitchFamily="18" charset="0"/>
                        </a:rPr>
                        <m:t>≈</m:t>
                      </m:r>
                      <m:sSub>
                        <m:sSubPr>
                          <m:ctrlPr>
                            <a:rPr lang="en-US" altLang="ko-KR"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𝑡</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 </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𝛿</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≈0</m:t>
                      </m:r>
                    </m:oMath>
                  </m:oMathPara>
                </a14:m>
                <a:endParaRPr lang="ko-KR" altLang="en-US" dirty="0"/>
              </a:p>
            </p:txBody>
          </p:sp>
        </mc:Choice>
        <mc:Fallback xmlns="">
          <p:sp>
            <p:nvSpPr>
              <p:cNvPr id="6" name="TextBox 5">
                <a:extLst>
                  <a:ext uri="{FF2B5EF4-FFF2-40B4-BE49-F238E27FC236}">
                    <a16:creationId xmlns:a16="http://schemas.microsoft.com/office/drawing/2014/main" id="{9B9782BD-B313-49C6-96C0-9B033C45DC0C}"/>
                  </a:ext>
                </a:extLst>
              </p:cNvPr>
              <p:cNvSpPr txBox="1">
                <a:spLocks noRot="1" noChangeAspect="1" noMove="1" noResize="1" noEditPoints="1" noAdjustHandles="1" noChangeArrowheads="1" noChangeShapeType="1" noTextEdit="1"/>
              </p:cNvSpPr>
              <p:nvPr/>
            </p:nvSpPr>
            <p:spPr>
              <a:xfrm>
                <a:off x="5348748" y="2723535"/>
                <a:ext cx="2900517" cy="646331"/>
              </a:xfrm>
              <a:prstGeom prst="rect">
                <a:avLst/>
              </a:prstGeom>
              <a:blipFill>
                <a:blip r:embed="rId4"/>
                <a:stretch>
                  <a:fillRect l="-1681" t="-5660" b="-47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96728D-C003-482E-91B9-D98A5BF25773}"/>
                  </a:ext>
                </a:extLst>
              </p:cNvPr>
              <p:cNvSpPr txBox="1"/>
              <p:nvPr/>
            </p:nvSpPr>
            <p:spPr>
              <a:xfrm>
                <a:off x="5348747" y="3592385"/>
                <a:ext cx="6282814" cy="646331"/>
              </a:xfrm>
              <a:prstGeom prst="rect">
                <a:avLst/>
              </a:prstGeom>
              <a:noFill/>
            </p:spPr>
            <p:txBody>
              <a:bodyPr wrap="square" rtlCol="0">
                <a:spAutoFit/>
              </a:bodyPr>
              <a:lstStyle/>
              <a:p>
                <a:r>
                  <a:rPr lang="en-US" altLang="ko-KR" dirty="0"/>
                  <a:t>Incorrect Saturation</a:t>
                </a:r>
              </a:p>
              <a:p>
                <a:pPr/>
                <a14:m>
                  <m:oMathPara xmlns:m="http://schemas.openxmlformats.org/officeDocument/2006/math">
                    <m:oMathParaPr>
                      <m:jc m:val="centerGroup"/>
                    </m:oMathParaPr>
                    <m:oMath xmlns:m="http://schemas.openxmlformats.org/officeDocument/2006/math">
                      <m:sSub>
                        <m:sSubPr>
                          <m:ctrlPr>
                            <a:rPr lang="en-US" altLang="ko-KR" b="0" i="1" dirty="0" smtClean="0">
                              <a:latin typeface="Cambria Math" panose="02040503050406030204" pitchFamily="18" charset="0"/>
                            </a:rPr>
                          </m:ctrlPr>
                        </m:sSubPr>
                        <m:e>
                          <m:r>
                            <m:rPr>
                              <m:sty m:val="p"/>
                            </m:rPr>
                            <a:rPr lang="en-US" altLang="ko-KR" b="0" i="0" dirty="0" smtClean="0">
                              <a:latin typeface="Cambria Math" panose="02040503050406030204" pitchFamily="18" charset="0"/>
                            </a:rPr>
                            <m:t>If</m:t>
                          </m:r>
                          <m:r>
                            <a:rPr lang="en-US" altLang="ko-KR" b="0" i="1" dirty="0" smtClean="0">
                              <a:latin typeface="Cambria Math" panose="02040503050406030204" pitchFamily="18" charset="0"/>
                            </a:rPr>
                            <m:t> </m:t>
                          </m:r>
                          <m:r>
                            <a:rPr lang="en-US" altLang="ko-KR" b="0" i="1" dirty="0" smtClean="0">
                              <a:latin typeface="Cambria Math" panose="02040503050406030204" pitchFamily="18" charset="0"/>
                            </a:rPr>
                            <m:t>𝑦</m:t>
                          </m:r>
                        </m:e>
                        <m:sub>
                          <m:r>
                            <a:rPr lang="en-US" altLang="ko-KR" b="0" i="1" dirty="0" smtClean="0">
                              <a:latin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m:t>
                      </m:r>
                      <m:r>
                        <m:rPr>
                          <m:sty m:val="p"/>
                        </m:rPr>
                        <a:rPr lang="en-US" altLang="ko-KR" b="0" i="0" dirty="0" smtClean="0">
                          <a:latin typeface="Cambria Math" panose="02040503050406030204" pitchFamily="18" charset="0"/>
                          <a:ea typeface="Cambria Math" panose="02040503050406030204" pitchFamily="18" charset="0"/>
                        </a:rPr>
                        <m:t>and</m:t>
                      </m:r>
                      <m:r>
                        <a:rPr lang="en-US" altLang="ko-KR" b="0" i="1" dirty="0" smtClean="0">
                          <a:latin typeface="Cambria Math" panose="02040503050406030204" pitchFamily="18" charset="0"/>
                          <a:ea typeface="Cambria Math" panose="02040503050406030204" pitchFamily="18" charset="0"/>
                        </a:rPr>
                        <m:t> </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 </m:t>
                      </m:r>
                      <m:sSub>
                        <m:sSubPr>
                          <m:ctrlPr>
                            <a:rPr lang="en-US" altLang="ko-KR" b="0" i="1" dirty="0" smtClean="0">
                              <a:latin typeface="Cambria Math" panose="02040503050406030204" pitchFamily="18" charset="0"/>
                              <a:ea typeface="Cambria Math" panose="02040503050406030204" pitchFamily="18" charset="0"/>
                            </a:rPr>
                          </m:ctrlPr>
                        </m:sSubPr>
                        <m:e>
                          <m:r>
                            <a:rPr lang="ko-KR" altLang="en-US" b="0" i="1" dirty="0" smtClean="0">
                              <a:latin typeface="Cambria Math" panose="02040503050406030204" pitchFamily="18" charset="0"/>
                              <a:ea typeface="Cambria Math" panose="02040503050406030204" pitchFamily="18" charset="0"/>
                            </a:rPr>
                            <m:t>𝛿</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≈0 </m:t>
                      </m:r>
                      <m:r>
                        <m:rPr>
                          <m:sty m:val="p"/>
                        </m:rPr>
                        <a:rPr lang="en-US" altLang="ko-KR" b="0" i="0" dirty="0" smtClean="0">
                          <a:latin typeface="Cambria Math" panose="02040503050406030204" pitchFamily="18" charset="0"/>
                          <a:ea typeface="Cambria Math" panose="02040503050406030204" pitchFamily="18" charset="0"/>
                        </a:rPr>
                        <m:t>although</m:t>
                      </m:r>
                      <m:r>
                        <a:rPr lang="en-US" altLang="ko-KR" b="0" i="0" dirty="0" smtClean="0">
                          <a:latin typeface="Cambria Math" panose="02040503050406030204" pitchFamily="18" charset="0"/>
                          <a:ea typeface="Cambria Math" panose="02040503050406030204" pitchFamily="18" charset="0"/>
                        </a:rPr>
                        <m:t> </m:t>
                      </m:r>
                      <m:d>
                        <m:dPr>
                          <m:begChr m:val="|"/>
                          <m:endChr m:val="|"/>
                          <m:ctrlPr>
                            <a:rPr lang="en-US" altLang="ko-KR" b="0" i="1" dirty="0" smtClean="0">
                              <a:latin typeface="Cambria Math" panose="02040503050406030204" pitchFamily="18" charset="0"/>
                              <a:ea typeface="Cambria Math" panose="02040503050406030204" pitchFamily="18" charset="0"/>
                            </a:rPr>
                          </m:ctrlPr>
                        </m:dPr>
                        <m:e>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𝑦</m:t>
                              </m:r>
                            </m:e>
                            <m:sub>
                              <m:r>
                                <a:rPr lang="en-US" altLang="ko-KR" b="0" i="1" dirty="0" smtClean="0">
                                  <a:latin typeface="Cambria Math" panose="02040503050406030204" pitchFamily="18" charset="0"/>
                                  <a:ea typeface="Cambria Math" panose="02040503050406030204" pitchFamily="18" charset="0"/>
                                </a:rPr>
                                <m:t>𝑘</m:t>
                              </m:r>
                            </m:sub>
                          </m:sSub>
                        </m:e>
                      </m:d>
                      <m:r>
                        <a:rPr lang="en-US" altLang="ko-KR" b="0" i="1" dirty="0" smtClean="0">
                          <a:latin typeface="Cambria Math" panose="02040503050406030204" pitchFamily="18" charset="0"/>
                          <a:ea typeface="Cambria Math" panose="02040503050406030204" pitchFamily="18" charset="0"/>
                        </a:rPr>
                        <m:t>≈2</m:t>
                      </m:r>
                    </m:oMath>
                  </m:oMathPara>
                </a14:m>
                <a:endParaRPr lang="ko-KR" altLang="en-US" dirty="0"/>
              </a:p>
            </p:txBody>
          </p:sp>
        </mc:Choice>
        <mc:Fallback xmlns="">
          <p:sp>
            <p:nvSpPr>
              <p:cNvPr id="15" name="TextBox 14">
                <a:extLst>
                  <a:ext uri="{FF2B5EF4-FFF2-40B4-BE49-F238E27FC236}">
                    <a16:creationId xmlns:a16="http://schemas.microsoft.com/office/drawing/2014/main" id="{1596728D-C003-482E-91B9-D98A5BF25773}"/>
                  </a:ext>
                </a:extLst>
              </p:cNvPr>
              <p:cNvSpPr txBox="1">
                <a:spLocks noRot="1" noChangeAspect="1" noMove="1" noResize="1" noEditPoints="1" noAdjustHandles="1" noChangeArrowheads="1" noChangeShapeType="1" noTextEdit="1"/>
              </p:cNvSpPr>
              <p:nvPr/>
            </p:nvSpPr>
            <p:spPr>
              <a:xfrm>
                <a:off x="5348747" y="3592385"/>
                <a:ext cx="6282814" cy="646331"/>
              </a:xfrm>
              <a:prstGeom prst="rect">
                <a:avLst/>
              </a:prstGeom>
              <a:blipFill>
                <a:blip r:embed="rId5"/>
                <a:stretch>
                  <a:fillRect l="-776" t="-4717" b="-943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BFC612-E34A-415D-93DC-E09D35D91DED}"/>
                  </a:ext>
                </a:extLst>
              </p:cNvPr>
              <p:cNvSpPr txBox="1"/>
              <p:nvPr/>
            </p:nvSpPr>
            <p:spPr>
              <a:xfrm>
                <a:off x="1681316" y="4983982"/>
                <a:ext cx="9350478" cy="369332"/>
              </a:xfrm>
              <a:prstGeom prst="rect">
                <a:avLst/>
              </a:prstGeom>
              <a:noFill/>
            </p:spPr>
            <p:txBody>
              <a:bodyPr wrap="square" rtlCol="0">
                <a:spAutoFit/>
              </a:bodyPr>
              <a:lstStyle/>
              <a:p>
                <a:r>
                  <a:rPr lang="en-US" altLang="ko-KR" dirty="0"/>
                  <a:t>Incorrect Saturation of Output Nodes </a:t>
                </a:r>
                <a:r>
                  <a:rPr lang="en-US" altLang="ko-KR" dirty="0">
                    <a:latin typeface="Cambria Math" panose="02040503050406030204" pitchFamily="18" charset="0"/>
                    <a:ea typeface="Cambria Math" panose="02040503050406030204" pitchFamily="18" charset="0"/>
                  </a:rPr>
                  <a:t>→ Very Slow Convergence of Learning  due to </a:t>
                </a:r>
                <a14:m>
                  <m:oMath xmlns:m="http://schemas.openxmlformats.org/officeDocument/2006/math">
                    <m:sSub>
                      <m:sSubPr>
                        <m:ctrlPr>
                          <a:rPr lang="en-US" altLang="ko-KR" i="1" dirty="0">
                            <a:latin typeface="Cambria Math" panose="02040503050406030204" pitchFamily="18" charset="0"/>
                            <a:ea typeface="Cambria Math" panose="02040503050406030204" pitchFamily="18" charset="0"/>
                          </a:rPr>
                        </m:ctrlPr>
                      </m:sSubPr>
                      <m:e>
                        <m:r>
                          <a:rPr lang="ko-KR" altLang="en-US" i="1" dirty="0">
                            <a:latin typeface="Cambria Math" panose="02040503050406030204" pitchFamily="18" charset="0"/>
                            <a:ea typeface="Cambria Math" panose="02040503050406030204" pitchFamily="18" charset="0"/>
                          </a:rPr>
                          <m:t>𝛿</m:t>
                        </m:r>
                      </m:e>
                      <m:sub>
                        <m:r>
                          <a:rPr lang="en-US" altLang="ko-KR" i="1" dirty="0">
                            <a:latin typeface="Cambria Math" panose="02040503050406030204" pitchFamily="18" charset="0"/>
                            <a:ea typeface="Cambria Math" panose="02040503050406030204" pitchFamily="18" charset="0"/>
                          </a:rPr>
                          <m:t>𝑘</m:t>
                        </m:r>
                      </m:sub>
                    </m:sSub>
                    <m:r>
                      <a:rPr lang="en-US" altLang="ko-KR" i="1" dirty="0">
                        <a:latin typeface="Cambria Math" panose="02040503050406030204" pitchFamily="18" charset="0"/>
                        <a:ea typeface="Cambria Math" panose="02040503050406030204" pitchFamily="18" charset="0"/>
                      </a:rPr>
                      <m:t>≈0</m:t>
                    </m:r>
                  </m:oMath>
                </a14:m>
                <a:r>
                  <a:rPr lang="en-US" altLang="ko-KR" dirty="0">
                    <a:latin typeface="Cambria Math" panose="02040503050406030204" pitchFamily="18" charset="0"/>
                    <a:ea typeface="Cambria Math" panose="02040503050406030204" pitchFamily="18" charset="0"/>
                  </a:rPr>
                  <a:t> </a:t>
                </a:r>
                <a:r>
                  <a:rPr lang="en-US" altLang="ko-KR" dirty="0"/>
                  <a:t> </a:t>
                </a:r>
                <a:endParaRPr lang="ko-KR" altLang="en-US" dirty="0"/>
              </a:p>
            </p:txBody>
          </p:sp>
        </mc:Choice>
        <mc:Fallback xmlns="">
          <p:sp>
            <p:nvSpPr>
              <p:cNvPr id="12" name="TextBox 11">
                <a:extLst>
                  <a:ext uri="{FF2B5EF4-FFF2-40B4-BE49-F238E27FC236}">
                    <a16:creationId xmlns:a16="http://schemas.microsoft.com/office/drawing/2014/main" id="{05BFC612-E34A-415D-93DC-E09D35D91DED}"/>
                  </a:ext>
                </a:extLst>
              </p:cNvPr>
              <p:cNvSpPr txBox="1">
                <a:spLocks noRot="1" noChangeAspect="1" noMove="1" noResize="1" noEditPoints="1" noAdjustHandles="1" noChangeArrowheads="1" noChangeShapeType="1" noTextEdit="1"/>
              </p:cNvSpPr>
              <p:nvPr/>
            </p:nvSpPr>
            <p:spPr>
              <a:xfrm>
                <a:off x="1681316" y="4983982"/>
                <a:ext cx="9350478" cy="369332"/>
              </a:xfrm>
              <a:prstGeom prst="rect">
                <a:avLst/>
              </a:prstGeom>
              <a:blipFill>
                <a:blip r:embed="rId6"/>
                <a:stretch>
                  <a:fillRect l="-587" t="-10000"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2190018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858</Words>
  <Application>Microsoft Office PowerPoint</Application>
  <PresentationFormat>와이드스크린</PresentationFormat>
  <Paragraphs>165</Paragraphs>
  <Slides>33</Slides>
  <Notes>0</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2</vt:i4>
      </vt:variant>
      <vt:variant>
        <vt:lpstr>슬라이드 제목</vt:lpstr>
      </vt:variant>
      <vt:variant>
        <vt:i4>33</vt:i4>
      </vt:variant>
    </vt:vector>
  </HeadingPairs>
  <TitlesOfParts>
    <vt:vector size="41" baseType="lpstr">
      <vt:lpstr>굴림</vt:lpstr>
      <vt:lpstr>맑은 고딕</vt:lpstr>
      <vt:lpstr>Arial</vt:lpstr>
      <vt:lpstr>Cambria Math</vt:lpstr>
      <vt:lpstr>Times New Roman</vt:lpstr>
      <vt:lpstr>Office 테마</vt:lpstr>
      <vt:lpstr>Equation</vt:lpstr>
      <vt:lpstr>수식</vt:lpstr>
      <vt:lpstr>Machine Learning</vt:lpstr>
      <vt:lpstr>Contents</vt:lpstr>
      <vt:lpstr>5.1. Multi-Layer Perceptron (MLP)</vt:lpstr>
      <vt:lpstr>Architecture of MLP (N-H-M): Forward Propagation</vt:lpstr>
      <vt:lpstr>5.2. Representational Power of MLP</vt:lpstr>
      <vt:lpstr>5.3. Training of MLP : Error Back-Propagation Algorithm</vt:lpstr>
      <vt:lpstr>PowerPoint 프레젠테이션</vt:lpstr>
      <vt:lpstr>PowerPoint 프레젠테이션</vt:lpstr>
      <vt:lpstr>5.4. Incorrect Saturation of Output Nodes</vt:lpstr>
      <vt:lpstr>Training of MLP : Error Back-Propagation Algorithm</vt:lpstr>
      <vt:lpstr>Error Back-Propagation Algorithm</vt:lpstr>
      <vt:lpstr>PowerPoint 프레젠테이션</vt:lpstr>
      <vt:lpstr>Example</vt:lpstr>
      <vt:lpstr>Example</vt:lpstr>
      <vt:lpstr>PowerPoint 프레젠테이션</vt:lpstr>
      <vt:lpstr>PowerPoint 프레젠테이션</vt:lpstr>
      <vt:lpstr>5.5. Remarks on Training</vt:lpstr>
      <vt:lpstr>Notes on Proper Initialization</vt:lpstr>
      <vt:lpstr>Batch, Online, and Online with Momentum</vt:lpstr>
      <vt:lpstr>Overtraining Prevention</vt:lpstr>
      <vt:lpstr>Over-fitting Prevention</vt:lpstr>
      <vt:lpstr>5.6. Learning Time Series Data</vt:lpstr>
      <vt:lpstr>5.7. Deep Neural Networks</vt:lpstr>
      <vt:lpstr>PowerPoint 프레젠테이션</vt:lpstr>
      <vt:lpstr>PowerPoint 프레젠테이션</vt:lpstr>
      <vt:lpstr>PowerPoint 프레젠테이션</vt:lpstr>
      <vt:lpstr>PowerPoint 프레젠테이션</vt:lpstr>
      <vt:lpstr>PowerPoint 프레젠테이션</vt:lpstr>
      <vt:lpstr>5.8. Radial Basis Function Networks </vt:lpstr>
      <vt:lpstr>Local vs. Distributed Representation </vt:lpstr>
      <vt:lpstr>Training RBF Network</vt:lpstr>
      <vt:lpstr>RBF Network: Fully Supervised Method</vt:lpstr>
      <vt:lpstr>RBF Network: Fully Supervised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osh</cp:lastModifiedBy>
  <cp:revision>86</cp:revision>
  <cp:lastPrinted>2016-07-20T07:30:15Z</cp:lastPrinted>
  <dcterms:created xsi:type="dcterms:W3CDTF">2015-08-10T05:26:43Z</dcterms:created>
  <dcterms:modified xsi:type="dcterms:W3CDTF">2020-09-28T23:51:06Z</dcterms:modified>
</cp:coreProperties>
</file>