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94" r:id="rId4"/>
    <p:sldId id="295" r:id="rId5"/>
    <p:sldId id="307" r:id="rId6"/>
    <p:sldId id="308" r:id="rId7"/>
    <p:sldId id="272" r:id="rId8"/>
    <p:sldId id="262" r:id="rId9"/>
    <p:sldId id="309" r:id="rId10"/>
    <p:sldId id="298" r:id="rId11"/>
    <p:sldId id="299" r:id="rId12"/>
    <p:sldId id="281" r:id="rId13"/>
    <p:sldId id="273" r:id="rId14"/>
    <p:sldId id="300" r:id="rId15"/>
    <p:sldId id="301" r:id="rId16"/>
    <p:sldId id="302" r:id="rId17"/>
    <p:sldId id="282" r:id="rId18"/>
    <p:sldId id="260" r:id="rId19"/>
    <p:sldId id="303" r:id="rId20"/>
    <p:sldId id="285" r:id="rId21"/>
    <p:sldId id="304" r:id="rId22"/>
    <p:sldId id="305" r:id="rId23"/>
    <p:sldId id="306" r:id="rId24"/>
    <p:sldId id="286" r:id="rId25"/>
    <p:sldId id="264" r:id="rId26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1.png"/><Relationship Id="rId7" Type="http://schemas.openxmlformats.org/officeDocument/2006/relationships/image" Target="../media/image5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26.png"/><Relationship Id="rId4" Type="http://schemas.openxmlformats.org/officeDocument/2006/relationships/image" Target="../media/image1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18" Type="http://schemas.openxmlformats.org/officeDocument/2006/relationships/image" Target="../media/image3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17" Type="http://schemas.openxmlformats.org/officeDocument/2006/relationships/image" Target="../media/image320.png"/><Relationship Id="rId2" Type="http://schemas.openxmlformats.org/officeDocument/2006/relationships/image" Target="../media/image17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1.png"/><Relationship Id="rId3" Type="http://schemas.openxmlformats.org/officeDocument/2006/relationships/image" Target="../media/image33.png"/><Relationship Id="rId7" Type="http://schemas.openxmlformats.org/officeDocument/2006/relationships/image" Target="../media/image2510.png"/><Relationship Id="rId12" Type="http://schemas.openxmlformats.org/officeDocument/2006/relationships/image" Target="../media/image30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0.png"/><Relationship Id="rId11" Type="http://schemas.openxmlformats.org/officeDocument/2006/relationships/image" Target="../media/image290.png"/><Relationship Id="rId5" Type="http://schemas.openxmlformats.org/officeDocument/2006/relationships/image" Target="../media/image2310.png"/><Relationship Id="rId10" Type="http://schemas.openxmlformats.org/officeDocument/2006/relationships/image" Target="../media/image280.png"/><Relationship Id="rId4" Type="http://schemas.openxmlformats.org/officeDocument/2006/relationships/image" Target="../media/image34.emf"/><Relationship Id="rId9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e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38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2" Type="http://schemas.openxmlformats.org/officeDocument/2006/relationships/image" Target="../media/image39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20.png"/><Relationship Id="rId15" Type="http://schemas.openxmlformats.org/officeDocument/2006/relationships/image" Target="../media/image50.png"/><Relationship Id="rId10" Type="http://schemas.openxmlformats.org/officeDocument/2006/relationships/image" Target="../media/image470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3.png"/><Relationship Id="rId7" Type="http://schemas.openxmlformats.org/officeDocument/2006/relationships/image" Target="../media/image70.png"/><Relationship Id="rId12" Type="http://schemas.openxmlformats.org/officeDocument/2006/relationships/image" Target="../media/image7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7.png"/><Relationship Id="rId5" Type="http://schemas.openxmlformats.org/officeDocument/2006/relationships/image" Target="../media/image65.png"/><Relationship Id="rId10" Type="http://schemas.openxmlformats.org/officeDocument/2006/relationships/image" Target="../media/image76.png"/><Relationship Id="rId4" Type="http://schemas.openxmlformats.org/officeDocument/2006/relationships/image" Target="../media/image670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70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81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4.4. Discriminant Functions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570AE5-B47B-4BA8-8CE1-0CE3FBC9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7" y="903062"/>
            <a:ext cx="7018337" cy="549456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6BC830A-8348-467B-B1B4-567304BE75C3}"/>
              </a:ext>
            </a:extLst>
          </p:cNvPr>
          <p:cNvGrpSpPr/>
          <p:nvPr/>
        </p:nvGrpSpPr>
        <p:grpSpPr>
          <a:xfrm>
            <a:off x="5437238" y="3711111"/>
            <a:ext cx="3447459" cy="3106191"/>
            <a:chOff x="1066989" y="1005270"/>
            <a:chExt cx="4681218" cy="425418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40C1957-2CF7-44D1-B753-E33E0CBEA492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4595B97-16AD-4F90-8427-A942EFBF5F31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591CA88-8D49-48CF-A4DC-3A10F70C0A1F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A138343-5D41-4580-BF5D-EAF4F57297B6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143C02B-2A5B-4A91-BC59-4936078B3C2C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0285C18-DD3C-4996-BE0D-2A231A39E3AF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962A29B-3CCC-4E20-AFC1-B1F1382AFCAF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E75115E-F36F-41AB-8BFB-D978D57F8FAA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6693E0B-4589-42D7-9A94-CB7A792D7A0F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A045EAE-B992-4B89-AD85-407D9346EC09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87BE57B-BBA0-4367-89D5-74951BF30794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2F503A5-96D1-4ADB-84ED-3B886DF9AD56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B53D43A-F500-409F-9551-6B750802F652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B13FAF0-2AAA-4025-8AF2-40939A49879E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ECBD003-BCD8-4F02-83CA-8842785ABAC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1C78A16D-4A6D-4E5C-82EA-35334B789EA2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D7EDBE4A-D25E-4797-9A6F-A8940BCC9E21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8FD45635-6436-4C0D-B48A-216C55BA2003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D3523CC3-55BF-4D35-BEA8-6901F3C3A595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9DB9BC36-1A44-423A-88F9-0F056FB8F5F2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4330FA73-E78D-4C61-9AE6-20CCCA679CD4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8DCBEFD3-21F9-4A09-A8DF-79F0811399C7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8D146AB-789A-48D7-BCCA-90C0890B0A8B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18B45E4-2C9D-4256-ACEB-34881163E7A9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9105561-E4B2-469F-BADF-CD68B059659C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26A929CE-21C6-49C9-86CD-55FD59C2DB23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64CF8A2-9ADD-4FAA-9D46-35B6EC58EC8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5FF4FEB-F6AF-4484-A2A9-94412627CB13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8079F84-382B-4A16-B0A7-FFD5DCDD7F7C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ED97CB1-342B-49A7-A427-1CFAE9C346AE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3458248-B118-41BC-9DC6-7EDD92D1EED7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3F346C3B-90CB-46D2-8BF9-9BD13A71EF51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65C27803-E391-4395-8370-EF9C74401695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원호 43">
              <a:extLst>
                <a:ext uri="{FF2B5EF4-FFF2-40B4-BE49-F238E27FC236}">
                  <a16:creationId xmlns:a16="http://schemas.microsoft.com/office/drawing/2014/main" id="{20F10F0D-DED4-42D7-BC01-AD21388A5101}"/>
                </a:ext>
              </a:extLst>
            </p:cNvPr>
            <p:cNvSpPr/>
            <p:nvPr/>
          </p:nvSpPr>
          <p:spPr>
            <a:xfrm>
              <a:off x="2027583" y="3021493"/>
              <a:ext cx="1951381" cy="2237963"/>
            </a:xfrm>
            <a:prstGeom prst="arc">
              <a:avLst>
                <a:gd name="adj1" fmla="val 1262055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4B504AD5-A34F-419F-A653-4492E932C81B}"/>
                </a:ext>
              </a:extLst>
            </p:cNvPr>
            <p:cNvSpPr/>
            <p:nvPr/>
          </p:nvSpPr>
          <p:spPr>
            <a:xfrm rot="10202089">
              <a:off x="3328187" y="1005270"/>
              <a:ext cx="2151159" cy="2257949"/>
            </a:xfrm>
            <a:prstGeom prst="arc">
              <a:avLst>
                <a:gd name="adj1" fmla="val 14337066"/>
                <a:gd name="adj2" fmla="val 2612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>
              <a:extLst>
                <a:ext uri="{FF2B5EF4-FFF2-40B4-BE49-F238E27FC236}">
                  <a16:creationId xmlns:a16="http://schemas.microsoft.com/office/drawing/2014/main" id="{FDE3F13F-E1F8-4CF5-A0D4-BE866175C325}"/>
                </a:ext>
              </a:extLst>
            </p:cNvPr>
            <p:cNvSpPr/>
            <p:nvPr/>
          </p:nvSpPr>
          <p:spPr>
            <a:xfrm rot="4843253">
              <a:off x="1542406" y="1355856"/>
              <a:ext cx="1212573" cy="2163408"/>
            </a:xfrm>
            <a:prstGeom prst="arc">
              <a:avLst>
                <a:gd name="adj1" fmla="val 11568243"/>
                <a:gd name="adj2" fmla="val 138602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B2A631-1F0F-4ECB-A22F-2C6A0D459756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9C8EA4D-0F4D-491B-819B-0C9E340C057F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C57A73B-A65B-4ED0-A29C-3FBDC470B3E1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E724E09-1556-48B5-908F-7A97A8D58D09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10709C-3EB7-422C-B73B-584943D3447C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0E59CA-F27D-4A83-9F5A-61D9C746266F}"/>
                </a:ext>
              </a:extLst>
            </p:cNvPr>
            <p:cNvSpPr txBox="1"/>
            <p:nvPr/>
          </p:nvSpPr>
          <p:spPr>
            <a:xfrm>
              <a:off x="4026715" y="3342224"/>
              <a:ext cx="1131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Reject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901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Likelihood-based vs. Discriminant-based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4343399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Likelihood-based classification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Discriminant-based classification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Estimating the boundaries is enough; no need to accurately estimate the densities inside the boundaries!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8" y="1654548"/>
            <a:ext cx="8277457" cy="8440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8" y="3516125"/>
            <a:ext cx="8207452" cy="5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9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4.5. Linear Discriminant Function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1279"/>
            <a:ext cx="10515600" cy="4283074"/>
          </a:xfrm>
        </p:spPr>
        <p:txBody>
          <a:bodyPr>
            <a:noAutofit/>
          </a:bodyPr>
          <a:lstStyle/>
          <a:p>
            <a:endParaRPr lang="ko-KR" altLang="en-US" sz="2400" dirty="0"/>
          </a:p>
          <a:p>
            <a:r>
              <a:rPr lang="en-US" altLang="ko-KR" sz="2400" dirty="0"/>
              <a:t>Linear discriminant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Advantages: </a:t>
            </a:r>
          </a:p>
          <a:p>
            <a:pPr lvl="1"/>
            <a:r>
              <a:rPr lang="en-US" altLang="ko-KR" dirty="0"/>
              <a:t>Simple: O(d) space/computation </a:t>
            </a:r>
          </a:p>
          <a:p>
            <a:pPr lvl="1"/>
            <a:r>
              <a:rPr lang="en-US" altLang="ko-KR" dirty="0"/>
              <a:t>Knowledge extraction: Weighted sum of attributes; positive/negative weights, magnitudes (credit scoring) </a:t>
            </a:r>
          </a:p>
          <a:p>
            <a:pPr lvl="1"/>
            <a:r>
              <a:rPr lang="en-US" altLang="ko-KR" dirty="0"/>
              <a:t>Optimal when         are Gaussian with shared covariance matrix; useful when classes are (almost) linearly separable </a:t>
            </a:r>
          </a:p>
          <a:p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45" y="1763244"/>
            <a:ext cx="6475319" cy="10224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4320707"/>
            <a:ext cx="879662" cy="3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9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E2EE73-53FE-460F-AEF1-A69F505295F1}"/>
              </a:ext>
            </a:extLst>
          </p:cNvPr>
          <p:cNvGrpSpPr/>
          <p:nvPr/>
        </p:nvGrpSpPr>
        <p:grpSpPr>
          <a:xfrm>
            <a:off x="1392439" y="1690148"/>
            <a:ext cx="4301922" cy="3686121"/>
            <a:chOff x="1461218" y="1182148"/>
            <a:chExt cx="4301922" cy="368612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902AFE7-DF78-457E-9821-03E9B089AFEF}"/>
                </a:ext>
              </a:extLst>
            </p:cNvPr>
            <p:cNvSpPr/>
            <p:nvPr/>
          </p:nvSpPr>
          <p:spPr>
            <a:xfrm>
              <a:off x="4018883" y="28804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952518-57B7-4D2F-9DD6-01113D2327D9}"/>
                </a:ext>
              </a:extLst>
            </p:cNvPr>
            <p:cNvSpPr/>
            <p:nvPr/>
          </p:nvSpPr>
          <p:spPr>
            <a:xfrm>
              <a:off x="3929434" y="22426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5C4E88A-5C00-4E50-B1E2-5462132EE93D}"/>
                </a:ext>
              </a:extLst>
            </p:cNvPr>
            <p:cNvSpPr/>
            <p:nvPr/>
          </p:nvSpPr>
          <p:spPr>
            <a:xfrm>
              <a:off x="3728992" y="23901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A7660F6-F6F0-4D63-88D5-50673B01182C}"/>
                </a:ext>
              </a:extLst>
            </p:cNvPr>
            <p:cNvSpPr/>
            <p:nvPr/>
          </p:nvSpPr>
          <p:spPr>
            <a:xfrm>
              <a:off x="4160518" y="204224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9D1BD66-750D-4CBA-9DF4-423C5F1FAAA9}"/>
                </a:ext>
              </a:extLst>
            </p:cNvPr>
            <p:cNvSpPr/>
            <p:nvPr/>
          </p:nvSpPr>
          <p:spPr>
            <a:xfrm>
              <a:off x="3041539" y="356624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9801C670-FF1B-4F94-96F7-A412361B5973}"/>
                </a:ext>
              </a:extLst>
            </p:cNvPr>
            <p:cNvSpPr/>
            <p:nvPr/>
          </p:nvSpPr>
          <p:spPr>
            <a:xfrm>
              <a:off x="3179030" y="335089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6EA2E532-4EF3-4302-9997-B19F0087CD5D}"/>
                </a:ext>
              </a:extLst>
            </p:cNvPr>
            <p:cNvSpPr/>
            <p:nvPr/>
          </p:nvSpPr>
          <p:spPr>
            <a:xfrm>
              <a:off x="2509794" y="30576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47F17805-5E87-4514-8FDD-B7D523DFE1DD}"/>
                </a:ext>
              </a:extLst>
            </p:cNvPr>
            <p:cNvSpPr/>
            <p:nvPr/>
          </p:nvSpPr>
          <p:spPr>
            <a:xfrm>
              <a:off x="3114425" y="37617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8097CB9-0CFB-469A-9899-6F30842203AA}"/>
                </a:ext>
              </a:extLst>
            </p:cNvPr>
            <p:cNvSpPr/>
            <p:nvPr/>
          </p:nvSpPr>
          <p:spPr>
            <a:xfrm>
              <a:off x="2862438" y="312727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FDD35A1C-5E12-4C4B-A60A-3A9746F9B942}"/>
                </a:ext>
              </a:extLst>
            </p:cNvPr>
            <p:cNvSpPr/>
            <p:nvPr/>
          </p:nvSpPr>
          <p:spPr>
            <a:xfrm>
              <a:off x="2766556" y="2916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FB8B5623-93E0-4A03-93AC-F10F0B2526B7}"/>
                </a:ext>
              </a:extLst>
            </p:cNvPr>
            <p:cNvSpPr/>
            <p:nvPr/>
          </p:nvSpPr>
          <p:spPr>
            <a:xfrm>
              <a:off x="2799685" y="37037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C09D41B9-E450-4EE2-9C90-C1CE50507B62}"/>
                </a:ext>
              </a:extLst>
            </p:cNvPr>
            <p:cNvSpPr/>
            <p:nvPr/>
          </p:nvSpPr>
          <p:spPr>
            <a:xfrm>
              <a:off x="2368989" y="381968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DDA62EA-329D-4595-8A24-FC92950895EE}"/>
                </a:ext>
              </a:extLst>
            </p:cNvPr>
            <p:cNvSpPr/>
            <p:nvPr/>
          </p:nvSpPr>
          <p:spPr>
            <a:xfrm>
              <a:off x="2340827" y="34502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69B196FD-E2D0-4D83-9CB1-8E363AAA7E22}"/>
                </a:ext>
              </a:extLst>
            </p:cNvPr>
            <p:cNvSpPr/>
            <p:nvPr/>
          </p:nvSpPr>
          <p:spPr>
            <a:xfrm>
              <a:off x="2667164" y="339230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A9A3B0CF-D141-4672-BC4E-4802A33A4FF3}"/>
                </a:ext>
              </a:extLst>
            </p:cNvPr>
            <p:cNvSpPr/>
            <p:nvPr/>
          </p:nvSpPr>
          <p:spPr>
            <a:xfrm>
              <a:off x="2653911" y="394889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663D665-0536-418A-863A-6260E0A52C64}"/>
                </a:ext>
              </a:extLst>
            </p:cNvPr>
            <p:cNvSpPr/>
            <p:nvPr/>
          </p:nvSpPr>
          <p:spPr>
            <a:xfrm>
              <a:off x="4081834" y="2395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1032969-7568-4CC1-8E07-7D816F891D3E}"/>
                </a:ext>
              </a:extLst>
            </p:cNvPr>
            <p:cNvSpPr/>
            <p:nvPr/>
          </p:nvSpPr>
          <p:spPr>
            <a:xfrm>
              <a:off x="3969188" y="259717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8A996CD-23FA-4CC9-864A-19EEB23FF8FE}"/>
                </a:ext>
              </a:extLst>
            </p:cNvPr>
            <p:cNvSpPr/>
            <p:nvPr/>
          </p:nvSpPr>
          <p:spPr>
            <a:xfrm>
              <a:off x="4259909" y="22741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E479381F-AEE2-4929-9FB8-4EB762883CC3}"/>
                </a:ext>
              </a:extLst>
            </p:cNvPr>
            <p:cNvSpPr/>
            <p:nvPr/>
          </p:nvSpPr>
          <p:spPr>
            <a:xfrm>
              <a:off x="3733960" y="217641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7844759-2B4C-4897-9764-9E4E7E98CF65}"/>
                </a:ext>
              </a:extLst>
            </p:cNvPr>
            <p:cNvSpPr/>
            <p:nvPr/>
          </p:nvSpPr>
          <p:spPr>
            <a:xfrm>
              <a:off x="3989064" y="2072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796C5B6-EC59-4DEF-BDD6-7726E0B9CCC7}"/>
                </a:ext>
              </a:extLst>
            </p:cNvPr>
            <p:cNvSpPr/>
            <p:nvPr/>
          </p:nvSpPr>
          <p:spPr>
            <a:xfrm>
              <a:off x="4259908" y="313389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85F49DA-CBEA-440A-8256-FB7F32548992}"/>
                </a:ext>
              </a:extLst>
            </p:cNvPr>
            <p:cNvSpPr/>
            <p:nvPr/>
          </p:nvSpPr>
          <p:spPr>
            <a:xfrm>
              <a:off x="4210213" y="2776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F86C8E4D-2D49-4F28-B6A0-5D0048D17D84}"/>
                </a:ext>
              </a:extLst>
            </p:cNvPr>
            <p:cNvCxnSpPr/>
            <p:nvPr/>
          </p:nvCxnSpPr>
          <p:spPr>
            <a:xfrm flipV="1">
              <a:off x="1461218" y="4421008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0FDE3433-456D-40C8-9B94-3177D05E38B9}"/>
                </a:ext>
              </a:extLst>
            </p:cNvPr>
            <p:cNvCxnSpPr/>
            <p:nvPr/>
          </p:nvCxnSpPr>
          <p:spPr>
            <a:xfrm flipH="1" flipV="1">
              <a:off x="1848844" y="1459147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652039-B84C-4396-B54A-B1D2AD533CAA}"/>
                    </a:ext>
                  </a:extLst>
                </p:cNvPr>
                <p:cNvSpPr txBox="1"/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B52A868-BE46-4FB2-8ED2-DF936832EBF7}"/>
                    </a:ext>
                  </a:extLst>
                </p:cNvPr>
                <p:cNvSpPr txBox="1"/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182CCD-E8FA-4861-9359-DE263632227B}"/>
                    </a:ext>
                  </a:extLst>
                </p:cNvPr>
                <p:cNvSpPr txBox="1"/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4905F2-A3B2-4875-B926-1826236178F0}"/>
                    </a:ext>
                  </a:extLst>
                </p:cNvPr>
                <p:cNvSpPr txBox="1"/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990420F7-F450-470E-88FC-8DF7A3C5F91A}"/>
                </a:ext>
              </a:extLst>
            </p:cNvPr>
            <p:cNvCxnSpPr/>
            <p:nvPr/>
          </p:nvCxnSpPr>
          <p:spPr>
            <a:xfrm>
              <a:off x="2718515" y="1926286"/>
              <a:ext cx="1863586" cy="294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DFB9FE1-A5E7-4AA6-A476-631F642D3C18}"/>
                    </a:ext>
                  </a:extLst>
                </p:cNvPr>
                <p:cNvSpPr txBox="1"/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91DF6B5-FFA8-4C6D-A8D4-DFE1CD02A50A}"/>
                    </a:ext>
                  </a:extLst>
                </p:cNvPr>
                <p:cNvSpPr txBox="1"/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75" r="-375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25F6459-4519-48C1-997B-0789E0108FB1}"/>
                    </a:ext>
                  </a:extLst>
                </p:cNvPr>
                <p:cNvSpPr txBox="1"/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D42EF192-C971-44CF-9EE0-1BF98E361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001" y="3456917"/>
              <a:ext cx="526774" cy="35117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7F14602-6A91-46A6-A11B-1EE39DFA0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934" y="2260601"/>
            <a:ext cx="5923466" cy="604373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FA07750-B278-4B59-A82F-B0F4BFC76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9143" y="3224130"/>
            <a:ext cx="2631715" cy="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E45666D-C2CD-43C9-9ED9-F73961591DB2}"/>
              </a:ext>
            </a:extLst>
          </p:cNvPr>
          <p:cNvGrpSpPr/>
          <p:nvPr/>
        </p:nvGrpSpPr>
        <p:grpSpPr>
          <a:xfrm>
            <a:off x="1407193" y="888289"/>
            <a:ext cx="4384008" cy="4751222"/>
            <a:chOff x="1396554" y="118952"/>
            <a:chExt cx="4384008" cy="4751222"/>
          </a:xfrm>
        </p:grpSpPr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5FBE6B6-8B20-46DD-91BC-AEAEC4EF8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2748380"/>
              <a:ext cx="2289726" cy="1684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4EC035F2-2B8E-4222-8E0C-306461B25DD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7775EC56-BA6E-4717-A473-447429E1F8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5680" y="257451"/>
              <a:ext cx="17862" cy="44735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EEAD1B-6539-49AF-8070-C4153EB13F99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A9459A-90FA-4E0F-85A9-26F621B120FA}"/>
                    </a:ext>
                  </a:extLst>
                </p:cNvPr>
                <p:cNvSpPr txBox="1"/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C568654-7043-4DE3-9DF6-C8414A7D0426}"/>
                </a:ext>
              </a:extLst>
            </p:cNvPr>
            <p:cNvCxnSpPr>
              <a:cxnSpLocks/>
            </p:cNvCxnSpPr>
            <p:nvPr/>
          </p:nvCxnSpPr>
          <p:spPr>
            <a:xfrm>
              <a:off x="1843273" y="577049"/>
              <a:ext cx="2788358" cy="42931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9867E2D-CCAA-4181-A632-730E0CBA1AE3}"/>
                    </a:ext>
                  </a:extLst>
                </p:cNvPr>
                <p:cNvSpPr txBox="1"/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375" r="-4375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F50EE29-66B2-407A-9FD1-7F838EB7ECB3}"/>
                    </a:ext>
                  </a:extLst>
                </p:cNvPr>
                <p:cNvSpPr txBox="1"/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0B323B6-DF1F-4948-B947-133AB329652E}"/>
                    </a:ext>
                  </a:extLst>
                </p:cNvPr>
                <p:cNvSpPr txBox="1"/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348" r="-3727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DA9DD019-BAF2-4A4B-9657-772D6B2A8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982" y="4063609"/>
              <a:ext cx="503651" cy="386453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9F5713B-B666-4391-955B-C8A699D21891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977" r="-930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64263F8-CCEA-49B7-A5A3-3331A5B4D2E6}"/>
                    </a:ext>
                  </a:extLst>
                </p:cNvPr>
                <p:cNvSpPr txBox="1"/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11429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5374AC42-87F4-45C0-BCD0-3102306A8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3817127"/>
              <a:ext cx="2718089" cy="6256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75A1FFB-4385-4004-9D7A-259DAA4F4FA2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5B050F68-AD09-404C-867A-CE4787ADB797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E6BC7C93-BBD9-4EB8-BBAF-9FD515A2E2B9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B6348BC9-7BA5-4E95-AE92-FF84D6198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720" y="3946696"/>
              <a:ext cx="471392" cy="3288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AC8C49-7202-4DCE-A802-92673F131CB4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A76F8DE-89D0-4C68-BAA2-3715B7CCCFB3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DA55DD3-5493-4ECB-B116-B1D1633D5534}"/>
                    </a:ext>
                  </a:extLst>
                </p:cNvPr>
                <p:cNvSpPr txBox="1"/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551408CA-003C-45CC-8436-5C186449CAC0}"/>
                </a:ext>
              </a:extLst>
            </p:cNvPr>
            <p:cNvCxnSpPr>
              <a:cxnSpLocks/>
              <a:stCxn id="71" idx="3"/>
            </p:cNvCxnSpPr>
            <p:nvPr/>
          </p:nvCxnSpPr>
          <p:spPr>
            <a:xfrm flipV="1">
              <a:off x="4151059" y="3817127"/>
              <a:ext cx="480572" cy="317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8478C3C-629B-4586-A90B-248923FD8F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1444" y="1875792"/>
            <a:ext cx="5797331" cy="5536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C6A16D8-941F-443B-B8B2-F9814D813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7564" y="2429411"/>
            <a:ext cx="5579611" cy="5536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A60774-6A66-469A-8A92-B34C37F2CD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1837" y="2939725"/>
            <a:ext cx="5343438" cy="6960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5D97A0-A2F7-47A3-B450-F839737C52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3181" y="3521919"/>
            <a:ext cx="5333044" cy="6960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297B747-56A6-4E1F-BF68-104504DCD9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3918" y="5132615"/>
            <a:ext cx="5248399" cy="70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/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points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decison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surface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blipFill>
                <a:blip r:embed="rId17"/>
                <a:stretch>
                  <a:fillRect l="-1811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/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Position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origin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blipFill>
                <a:blip r:embed="rId18"/>
                <a:stretch>
                  <a:fillRect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12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Multiple Classes (One-vs-All)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73" y="1745686"/>
            <a:ext cx="3430446" cy="3551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04" y="2531740"/>
            <a:ext cx="3776184" cy="40922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02" y="3046591"/>
            <a:ext cx="3776185" cy="23495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1C63DE-AFF8-4C53-AEA3-B3955E525E9A}"/>
              </a:ext>
            </a:extLst>
          </p:cNvPr>
          <p:cNvGrpSpPr/>
          <p:nvPr/>
        </p:nvGrpSpPr>
        <p:grpSpPr>
          <a:xfrm>
            <a:off x="1406012" y="1456204"/>
            <a:ext cx="4237459" cy="3945591"/>
            <a:chOff x="1510748" y="837804"/>
            <a:chExt cx="4237459" cy="3945591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D7DDC7E-44FA-4E8E-A5F4-6D07D5BC30A6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9D15AC57-E335-4927-9419-AAA81A5D45B8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80BA268-CF37-421B-A579-F97C92267E9C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611CCB4-9899-49E3-9D24-8F157BE5E29C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7FF5A9F-C629-4218-AA94-9B193EB07BEB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4C6E4C1-7F12-4BFD-8C91-F610FAC02E45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1BA5DAE-C2A0-4560-B4B3-DFEEB481A2F9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227BED5-32F9-4B44-893F-A6A48CB9BD7E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57A004C-F017-465E-ABF6-79FC4DAD1B8D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2F3CA4B-6717-4CC2-851E-5FC3AA654A16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393C13A-29C7-4C4A-97BB-059661B59EEB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FCC25E3-3213-4B3A-B2AF-36D10AE99DCD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2273320-BA8D-4150-A7EA-1CE6D848B116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8CCD6D25-32A4-436E-BD3D-D63617506A1A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4409BA82-1C4D-4610-82A0-1A2B06C5339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60B82B3-2C17-4861-8542-844358B4F1DB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A32533F-C6E4-4AF7-AAC0-885644CCF87D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B07B22DD-B933-4560-9DC6-399358545F5D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DABB6A9-D19F-42C1-8DDC-D457AE4FB98D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B55D78DB-7730-4853-83C1-A30BBB36A3F5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D2FDCBB1-5799-44FD-8386-47E4F7B993BA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A7529B88-3FBC-4106-9DF6-E2890356682E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884BE1AE-2DEA-49DF-A242-16E7102CDD6A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D3AB8167-E80B-4368-A394-247F557D1F2C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8AFD690-44C5-4591-A8A9-FF71339BBBC2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A9E86CFC-D5B4-42CE-8CD0-EFB6953704A1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E894560-E096-42A3-AC6A-BB73D3A9066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A01492E-B798-4D30-BA67-98860B49DFAD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789D72C-C1AF-4AAD-9447-CEF1EA2421EA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14B1A39-A2D8-452D-A359-D4CDE3CBBE22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E886E5-38AB-4D54-A34C-1833EDA3366D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A29A0C6-E211-4190-89FF-6D61B4955DA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33F1262E-EE0E-41B3-86EE-57552131AD27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1DCE21-A294-4DA4-9BA3-24E788ACF6B0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0C32F1-9079-4959-A3B9-14CA89BCB00B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A9805BC-59E0-4E58-BE79-95B632098884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6735291-686D-474D-86D3-7EC8B3E45D2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15EFAA-0076-4A61-B60B-7AC082661710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9EC8525-4835-4CC6-A29B-102B0283C47E}"/>
                </a:ext>
              </a:extLst>
            </p:cNvPr>
            <p:cNvCxnSpPr/>
            <p:nvPr/>
          </p:nvCxnSpPr>
          <p:spPr>
            <a:xfrm flipH="1">
              <a:off x="1862561" y="1322552"/>
              <a:ext cx="2116403" cy="281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CA914C1D-8174-4E08-BCE1-9A670CEEC395}"/>
                </a:ext>
              </a:extLst>
            </p:cNvPr>
            <p:cNvCxnSpPr/>
            <p:nvPr/>
          </p:nvCxnSpPr>
          <p:spPr>
            <a:xfrm flipH="1" flipV="1">
              <a:off x="2887731" y="1878493"/>
              <a:ext cx="415787" cy="3064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4EE3E51-2D51-41E6-951B-4F487F3849CC}"/>
                    </a:ext>
                  </a:extLst>
                </p:cNvPr>
                <p:cNvSpPr txBox="1"/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727" r="-363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C3A03B5-6B06-4651-A3C6-361796E42FD2}"/>
                </a:ext>
              </a:extLst>
            </p:cNvPr>
            <p:cNvCxnSpPr/>
            <p:nvPr/>
          </p:nvCxnSpPr>
          <p:spPr>
            <a:xfrm flipV="1">
              <a:off x="1572792" y="3210339"/>
              <a:ext cx="3870460" cy="59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076AE96B-B7E2-4C1E-9AA0-278D57F0FFBF}"/>
                </a:ext>
              </a:extLst>
            </p:cNvPr>
            <p:cNvCxnSpPr/>
            <p:nvPr/>
          </p:nvCxnSpPr>
          <p:spPr>
            <a:xfrm>
              <a:off x="4118109" y="3273293"/>
              <a:ext cx="0" cy="574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4E83AE-6026-42E5-8285-97F77626D65A}"/>
                    </a:ext>
                  </a:extLst>
                </p:cNvPr>
                <p:cNvSpPr txBox="1"/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2500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312EFC1-7EDF-4D97-924F-849071BDB1C9}"/>
                </a:ext>
              </a:extLst>
            </p:cNvPr>
            <p:cNvCxnSpPr/>
            <p:nvPr/>
          </p:nvCxnSpPr>
          <p:spPr>
            <a:xfrm>
              <a:off x="3103495" y="1034317"/>
              <a:ext cx="824113" cy="3032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BC912441-C831-4828-86AB-E0D6F625DCC5}"/>
                </a:ext>
              </a:extLst>
            </p:cNvPr>
            <p:cNvCxnSpPr/>
            <p:nvPr/>
          </p:nvCxnSpPr>
          <p:spPr>
            <a:xfrm flipV="1">
              <a:off x="3228559" y="1184053"/>
              <a:ext cx="599658" cy="258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B63E4AB-C255-477D-8E59-D6AF6CA711C5}"/>
                    </a:ext>
                  </a:extLst>
                </p:cNvPr>
                <p:cNvSpPr txBox="1"/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2500" r="-357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295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Pairwise Separation (One-vs-One)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94" y="1746870"/>
            <a:ext cx="4034779" cy="4097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98" y="2471670"/>
            <a:ext cx="3721581" cy="10140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69" y="3884907"/>
            <a:ext cx="4087143" cy="315088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D818430-541F-4A35-BA0A-2CECA3456E24}"/>
              </a:ext>
            </a:extLst>
          </p:cNvPr>
          <p:cNvGrpSpPr/>
          <p:nvPr/>
        </p:nvGrpSpPr>
        <p:grpSpPr>
          <a:xfrm>
            <a:off x="1222348" y="1570769"/>
            <a:ext cx="4688041" cy="3716462"/>
            <a:chOff x="6167974" y="1034317"/>
            <a:chExt cx="4688041" cy="371646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823ACA5-284C-4BA0-AB9D-C0F8AE0DF229}"/>
                </a:ext>
              </a:extLst>
            </p:cNvPr>
            <p:cNvSpPr/>
            <p:nvPr/>
          </p:nvSpPr>
          <p:spPr>
            <a:xfrm>
              <a:off x="7344112" y="20943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9EA99DD-9D14-498D-88B3-16E27B5D29CF}"/>
                </a:ext>
              </a:extLst>
            </p:cNvPr>
            <p:cNvSpPr/>
            <p:nvPr/>
          </p:nvSpPr>
          <p:spPr>
            <a:xfrm>
              <a:off x="7600871" y="239253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6F4CDD8-28E0-4C4C-B287-9FFB196DC5BB}"/>
                </a:ext>
              </a:extLst>
            </p:cNvPr>
            <p:cNvSpPr/>
            <p:nvPr/>
          </p:nvSpPr>
          <p:spPr>
            <a:xfrm>
              <a:off x="7420311" y="250848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FDA0297-8DE9-4F1D-BA61-74344139052F}"/>
                </a:ext>
              </a:extLst>
            </p:cNvPr>
            <p:cNvSpPr/>
            <p:nvPr/>
          </p:nvSpPr>
          <p:spPr>
            <a:xfrm>
              <a:off x="7801312" y="25515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67E835E-5A2B-4829-98EE-E753919F405B}"/>
                </a:ext>
              </a:extLst>
            </p:cNvPr>
            <p:cNvSpPr/>
            <p:nvPr/>
          </p:nvSpPr>
          <p:spPr>
            <a:xfrm>
              <a:off x="7953711" y="249192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0F8D6B82-D617-4AE6-93F0-F3A4A21BF7A4}"/>
                </a:ext>
              </a:extLst>
            </p:cNvPr>
            <p:cNvSpPr/>
            <p:nvPr/>
          </p:nvSpPr>
          <p:spPr>
            <a:xfrm>
              <a:off x="8008377" y="229314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20F6AEBD-209B-4A0D-904D-6BB36FBC07D3}"/>
                </a:ext>
              </a:extLst>
            </p:cNvPr>
            <p:cNvSpPr/>
            <p:nvPr/>
          </p:nvSpPr>
          <p:spPr>
            <a:xfrm>
              <a:off x="7746646" y="2193749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AABEDB1C-551D-4D0B-9EFD-DFB4C5421F5F}"/>
                </a:ext>
              </a:extLst>
            </p:cNvPr>
            <p:cNvSpPr/>
            <p:nvPr/>
          </p:nvSpPr>
          <p:spPr>
            <a:xfrm>
              <a:off x="7953712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67A6048-6CE1-4172-8976-F6C6AC438CBB}"/>
                </a:ext>
              </a:extLst>
            </p:cNvPr>
            <p:cNvSpPr/>
            <p:nvPr/>
          </p:nvSpPr>
          <p:spPr>
            <a:xfrm>
              <a:off x="7496511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A3F1785-5A89-4F0C-BB63-D2BFCB4DCA3C}"/>
                </a:ext>
              </a:extLst>
            </p:cNvPr>
            <p:cNvSpPr/>
            <p:nvPr/>
          </p:nvSpPr>
          <p:spPr>
            <a:xfrm>
              <a:off x="8675956" y="220203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FA97F32-68BC-452C-A9DD-E6889FAF947C}"/>
                </a:ext>
              </a:extLst>
            </p:cNvPr>
            <p:cNvSpPr/>
            <p:nvPr/>
          </p:nvSpPr>
          <p:spPr>
            <a:xfrm>
              <a:off x="9086772" y="22119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D6D8B6C-4B09-44C9-B60E-880389D4798E}"/>
                </a:ext>
              </a:extLst>
            </p:cNvPr>
            <p:cNvSpPr/>
            <p:nvPr/>
          </p:nvSpPr>
          <p:spPr>
            <a:xfrm>
              <a:off x="8886330" y="235939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A2C5FCD-E98A-4527-B8F7-1B750F52E0BF}"/>
                </a:ext>
              </a:extLst>
            </p:cNvPr>
            <p:cNvSpPr/>
            <p:nvPr/>
          </p:nvSpPr>
          <p:spPr>
            <a:xfrm>
              <a:off x="9317856" y="20115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CDB86FC4-FF09-40BA-B5A9-1FA9E03694F2}"/>
                </a:ext>
              </a:extLst>
            </p:cNvPr>
            <p:cNvSpPr/>
            <p:nvPr/>
          </p:nvSpPr>
          <p:spPr>
            <a:xfrm>
              <a:off x="8198877" y="35355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B5BD6CF-22EB-4B4B-919C-E80EAFF115F6}"/>
                </a:ext>
              </a:extLst>
            </p:cNvPr>
            <p:cNvSpPr/>
            <p:nvPr/>
          </p:nvSpPr>
          <p:spPr>
            <a:xfrm>
              <a:off x="8336368" y="3320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771EC536-002D-4B1A-A748-2DAE5BBCCDA1}"/>
                </a:ext>
              </a:extLst>
            </p:cNvPr>
            <p:cNvSpPr/>
            <p:nvPr/>
          </p:nvSpPr>
          <p:spPr>
            <a:xfrm>
              <a:off x="8437415" y="35984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5196F7D9-96E3-43E6-89E6-E8D2372C197B}"/>
                </a:ext>
              </a:extLst>
            </p:cNvPr>
            <p:cNvSpPr/>
            <p:nvPr/>
          </p:nvSpPr>
          <p:spPr>
            <a:xfrm>
              <a:off x="8271763" y="373099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39ACE0D9-8772-48D7-8A43-2674C7D8425F}"/>
                </a:ext>
              </a:extLst>
            </p:cNvPr>
            <p:cNvSpPr/>
            <p:nvPr/>
          </p:nvSpPr>
          <p:spPr>
            <a:xfrm>
              <a:off x="8614663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84F4F27A-F589-4901-993B-017D44A25AD3}"/>
                </a:ext>
              </a:extLst>
            </p:cNvPr>
            <p:cNvSpPr/>
            <p:nvPr/>
          </p:nvSpPr>
          <p:spPr>
            <a:xfrm>
              <a:off x="8710742" y="347755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ADD02FD7-16F5-4957-B6D4-D0B50E21746E}"/>
                </a:ext>
              </a:extLst>
            </p:cNvPr>
            <p:cNvSpPr/>
            <p:nvPr/>
          </p:nvSpPr>
          <p:spPr>
            <a:xfrm>
              <a:off x="7957023" y="367301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C44094B-51DE-4B05-824D-A48B30FAEFD5}"/>
                </a:ext>
              </a:extLst>
            </p:cNvPr>
            <p:cNvSpPr/>
            <p:nvPr/>
          </p:nvSpPr>
          <p:spPr>
            <a:xfrm>
              <a:off x="7526327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25F9FAA2-E140-413C-93E3-8F5615A82818}"/>
                </a:ext>
              </a:extLst>
            </p:cNvPr>
            <p:cNvSpPr/>
            <p:nvPr/>
          </p:nvSpPr>
          <p:spPr>
            <a:xfrm>
              <a:off x="7498165" y="34195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C8D39C37-FB67-4334-ACE5-58A660EEAD7E}"/>
                </a:ext>
              </a:extLst>
            </p:cNvPr>
            <p:cNvSpPr/>
            <p:nvPr/>
          </p:nvSpPr>
          <p:spPr>
            <a:xfrm>
              <a:off x="7824502" y="33615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AA53E902-4C26-4891-8E9A-984DF87A4516}"/>
                </a:ext>
              </a:extLst>
            </p:cNvPr>
            <p:cNvSpPr/>
            <p:nvPr/>
          </p:nvSpPr>
          <p:spPr>
            <a:xfrm>
              <a:off x="7811249" y="391818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A1A63EF-2F76-4ACE-8673-1067ED3F2850}"/>
                </a:ext>
              </a:extLst>
            </p:cNvPr>
            <p:cNvSpPr/>
            <p:nvPr/>
          </p:nvSpPr>
          <p:spPr>
            <a:xfrm>
              <a:off x="9239172" y="2364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19AC174-907A-4A4D-ADCE-48B43635BB2D}"/>
                </a:ext>
              </a:extLst>
            </p:cNvPr>
            <p:cNvSpPr/>
            <p:nvPr/>
          </p:nvSpPr>
          <p:spPr>
            <a:xfrm>
              <a:off x="9126526" y="256646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4A7B6C1-FFD9-45F5-B6A9-2A11273F2A17}"/>
                </a:ext>
              </a:extLst>
            </p:cNvPr>
            <p:cNvSpPr/>
            <p:nvPr/>
          </p:nvSpPr>
          <p:spPr>
            <a:xfrm>
              <a:off x="9417247" y="224344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41C84D0-4F7D-4F58-8189-F028074AD52D}"/>
                </a:ext>
              </a:extLst>
            </p:cNvPr>
            <p:cNvSpPr/>
            <p:nvPr/>
          </p:nvSpPr>
          <p:spPr>
            <a:xfrm>
              <a:off x="8891298" y="214570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68025F2-4573-4B41-AAA5-3ED388AEDCB3}"/>
                </a:ext>
              </a:extLst>
            </p:cNvPr>
            <p:cNvSpPr/>
            <p:nvPr/>
          </p:nvSpPr>
          <p:spPr>
            <a:xfrm>
              <a:off x="9146402" y="20413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CF30988-6F24-4493-BD0B-F31E7B38FE0C}"/>
                </a:ext>
              </a:extLst>
            </p:cNvPr>
            <p:cNvSpPr/>
            <p:nvPr/>
          </p:nvSpPr>
          <p:spPr>
            <a:xfrm>
              <a:off x="8936025" y="282819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983226-BD7E-46CF-959A-4657039D42AD}"/>
                </a:ext>
              </a:extLst>
            </p:cNvPr>
            <p:cNvSpPr/>
            <p:nvPr/>
          </p:nvSpPr>
          <p:spPr>
            <a:xfrm>
              <a:off x="9367551" y="2745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476E070-068F-49FA-8E79-16D380A06032}"/>
                </a:ext>
              </a:extLst>
            </p:cNvPr>
            <p:cNvCxnSpPr/>
            <p:nvPr/>
          </p:nvCxnSpPr>
          <p:spPr>
            <a:xfrm flipV="1">
              <a:off x="6618556" y="4390297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A067342E-A6B3-48B2-BB25-C13DB95DFDF2}"/>
                </a:ext>
              </a:extLst>
            </p:cNvPr>
            <p:cNvCxnSpPr/>
            <p:nvPr/>
          </p:nvCxnSpPr>
          <p:spPr>
            <a:xfrm flipH="1" flipV="1">
              <a:off x="7006182" y="1428436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/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/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/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538" r="-3846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/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538" r="-384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/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76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25B7D88-5196-48C4-98FC-F303AFB74B82}"/>
                </a:ext>
              </a:extLst>
            </p:cNvPr>
            <p:cNvCxnSpPr/>
            <p:nvPr/>
          </p:nvCxnSpPr>
          <p:spPr>
            <a:xfrm flipH="1">
              <a:off x="6167974" y="2156788"/>
              <a:ext cx="3960001" cy="138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/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333" r="-2778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B75F15C1-814B-4834-ACA2-36AF551BC248}"/>
                </a:ext>
              </a:extLst>
            </p:cNvPr>
            <p:cNvCxnSpPr/>
            <p:nvPr/>
          </p:nvCxnSpPr>
          <p:spPr>
            <a:xfrm>
              <a:off x="6625838" y="2209619"/>
              <a:ext cx="3840066" cy="1529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/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9722" r="-277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23DA7D5-C92E-4C81-98CC-7B960CE6380A}"/>
                </a:ext>
              </a:extLst>
            </p:cNvPr>
            <p:cNvCxnSpPr/>
            <p:nvPr/>
          </p:nvCxnSpPr>
          <p:spPr>
            <a:xfrm flipH="1">
              <a:off x="8495478" y="1034317"/>
              <a:ext cx="13165" cy="33559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/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219" r="-274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0E10FDDC-2858-47FF-868F-EB36271FA742}"/>
                </a:ext>
              </a:extLst>
            </p:cNvPr>
            <p:cNvCxnSpPr/>
            <p:nvPr/>
          </p:nvCxnSpPr>
          <p:spPr>
            <a:xfrm flipH="1" flipV="1">
              <a:off x="6680600" y="2760207"/>
              <a:ext cx="251791" cy="518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ED3C64C6-7DED-4F75-9079-3D9D57FD80AC}"/>
                </a:ext>
              </a:extLst>
            </p:cNvPr>
            <p:cNvCxnSpPr/>
            <p:nvPr/>
          </p:nvCxnSpPr>
          <p:spPr>
            <a:xfrm>
              <a:off x="8508643" y="1532244"/>
              <a:ext cx="5781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5EC4C2BA-5405-40F4-A275-52151C8B91D3}"/>
                </a:ext>
              </a:extLst>
            </p:cNvPr>
            <p:cNvCxnSpPr/>
            <p:nvPr/>
          </p:nvCxnSpPr>
          <p:spPr>
            <a:xfrm flipH="1">
              <a:off x="9035416" y="3231555"/>
              <a:ext cx="210377" cy="493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50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4.6. Single Layer Perceptron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E65FF51-1AA6-4792-816E-30C2C6896529}"/>
              </a:ext>
            </a:extLst>
          </p:cNvPr>
          <p:cNvGrpSpPr/>
          <p:nvPr/>
        </p:nvGrpSpPr>
        <p:grpSpPr>
          <a:xfrm>
            <a:off x="1134620" y="1245074"/>
            <a:ext cx="3618913" cy="5120792"/>
            <a:chOff x="731497" y="832119"/>
            <a:chExt cx="3618913" cy="512079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BC3B95D-B3F6-4AB4-B295-99BB08A6AE8B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658D9F83-552B-4DF2-9C47-36E630756A4A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60A73BE-A051-4B30-9C75-4D4A8450EE15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D3F004F-24AA-4CEC-8AC3-73E3086E101C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97DB7815-B152-420E-9283-5E3CB17F0854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18FCF47-0772-4BA3-992E-7EA536C0D8DF}"/>
                </a:ext>
              </a:extLst>
            </p:cNvPr>
            <p:cNvSpPr/>
            <p:nvPr/>
          </p:nvSpPr>
          <p:spPr>
            <a:xfrm>
              <a:off x="1654864" y="1356089"/>
              <a:ext cx="2087219" cy="17815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D5CA29E2-C4B6-4AE8-95E0-7D77496BBBCA}"/>
                </a:ext>
              </a:extLst>
            </p:cNvPr>
            <p:cNvCxnSpPr/>
            <p:nvPr/>
          </p:nvCxnSpPr>
          <p:spPr>
            <a:xfrm>
              <a:off x="1679934" y="2234687"/>
              <a:ext cx="20872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4C2B5C25-8BBE-4D81-9452-DFD5396A4AC9}"/>
                </a:ext>
              </a:extLst>
            </p:cNvPr>
            <p:cNvCxnSpPr/>
            <p:nvPr/>
          </p:nvCxnSpPr>
          <p:spPr>
            <a:xfrm flipV="1">
              <a:off x="1177544" y="3134081"/>
              <a:ext cx="1088819" cy="1968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E6858FA0-DF2D-4361-8344-2AD1E9AB0D24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1789043" y="3150592"/>
              <a:ext cx="598680" cy="19481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7BE6D6C-43E4-4479-9525-5A469B37AB34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2410238" y="3177912"/>
              <a:ext cx="118078" cy="1920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1554FBAF-6317-46E6-9784-610611537933}"/>
                </a:ext>
              </a:extLst>
            </p:cNvPr>
            <p:cNvCxnSpPr/>
            <p:nvPr/>
          </p:nvCxnSpPr>
          <p:spPr>
            <a:xfrm flipH="1" flipV="1">
              <a:off x="3262486" y="3121655"/>
              <a:ext cx="961789" cy="196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7AC68AD-3D59-4A6E-A1E8-BD553A09EC56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1C2214-9DFB-4D68-AD01-1C2E7E6FC0CE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3C2CAD-7894-4BB4-B1A2-AAA9A32E3682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7FAAE5-6251-4928-B7D8-733EEF50FF92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0804DB-D2D1-42AC-A48A-C648F9CEE66E}"/>
                    </a:ext>
                  </a:extLst>
                </p:cNvPr>
                <p:cNvSpPr txBox="1"/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72" r="-1724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D27EED-E36A-4EB1-8352-9CC802932AAE}"/>
                    </a:ext>
                  </a:extLst>
                </p:cNvPr>
                <p:cNvSpPr txBox="1"/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57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8604AD-AFA8-4341-8132-41749EA7BB8C}"/>
                    </a:ext>
                  </a:extLst>
                </p:cNvPr>
                <p:cNvSpPr txBox="1"/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172" r="-344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97A830-0643-4C18-BEE9-3488EA89C8F0}"/>
                    </a:ext>
                  </a:extLst>
                </p:cNvPr>
                <p:cNvSpPr txBox="1"/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00" r="-333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5B0D1F-AC61-4BA3-8035-E4BF88A301B4}"/>
                    </a:ext>
                  </a:extLst>
                </p:cNvPr>
                <p:cNvSpPr txBox="1"/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9334DE-74C9-4584-9F2D-D19D580E67A6}"/>
                    </a:ext>
                  </a:extLst>
                </p:cNvPr>
                <p:cNvSpPr txBox="1"/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580" r="-13580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BBFC0D5-B69F-422F-AAC8-FCAFF6A78093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698474" y="832119"/>
              <a:ext cx="0" cy="523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9D2C5C2C-8ACA-4B17-8CDC-D8D65684D7CA}"/>
                </a:ext>
              </a:extLst>
            </p:cNvPr>
            <p:cNvCxnSpPr/>
            <p:nvPr/>
          </p:nvCxnSpPr>
          <p:spPr>
            <a:xfrm flipV="1">
              <a:off x="2840073" y="4178132"/>
              <a:ext cx="618984" cy="12142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4712185-CF42-4A38-95C9-1AF5E785894E}"/>
                    </a:ext>
                  </a:extLst>
                </p:cNvPr>
                <p:cNvSpPr txBox="1"/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0000" r="-20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273541CE-6D16-4CE1-B722-E4BAD94B56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816" y="1030425"/>
            <a:ext cx="6191250" cy="73342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C0D456A-7E69-4D10-B2F9-BECFB0D20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3616" y="2490761"/>
            <a:ext cx="5886450" cy="32289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DFFE0F6-5923-43C1-A16B-4100A1BA1D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6541" y="1807553"/>
            <a:ext cx="5343525" cy="6762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13D15D3-7EB4-4391-B569-6DA85BDB85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4858" y="5869098"/>
            <a:ext cx="5172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AFC6F85-ADF9-414D-BC7D-29FFCDA4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5" y="0"/>
            <a:ext cx="10989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Single-Layer Perceptron with K Outputs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4ED7DE2-CC24-43CC-837A-4C88D0897469}"/>
              </a:ext>
            </a:extLst>
          </p:cNvPr>
          <p:cNvGrpSpPr/>
          <p:nvPr/>
        </p:nvGrpSpPr>
        <p:grpSpPr>
          <a:xfrm>
            <a:off x="1498413" y="1425841"/>
            <a:ext cx="3618913" cy="3968800"/>
            <a:chOff x="731497" y="1984111"/>
            <a:chExt cx="3618913" cy="396880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A994420C-D982-4234-A711-3B13DFDC8A14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15D119D-FA8F-4BD1-B524-A215E95041C1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5BC735D-9C2B-464C-A695-52FE55DCCE93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0A6BB74-925D-4455-BC4D-A44838CE00A1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B40F0CF-7F99-4BD8-9950-325C68DCA3B7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47D48C8-511E-45F9-A8DE-6296365BF331}"/>
                </a:ext>
              </a:extLst>
            </p:cNvPr>
            <p:cNvCxnSpPr>
              <a:endCxn id="29" idx="4"/>
            </p:cNvCxnSpPr>
            <p:nvPr/>
          </p:nvCxnSpPr>
          <p:spPr>
            <a:xfrm flipV="1">
              <a:off x="1177544" y="2747919"/>
              <a:ext cx="432670" cy="23544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507A8C2F-1B2E-4C95-AE2B-28808284F827}"/>
                </a:ext>
              </a:extLst>
            </p:cNvPr>
            <p:cNvCxnSpPr>
              <a:endCxn id="29" idx="4"/>
            </p:cNvCxnSpPr>
            <p:nvPr/>
          </p:nvCxnSpPr>
          <p:spPr>
            <a:xfrm flipH="1" flipV="1">
              <a:off x="1610214" y="2747919"/>
              <a:ext cx="188927" cy="23573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948F8F20-3D8B-4FD5-9350-9637BAB94C1B}"/>
                </a:ext>
              </a:extLst>
            </p:cNvPr>
            <p:cNvCxnSpPr>
              <a:stCxn id="15" idx="0"/>
              <a:endCxn id="29" idx="4"/>
            </p:cNvCxnSpPr>
            <p:nvPr/>
          </p:nvCxnSpPr>
          <p:spPr>
            <a:xfrm flipH="1" flipV="1">
              <a:off x="1610214" y="2747919"/>
              <a:ext cx="800024" cy="2350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E9B977E-456E-4F8F-A997-B73BEB76E165}"/>
                </a:ext>
              </a:extLst>
            </p:cNvPr>
            <p:cNvCxnSpPr>
              <a:stCxn id="14" idx="0"/>
              <a:endCxn id="29" idx="4"/>
            </p:cNvCxnSpPr>
            <p:nvPr/>
          </p:nvCxnSpPr>
          <p:spPr>
            <a:xfrm flipH="1" flipV="1">
              <a:off x="1610214" y="2747919"/>
              <a:ext cx="2555939" cy="2345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025C0BB-5CAB-4F2B-9E3C-8268C246ED98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5AD2242-1D3E-4922-8915-37ACBE9DFAFF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0D2199-5132-4973-A104-58CA3731789D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81FE24-9594-4D63-9382-17B15EDFF948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DCFB55-63CE-430D-9C4D-E52C45DB0D1A}"/>
                    </a:ext>
                  </a:extLst>
                </p:cNvPr>
                <p:cNvSpPr txBox="1"/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918" r="-3279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61E4A3-4DFA-467C-8CE7-8F132CA0B124}"/>
                    </a:ext>
                  </a:extLst>
                </p:cNvPr>
                <p:cNvSpPr txBox="1"/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00" r="-3333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EEA4DC-DF8F-4A45-852A-8B0CAA33A8D3}"/>
                    </a:ext>
                  </a:extLst>
                </p:cNvPr>
                <p:cNvSpPr txBox="1"/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18" r="-163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DE1CA87-B8BA-40FC-B941-389357B3BFF8}"/>
                    </a:ext>
                  </a:extLst>
                </p:cNvPr>
                <p:cNvSpPr txBox="1"/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39" r="-322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A5ECFA1-6AD0-4489-940B-EAB06A3FD9B4}"/>
                </a:ext>
              </a:extLst>
            </p:cNvPr>
            <p:cNvSpPr/>
            <p:nvPr/>
          </p:nvSpPr>
          <p:spPr>
            <a:xfrm>
              <a:off x="1446218" y="241992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555AAAF-EA20-4C1C-A6B0-A7F1AB1EAAE7}"/>
                </a:ext>
              </a:extLst>
            </p:cNvPr>
            <p:cNvSpPr/>
            <p:nvPr/>
          </p:nvSpPr>
          <p:spPr>
            <a:xfrm>
              <a:off x="2410237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E9086F7-0298-4B27-9ABD-4E670F378F02}"/>
                </a:ext>
              </a:extLst>
            </p:cNvPr>
            <p:cNvSpPr/>
            <p:nvPr/>
          </p:nvSpPr>
          <p:spPr>
            <a:xfrm>
              <a:off x="1918251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0F37E3B-1B27-4108-9278-E7139B0FF439}"/>
                </a:ext>
              </a:extLst>
            </p:cNvPr>
            <p:cNvSpPr/>
            <p:nvPr/>
          </p:nvSpPr>
          <p:spPr>
            <a:xfrm>
              <a:off x="3618356" y="2386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F2408192-EFEF-4AF5-A152-9D764D4A56DA}"/>
                </a:ext>
              </a:extLst>
            </p:cNvPr>
            <p:cNvCxnSpPr/>
            <p:nvPr/>
          </p:nvCxnSpPr>
          <p:spPr>
            <a:xfrm>
              <a:off x="2857047" y="2541830"/>
              <a:ext cx="641527" cy="906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0330CCC7-6AA9-44E0-9A33-2FE0BE2B170A}"/>
                </a:ext>
              </a:extLst>
            </p:cNvPr>
            <p:cNvCxnSpPr>
              <a:stCxn id="11" idx="0"/>
              <a:endCxn id="31" idx="4"/>
            </p:cNvCxnSpPr>
            <p:nvPr/>
          </p:nvCxnSpPr>
          <p:spPr>
            <a:xfrm flipV="1">
              <a:off x="1167848" y="2719857"/>
              <a:ext cx="914399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CF0E4980-69B3-4B8D-889B-EE8B01275C6E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167848" y="2723111"/>
              <a:ext cx="1403864" cy="2375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A6D02286-47CE-42D5-B081-DDC742B5F5A7}"/>
                </a:ext>
              </a:extLst>
            </p:cNvPr>
            <p:cNvCxnSpPr>
              <a:stCxn id="11" idx="0"/>
              <a:endCxn id="32" idx="4"/>
            </p:cNvCxnSpPr>
            <p:nvPr/>
          </p:nvCxnSpPr>
          <p:spPr>
            <a:xfrm flipV="1">
              <a:off x="1167848" y="2714887"/>
              <a:ext cx="261450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CD69941F-A3B5-49D4-A589-E62313A0A1C3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1789043" y="2719758"/>
              <a:ext cx="299773" cy="2379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E03A3694-140D-4E42-9BEA-7144FA351985}"/>
                </a:ext>
              </a:extLst>
            </p:cNvPr>
            <p:cNvCxnSpPr>
              <a:stCxn id="13" idx="0"/>
              <a:endCxn id="30" idx="4"/>
            </p:cNvCxnSpPr>
            <p:nvPr/>
          </p:nvCxnSpPr>
          <p:spPr>
            <a:xfrm flipV="1">
              <a:off x="1789043" y="2719857"/>
              <a:ext cx="785190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DDAE2310-C529-4DBB-863F-B6003D34F7A7}"/>
                </a:ext>
              </a:extLst>
            </p:cNvPr>
            <p:cNvCxnSpPr>
              <a:stCxn id="13" idx="0"/>
              <a:endCxn id="32" idx="4"/>
            </p:cNvCxnSpPr>
            <p:nvPr/>
          </p:nvCxnSpPr>
          <p:spPr>
            <a:xfrm flipV="1">
              <a:off x="1789043" y="2714887"/>
              <a:ext cx="1993309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A6FFD92A-9B62-40C3-9F16-C85C75D8AF72}"/>
                </a:ext>
              </a:extLst>
            </p:cNvPr>
            <p:cNvCxnSpPr>
              <a:stCxn id="15" idx="0"/>
              <a:endCxn id="30" idx="4"/>
            </p:cNvCxnSpPr>
            <p:nvPr/>
          </p:nvCxnSpPr>
          <p:spPr>
            <a:xfrm flipV="1">
              <a:off x="2410238" y="2719857"/>
              <a:ext cx="163995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D8BCB593-2731-47F0-AFCF-CC17C62781A7}"/>
                </a:ext>
              </a:extLst>
            </p:cNvPr>
            <p:cNvCxnSpPr>
              <a:stCxn id="15" idx="0"/>
              <a:endCxn id="32" idx="4"/>
            </p:cNvCxnSpPr>
            <p:nvPr/>
          </p:nvCxnSpPr>
          <p:spPr>
            <a:xfrm flipV="1">
              <a:off x="2410238" y="2714887"/>
              <a:ext cx="137211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56B6AF94-67EB-4166-ADF3-AE7A21D6F899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2073371" y="2719759"/>
              <a:ext cx="336867" cy="23790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9C25F9F1-6D86-41E2-93E2-5A50583145FB}"/>
                </a:ext>
              </a:extLst>
            </p:cNvPr>
            <p:cNvCxnSpPr>
              <a:stCxn id="14" idx="0"/>
              <a:endCxn id="31" idx="4"/>
            </p:cNvCxnSpPr>
            <p:nvPr/>
          </p:nvCxnSpPr>
          <p:spPr>
            <a:xfrm flipH="1" flipV="1">
              <a:off x="2082247" y="2719857"/>
              <a:ext cx="2083906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E87B4D67-507A-4414-A1F6-D853A7A25B06}"/>
                </a:ext>
              </a:extLst>
            </p:cNvPr>
            <p:cNvCxnSpPr>
              <a:stCxn id="14" idx="0"/>
              <a:endCxn id="30" idx="4"/>
            </p:cNvCxnSpPr>
            <p:nvPr/>
          </p:nvCxnSpPr>
          <p:spPr>
            <a:xfrm flipH="1" flipV="1">
              <a:off x="2574233" y="2719857"/>
              <a:ext cx="1591920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BC29E2A8-FEDF-42EF-8425-6BFEEB05C976}"/>
                </a:ext>
              </a:extLst>
            </p:cNvPr>
            <p:cNvCxnSpPr>
              <a:stCxn id="14" idx="0"/>
              <a:endCxn id="32" idx="4"/>
            </p:cNvCxnSpPr>
            <p:nvPr/>
          </p:nvCxnSpPr>
          <p:spPr>
            <a:xfrm flipH="1" flipV="1">
              <a:off x="3782352" y="2714887"/>
              <a:ext cx="383801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9B461E-A648-4563-8C5F-1E3CA3405882}"/>
                    </a:ext>
                  </a:extLst>
                </p:cNvPr>
                <p:cNvSpPr txBox="1"/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000" r="-4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23EF4C8-3ECF-4FFC-92D9-7CDC7482CBC4}"/>
                    </a:ext>
                  </a:extLst>
                </p:cNvPr>
                <p:cNvSpPr txBox="1"/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725" r="-1961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86D44AC-B1B5-4F59-8F30-AE0684A16B7D}"/>
                    </a:ext>
                  </a:extLst>
                </p:cNvPr>
                <p:cNvSpPr txBox="1"/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725" r="-1961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F81BCB7-7F38-4184-9E65-6E22A5D7EDF4}"/>
                    </a:ext>
                  </a:extLst>
                </p:cNvPr>
                <p:cNvSpPr txBox="1"/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2500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55C1D4-B7CC-4D0C-B803-6DE6CC775B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7387" y="1835992"/>
            <a:ext cx="5686425" cy="923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CE2B290-EAFA-4DB1-AFE3-583846598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0183" y="2952750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4065" y="9837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1671934"/>
            <a:ext cx="6685533" cy="4361024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C76CF6BF-57B7-49EE-B018-4A38AA7C61E2}"/>
              </a:ext>
            </a:extLst>
          </p:cNvPr>
          <p:cNvSpPr txBox="1">
            <a:spLocks/>
          </p:cNvSpPr>
          <p:nvPr/>
        </p:nvSpPr>
        <p:spPr>
          <a:xfrm>
            <a:off x="934065" y="300139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4.7. Training Perceptron</a:t>
            </a:r>
            <a:endParaRPr lang="ko-KR" altLang="en-US" sz="32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055B782-2742-4536-980B-61EC30B014C1}"/>
              </a:ext>
            </a:extLst>
          </p:cNvPr>
          <p:cNvGrpSpPr/>
          <p:nvPr/>
        </p:nvGrpSpPr>
        <p:grpSpPr>
          <a:xfrm>
            <a:off x="6773925" y="2203326"/>
            <a:ext cx="5043948" cy="3298239"/>
            <a:chOff x="5372326" y="1371600"/>
            <a:chExt cx="5809798" cy="4280916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DF7D661D-2D0D-446D-BC5B-D4D7B23DA6F3}"/>
                </a:ext>
              </a:extLst>
            </p:cNvPr>
            <p:cNvCxnSpPr/>
            <p:nvPr/>
          </p:nvCxnSpPr>
          <p:spPr>
            <a:xfrm>
              <a:off x="5895975" y="4972050"/>
              <a:ext cx="476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8A391BE0-6E5C-429E-B2E9-A45E1DC2EDE4}"/>
                </a:ext>
              </a:extLst>
            </p:cNvPr>
            <p:cNvCxnSpPr/>
            <p:nvPr/>
          </p:nvCxnSpPr>
          <p:spPr>
            <a:xfrm flipV="1">
              <a:off x="6324600" y="1371600"/>
              <a:ext cx="0" cy="4280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D04E79D-9257-4929-8304-787292776E1A}"/>
                </a:ext>
              </a:extLst>
            </p:cNvPr>
            <p:cNvSpPr/>
            <p:nvPr/>
          </p:nvSpPr>
          <p:spPr>
            <a:xfrm flipH="1">
              <a:off x="5372326" y="1757327"/>
              <a:ext cx="5809798" cy="2735438"/>
            </a:xfrm>
            <a:custGeom>
              <a:avLst/>
              <a:gdLst>
                <a:gd name="connsiteX0" fmla="*/ 0 w 5809798"/>
                <a:gd name="connsiteY0" fmla="*/ 0 h 2735438"/>
                <a:gd name="connsiteX1" fmla="*/ 1628775 w 5809798"/>
                <a:gd name="connsiteY1" fmla="*/ 1990725 h 2735438"/>
                <a:gd name="connsiteX2" fmla="*/ 2981325 w 5809798"/>
                <a:gd name="connsiteY2" fmla="*/ 1390650 h 2735438"/>
                <a:gd name="connsiteX3" fmla="*/ 4295775 w 5809798"/>
                <a:gd name="connsiteY3" fmla="*/ 2733675 h 2735438"/>
                <a:gd name="connsiteX4" fmla="*/ 5676900 w 5809798"/>
                <a:gd name="connsiteY4" fmla="*/ 1057275 h 2735438"/>
                <a:gd name="connsiteX5" fmla="*/ 5676900 w 5809798"/>
                <a:gd name="connsiteY5" fmla="*/ 1047750 h 2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9798" h="2735438">
                  <a:moveTo>
                    <a:pt x="0" y="0"/>
                  </a:moveTo>
                  <a:cubicBezTo>
                    <a:pt x="565944" y="879475"/>
                    <a:pt x="1131888" y="1758950"/>
                    <a:pt x="1628775" y="1990725"/>
                  </a:cubicBezTo>
                  <a:cubicBezTo>
                    <a:pt x="2125662" y="2222500"/>
                    <a:pt x="2536825" y="1266825"/>
                    <a:pt x="2981325" y="1390650"/>
                  </a:cubicBezTo>
                  <a:cubicBezTo>
                    <a:pt x="3425825" y="1514475"/>
                    <a:pt x="3846513" y="2789237"/>
                    <a:pt x="4295775" y="2733675"/>
                  </a:cubicBezTo>
                  <a:cubicBezTo>
                    <a:pt x="4745037" y="2678113"/>
                    <a:pt x="5676900" y="1057275"/>
                    <a:pt x="5676900" y="1057275"/>
                  </a:cubicBezTo>
                  <a:cubicBezTo>
                    <a:pt x="5907087" y="776288"/>
                    <a:pt x="5791993" y="912019"/>
                    <a:pt x="5676900" y="10477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FBBFE8E-E1FB-49B6-9087-D0AD374C81BF}"/>
                </a:ext>
              </a:extLst>
            </p:cNvPr>
            <p:cNvGrpSpPr/>
            <p:nvPr/>
          </p:nvGrpSpPr>
          <p:grpSpPr>
            <a:xfrm>
              <a:off x="7774306" y="3512058"/>
              <a:ext cx="45719" cy="1459992"/>
              <a:chOff x="7774306" y="3512058"/>
              <a:chExt cx="45719" cy="1459992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D110283C-CDB9-4603-BCBA-C8BA7C4E3434}"/>
                  </a:ext>
                </a:extLst>
              </p:cNvPr>
              <p:cNvCxnSpPr/>
              <p:nvPr/>
            </p:nvCxnSpPr>
            <p:spPr>
              <a:xfrm>
                <a:off x="7791450" y="3512058"/>
                <a:ext cx="0" cy="1459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AAC0EDC6-8D0A-431B-BC93-35D973F6C455}"/>
                  </a:ext>
                </a:extLst>
              </p:cNvPr>
              <p:cNvSpPr/>
              <p:nvPr/>
            </p:nvSpPr>
            <p:spPr>
              <a:xfrm>
                <a:off x="7774306" y="3512058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EBBEB5-6BA3-410C-8A0C-1ECD1595D57B}"/>
                    </a:ext>
                  </a:extLst>
                </p:cNvPr>
                <p:cNvSpPr txBox="1"/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15D2FF-2FCC-4A76-9820-1F8E4137E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298" r="-7018" b="-4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67351E-F1AF-4751-9F78-C8A62BB2EB6D}"/>
                    </a:ext>
                  </a:extLst>
                </p:cNvPr>
                <p:cNvSpPr txBox="1"/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5D8C75-608A-4EFF-959F-2FB4BBD87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909" r="-7955" b="-4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B863C81E-65B1-4769-90F0-F7EB6CA10246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4171950"/>
              <a:ext cx="0" cy="8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2E822702-43D4-40D2-BA70-42B9DDCBA27F}"/>
                </a:ext>
              </a:extLst>
            </p:cNvPr>
            <p:cNvSpPr/>
            <p:nvPr/>
          </p:nvSpPr>
          <p:spPr>
            <a:xfrm>
              <a:off x="7315201" y="4147312"/>
              <a:ext cx="52348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B6BE931-C148-4CF5-A22D-32A8496166B5}"/>
                    </a:ext>
                  </a:extLst>
                </p:cNvPr>
                <p:cNvSpPr txBox="1"/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B926B44-2FEE-4B1C-BA39-AF6590913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264" r="-18868" b="-8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AD4D071-115B-45D8-A8D5-46249AEA1450}"/>
                    </a:ext>
                  </a:extLst>
                </p:cNvPr>
                <p:cNvSpPr txBox="1"/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28F961-E49B-491D-98D2-7DA7389AB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9489" r="-18248" b="-8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26A8B96F-4776-4038-809C-09786987F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1056" y="2157496"/>
              <a:ext cx="2343150" cy="71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05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4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9" y="2161844"/>
            <a:ext cx="29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Regression (Linear Output) 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F1F823-B873-4E0D-872B-5446049E8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6" y="2627565"/>
            <a:ext cx="4695825" cy="6572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67155A6-ADB0-44D3-A679-23F40BE9A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804" y="3381179"/>
            <a:ext cx="4743450" cy="6286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E688654-69E7-46C9-BE12-0947B76FB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9" y="4104861"/>
            <a:ext cx="5476875" cy="7334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30F5A8-8D9C-4C08-B0BB-5A47A63AC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04" y="5020829"/>
            <a:ext cx="5391150" cy="6477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7BD67B-B17B-4FB4-9ADD-262F44B8045A}"/>
              </a:ext>
            </a:extLst>
          </p:cNvPr>
          <p:cNvGrpSpPr/>
          <p:nvPr/>
        </p:nvGrpSpPr>
        <p:grpSpPr>
          <a:xfrm>
            <a:off x="6275748" y="1516099"/>
            <a:ext cx="5742039" cy="3730159"/>
            <a:chOff x="5372326" y="1371600"/>
            <a:chExt cx="5809798" cy="4280916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6F2B3A3F-BE3F-4DFC-A7E1-414EAB21AC7A}"/>
                </a:ext>
              </a:extLst>
            </p:cNvPr>
            <p:cNvCxnSpPr/>
            <p:nvPr/>
          </p:nvCxnSpPr>
          <p:spPr>
            <a:xfrm>
              <a:off x="5895975" y="4972050"/>
              <a:ext cx="476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0086045-AE05-41B7-9027-2075B917BDEB}"/>
                </a:ext>
              </a:extLst>
            </p:cNvPr>
            <p:cNvCxnSpPr/>
            <p:nvPr/>
          </p:nvCxnSpPr>
          <p:spPr>
            <a:xfrm flipV="1">
              <a:off x="6324600" y="1371600"/>
              <a:ext cx="0" cy="4280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F1B4BCA-DA64-48A9-BC74-9E0D67BB3300}"/>
                </a:ext>
              </a:extLst>
            </p:cNvPr>
            <p:cNvSpPr/>
            <p:nvPr/>
          </p:nvSpPr>
          <p:spPr>
            <a:xfrm flipH="1">
              <a:off x="5372326" y="1757327"/>
              <a:ext cx="5809798" cy="2735438"/>
            </a:xfrm>
            <a:custGeom>
              <a:avLst/>
              <a:gdLst>
                <a:gd name="connsiteX0" fmla="*/ 0 w 5809798"/>
                <a:gd name="connsiteY0" fmla="*/ 0 h 2735438"/>
                <a:gd name="connsiteX1" fmla="*/ 1628775 w 5809798"/>
                <a:gd name="connsiteY1" fmla="*/ 1990725 h 2735438"/>
                <a:gd name="connsiteX2" fmla="*/ 2981325 w 5809798"/>
                <a:gd name="connsiteY2" fmla="*/ 1390650 h 2735438"/>
                <a:gd name="connsiteX3" fmla="*/ 4295775 w 5809798"/>
                <a:gd name="connsiteY3" fmla="*/ 2733675 h 2735438"/>
                <a:gd name="connsiteX4" fmla="*/ 5676900 w 5809798"/>
                <a:gd name="connsiteY4" fmla="*/ 1057275 h 2735438"/>
                <a:gd name="connsiteX5" fmla="*/ 5676900 w 5809798"/>
                <a:gd name="connsiteY5" fmla="*/ 1047750 h 2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9798" h="2735438">
                  <a:moveTo>
                    <a:pt x="0" y="0"/>
                  </a:moveTo>
                  <a:cubicBezTo>
                    <a:pt x="565944" y="879475"/>
                    <a:pt x="1131888" y="1758950"/>
                    <a:pt x="1628775" y="1990725"/>
                  </a:cubicBezTo>
                  <a:cubicBezTo>
                    <a:pt x="2125662" y="2222500"/>
                    <a:pt x="2536825" y="1266825"/>
                    <a:pt x="2981325" y="1390650"/>
                  </a:cubicBezTo>
                  <a:cubicBezTo>
                    <a:pt x="3425825" y="1514475"/>
                    <a:pt x="3846513" y="2789237"/>
                    <a:pt x="4295775" y="2733675"/>
                  </a:cubicBezTo>
                  <a:cubicBezTo>
                    <a:pt x="4745037" y="2678113"/>
                    <a:pt x="5676900" y="1057275"/>
                    <a:pt x="5676900" y="1057275"/>
                  </a:cubicBezTo>
                  <a:cubicBezTo>
                    <a:pt x="5907087" y="776288"/>
                    <a:pt x="5791993" y="912019"/>
                    <a:pt x="5676900" y="10477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4E25149E-6BB2-4A19-A701-1688AB21E5F6}"/>
                </a:ext>
              </a:extLst>
            </p:cNvPr>
            <p:cNvGrpSpPr/>
            <p:nvPr/>
          </p:nvGrpSpPr>
          <p:grpSpPr>
            <a:xfrm>
              <a:off x="7774306" y="3512058"/>
              <a:ext cx="45719" cy="1459992"/>
              <a:chOff x="7774306" y="3512058"/>
              <a:chExt cx="45719" cy="1459992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C5429EFA-478A-4414-9901-78E2D40D2B2A}"/>
                  </a:ext>
                </a:extLst>
              </p:cNvPr>
              <p:cNvCxnSpPr/>
              <p:nvPr/>
            </p:nvCxnSpPr>
            <p:spPr>
              <a:xfrm>
                <a:off x="7791450" y="3512058"/>
                <a:ext cx="0" cy="1459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60F35B4A-8F6F-43CF-A3E9-EED53E8C2573}"/>
                  </a:ext>
                </a:extLst>
              </p:cNvPr>
              <p:cNvSpPr/>
              <p:nvPr/>
            </p:nvSpPr>
            <p:spPr>
              <a:xfrm>
                <a:off x="7774306" y="3512058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60AF85B-A533-431D-98AD-BAA1D7E40730}"/>
                    </a:ext>
                  </a:extLst>
                </p:cNvPr>
                <p:cNvSpPr txBox="1"/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2856F0-8DA5-4D03-A45A-27041F429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0769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22E135C-FCAC-4ECF-BD8C-6C81C8FCDED1}"/>
                    </a:ext>
                  </a:extLst>
                </p:cNvPr>
                <p:cNvSpPr txBox="1"/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00B9CD-0915-4043-B5BB-4A739A868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000" r="-1000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4FB8534-CC92-4E93-B929-940A3429E7ED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4171950"/>
              <a:ext cx="0" cy="8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03EFB01-80E3-47E7-ADC4-196067FE6B61}"/>
                </a:ext>
              </a:extLst>
            </p:cNvPr>
            <p:cNvSpPr/>
            <p:nvPr/>
          </p:nvSpPr>
          <p:spPr>
            <a:xfrm>
              <a:off x="7315201" y="4147312"/>
              <a:ext cx="52348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80E3C7E-4CE6-45D7-9993-DABDFB50A73B}"/>
                    </a:ext>
                  </a:extLst>
                </p:cNvPr>
                <p:cNvSpPr txBox="1"/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1CDB95-B1DF-4741-829E-FC11E7BB0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833" r="-10000" b="-5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5133ECA-7FDD-488B-8CBB-6F10FD9BEE4E}"/>
                    </a:ext>
                  </a:extLst>
                </p:cNvPr>
                <p:cNvSpPr txBox="1"/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56D9BC3-AB35-4ABC-9387-53E1DB809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487" r="-7692" b="-6153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284FFB4-D123-4556-821B-3CF8071A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41056" y="2157496"/>
              <a:ext cx="2343150" cy="71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77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3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8" y="2161844"/>
            <a:ext cx="35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Classification (Sigmoid Output)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732681-E297-45D3-8349-4207EEA2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4" y="2633948"/>
            <a:ext cx="5105400" cy="1485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30BE32-9798-43BC-82BD-F1230FF78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" y="4920377"/>
            <a:ext cx="5953125" cy="7048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779B3B1-1967-449F-856C-CF121681F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4" y="5905500"/>
            <a:ext cx="5676900" cy="6477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7464EE5-FE89-4276-AA5F-84E69D10A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124" y="4160035"/>
            <a:ext cx="4743450" cy="628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7212A6-F4F4-44E2-83CD-BC5C5C379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787635"/>
            <a:ext cx="5781675" cy="46672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9A03ECB-949E-45C3-B32B-3A1508685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347179"/>
            <a:ext cx="5943600" cy="7524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3A10396-4AFA-4DF1-A24D-8C9E712E4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300" y="4160035"/>
            <a:ext cx="54387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0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6C917F7-5809-4D9C-ACA6-A9EDA2AB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2014537"/>
            <a:ext cx="79343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7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Expressiveness of </a:t>
            </a:r>
            <a:r>
              <a:rPr lang="en-US" altLang="ko-KR" sz="3200" b="1" dirty="0" err="1"/>
              <a:t>Perceptrons</a:t>
            </a:r>
            <a:r>
              <a:rPr lang="en-US" altLang="ko-KR" sz="3200" b="1" dirty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0938"/>
            <a:ext cx="10515600" cy="530505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Consider perceptron with a = step function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r>
              <a:rPr lang="en-US" altLang="ko-KR" dirty="0"/>
              <a:t>Can represent AND, OR, NOT, majority, etc., but not XOR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Represents a linear separator in input space: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54" y="1453404"/>
            <a:ext cx="7143750" cy="1638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53" y="3624170"/>
            <a:ext cx="5907181" cy="20801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866" y="5808382"/>
            <a:ext cx="3267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6730BA-FD71-4CCF-AACE-D7333539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204375"/>
            <a:ext cx="11472421" cy="36558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E7993C5-1914-4B58-A6AD-37A11F66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4" y="3860230"/>
            <a:ext cx="3188420" cy="29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4.1. Classification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1686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Credit scoring example: </a:t>
            </a:r>
          </a:p>
          <a:p>
            <a:pPr lvl="1"/>
            <a:r>
              <a:rPr lang="en-US" altLang="ko-KR" sz="2000" dirty="0"/>
              <a:t>Inputs are income and savings</a:t>
            </a:r>
          </a:p>
          <a:p>
            <a:pPr lvl="1"/>
            <a:r>
              <a:rPr lang="en-US" altLang="ko-KR" sz="2000" dirty="0"/>
              <a:t>Output is low-risk vs. high-risk</a:t>
            </a:r>
          </a:p>
          <a:p>
            <a:r>
              <a:rPr lang="en-US" altLang="ko-KR" sz="2400" dirty="0"/>
              <a:t>Formally speaking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Decision rule: if we know </a:t>
            </a:r>
          </a:p>
          <a:p>
            <a:endParaRPr lang="ko-KR" altLang="en-US" sz="2400" dirty="0"/>
          </a:p>
          <a:p>
            <a:endParaRPr lang="en-US" altLang="ko-KR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51" y="2530008"/>
            <a:ext cx="2486025" cy="6953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54772"/>
            <a:ext cx="1524000" cy="371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90" y="3944750"/>
            <a:ext cx="6153150" cy="273367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133A3D73-3500-4C55-85D8-9A774DB04217}"/>
              </a:ext>
            </a:extLst>
          </p:cNvPr>
          <p:cNvGrpSpPr/>
          <p:nvPr/>
        </p:nvGrpSpPr>
        <p:grpSpPr>
          <a:xfrm>
            <a:off x="6564041" y="1097696"/>
            <a:ext cx="5211192" cy="3559947"/>
            <a:chOff x="4672584" y="791683"/>
            <a:chExt cx="5605271" cy="4777013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CA3F51E-1F15-4B74-A974-1833D9534F50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29A6E8F-2240-451B-ADC5-A3EF28373057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D1EC8EA-DB82-4A42-9A75-F37DD10ABF52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E4CEED5-2E85-4B71-9EDD-246075D8F97C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48A2965-78CB-47C4-8046-5B6BF1359E5B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281BE15-9B18-4CB0-B7CE-56AF7BEB21AC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125D23D-B7F2-4390-8582-3612BF54463A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DB4A27D-E171-4441-9D2B-C71D67C0ADB9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7FBC1D6-A8C1-493D-AB1C-FBCC7864CE4F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AF180E-9E1C-4008-BDC1-BE78E29B6C03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1E6F7F-5E4F-4B8C-96B7-9F7362BD73C8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B7E32A0-A6A3-4CD6-AE36-80188C67D5BF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08444F3-74BF-4E4F-B3CA-67A64C67EE90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98AE186-EB2D-4781-99C5-F6EE3E726BD0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B39C421-1FCB-4A66-A2D2-40AB3BB2EB8B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0B310DB-7488-4CD5-BA72-FE5E200762EA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B96F7F7-FA56-4B18-8539-408E5852A84F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8F5FB64-C27A-4AC8-8189-0F9898AE1C91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7D92A66-2D08-4589-847B-F4F0A6997765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F711CF5-357C-4DDF-AD35-81FD81FF1D20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9FC219A-E0B9-47A6-AF10-25ADF2FD41BA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1535AF-5FDE-47F3-8F42-BCA113D36CA2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7AF52-654A-4589-893F-CB8B6D290890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32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4.2. Bayes’ Optimal Classifier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5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Bayes rule for one concept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  <a:p>
            <a:endParaRPr lang="en-US" altLang="ko-KR" sz="2400" dirty="0"/>
          </a:p>
          <a:p>
            <a:r>
              <a:rPr lang="en-US" altLang="ko-KR" sz="2400" dirty="0"/>
              <a:t>Bayes rule for K &gt; 1 concepts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Decision rule using Bayes rule (</a:t>
            </a:r>
            <a:r>
              <a:rPr lang="en-US" altLang="ko-KR" sz="2400" b="1" dirty="0"/>
              <a:t>Bayes optimal classifier</a:t>
            </a:r>
            <a:r>
              <a:rPr lang="en-US" altLang="ko-KR" sz="2400" dirty="0"/>
              <a:t>):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20" y="1169895"/>
            <a:ext cx="4829175" cy="17716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820" y="3347012"/>
            <a:ext cx="3829050" cy="1581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34" y="5934075"/>
            <a:ext cx="3811583" cy="6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2EFF123-CCCB-4426-895E-9EF2348E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100137"/>
            <a:ext cx="94869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4.3. Losses and Risks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8826" y="1236343"/>
                <a:ext cx="11963376" cy="3489326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dirty="0"/>
                  <a:t>Credit scoring problem</a:t>
                </a:r>
              </a:p>
              <a:p>
                <a:pPr lvl="1"/>
                <a:r>
                  <a:rPr lang="en-US" altLang="ko-KR" sz="2000" dirty="0"/>
                  <a:t>Accept low-risk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increasing profits</a:t>
                </a:r>
                <a:r>
                  <a:rPr lang="en-US" altLang="ko-KR" sz="2000" dirty="0"/>
                  <a:t> </a:t>
                </a:r>
              </a:p>
              <a:p>
                <a:pPr lvl="1"/>
                <a:r>
                  <a:rPr lang="en-US" altLang="ko-KR" sz="2000" dirty="0"/>
                  <a:t>Reject high-risk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decreasing losses</a:t>
                </a:r>
                <a:endParaRPr lang="en-US" altLang="ko-KR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increased loss by accepted high-risk applicant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ko-KR" sz="2000" dirty="0"/>
                  <a:t> decreased gains by rejected low-risk applicant</a:t>
                </a:r>
              </a:p>
              <a:p>
                <a:pPr lvl="1"/>
                <a:r>
                  <a:rPr lang="en-US" altLang="ko-KR" sz="2000" b="1" dirty="0"/>
                  <a:t>Errors are not symmetric!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Maximizing gains? Minimizing Losses?</a:t>
                </a:r>
                <a:endParaRPr lang="en-US" altLang="ko-KR" sz="2000" dirty="0"/>
              </a:p>
              <a:p>
                <a:r>
                  <a:rPr lang="en-US" altLang="ko-KR" sz="2400" dirty="0"/>
                  <a:t>Define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: Action assigning input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2000" dirty="0"/>
                  <a:t>: Loss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although the real class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sz="20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Expected risk: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Decision rule (minimum risk classifier):</a:t>
                </a:r>
              </a:p>
              <a:p>
                <a:pPr marL="0" indent="0">
                  <a:buNone/>
                </a:pPr>
                <a:endParaRPr lang="en-US" altLang="ko-KR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26" y="1236343"/>
                <a:ext cx="11963376" cy="3489326"/>
              </a:xfrm>
              <a:blipFill>
                <a:blip r:embed="rId2"/>
                <a:stretch>
                  <a:fillRect l="-662" t="-2448" r="-153" b="-39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661563-3E8C-4CF6-9156-F28F6BAF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549" y="4429759"/>
            <a:ext cx="2752725" cy="8001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0998D0D-0B5F-4F4B-B071-9E9A9BD2E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61" y="5477133"/>
            <a:ext cx="30956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0B4807E-9427-4D89-83B1-C63022B1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90550"/>
            <a:ext cx="7924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41D060-97F9-4756-A55E-4D799C57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8" y="414780"/>
            <a:ext cx="11722436" cy="53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0/1 Loss and Rejection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76D823D9-571C-4C5E-B27E-E8128F55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1279"/>
            <a:ext cx="11727402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0/1 loss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lvl="1"/>
            <a:r>
              <a:rPr lang="en-US" altLang="ko-KR" sz="2000" dirty="0"/>
              <a:t>Minimum risk classifier = Bayes optimal classifier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Rejection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000962-6868-4243-BC59-5FA3D3B3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35" y="1055833"/>
            <a:ext cx="2028825" cy="647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EAD7436-D070-4C86-B62D-61F7FFD81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661000"/>
            <a:ext cx="5810250" cy="8286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4D75529-8AA0-453E-A12E-7282E28D8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7" y="3507258"/>
            <a:ext cx="3552825" cy="10001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8620B4C-1CA5-4621-89A4-F6F15150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87" y="4476005"/>
            <a:ext cx="3505200" cy="7905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DDF2F16-D9A7-4EA0-B35E-72DA88902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551507"/>
            <a:ext cx="3933825" cy="762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69AE954-791D-43E4-95B7-9FD41088B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12" y="5387974"/>
            <a:ext cx="5372100" cy="11049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58854D2-42D4-4C2E-8C61-79454F5C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5454649"/>
            <a:ext cx="45815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330</Words>
  <Application>Microsoft Office PowerPoint</Application>
  <PresentationFormat>와이드스크린</PresentationFormat>
  <Paragraphs>178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Cambria Math</vt:lpstr>
      <vt:lpstr>Times New Roman</vt:lpstr>
      <vt:lpstr>Wingdings</vt:lpstr>
      <vt:lpstr>Office 테마</vt:lpstr>
      <vt:lpstr>Machine Learning</vt:lpstr>
      <vt:lpstr>Contents</vt:lpstr>
      <vt:lpstr>4.1. Classification</vt:lpstr>
      <vt:lpstr>4.2. Bayes’ Optimal Classifier</vt:lpstr>
      <vt:lpstr>PowerPoint 프레젠테이션</vt:lpstr>
      <vt:lpstr>4.3. Losses and Risks</vt:lpstr>
      <vt:lpstr>PowerPoint 프레젠테이션</vt:lpstr>
      <vt:lpstr>PowerPoint 프레젠테이션</vt:lpstr>
      <vt:lpstr>0/1 Loss and Rejection</vt:lpstr>
      <vt:lpstr>4.4. Discriminant Functions </vt:lpstr>
      <vt:lpstr>Likelihood-based vs. Discriminant-based </vt:lpstr>
      <vt:lpstr>4.5. Linear Discriminant Function </vt:lpstr>
      <vt:lpstr>PowerPoint 프레젠테이션</vt:lpstr>
      <vt:lpstr>PowerPoint 프레젠테이션</vt:lpstr>
      <vt:lpstr>Multiple Classes (One-vs-All) </vt:lpstr>
      <vt:lpstr>Pairwise Separation (One-vs-One) </vt:lpstr>
      <vt:lpstr>4.6. Single Layer Perceptron</vt:lpstr>
      <vt:lpstr>PowerPoint 프레젠테이션</vt:lpstr>
      <vt:lpstr>Single-Layer Perceptron with K Outputs </vt:lpstr>
      <vt:lpstr>Gradient Descent </vt:lpstr>
      <vt:lpstr>Gradient Descent </vt:lpstr>
      <vt:lpstr>Gradient Descent </vt:lpstr>
      <vt:lpstr>PowerPoint 프레젠테이션</vt:lpstr>
      <vt:lpstr>Expressiveness of Perceptrons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osh</cp:lastModifiedBy>
  <cp:revision>73</cp:revision>
  <cp:lastPrinted>2016-07-20T07:30:15Z</cp:lastPrinted>
  <dcterms:created xsi:type="dcterms:W3CDTF">2015-08-10T05:26:43Z</dcterms:created>
  <dcterms:modified xsi:type="dcterms:W3CDTF">2020-09-07T06:01:54Z</dcterms:modified>
</cp:coreProperties>
</file>