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9" r:id="rId6"/>
    <p:sldId id="274" r:id="rId7"/>
    <p:sldId id="275" r:id="rId8"/>
    <p:sldId id="276" r:id="rId9"/>
    <p:sldId id="284" r:id="rId10"/>
    <p:sldId id="283" r:id="rId11"/>
    <p:sldId id="277" r:id="rId12"/>
    <p:sldId id="278" r:id="rId13"/>
    <p:sldId id="280" r:id="rId14"/>
    <p:sldId id="281" r:id="rId15"/>
    <p:sldId id="279" r:id="rId16"/>
    <p:sldId id="282" r:id="rId17"/>
  </p:sldIdLst>
  <p:sldSz cx="12192000" cy="6858000"/>
  <p:notesSz cx="6735763" cy="98694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6904C3-569C-43B8-A989-E6B23C823FFE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0F6C9B-A158-4E05-A5CD-CB7F576697B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9714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941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9134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175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680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945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921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363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19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432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2641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67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F6B93-DFC6-4870-B667-2282D4769E1A}" type="datetimeFigureOut">
              <a:rPr lang="ko-KR" altLang="en-US" smtClean="0"/>
              <a:t>2020-08-24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0C6E4-8F79-4FC1-9149-EA4B3B7199D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6899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on-parametric_statistics" TargetMode="External"/><Relationship Id="rId2" Type="http://schemas.openxmlformats.org/officeDocument/2006/relationships/hyperlink" Target="https://en.wikipedia.org/wiki/Pattern_recogn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pace" TargetMode="External"/><Relationship Id="rId5" Type="http://schemas.openxmlformats.org/officeDocument/2006/relationships/hyperlink" Target="https://en.wikipedia.org/wiki/Regression_analysis" TargetMode="External"/><Relationship Id="rId4" Type="http://schemas.openxmlformats.org/officeDocument/2006/relationships/hyperlink" Target="https://en.wikipedia.org/wiki/Statistical_classification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Mutual_information" TargetMode="External"/><Relationship Id="rId3" Type="http://schemas.openxmlformats.org/officeDocument/2006/relationships/hyperlink" Target="https://en.wikipedia.org/wiki/Heuristic_(computer_science)" TargetMode="External"/><Relationship Id="rId7" Type="http://schemas.openxmlformats.org/officeDocument/2006/relationships/hyperlink" Target="https://en.wikipedia.org/wiki/Evolutionary_algorithm" TargetMode="External"/><Relationship Id="rId2" Type="http://schemas.openxmlformats.org/officeDocument/2006/relationships/hyperlink" Target="#cite_note-5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caling" TargetMode="External"/><Relationship Id="rId5" Type="http://schemas.openxmlformats.org/officeDocument/2006/relationships/hyperlink" Target="https://en.wikipedia.org/wiki/Feature_selection" TargetMode="External"/><Relationship Id="rId4" Type="http://schemas.openxmlformats.org/officeDocument/2006/relationships/hyperlink" Target="https://en.wikipedia.org/wiki/Hyperparameter_optimizatio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Feature_space" TargetMode="External"/><Relationship Id="rId2" Type="http://schemas.openxmlformats.org/officeDocument/2006/relationships/hyperlink" Target="https://en.wikipedia.org/wiki/Feature_extraction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Canonical_correlation" TargetMode="External"/><Relationship Id="rId3" Type="http://schemas.openxmlformats.org/officeDocument/2006/relationships/hyperlink" Target="https://en.wikipedia.org/wiki/Curse_of_Dimensionality" TargetMode="External"/><Relationship Id="rId7" Type="http://schemas.openxmlformats.org/officeDocument/2006/relationships/hyperlink" Target="https://en.wikipedia.org/wiki/Linear_discriminant_analysis" TargetMode="External"/><Relationship Id="rId2" Type="http://schemas.openxmlformats.org/officeDocument/2006/relationships/hyperlink" Target="https://en.wikipedia.org/wiki/Dimension_reduc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Principal_Component_Analysis" TargetMode="External"/><Relationship Id="rId11" Type="http://schemas.openxmlformats.org/officeDocument/2006/relationships/hyperlink" Target="https://en.wikipedia.org/wiki/Embedding" TargetMode="External"/><Relationship Id="rId5" Type="http://schemas.openxmlformats.org/officeDocument/2006/relationships/hyperlink" Target="https://en.wikipedia.org/wiki/Feature_extraction" TargetMode="External"/><Relationship Id="rId10" Type="http://schemas.openxmlformats.org/officeDocument/2006/relationships/hyperlink" Target="https://en.wikipedia.org/wiki/Machine_learning" TargetMode="External"/><Relationship Id="rId4" Type="http://schemas.openxmlformats.org/officeDocument/2006/relationships/hyperlink" Target="https://en.wikipedia.org/wiki/Euclidean_distance" TargetMode="External"/><Relationship Id="rId9" Type="http://schemas.openxmlformats.org/officeDocument/2006/relationships/hyperlink" Target="https://en.wikipedia.org/wiki/Feature_(machine_learning)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Instance-based_learning" TargetMode="External"/><Relationship Id="rId3" Type="http://schemas.openxmlformats.org/officeDocument/2006/relationships/hyperlink" Target="https://en.wikipedia.org/wiki/Non-parametric_statistics" TargetMode="External"/><Relationship Id="rId7" Type="http://schemas.openxmlformats.org/officeDocument/2006/relationships/hyperlink" Target="https://en.wikipedia.org/wiki/Integer" TargetMode="External"/><Relationship Id="rId2" Type="http://schemas.openxmlformats.org/officeDocument/2006/relationships/hyperlink" Target="https://en.wikipedia.org/wiki/Pattern_recogni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Feature_space" TargetMode="External"/><Relationship Id="rId5" Type="http://schemas.openxmlformats.org/officeDocument/2006/relationships/hyperlink" Target="https://en.wikipedia.org/wiki/Regression_analysis" TargetMode="External"/><Relationship Id="rId10" Type="http://schemas.openxmlformats.org/officeDocument/2006/relationships/hyperlink" Target="https://en.wikipedia.org/wiki/Machine_learning" TargetMode="External"/><Relationship Id="rId4" Type="http://schemas.openxmlformats.org/officeDocument/2006/relationships/hyperlink" Target="https://en.wikipedia.org/wiki/Statistical_classification" TargetMode="External"/><Relationship Id="rId9" Type="http://schemas.openxmlformats.org/officeDocument/2006/relationships/hyperlink" Target="https://en.wikipedia.org/wiki/Lazy_learning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ontinuous_variable" TargetMode="External"/><Relationship Id="rId2" Type="http://schemas.openxmlformats.org/officeDocument/2006/relationships/hyperlink" Target="https://en.wikipedia.org/wiki/Feature_vector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Hamming_distance" TargetMode="External"/><Relationship Id="rId4" Type="http://schemas.openxmlformats.org/officeDocument/2006/relationships/hyperlink" Target="https://en.wikipedia.org/wiki/Euclidean_distance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2694" y="2595282"/>
            <a:ext cx="10385612" cy="847445"/>
          </a:xfrm>
        </p:spPr>
        <p:txBody>
          <a:bodyPr>
            <a:normAutofit fontScale="90000"/>
          </a:bodyPr>
          <a:lstStyle/>
          <a:p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Machine Learning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부제목 4">
            <a:extLst>
              <a:ext uri="{FF2B5EF4-FFF2-40B4-BE49-F238E27FC236}">
                <a16:creationId xmlns:a16="http://schemas.microsoft.com/office/drawing/2014/main" id="{BF146A2D-2C62-414E-96BE-A3CED82965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995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3FAD2F0-CADF-41B6-BB81-86549FC76B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642937"/>
            <a:ext cx="8839200" cy="557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395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79BF0A56-3963-44C8-B2C2-D9C30024213C}"/>
              </a:ext>
            </a:extLst>
          </p:cNvPr>
          <p:cNvSpPr txBox="1">
            <a:spLocks/>
          </p:cNvSpPr>
          <p:nvPr/>
        </p:nvSpPr>
        <p:spPr>
          <a:xfrm>
            <a:off x="767180" y="1190435"/>
            <a:ext cx="1807346" cy="818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00" b="1" dirty="0"/>
              <a:t>Regression</a:t>
            </a:r>
            <a:endParaRPr lang="ko-KR" altLang="en-US" sz="2400" dirty="0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90BD0906-BF8B-4B4B-B709-577AEC4A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15" y="479419"/>
            <a:ext cx="10515600" cy="568940"/>
          </a:xfrm>
        </p:spPr>
        <p:txBody>
          <a:bodyPr/>
          <a:lstStyle/>
          <a:p>
            <a:r>
              <a:rPr lang="en-US" altLang="ko-KR" sz="2800" b="1" dirty="0"/>
              <a:t>2.3. Regression by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-Nearest Neighbors Algorithm</a:t>
            </a:r>
            <a:endParaRPr lang="ko-KR" altLang="en-US" sz="28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B07CF619-1F28-471D-82AE-E344D0C1A1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0282" y="1411136"/>
            <a:ext cx="7467765" cy="4662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421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44053"/>
            <a:ext cx="10515600" cy="1734671"/>
          </a:xfrm>
        </p:spPr>
        <p:txBody>
          <a:bodyPr>
            <a:normAutofit/>
          </a:bodyPr>
          <a:lstStyle/>
          <a:p>
            <a:pPr algn="just"/>
            <a:r>
              <a:rPr lang="en-US" altLang="ko-KR" sz="1800" dirty="0"/>
              <a:t>In </a:t>
            </a:r>
            <a:r>
              <a:rPr lang="en-US" altLang="ko-KR" sz="1800" dirty="0">
                <a:hlinkClick r:id="rId2" action="ppaction://hlinkfile" tooltip="Pattern recognition"/>
              </a:rPr>
              <a:t>pattern recognition</a:t>
            </a:r>
            <a:r>
              <a:rPr lang="en-US" altLang="ko-KR" sz="1800" dirty="0"/>
              <a:t>, the </a:t>
            </a:r>
            <a:r>
              <a:rPr lang="en-US" altLang="ko-KR" sz="1800" b="1" i="1" dirty="0"/>
              <a:t>k</a:t>
            </a:r>
            <a:r>
              <a:rPr lang="en-US" altLang="ko-KR" sz="1800" b="1" dirty="0"/>
              <a:t>-Nearest Neighbors algorithm</a:t>
            </a:r>
            <a:r>
              <a:rPr lang="en-US" altLang="ko-KR" sz="1800" dirty="0"/>
              <a:t> (or </a:t>
            </a:r>
            <a:r>
              <a:rPr lang="en-US" altLang="ko-KR" sz="1800" b="1" i="1" dirty="0"/>
              <a:t>k</a:t>
            </a:r>
            <a:r>
              <a:rPr lang="en-US" altLang="ko-KR" sz="1800" b="1" dirty="0"/>
              <a:t>-NN</a:t>
            </a:r>
            <a:r>
              <a:rPr lang="en-US" altLang="ko-KR" sz="1800" dirty="0"/>
              <a:t> for short) is a </a:t>
            </a:r>
            <a:r>
              <a:rPr lang="en-US" altLang="ko-KR" sz="1800" dirty="0">
                <a:hlinkClick r:id="rId3" action="ppaction://hlinkfile" tooltip="Non-parametric statistics"/>
              </a:rPr>
              <a:t>non-parametric</a:t>
            </a:r>
            <a:r>
              <a:rPr lang="en-US" altLang="ko-KR" sz="1800" dirty="0"/>
              <a:t> method used for </a:t>
            </a:r>
            <a:r>
              <a:rPr lang="en-US" altLang="ko-KR" sz="1800" dirty="0">
                <a:hlinkClick r:id="rId4" action="ppaction://hlinkfile" tooltip="Statistical classification"/>
              </a:rPr>
              <a:t>classification</a:t>
            </a:r>
            <a:r>
              <a:rPr lang="en-US" altLang="ko-KR" sz="1800" dirty="0"/>
              <a:t> and </a:t>
            </a:r>
            <a:r>
              <a:rPr lang="en-US" altLang="ko-KR" sz="1800" dirty="0">
                <a:hlinkClick r:id="rId5" action="ppaction://hlinkfile" tooltip="Regression analysis"/>
              </a:rPr>
              <a:t>regression</a:t>
            </a:r>
            <a:r>
              <a:rPr lang="en-US" altLang="ko-KR" sz="1800" dirty="0"/>
              <a:t>. In both cases, the input consists of the </a:t>
            </a:r>
            <a:r>
              <a:rPr lang="en-US" altLang="ko-KR" sz="1800" i="1" dirty="0"/>
              <a:t>k</a:t>
            </a:r>
            <a:r>
              <a:rPr lang="en-US" altLang="ko-KR" sz="1800" dirty="0"/>
              <a:t> closest training examples in the </a:t>
            </a:r>
            <a:r>
              <a:rPr lang="en-US" altLang="ko-KR" sz="1800" dirty="0">
                <a:hlinkClick r:id="rId6" action="ppaction://hlinkfile" tooltip="Feature space"/>
              </a:rPr>
              <a:t>feature space</a:t>
            </a:r>
            <a:r>
              <a:rPr lang="en-US" altLang="ko-KR" sz="1800" dirty="0"/>
              <a:t>. The output depends on whether </a:t>
            </a:r>
            <a:r>
              <a:rPr lang="en-US" altLang="ko-KR" sz="1800" i="1" dirty="0"/>
              <a:t>k</a:t>
            </a:r>
            <a:r>
              <a:rPr lang="en-US" altLang="ko-KR" sz="1800" dirty="0"/>
              <a:t>-NN is used for classification or regression:</a:t>
            </a:r>
          </a:p>
          <a:p>
            <a:pPr algn="just"/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38200" y="2797774"/>
            <a:ext cx="10515600" cy="25280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000" b="1" dirty="0"/>
              <a:t>In </a:t>
            </a:r>
            <a:r>
              <a:rPr lang="en-US" altLang="ko-KR" sz="2000" b="1" i="1" dirty="0"/>
              <a:t>k-NN regression</a:t>
            </a:r>
            <a:r>
              <a:rPr lang="en-US" altLang="ko-KR" sz="2000" dirty="0"/>
              <a:t>, the output is the property value for the object. This value is </a:t>
            </a:r>
            <a:r>
              <a:rPr lang="en-US" altLang="ko-KR" sz="2000" b="1" dirty="0"/>
              <a:t>the average of the values of its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nearest neighbors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/>
              <a:t>Both for classification and regression, </a:t>
            </a:r>
            <a:r>
              <a:rPr lang="en-US" altLang="ko-KR" sz="2000" b="1" dirty="0"/>
              <a:t>it can be useful to assign weight to the contributions of the neighbors</a:t>
            </a:r>
            <a:r>
              <a:rPr lang="en-US" altLang="ko-KR" sz="2000" dirty="0"/>
              <a:t>, so that the nearer neighbors contribute more to the average than the more distant ones. For example, a common weighting scheme consists in giving each neighbor a weight of 1/</a:t>
            </a:r>
            <a:r>
              <a:rPr lang="en-US" altLang="ko-KR" sz="2000" i="1" dirty="0"/>
              <a:t>d</a:t>
            </a:r>
            <a:r>
              <a:rPr lang="en-US" altLang="ko-KR" sz="2000" dirty="0"/>
              <a:t>, where </a:t>
            </a:r>
            <a:r>
              <a:rPr lang="en-US" altLang="ko-KR" sz="2000" i="1" dirty="0"/>
              <a:t>d</a:t>
            </a:r>
            <a:r>
              <a:rPr lang="en-US" altLang="ko-KR" sz="2000" dirty="0"/>
              <a:t> is the distance to the neighbor.</a:t>
            </a:r>
            <a:endParaRPr lang="en-US" altLang="ko-KR" sz="2000" baseline="30000" dirty="0"/>
          </a:p>
          <a:p>
            <a:pPr algn="just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089949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800" b="1" dirty="0"/>
              <a:t>2.4.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-NN: Parameter selection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961279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b="1" dirty="0"/>
              <a:t>The best choice of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depends upon the data</a:t>
            </a:r>
            <a:r>
              <a:rPr lang="en-US" altLang="ko-KR" sz="2000" dirty="0"/>
              <a:t>; generally, larger values of </a:t>
            </a:r>
            <a:r>
              <a:rPr lang="en-US" altLang="ko-KR" sz="2000" i="1" dirty="0"/>
              <a:t>k</a:t>
            </a:r>
            <a:r>
              <a:rPr lang="en-US" altLang="ko-KR" sz="2000" dirty="0"/>
              <a:t> reduce the effect of noise on the classification,</a:t>
            </a:r>
            <a:r>
              <a:rPr lang="en-US" altLang="ko-KR" sz="2000" baseline="30000" dirty="0">
                <a:hlinkClick r:id="rId2" action="ppaction://hlinkfile"/>
              </a:rPr>
              <a:t>[5]</a:t>
            </a:r>
            <a:r>
              <a:rPr lang="en-US" altLang="ko-KR" sz="2000" dirty="0"/>
              <a:t> but make boundaries between classes less distinct. </a:t>
            </a:r>
            <a:r>
              <a:rPr lang="en-US" altLang="ko-KR" sz="2000" b="1" dirty="0"/>
              <a:t>A good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can be selected by various </a:t>
            </a:r>
            <a:r>
              <a:rPr lang="en-US" altLang="ko-KR" sz="2000" b="1" dirty="0">
                <a:hlinkClick r:id="rId3" action="ppaction://hlinkfile" tooltip="Heuristic (computer science)"/>
              </a:rPr>
              <a:t>heuristic</a:t>
            </a:r>
            <a:r>
              <a:rPr lang="en-US" altLang="ko-KR" sz="2000" b="1" dirty="0"/>
              <a:t> techniques</a:t>
            </a:r>
            <a:r>
              <a:rPr lang="en-US" altLang="ko-KR" sz="2000" dirty="0"/>
              <a:t> (see </a:t>
            </a:r>
            <a:r>
              <a:rPr lang="en-US" altLang="ko-KR" sz="2000" dirty="0" err="1">
                <a:hlinkClick r:id="rId4" action="ppaction://hlinkfile" tooltip="Hyperparameter optimization"/>
              </a:rPr>
              <a:t>hyperparameter</a:t>
            </a:r>
            <a:r>
              <a:rPr lang="en-US" altLang="ko-KR" sz="2000" dirty="0">
                <a:hlinkClick r:id="rId4" action="ppaction://hlinkfile" tooltip="Hyperparameter optimization"/>
              </a:rPr>
              <a:t> optimization</a:t>
            </a:r>
            <a:r>
              <a:rPr lang="en-US" altLang="ko-KR" sz="2000" dirty="0"/>
              <a:t>). The special case where the class is predicted to be the class of the closest training sample (i.e. when </a:t>
            </a:r>
            <a:r>
              <a:rPr lang="en-US" altLang="ko-KR" sz="2000" i="1" dirty="0"/>
              <a:t>k</a:t>
            </a:r>
            <a:r>
              <a:rPr lang="en-US" altLang="ko-KR" sz="2000" dirty="0"/>
              <a:t> = 1) is called </a:t>
            </a:r>
            <a:r>
              <a:rPr lang="en-US" altLang="ko-KR" sz="2000" b="1" dirty="0"/>
              <a:t>the nearest neighbor algorithm</a:t>
            </a:r>
            <a:r>
              <a:rPr lang="en-US" altLang="ko-KR" sz="2000" dirty="0"/>
              <a:t>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b="1" dirty="0"/>
              <a:t>The accuracy of 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 algorithm can be severely degraded by the presence of noisy or irrelevant features</a:t>
            </a:r>
            <a:r>
              <a:rPr lang="en-US" altLang="ko-KR" sz="2000" dirty="0"/>
              <a:t>, or if the feature scales are not consistent with their importance. Much research effort has been put into </a:t>
            </a:r>
            <a:r>
              <a:rPr lang="en-US" altLang="ko-KR" sz="2000" dirty="0">
                <a:hlinkClick r:id="rId5" action="ppaction://hlinkfile" tooltip="Feature selection"/>
              </a:rPr>
              <a:t>selecting</a:t>
            </a:r>
            <a:r>
              <a:rPr lang="en-US" altLang="ko-KR" sz="2000" dirty="0"/>
              <a:t> or </a:t>
            </a:r>
            <a:r>
              <a:rPr lang="en-US" altLang="ko-KR" sz="2000" dirty="0">
                <a:hlinkClick r:id="rId6" action="ppaction://hlinkfile" tooltip="Feature scaling"/>
              </a:rPr>
              <a:t>scaling</a:t>
            </a:r>
            <a:r>
              <a:rPr lang="en-US" altLang="ko-KR" sz="2000" dirty="0"/>
              <a:t> features to improve classification. A particularly popular approach is the use of </a:t>
            </a:r>
            <a:r>
              <a:rPr lang="en-US" altLang="ko-KR" sz="2000" dirty="0">
                <a:hlinkClick r:id="rId7" action="ppaction://hlinkfile" tooltip="Evolutionary algorithm"/>
              </a:rPr>
              <a:t>evolutionary algorithms</a:t>
            </a:r>
            <a:r>
              <a:rPr lang="en-US" altLang="ko-KR" sz="2000" dirty="0"/>
              <a:t> to optimize feature scaling. Another popular approach is to scale features by the </a:t>
            </a:r>
            <a:r>
              <a:rPr lang="en-US" altLang="ko-KR" sz="2000" dirty="0">
                <a:hlinkClick r:id="rId8" action="ppaction://hlinkfile" tooltip="Mutual information"/>
              </a:rPr>
              <a:t>mutual information</a:t>
            </a:r>
            <a:r>
              <a:rPr lang="en-US" altLang="ko-KR" sz="2000" dirty="0"/>
              <a:t> of the training data with the training classes.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b="1" dirty="0"/>
              <a:t>In binary (two class) classification problems, it is helpful to choose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to be an odd number as this avoids tied votes</a:t>
            </a:r>
            <a:r>
              <a:rPr lang="en-US" altLang="ko-KR" sz="2000" dirty="0"/>
              <a:t>. One popular way of choosing the empirically optimal </a:t>
            </a:r>
            <a:r>
              <a:rPr lang="en-US" altLang="ko-KR" sz="2000" i="1" dirty="0"/>
              <a:t>k</a:t>
            </a:r>
            <a:r>
              <a:rPr lang="en-US" altLang="ko-KR" sz="2000" dirty="0"/>
              <a:t> in this setting is via bootstrap method.</a:t>
            </a:r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941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400" b="1" i="1" dirty="0"/>
              <a:t>k</a:t>
            </a:r>
            <a:r>
              <a:rPr lang="en-US" altLang="ko-KR" sz="2400" b="1" dirty="0"/>
              <a:t>-NN: Feature Extraction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5959" y="1334141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b="1" dirty="0"/>
              <a:t>When the input data to an algorithm is too large to be processed and it is suspected to be redundant </a:t>
            </a:r>
            <a:r>
              <a:rPr lang="en-US" altLang="ko-KR" sz="2000" dirty="0"/>
              <a:t>(e.g. the same measurement in both feet and meters) </a:t>
            </a:r>
            <a:r>
              <a:rPr lang="en-US" altLang="ko-KR" sz="2000" b="1" dirty="0"/>
              <a:t>then the input data will be transformed into a reduced representation set of features </a:t>
            </a:r>
            <a:r>
              <a:rPr lang="en-US" altLang="ko-KR" sz="2000" dirty="0"/>
              <a:t>(also named features vector). 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/>
              <a:t>Transforming the input data into the set of features is called </a:t>
            </a:r>
            <a:r>
              <a:rPr lang="en-US" altLang="ko-KR" sz="2000" b="1" dirty="0">
                <a:hlinkClick r:id="rId2" action="ppaction://hlinkfile" tooltip="Feature extraction"/>
              </a:rPr>
              <a:t>feature extraction</a:t>
            </a:r>
            <a:r>
              <a:rPr lang="en-US" altLang="ko-KR" sz="2000" b="1" dirty="0"/>
              <a:t>. </a:t>
            </a:r>
          </a:p>
          <a:p>
            <a:pPr algn="just"/>
            <a:endParaRPr lang="en-US" altLang="ko-KR" sz="2000" b="1" dirty="0"/>
          </a:p>
          <a:p>
            <a:pPr algn="just"/>
            <a:r>
              <a:rPr lang="en-US" altLang="ko-KR" sz="2000" dirty="0"/>
              <a:t>If the features extracted are carefully chosen, it is expected that </a:t>
            </a:r>
            <a:r>
              <a:rPr lang="en-US" altLang="ko-KR" sz="2000" b="1" dirty="0"/>
              <a:t>the features set will extract the relevant information from the input data in order to perform the desired task</a:t>
            </a:r>
            <a:r>
              <a:rPr lang="en-US" altLang="ko-KR" sz="2000" dirty="0"/>
              <a:t> using this reduced representation instead of the full size input. </a:t>
            </a:r>
          </a:p>
          <a:p>
            <a:pPr algn="just"/>
            <a:r>
              <a:rPr lang="en-US" altLang="ko-KR" sz="2000" dirty="0"/>
              <a:t>Feature extraction is performed on raw data prior to applying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algorithm on the transformed data in </a:t>
            </a:r>
            <a:r>
              <a:rPr lang="en-US" altLang="ko-KR" sz="2000" dirty="0">
                <a:hlinkClick r:id="rId3" action="ppaction://hlinkfile" tooltip="Feature space"/>
              </a:rPr>
              <a:t>feature space</a:t>
            </a:r>
            <a:r>
              <a:rPr lang="en-US" altLang="ko-KR" sz="2000" dirty="0"/>
              <a:t>.</a:t>
            </a:r>
          </a:p>
          <a:p>
            <a:pPr marL="0" indent="0">
              <a:buNone/>
            </a:pPr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58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400" b="1" i="1" dirty="0"/>
              <a:t>k</a:t>
            </a:r>
            <a:r>
              <a:rPr lang="en-US" altLang="ko-KR" sz="2400" b="1" dirty="0"/>
              <a:t>-NN: Dimension reduction</a:t>
            </a:r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3559" y="1109197"/>
            <a:ext cx="11129682" cy="5748803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dirty="0"/>
              <a:t>For high-dimensional data (e.g., with number of dimensions more than 10) </a:t>
            </a:r>
            <a:r>
              <a:rPr lang="en-US" altLang="ko-KR" sz="2000" b="1" dirty="0">
                <a:hlinkClick r:id="rId2" action="ppaction://hlinkfile" tooltip="Dimension reduction"/>
              </a:rPr>
              <a:t>dimension reduction</a:t>
            </a:r>
            <a:r>
              <a:rPr lang="en-US" altLang="ko-KR" sz="2000" b="1" dirty="0"/>
              <a:t> is usually performed prior to applying 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 algorithm in order to avoid the effects of the </a:t>
            </a:r>
            <a:r>
              <a:rPr lang="en-US" altLang="ko-KR" sz="2000" b="1" dirty="0">
                <a:hlinkClick r:id="rId3" action="ppaction://hlinkfile" tooltip="Curse of Dimensionality"/>
              </a:rPr>
              <a:t>curse of dimensionality</a:t>
            </a:r>
            <a:r>
              <a:rPr lang="en-US" altLang="ko-KR" sz="2000" b="1" dirty="0"/>
              <a:t>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/>
              <a:t>The curse of dimensionality in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context basically means that </a:t>
            </a:r>
            <a:r>
              <a:rPr lang="en-US" altLang="ko-KR" sz="2000" dirty="0">
                <a:hlinkClick r:id="rId4" action="ppaction://hlinkfile" tooltip="Euclidean distance"/>
              </a:rPr>
              <a:t>Euclidean distance</a:t>
            </a:r>
            <a:r>
              <a:rPr lang="en-US" altLang="ko-KR" sz="2000" dirty="0"/>
              <a:t> is unhelpful in high dimensions because all vectors are almost equidistant to the search query vector (imagine multiple points lying more or less on a circle with the query point at the center; the distance from the query to all data points in the search space is almost the same).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dirty="0">
                <a:hlinkClick r:id="rId5" action="ppaction://hlinkfile" tooltip="Feature extraction"/>
              </a:rPr>
              <a:t>Feature extraction</a:t>
            </a:r>
            <a:r>
              <a:rPr lang="en-US" altLang="ko-KR" sz="2000" dirty="0"/>
              <a:t> and dimension reduction can be combined in one step using </a:t>
            </a:r>
            <a:r>
              <a:rPr lang="en-US" altLang="ko-KR" sz="2000" dirty="0">
                <a:hlinkClick r:id="rId6" action="ppaction://hlinkfile" tooltip="Principal Component Analysis"/>
              </a:rPr>
              <a:t>principal component analysis</a:t>
            </a:r>
            <a:r>
              <a:rPr lang="en-US" altLang="ko-KR" sz="2000" dirty="0"/>
              <a:t> (PCA), </a:t>
            </a:r>
            <a:r>
              <a:rPr lang="en-US" altLang="ko-KR" sz="2000" dirty="0">
                <a:hlinkClick r:id="rId7" action="ppaction://hlinkfile" tooltip="Linear discriminant analysis"/>
              </a:rPr>
              <a:t>linear discriminant analysis</a:t>
            </a:r>
            <a:r>
              <a:rPr lang="en-US" altLang="ko-KR" sz="2000" dirty="0"/>
              <a:t> (LDA), or </a:t>
            </a:r>
            <a:r>
              <a:rPr lang="en-US" altLang="ko-KR" sz="2000" dirty="0">
                <a:hlinkClick r:id="rId8" action="ppaction://hlinkfile" tooltip="Canonical correlation"/>
              </a:rPr>
              <a:t>canonical correlation analysis</a:t>
            </a:r>
            <a:r>
              <a:rPr lang="en-US" altLang="ko-KR" sz="2000" dirty="0"/>
              <a:t> (CCA) techniques as a pre-processing step, followed by clustering by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on </a:t>
            </a:r>
            <a:r>
              <a:rPr lang="en-US" altLang="ko-KR" sz="2000" dirty="0">
                <a:hlinkClick r:id="rId9" action="ppaction://hlinkfile" tooltip="Feature (machine learning)"/>
              </a:rPr>
              <a:t>feature vectors</a:t>
            </a:r>
            <a:r>
              <a:rPr lang="en-US" altLang="ko-KR" sz="2000" dirty="0"/>
              <a:t> in reduced-dimension space. In </a:t>
            </a:r>
            <a:r>
              <a:rPr lang="en-US" altLang="ko-KR" sz="2000" dirty="0">
                <a:hlinkClick r:id="rId10" action="ppaction://hlinkfile" tooltip="Machine learning"/>
              </a:rPr>
              <a:t>machine learning</a:t>
            </a:r>
            <a:r>
              <a:rPr lang="en-US" altLang="ko-KR" sz="2000" dirty="0"/>
              <a:t> this process is also called low-dimensional </a:t>
            </a:r>
            <a:r>
              <a:rPr lang="en-US" altLang="ko-KR" sz="2000" dirty="0">
                <a:hlinkClick r:id="rId11" action="ppaction://hlinkfile" tooltip="Embedding"/>
              </a:rPr>
              <a:t>embedding</a:t>
            </a:r>
            <a:r>
              <a:rPr lang="en-US" altLang="ko-KR" sz="2000" dirty="0"/>
              <a:t>.</a:t>
            </a:r>
          </a:p>
          <a:p>
            <a:endParaRPr lang="en-US" altLang="ko-KR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94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2400" b="1" i="1" dirty="0"/>
              <a:t>k</a:t>
            </a:r>
            <a:r>
              <a:rPr lang="en-US" altLang="ko-KR" sz="2400" b="1" dirty="0"/>
              <a:t>-NN Algorithm</a:t>
            </a:r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63C44FF-33D0-46DE-A3A2-97733930F4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712" y="1895475"/>
            <a:ext cx="79343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Introduction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b="1" dirty="0"/>
              <a:t>K-Nearest Neighbor Algorithm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LDA(Linear Discriminant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Perceptron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Feed-Forward Neural Networks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RNN(Recurrent Neural Networks)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SVM(Support Vector Machine)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Ensemble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CNN(Convolutional Neural Network)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PCA(Principal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ICA(Independent Component Analysis)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Clustering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ko-KR" dirty="0"/>
              <a:t>GAN(Generative Adversarial Network) </a:t>
            </a:r>
          </a:p>
        </p:txBody>
      </p:sp>
    </p:spTree>
    <p:extLst>
      <p:ext uri="{BB962C8B-B14F-4D97-AF65-F5344CB8AC3E}">
        <p14:creationId xmlns:p14="http://schemas.microsoft.com/office/powerpoint/2010/main" val="1574034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7C910D-30FF-4D5D-A0B7-F7CF4E640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8940"/>
          </a:xfrm>
        </p:spPr>
        <p:txBody>
          <a:bodyPr/>
          <a:lstStyle/>
          <a:p>
            <a:r>
              <a:rPr lang="en-US" altLang="ko-KR" sz="2800" b="1" dirty="0"/>
              <a:t>2.1.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-Nearest Neighbors Algorithm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EDDEEF-B4A4-4BEB-9003-C662E2F92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7"/>
            <a:ext cx="10515600" cy="5056086"/>
          </a:xfrm>
        </p:spPr>
        <p:txBody>
          <a:bodyPr/>
          <a:lstStyle/>
          <a:p>
            <a:r>
              <a:rPr lang="en-US" altLang="ko-KR" dirty="0"/>
              <a:t>Handwritten Digit Example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Do As Your Neighbor Does</a:t>
            </a:r>
          </a:p>
          <a:p>
            <a:pPr lvl="1"/>
            <a:endParaRPr lang="ko-KR" altLang="en-US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13966F81-CABC-4E8F-84F5-B70935D4B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4062" y="1201065"/>
            <a:ext cx="2852738" cy="2741682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70D3A775-9CD4-4479-8D55-79E766FE9A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0260" y="4215861"/>
            <a:ext cx="8506665" cy="957149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6DAEC88B-6E74-477F-BAF2-93CF4FF15B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0260" y="5234392"/>
            <a:ext cx="8513125" cy="71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1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7EDDEEF-B4A4-4BEB-9003-C662E2F92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0877"/>
            <a:ext cx="10515600" cy="5056086"/>
          </a:xfrm>
        </p:spPr>
        <p:txBody>
          <a:bodyPr/>
          <a:lstStyle/>
          <a:p>
            <a:r>
              <a:rPr lang="ko-KR" altLang="ko-KR" sz="2000" dirty="0" err="1">
                <a:latin typeface="Arial" panose="020B0604020202020204" pitchFamily="34" charset="0"/>
              </a:rPr>
              <a:t>Example</a:t>
            </a:r>
            <a:r>
              <a:rPr lang="ko-KR" altLang="ko-KR" sz="2000" dirty="0">
                <a:latin typeface="Arial" panose="020B0604020202020204" pitchFamily="34" charset="0"/>
              </a:rPr>
              <a:t> of </a:t>
            </a:r>
            <a:r>
              <a:rPr lang="ko-KR" altLang="ko-KR" sz="2000" i="1" dirty="0">
                <a:latin typeface="Arial" panose="020B0604020202020204" pitchFamily="34" charset="0"/>
              </a:rPr>
              <a:t>k</a:t>
            </a:r>
            <a:r>
              <a:rPr lang="ko-KR" altLang="ko-KR" sz="2000" dirty="0">
                <a:latin typeface="Arial" panose="020B0604020202020204" pitchFamily="34" charset="0"/>
              </a:rPr>
              <a:t>-NN </a:t>
            </a:r>
            <a:r>
              <a:rPr lang="ko-KR" altLang="ko-KR" sz="2000" dirty="0" err="1">
                <a:latin typeface="Arial" panose="020B0604020202020204" pitchFamily="34" charset="0"/>
              </a:rPr>
              <a:t>classification</a:t>
            </a:r>
            <a:r>
              <a:rPr lang="ko-KR" altLang="ko-KR" sz="2000" dirty="0">
                <a:latin typeface="Arial" panose="020B0604020202020204" pitchFamily="34" charset="0"/>
              </a:rPr>
              <a:t>. The </a:t>
            </a:r>
            <a:r>
              <a:rPr lang="ko-KR" altLang="ko-KR" sz="2000" dirty="0" err="1">
                <a:latin typeface="Arial" panose="020B0604020202020204" pitchFamily="34" charset="0"/>
              </a:rPr>
              <a:t>test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sample</a:t>
            </a:r>
            <a:r>
              <a:rPr lang="ko-KR" altLang="ko-KR" sz="2000" dirty="0">
                <a:latin typeface="Arial" panose="020B0604020202020204" pitchFamily="34" charset="0"/>
              </a:rPr>
              <a:t> (</a:t>
            </a:r>
            <a:r>
              <a:rPr lang="ko-KR" altLang="ko-KR" sz="2000" dirty="0" err="1">
                <a:latin typeface="Arial" panose="020B0604020202020204" pitchFamily="34" charset="0"/>
              </a:rPr>
              <a:t>green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) </a:t>
            </a:r>
            <a:r>
              <a:rPr lang="ko-KR" altLang="ko-KR" sz="2000" dirty="0" err="1">
                <a:latin typeface="Arial" panose="020B0604020202020204" pitchFamily="34" charset="0"/>
              </a:rPr>
              <a:t>should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be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classified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either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to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first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</a:t>
            </a:r>
            <a:r>
              <a:rPr lang="ko-KR" altLang="ko-KR" sz="2000" dirty="0">
                <a:latin typeface="Arial" panose="020B0604020202020204" pitchFamily="34" charset="0"/>
              </a:rPr>
              <a:t> of </a:t>
            </a:r>
            <a:r>
              <a:rPr lang="ko-KR" altLang="ko-KR" sz="2000" dirty="0" err="1">
                <a:latin typeface="Arial" panose="020B0604020202020204" pitchFamily="34" charset="0"/>
              </a:rPr>
              <a:t>blue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squares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or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to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second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</a:t>
            </a:r>
            <a:r>
              <a:rPr lang="ko-KR" altLang="ko-KR" sz="2000" dirty="0">
                <a:latin typeface="Arial" panose="020B0604020202020204" pitchFamily="34" charset="0"/>
              </a:rPr>
              <a:t> of </a:t>
            </a:r>
            <a:r>
              <a:rPr lang="ko-KR" altLang="ko-KR" sz="2000" dirty="0" err="1">
                <a:latin typeface="Arial" panose="020B0604020202020204" pitchFamily="34" charset="0"/>
              </a:rPr>
              <a:t>red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triangles</a:t>
            </a:r>
            <a:r>
              <a:rPr lang="ko-KR" altLang="ko-KR" sz="2000" dirty="0">
                <a:latin typeface="Arial" panose="020B0604020202020204" pitchFamily="34" charset="0"/>
              </a:rPr>
              <a:t>. </a:t>
            </a:r>
            <a:r>
              <a:rPr lang="ko-KR" altLang="ko-KR" sz="2000" dirty="0" err="1">
                <a:latin typeface="Arial" panose="020B0604020202020204" pitchFamily="34" charset="0"/>
              </a:rPr>
              <a:t>If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i="1" dirty="0">
                <a:latin typeface="Arial" panose="020B0604020202020204" pitchFamily="34" charset="0"/>
              </a:rPr>
              <a:t>k = 3</a:t>
            </a:r>
            <a:r>
              <a:rPr lang="ko-KR" altLang="ko-KR" sz="2000" dirty="0">
                <a:latin typeface="Arial" panose="020B0604020202020204" pitchFamily="34" charset="0"/>
              </a:rPr>
              <a:t> (</a:t>
            </a:r>
            <a:r>
              <a:rPr lang="ko-KR" altLang="ko-KR" sz="2000" dirty="0" err="1">
                <a:latin typeface="Arial" panose="020B0604020202020204" pitchFamily="34" charset="0"/>
              </a:rPr>
              <a:t>solid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line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) </a:t>
            </a:r>
            <a:r>
              <a:rPr lang="ko-KR" altLang="ko-KR" sz="2000" dirty="0" err="1">
                <a:latin typeface="Arial" panose="020B0604020202020204" pitchFamily="34" charset="0"/>
              </a:rPr>
              <a:t>it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assigned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to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second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because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there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are</a:t>
            </a:r>
            <a:r>
              <a:rPr lang="ko-KR" altLang="ko-KR" sz="2000" dirty="0">
                <a:latin typeface="Arial" panose="020B0604020202020204" pitchFamily="34" charset="0"/>
              </a:rPr>
              <a:t> 2 </a:t>
            </a:r>
            <a:r>
              <a:rPr lang="ko-KR" altLang="ko-KR" sz="2000" dirty="0" err="1">
                <a:latin typeface="Arial" panose="020B0604020202020204" pitchFamily="34" charset="0"/>
              </a:rPr>
              <a:t>triangles</a:t>
            </a:r>
            <a:r>
              <a:rPr lang="ko-KR" altLang="ko-KR" sz="2000" dirty="0">
                <a:latin typeface="Arial" panose="020B0604020202020204" pitchFamily="34" charset="0"/>
              </a:rPr>
              <a:t> and </a:t>
            </a:r>
            <a:r>
              <a:rPr lang="ko-KR" altLang="ko-KR" sz="2000" dirty="0" err="1">
                <a:latin typeface="Arial" panose="020B0604020202020204" pitchFamily="34" charset="0"/>
              </a:rPr>
              <a:t>only</a:t>
            </a:r>
            <a:r>
              <a:rPr lang="ko-KR" altLang="ko-KR" sz="2000" dirty="0">
                <a:latin typeface="Arial" panose="020B0604020202020204" pitchFamily="34" charset="0"/>
              </a:rPr>
              <a:t> 1 </a:t>
            </a:r>
            <a:r>
              <a:rPr lang="ko-KR" altLang="ko-KR" sz="2000" dirty="0" err="1">
                <a:latin typeface="Arial" panose="020B0604020202020204" pitchFamily="34" charset="0"/>
              </a:rPr>
              <a:t>square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inside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inner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. </a:t>
            </a:r>
            <a:r>
              <a:rPr lang="ko-KR" altLang="ko-KR" sz="2000" dirty="0" err="1">
                <a:latin typeface="Arial" panose="020B0604020202020204" pitchFamily="34" charset="0"/>
              </a:rPr>
              <a:t>If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i="1" dirty="0">
                <a:latin typeface="Arial" panose="020B0604020202020204" pitchFamily="34" charset="0"/>
              </a:rPr>
              <a:t>k = 5</a:t>
            </a:r>
            <a:r>
              <a:rPr lang="ko-KR" altLang="ko-KR" sz="2000" dirty="0">
                <a:latin typeface="Arial" panose="020B0604020202020204" pitchFamily="34" charset="0"/>
              </a:rPr>
              <a:t> (</a:t>
            </a:r>
            <a:r>
              <a:rPr lang="ko-KR" altLang="ko-KR" sz="2000" dirty="0" err="1">
                <a:latin typeface="Arial" panose="020B0604020202020204" pitchFamily="34" charset="0"/>
              </a:rPr>
              <a:t>dashed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line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) </a:t>
            </a:r>
            <a:r>
              <a:rPr lang="ko-KR" altLang="ko-KR" sz="2000" dirty="0" err="1">
                <a:latin typeface="Arial" panose="020B0604020202020204" pitchFamily="34" charset="0"/>
              </a:rPr>
              <a:t>it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assigned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to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first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class</a:t>
            </a:r>
            <a:r>
              <a:rPr lang="ko-KR" altLang="ko-KR" sz="2000" dirty="0">
                <a:latin typeface="Arial" panose="020B0604020202020204" pitchFamily="34" charset="0"/>
              </a:rPr>
              <a:t> (3 </a:t>
            </a:r>
            <a:r>
              <a:rPr lang="ko-KR" altLang="ko-KR" sz="2000" dirty="0" err="1">
                <a:latin typeface="Arial" panose="020B0604020202020204" pitchFamily="34" charset="0"/>
              </a:rPr>
              <a:t>squares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vs</a:t>
            </a:r>
            <a:r>
              <a:rPr lang="ko-KR" altLang="ko-KR" sz="2000" dirty="0">
                <a:latin typeface="Arial" panose="020B0604020202020204" pitchFamily="34" charset="0"/>
              </a:rPr>
              <a:t>. 2 </a:t>
            </a:r>
            <a:r>
              <a:rPr lang="ko-KR" altLang="ko-KR" sz="2000" dirty="0" err="1">
                <a:latin typeface="Arial" panose="020B0604020202020204" pitchFamily="34" charset="0"/>
              </a:rPr>
              <a:t>triangles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inside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the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outer</a:t>
            </a:r>
            <a:r>
              <a:rPr lang="ko-KR" altLang="ko-KR" sz="2000" dirty="0">
                <a:latin typeface="Arial" panose="020B0604020202020204" pitchFamily="34" charset="0"/>
              </a:rPr>
              <a:t> </a:t>
            </a:r>
            <a:r>
              <a:rPr lang="ko-KR" altLang="ko-KR" sz="2000" dirty="0" err="1">
                <a:latin typeface="Arial" panose="020B0604020202020204" pitchFamily="34" charset="0"/>
              </a:rPr>
              <a:t>circle</a:t>
            </a:r>
            <a:r>
              <a:rPr lang="ko-KR" altLang="ko-KR" sz="2000" dirty="0">
                <a:latin typeface="Arial" panose="020B0604020202020204" pitchFamily="34" charset="0"/>
              </a:rPr>
              <a:t>).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endParaRPr lang="ko-KR" altLang="en-US" dirty="0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077E3D0D-CB8B-45CF-A51B-DE56DDD53090}"/>
              </a:ext>
            </a:extLst>
          </p:cNvPr>
          <p:cNvGrpSpPr/>
          <p:nvPr/>
        </p:nvGrpSpPr>
        <p:grpSpPr>
          <a:xfrm>
            <a:off x="4596766" y="3120026"/>
            <a:ext cx="2457302" cy="2421075"/>
            <a:chOff x="4567270" y="1773006"/>
            <a:chExt cx="2457302" cy="2421075"/>
          </a:xfrm>
        </p:grpSpPr>
        <p:sp>
          <p:nvSpPr>
            <p:cNvPr id="5" name="타원 4">
              <a:extLst>
                <a:ext uri="{FF2B5EF4-FFF2-40B4-BE49-F238E27FC236}">
                  <a16:creationId xmlns:a16="http://schemas.microsoft.com/office/drawing/2014/main" id="{AF79FD7A-9A9C-4C04-9501-EB78DB48B910}"/>
                </a:ext>
              </a:extLst>
            </p:cNvPr>
            <p:cNvSpPr/>
            <p:nvPr/>
          </p:nvSpPr>
          <p:spPr>
            <a:xfrm>
              <a:off x="5312050" y="2575655"/>
              <a:ext cx="1091682" cy="105436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타원 5">
              <a:extLst>
                <a:ext uri="{FF2B5EF4-FFF2-40B4-BE49-F238E27FC236}">
                  <a16:creationId xmlns:a16="http://schemas.microsoft.com/office/drawing/2014/main" id="{DE8CADE6-4573-4652-AB7D-CE7ADFF3A696}"/>
                </a:ext>
              </a:extLst>
            </p:cNvPr>
            <p:cNvSpPr/>
            <p:nvPr/>
          </p:nvSpPr>
          <p:spPr>
            <a:xfrm>
              <a:off x="4816618" y="2079034"/>
              <a:ext cx="2051304" cy="2017713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>
              <a:extLst>
                <a:ext uri="{FF2B5EF4-FFF2-40B4-BE49-F238E27FC236}">
                  <a16:creationId xmlns:a16="http://schemas.microsoft.com/office/drawing/2014/main" id="{24CAFC5E-92FC-49E5-9D32-22D149283BFE}"/>
                </a:ext>
              </a:extLst>
            </p:cNvPr>
            <p:cNvSpPr/>
            <p:nvPr/>
          </p:nvSpPr>
          <p:spPr>
            <a:xfrm>
              <a:off x="5816299" y="3057581"/>
              <a:ext cx="84263" cy="90508"/>
            </a:xfrm>
            <a:prstGeom prst="ellipse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BCD5CF6-12D9-48B7-8F26-D85A82667F5D}"/>
                </a:ext>
              </a:extLst>
            </p:cNvPr>
            <p:cNvSpPr txBox="1"/>
            <p:nvPr/>
          </p:nvSpPr>
          <p:spPr>
            <a:xfrm>
              <a:off x="5858430" y="2979724"/>
              <a:ext cx="8426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dirty="0"/>
                <a:t>?</a:t>
              </a:r>
              <a:endParaRPr lang="ko-KR" altLang="en-US" sz="1000" dirty="0"/>
            </a:p>
          </p:txBody>
        </p:sp>
        <p:sp>
          <p:nvSpPr>
            <p:cNvPr id="9" name="이등변 삼각형 8">
              <a:extLst>
                <a:ext uri="{FF2B5EF4-FFF2-40B4-BE49-F238E27FC236}">
                  <a16:creationId xmlns:a16="http://schemas.microsoft.com/office/drawing/2014/main" id="{43E4046B-C7ED-4D28-B4A1-769BDFC04BAA}"/>
                </a:ext>
              </a:extLst>
            </p:cNvPr>
            <p:cNvSpPr/>
            <p:nvPr/>
          </p:nvSpPr>
          <p:spPr>
            <a:xfrm>
              <a:off x="5667709" y="2675434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이등변 삼각형 9">
              <a:extLst>
                <a:ext uri="{FF2B5EF4-FFF2-40B4-BE49-F238E27FC236}">
                  <a16:creationId xmlns:a16="http://schemas.microsoft.com/office/drawing/2014/main" id="{C899F076-7DBF-4073-BD0F-DB78DBF503FC}"/>
                </a:ext>
              </a:extLst>
            </p:cNvPr>
            <p:cNvSpPr/>
            <p:nvPr/>
          </p:nvSpPr>
          <p:spPr>
            <a:xfrm>
              <a:off x="6110217" y="2793103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이등변 삼각형 11">
              <a:extLst>
                <a:ext uri="{FF2B5EF4-FFF2-40B4-BE49-F238E27FC236}">
                  <a16:creationId xmlns:a16="http://schemas.microsoft.com/office/drawing/2014/main" id="{1C1147D2-54A3-4596-B2DE-245C1C913A59}"/>
                </a:ext>
              </a:extLst>
            </p:cNvPr>
            <p:cNvSpPr/>
            <p:nvPr/>
          </p:nvSpPr>
          <p:spPr>
            <a:xfrm>
              <a:off x="6933132" y="2514695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이등변 삼각형 12">
              <a:extLst>
                <a:ext uri="{FF2B5EF4-FFF2-40B4-BE49-F238E27FC236}">
                  <a16:creationId xmlns:a16="http://schemas.microsoft.com/office/drawing/2014/main" id="{64DE31CF-382E-416C-9C1A-5DA328329C89}"/>
                </a:ext>
              </a:extLst>
            </p:cNvPr>
            <p:cNvSpPr/>
            <p:nvPr/>
          </p:nvSpPr>
          <p:spPr>
            <a:xfrm>
              <a:off x="6358012" y="1857226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이등변 삼각형 13">
              <a:extLst>
                <a:ext uri="{FF2B5EF4-FFF2-40B4-BE49-F238E27FC236}">
                  <a16:creationId xmlns:a16="http://schemas.microsoft.com/office/drawing/2014/main" id="{2E416731-4722-4AC9-846B-7440D04AE048}"/>
                </a:ext>
              </a:extLst>
            </p:cNvPr>
            <p:cNvSpPr/>
            <p:nvPr/>
          </p:nvSpPr>
          <p:spPr>
            <a:xfrm>
              <a:off x="5436650" y="1773006"/>
              <a:ext cx="91440" cy="121920"/>
            </a:xfrm>
            <a:prstGeom prst="triangl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직사각형 14">
              <a:extLst>
                <a:ext uri="{FF2B5EF4-FFF2-40B4-BE49-F238E27FC236}">
                  <a16:creationId xmlns:a16="http://schemas.microsoft.com/office/drawing/2014/main" id="{84D3039D-60C7-4EC7-BBB0-5C071046DE5B}"/>
                </a:ext>
              </a:extLst>
            </p:cNvPr>
            <p:cNvSpPr/>
            <p:nvPr/>
          </p:nvSpPr>
          <p:spPr>
            <a:xfrm>
              <a:off x="4567270" y="3139660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직사각형 15">
              <a:extLst>
                <a:ext uri="{FF2B5EF4-FFF2-40B4-BE49-F238E27FC236}">
                  <a16:creationId xmlns:a16="http://schemas.microsoft.com/office/drawing/2014/main" id="{8E7684F6-2703-422C-9983-AA2545E62353}"/>
                </a:ext>
              </a:extLst>
            </p:cNvPr>
            <p:cNvSpPr/>
            <p:nvPr/>
          </p:nvSpPr>
          <p:spPr>
            <a:xfrm>
              <a:off x="4601877" y="3581348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0DF7C5D7-6C0A-4FFB-A3FA-B607A5973C20}"/>
                </a:ext>
              </a:extLst>
            </p:cNvPr>
            <p:cNvSpPr/>
            <p:nvPr/>
          </p:nvSpPr>
          <p:spPr>
            <a:xfrm>
              <a:off x="5083182" y="4096747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161CFABD-9FDD-42B0-90E1-AED61AE654A1}"/>
                </a:ext>
              </a:extLst>
            </p:cNvPr>
            <p:cNvSpPr/>
            <p:nvPr/>
          </p:nvSpPr>
          <p:spPr>
            <a:xfrm>
              <a:off x="4950034" y="2736394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C01B4B32-EAC7-436A-8C36-50A45F9892B6}"/>
                </a:ext>
              </a:extLst>
            </p:cNvPr>
            <p:cNvSpPr/>
            <p:nvPr/>
          </p:nvSpPr>
          <p:spPr>
            <a:xfrm>
              <a:off x="5759149" y="3337995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FC29C363-6F44-46F2-AF55-B6F53A1F3666}"/>
                </a:ext>
              </a:extLst>
            </p:cNvPr>
            <p:cNvSpPr/>
            <p:nvPr/>
          </p:nvSpPr>
          <p:spPr>
            <a:xfrm>
              <a:off x="5071519" y="3042106"/>
              <a:ext cx="114300" cy="97334"/>
            </a:xfrm>
            <a:prstGeom prst="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7546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5860" y="1474488"/>
            <a:ext cx="7055137" cy="4466975"/>
          </a:xfrm>
          <a:prstGeom prst="rect">
            <a:avLst/>
          </a:prstGeom>
        </p:spPr>
      </p:pic>
      <p:sp>
        <p:nvSpPr>
          <p:cNvPr id="7" name="제목 1">
            <a:extLst>
              <a:ext uri="{FF2B5EF4-FFF2-40B4-BE49-F238E27FC236}">
                <a16:creationId xmlns:a16="http://schemas.microsoft.com/office/drawing/2014/main" id="{79BF0A56-3963-44C8-B2C2-D9C30024213C}"/>
              </a:ext>
            </a:extLst>
          </p:cNvPr>
          <p:cNvSpPr txBox="1">
            <a:spLocks/>
          </p:cNvSpPr>
          <p:nvPr/>
        </p:nvSpPr>
        <p:spPr>
          <a:xfrm>
            <a:off x="962487" y="1208191"/>
            <a:ext cx="2739501" cy="8182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400" b="1" dirty="0"/>
              <a:t>Classification </a:t>
            </a:r>
            <a:r>
              <a:rPr lang="en-US" altLang="ko-KR" sz="2400" dirty="0"/>
              <a:t>  </a:t>
            </a:r>
            <a:endParaRPr lang="ko-KR" altLang="en-US" sz="2400" dirty="0"/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90BD0906-BF8B-4B4B-B709-577AEC4A4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15" y="479419"/>
            <a:ext cx="10515600" cy="568940"/>
          </a:xfrm>
        </p:spPr>
        <p:txBody>
          <a:bodyPr/>
          <a:lstStyle/>
          <a:p>
            <a:r>
              <a:rPr lang="en-US" altLang="ko-KR" sz="2800" b="1" dirty="0"/>
              <a:t>2.2. Classification by </a:t>
            </a:r>
            <a:r>
              <a:rPr lang="en-US" altLang="ko-KR" sz="2800" b="1" i="1" dirty="0"/>
              <a:t>k</a:t>
            </a:r>
            <a:r>
              <a:rPr lang="en-US" altLang="ko-KR" sz="2800" b="1" dirty="0"/>
              <a:t>-Nearest Neighbors Algorithm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1439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/>
              <a:t>k</a:t>
            </a:r>
            <a:r>
              <a:rPr lang="en-US" altLang="ko-KR" sz="3200" b="1" dirty="0"/>
              <a:t>-Nearest Neighbors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838200" y="1144053"/>
            <a:ext cx="10515600" cy="1734671"/>
          </a:xfrm>
        </p:spPr>
        <p:txBody>
          <a:bodyPr>
            <a:normAutofit/>
          </a:bodyPr>
          <a:lstStyle/>
          <a:p>
            <a:pPr algn="just"/>
            <a:r>
              <a:rPr lang="en-US" altLang="ko-KR" sz="2000" dirty="0"/>
              <a:t>In </a:t>
            </a:r>
            <a:r>
              <a:rPr lang="en-US" altLang="ko-KR" sz="2000" dirty="0">
                <a:hlinkClick r:id="rId2" action="ppaction://hlinkfile" tooltip="Pattern recognition"/>
              </a:rPr>
              <a:t>pattern recognition</a:t>
            </a:r>
            <a:r>
              <a:rPr lang="en-US" altLang="ko-KR" sz="2000" dirty="0"/>
              <a:t>, 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-Nearest Neighbors algorithm</a:t>
            </a:r>
            <a:r>
              <a:rPr lang="en-US" altLang="ko-KR" sz="2000" dirty="0"/>
              <a:t> (or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</a:t>
            </a:r>
            <a:r>
              <a:rPr lang="en-US" altLang="ko-KR" sz="2000" dirty="0"/>
              <a:t> for short) is a </a:t>
            </a:r>
            <a:r>
              <a:rPr lang="en-US" altLang="ko-KR" sz="2000" dirty="0">
                <a:hlinkClick r:id="rId3" action="ppaction://hlinkfile" tooltip="Non-parametric statistics"/>
              </a:rPr>
              <a:t>non-parametric</a:t>
            </a:r>
            <a:r>
              <a:rPr lang="en-US" altLang="ko-KR" sz="2000" dirty="0"/>
              <a:t> method used for </a:t>
            </a:r>
            <a:r>
              <a:rPr lang="en-US" altLang="ko-KR" sz="2000" dirty="0">
                <a:hlinkClick r:id="rId4" action="ppaction://hlinkfile" tooltip="Statistical classification"/>
              </a:rPr>
              <a:t>classification</a:t>
            </a:r>
            <a:r>
              <a:rPr lang="en-US" altLang="ko-KR" sz="2000" dirty="0"/>
              <a:t> and </a:t>
            </a:r>
            <a:r>
              <a:rPr lang="en-US" altLang="ko-KR" sz="2000" dirty="0">
                <a:hlinkClick r:id="rId5" action="ppaction://hlinkfile" tooltip="Regression analysis"/>
              </a:rPr>
              <a:t>regression</a:t>
            </a:r>
            <a:r>
              <a:rPr lang="en-US" altLang="ko-KR" sz="2000" dirty="0"/>
              <a:t>. In both cases, the input consists of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closest training examples in the </a:t>
            </a:r>
            <a:r>
              <a:rPr lang="en-US" altLang="ko-KR" sz="2000" dirty="0">
                <a:hlinkClick r:id="rId6" action="ppaction://hlinkfile" tooltip="Feature space"/>
              </a:rPr>
              <a:t>feature space</a:t>
            </a:r>
            <a:r>
              <a:rPr lang="en-US" altLang="ko-KR" sz="2000" dirty="0"/>
              <a:t>. The output depends on whether </a:t>
            </a:r>
            <a:r>
              <a:rPr lang="en-US" altLang="ko-KR" sz="2000" i="1" dirty="0"/>
              <a:t>k</a:t>
            </a:r>
            <a:r>
              <a:rPr lang="en-US" altLang="ko-KR" sz="2000" dirty="0"/>
              <a:t>-NN is used for classification or regression:</a:t>
            </a:r>
          </a:p>
          <a:p>
            <a:pPr algn="just"/>
            <a:endParaRPr lang="ko-KR" altLang="en-US" sz="24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내용 개체 틀 2"/>
          <p:cNvSpPr txBox="1">
            <a:spLocks/>
          </p:cNvSpPr>
          <p:nvPr/>
        </p:nvSpPr>
        <p:spPr>
          <a:xfrm>
            <a:off x="838200" y="2797774"/>
            <a:ext cx="10515600" cy="252804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000" b="1" dirty="0"/>
              <a:t>In </a:t>
            </a:r>
            <a:r>
              <a:rPr lang="en-US" altLang="ko-KR" sz="2000" b="1" i="1" dirty="0"/>
              <a:t>k-NN classification</a:t>
            </a:r>
            <a:r>
              <a:rPr lang="en-US" altLang="ko-KR" sz="2000" dirty="0"/>
              <a:t>, the output is a </a:t>
            </a:r>
            <a:r>
              <a:rPr lang="en-US" altLang="ko-KR" sz="2000" b="1" dirty="0"/>
              <a:t>class membership</a:t>
            </a:r>
            <a:r>
              <a:rPr lang="en-US" altLang="ko-KR" sz="2000" dirty="0"/>
              <a:t>. An object is classified by a </a:t>
            </a:r>
            <a:r>
              <a:rPr lang="en-US" altLang="ko-KR" sz="2000" b="1" dirty="0"/>
              <a:t>majority vote of its neighbors</a:t>
            </a:r>
            <a:r>
              <a:rPr lang="en-US" altLang="ko-KR" sz="2000" dirty="0"/>
              <a:t>, with the object being assigned to the class most common among its </a:t>
            </a:r>
            <a:r>
              <a:rPr lang="en-US" altLang="ko-KR" sz="2000" i="1" dirty="0"/>
              <a:t>k</a:t>
            </a:r>
            <a:r>
              <a:rPr lang="en-US" altLang="ko-KR" sz="2000" dirty="0"/>
              <a:t> nearest neighbors (</a:t>
            </a:r>
            <a:r>
              <a:rPr lang="en-US" altLang="ko-KR" sz="2000" i="1" dirty="0"/>
              <a:t>k</a:t>
            </a:r>
            <a:r>
              <a:rPr lang="en-US" altLang="ko-KR" sz="2000" dirty="0"/>
              <a:t> is a positive </a:t>
            </a:r>
            <a:r>
              <a:rPr lang="en-US" altLang="ko-KR" sz="2000" dirty="0">
                <a:hlinkClick r:id="rId7" action="ppaction://hlinkfile" tooltip="Integer"/>
              </a:rPr>
              <a:t>integer</a:t>
            </a:r>
            <a:r>
              <a:rPr lang="en-US" altLang="ko-KR" sz="2000" dirty="0"/>
              <a:t>, typically small). If </a:t>
            </a:r>
            <a:r>
              <a:rPr lang="en-US" altLang="ko-KR" sz="2000" i="1" dirty="0"/>
              <a:t>k</a:t>
            </a:r>
            <a:r>
              <a:rPr lang="en-US" altLang="ko-KR" sz="2000" dirty="0"/>
              <a:t> = 1, then the object is simply assigned to the class of that single nearest neighbor.</a:t>
            </a:r>
          </a:p>
          <a:p>
            <a:pPr algn="just"/>
            <a:endParaRPr lang="en-US" altLang="ko-KR" sz="2000" i="1" dirty="0"/>
          </a:p>
          <a:p>
            <a:pPr algn="just"/>
            <a:r>
              <a:rPr lang="en-US" altLang="ko-KR" sz="2000" i="1" dirty="0"/>
              <a:t>k</a:t>
            </a:r>
            <a:r>
              <a:rPr lang="en-US" altLang="ko-KR" sz="2000" dirty="0"/>
              <a:t>-NN is a type of </a:t>
            </a:r>
            <a:r>
              <a:rPr lang="en-US" altLang="ko-KR" sz="2000" b="1" dirty="0">
                <a:hlinkClick r:id="rId8" action="ppaction://hlinkfile" tooltip="Instance-based learning"/>
              </a:rPr>
              <a:t>instance-based learning</a:t>
            </a:r>
            <a:r>
              <a:rPr lang="en-US" altLang="ko-KR" sz="2000" dirty="0"/>
              <a:t>, or </a:t>
            </a:r>
            <a:r>
              <a:rPr lang="en-US" altLang="ko-KR" sz="2000" dirty="0">
                <a:hlinkClick r:id="rId9" action="ppaction://hlinkfile" tooltip="Lazy learning"/>
              </a:rPr>
              <a:t>lazy learning</a:t>
            </a:r>
            <a:r>
              <a:rPr lang="en-US" altLang="ko-KR" sz="2000" dirty="0"/>
              <a:t>, where the function is only approximated locally and all computation is deferred until classification. </a:t>
            </a:r>
            <a:r>
              <a:rPr lang="en-US" altLang="ko-KR" sz="2000" b="1" dirty="0"/>
              <a:t>The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-NN algorithm is among the simplest of all </a:t>
            </a:r>
            <a:r>
              <a:rPr lang="en-US" altLang="ko-KR" sz="2000" b="1" dirty="0">
                <a:hlinkClick r:id="rId10" action="ppaction://hlinkfile" tooltip="Machine learning"/>
              </a:rPr>
              <a:t>machine learning</a:t>
            </a:r>
            <a:r>
              <a:rPr lang="en-US" altLang="ko-KR" sz="2000" b="1" dirty="0"/>
              <a:t> algorithms.</a:t>
            </a:r>
          </a:p>
          <a:p>
            <a:pPr algn="just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76923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/>
              <a:t>k</a:t>
            </a:r>
            <a:r>
              <a:rPr lang="en-US" altLang="ko-KR" sz="3200" b="1" dirty="0"/>
              <a:t>-NN: Algorithm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31159" y="956797"/>
            <a:ext cx="11129682" cy="574880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altLang="ko-KR" sz="2000" b="1" dirty="0"/>
              <a:t>The training examples </a:t>
            </a:r>
            <a:r>
              <a:rPr lang="en-US" altLang="ko-KR" sz="2000" dirty="0"/>
              <a:t>are vectors in a multidimensional feature space, each with </a:t>
            </a:r>
            <a:r>
              <a:rPr lang="en-US" altLang="ko-KR" sz="2000" b="1" dirty="0"/>
              <a:t>a class label</a:t>
            </a:r>
            <a:r>
              <a:rPr lang="en-US" altLang="ko-KR" sz="2000" dirty="0"/>
              <a:t>. The training phase of the algorithm consists only of </a:t>
            </a:r>
            <a:r>
              <a:rPr lang="en-US" altLang="ko-KR" sz="2000" b="1" dirty="0"/>
              <a:t>storing the </a:t>
            </a:r>
            <a:r>
              <a:rPr lang="en-US" altLang="ko-KR" sz="2000" b="1" dirty="0">
                <a:hlinkClick r:id="rId2" action="ppaction://hlinkfile" tooltip="Feature vector"/>
              </a:rPr>
              <a:t>feature vectors</a:t>
            </a:r>
            <a:r>
              <a:rPr lang="en-US" altLang="ko-KR" sz="2000" b="1" dirty="0"/>
              <a:t> and class labels of the training samples.</a:t>
            </a:r>
          </a:p>
          <a:p>
            <a:pPr algn="just"/>
            <a:endParaRPr lang="en-US" altLang="ko-KR" sz="2000" b="1" dirty="0"/>
          </a:p>
          <a:p>
            <a:pPr algn="just"/>
            <a:r>
              <a:rPr lang="en-US" altLang="ko-KR" sz="2000" b="1" dirty="0"/>
              <a:t>In the classification phase</a:t>
            </a:r>
            <a:r>
              <a:rPr lang="en-US" altLang="ko-KR" sz="2000" dirty="0"/>
              <a:t>, </a:t>
            </a:r>
            <a:r>
              <a:rPr lang="en-US" altLang="ko-KR" sz="2000" i="1" dirty="0"/>
              <a:t>k</a:t>
            </a:r>
            <a:r>
              <a:rPr lang="en-US" altLang="ko-KR" sz="2000" dirty="0"/>
              <a:t> is a user-defined constant, and an unlabeled vector (a query or test point) is classified by assigning the label which is most frequent among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training samples nearest to that query point.</a:t>
            </a:r>
          </a:p>
          <a:p>
            <a:pPr algn="just"/>
            <a:r>
              <a:rPr lang="en-US" altLang="ko-KR" sz="2000" dirty="0"/>
              <a:t>A commonly used </a:t>
            </a:r>
            <a:r>
              <a:rPr lang="en-US" altLang="ko-KR" sz="2000" b="1" dirty="0"/>
              <a:t>distance metric for </a:t>
            </a:r>
            <a:r>
              <a:rPr lang="en-US" altLang="ko-KR" sz="2000" b="1" dirty="0">
                <a:hlinkClick r:id="rId3" action="ppaction://hlinkfile" tooltip="Continuous variable"/>
              </a:rPr>
              <a:t>continuous variables</a:t>
            </a:r>
            <a:r>
              <a:rPr lang="en-US" altLang="ko-KR" sz="2000" b="1" dirty="0"/>
              <a:t> is </a:t>
            </a:r>
            <a:r>
              <a:rPr lang="en-US" altLang="ko-KR" sz="2000" b="1" dirty="0">
                <a:hlinkClick r:id="rId4" action="ppaction://hlinkfile" tooltip="Euclidean distance"/>
              </a:rPr>
              <a:t>Euclidean distance</a:t>
            </a:r>
            <a:r>
              <a:rPr lang="en-US" altLang="ko-KR" sz="2000" dirty="0"/>
              <a:t>. For discrete variables, such as for text classification, another metric can be used, such as the </a:t>
            </a:r>
            <a:r>
              <a:rPr lang="en-US" altLang="ko-KR" sz="2000" b="1" dirty="0"/>
              <a:t>overlap metric</a:t>
            </a:r>
            <a:r>
              <a:rPr lang="en-US" altLang="ko-KR" sz="2000" dirty="0"/>
              <a:t> (or </a:t>
            </a:r>
            <a:r>
              <a:rPr lang="en-US" altLang="ko-KR" sz="2000" dirty="0">
                <a:hlinkClick r:id="rId5" action="ppaction://hlinkfile" tooltip="Hamming distance"/>
              </a:rPr>
              <a:t>Hamming distance</a:t>
            </a:r>
            <a:r>
              <a:rPr lang="en-US" altLang="ko-KR" sz="2000" dirty="0"/>
              <a:t>).</a:t>
            </a:r>
          </a:p>
          <a:p>
            <a:pPr algn="just"/>
            <a:endParaRPr lang="en-US" altLang="ko-KR" sz="2000" dirty="0"/>
          </a:p>
          <a:p>
            <a:pPr algn="just"/>
            <a:r>
              <a:rPr lang="en-US" altLang="ko-KR" sz="2000" b="1" dirty="0"/>
              <a:t>A drawback of the basic "majority voting" classification occurs when the class distribution is skewed</a:t>
            </a:r>
            <a:r>
              <a:rPr lang="en-US" altLang="ko-KR" sz="2000" dirty="0"/>
              <a:t>. That is, examples of a more frequent class tend to dominate the prediction of the new example, because they tend to be common among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nearest neighbors due to their large number. </a:t>
            </a:r>
            <a:r>
              <a:rPr lang="en-US" altLang="ko-KR" sz="2000" b="1" dirty="0"/>
              <a:t>One way to overcome this problem is to weigh the classification, taking into account the distance from the test point to each of its </a:t>
            </a:r>
            <a:r>
              <a:rPr lang="en-US" altLang="ko-KR" sz="2000" b="1" i="1" dirty="0"/>
              <a:t>k</a:t>
            </a:r>
            <a:r>
              <a:rPr lang="en-US" altLang="ko-KR" sz="2000" b="1" dirty="0"/>
              <a:t> nearest neighbors.</a:t>
            </a:r>
            <a:r>
              <a:rPr lang="en-US" altLang="ko-KR" sz="2000" dirty="0"/>
              <a:t> The class (or value, in regression problems) of each of the </a:t>
            </a:r>
            <a:r>
              <a:rPr lang="en-US" altLang="ko-KR" sz="2000" i="1" dirty="0"/>
              <a:t>k</a:t>
            </a:r>
            <a:r>
              <a:rPr lang="en-US" altLang="ko-KR" sz="2000" dirty="0"/>
              <a:t> nearest points is multiplied by a weight proportional to the inverse of the distance from that point to the test point. Another way to overcome skew is by abstraction in data representation.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3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09575" y="479427"/>
            <a:ext cx="3429000" cy="535828"/>
          </a:xfrm>
        </p:spPr>
        <p:txBody>
          <a:bodyPr>
            <a:normAutofit/>
          </a:bodyPr>
          <a:lstStyle/>
          <a:p>
            <a:r>
              <a:rPr lang="en-US" altLang="ko-KR" sz="3200" b="1" i="1" dirty="0"/>
              <a:t>k</a:t>
            </a:r>
            <a:r>
              <a:rPr lang="en-US" altLang="ko-KR" sz="3200" b="1" dirty="0"/>
              <a:t>-NN: Algorithm</a:t>
            </a:r>
            <a:endParaRPr lang="ko-KR" altLang="en-US" sz="3200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304800" y="304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ko-K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B4E03DB2-CA0A-4171-9B96-82CD4D597C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2979" y="1034151"/>
            <a:ext cx="8229376" cy="5519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879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3D683C3-0D4C-4AC6-ADDA-2E2E5A0B6B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223" y="507066"/>
            <a:ext cx="10144125" cy="2693334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A6414DF1-A276-4267-860E-3278AFA8D4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8689" y="2950589"/>
            <a:ext cx="3996659" cy="382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18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1265</Words>
  <Application>Microsoft Office PowerPoint</Application>
  <PresentationFormat>와이드스크린</PresentationFormat>
  <Paragraphs>68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0" baseType="lpstr">
      <vt:lpstr>맑은 고딕</vt:lpstr>
      <vt:lpstr>Arial</vt:lpstr>
      <vt:lpstr>Times New Roman</vt:lpstr>
      <vt:lpstr>Office 테마</vt:lpstr>
      <vt:lpstr>Machine Learning</vt:lpstr>
      <vt:lpstr>Contents</vt:lpstr>
      <vt:lpstr>2.1. k-Nearest Neighbors Algorithm</vt:lpstr>
      <vt:lpstr>PowerPoint 프레젠테이션</vt:lpstr>
      <vt:lpstr>2.2. Classification by k-Nearest Neighbors Algorithm</vt:lpstr>
      <vt:lpstr>k-Nearest Neighbors Algorithm</vt:lpstr>
      <vt:lpstr>k-NN: Algorithm</vt:lpstr>
      <vt:lpstr>k-NN: Algorithm</vt:lpstr>
      <vt:lpstr>PowerPoint 프레젠테이션</vt:lpstr>
      <vt:lpstr>PowerPoint 프레젠테이션</vt:lpstr>
      <vt:lpstr>2.3. Regression by k-Nearest Neighbors Algorithm</vt:lpstr>
      <vt:lpstr>PowerPoint 프레젠테이션</vt:lpstr>
      <vt:lpstr>2.4. k-NN: Parameter selection</vt:lpstr>
      <vt:lpstr>k-NN: Feature Extraction</vt:lpstr>
      <vt:lpstr>k-NN: Dimension reduction</vt:lpstr>
      <vt:lpstr>k-NN Algorithm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Computer Interaction (인간 컴퓨터 상호작용)</dc:title>
  <dc:creator>shoh</dc:creator>
  <cp:lastModifiedBy>오상훈</cp:lastModifiedBy>
  <cp:revision>55</cp:revision>
  <cp:lastPrinted>2016-07-20T07:30:15Z</cp:lastPrinted>
  <dcterms:created xsi:type="dcterms:W3CDTF">2015-08-10T05:26:43Z</dcterms:created>
  <dcterms:modified xsi:type="dcterms:W3CDTF">2020-08-24T05:23:38Z</dcterms:modified>
</cp:coreProperties>
</file>