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83" r:id="rId3"/>
    <p:sldId id="257" r:id="rId4"/>
    <p:sldId id="276" r:id="rId5"/>
    <p:sldId id="284" r:id="rId6"/>
    <p:sldId id="277" r:id="rId7"/>
    <p:sldId id="278" r:id="rId8"/>
    <p:sldId id="280" r:id="rId9"/>
    <p:sldId id="281" r:id="rId10"/>
    <p:sldId id="274" r:id="rId11"/>
    <p:sldId id="275" r:id="rId12"/>
    <p:sldId id="272" r:id="rId13"/>
    <p:sldId id="273" r:id="rId14"/>
    <p:sldId id="282" r:id="rId15"/>
    <p:sldId id="268" r:id="rId16"/>
  </p:sldIdLst>
  <p:sldSz cx="12192000" cy="6858000"/>
  <p:notesSz cx="6735763" cy="986948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67"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2D6904C3-569C-43B8-A989-E6B23C823FFE}" type="datetimeFigureOut">
              <a:rPr lang="ko-KR" altLang="en-US" smtClean="0"/>
              <a:t>2020-08-24</a:t>
            </a:fld>
            <a:endParaRPr lang="ko-KR" altLang="en-US"/>
          </a:p>
        </p:txBody>
      </p:sp>
      <p:sp>
        <p:nvSpPr>
          <p:cNvPr id="4" name="바닥글 개체 틀 3"/>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14763" y="9374188"/>
            <a:ext cx="2919412" cy="495300"/>
          </a:xfrm>
          <a:prstGeom prst="rect">
            <a:avLst/>
          </a:prstGeom>
        </p:spPr>
        <p:txBody>
          <a:bodyPr vert="horz" lIns="91440" tIns="45720" rIns="91440" bIns="45720" rtlCol="0" anchor="b"/>
          <a:lstStyle>
            <a:lvl1pPr algn="r">
              <a:defRPr sz="1200"/>
            </a:lvl1pPr>
          </a:lstStyle>
          <a:p>
            <a:fld id="{D60F6C9B-A158-4E05-A5CD-CB7F576697B5}" type="slidenum">
              <a:rPr lang="ko-KR" altLang="en-US" smtClean="0"/>
              <a:t>‹#›</a:t>
            </a:fld>
            <a:endParaRPr lang="ko-KR" altLang="en-US"/>
          </a:p>
        </p:txBody>
      </p:sp>
    </p:spTree>
    <p:extLst>
      <p:ext uri="{BB962C8B-B14F-4D97-AF65-F5344CB8AC3E}">
        <p14:creationId xmlns:p14="http://schemas.microsoft.com/office/powerpoint/2010/main" val="18497147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2020-08-24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dirty="0"/>
          </a:p>
        </p:txBody>
      </p:sp>
    </p:spTree>
    <p:extLst>
      <p:ext uri="{BB962C8B-B14F-4D97-AF65-F5344CB8AC3E}">
        <p14:creationId xmlns:p14="http://schemas.microsoft.com/office/powerpoint/2010/main" val="359418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2020-08-24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35913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2020-08-24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4175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2020-08-24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96800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2020-08-24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45694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2020-08-24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12921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848F6B93-DFC6-4870-B667-2282D4769E1A}" type="datetimeFigureOut">
              <a:rPr lang="ko-KR" altLang="en-US" smtClean="0"/>
              <a:t>2020-08-24</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7536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848F6B93-DFC6-4870-B667-2282D4769E1A}" type="datetimeFigureOut">
              <a:rPr lang="ko-KR" altLang="en-US" smtClean="0"/>
              <a:t>2020-08-24</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146119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48F6B93-DFC6-4870-B667-2282D4769E1A}" type="datetimeFigureOut">
              <a:rPr lang="ko-KR" altLang="en-US" smtClean="0"/>
              <a:t>2020-08-24</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3443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2020-08-24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6526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2020-08-24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7367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6B93-DFC6-4870-B667-2282D4769E1A}" type="datetimeFigureOut">
              <a:rPr lang="ko-KR" altLang="en-US" smtClean="0"/>
              <a:t>2020-08-24</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64689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712694" y="2595282"/>
            <a:ext cx="10385612" cy="847445"/>
          </a:xfrm>
        </p:spPr>
        <p:txBody>
          <a:bodyPr>
            <a:normAutofit fontScale="90000"/>
          </a:bodyPr>
          <a:lstStyle/>
          <a:p>
            <a:r>
              <a:rPr lang="en-US" altLang="ko-KR" dirty="0">
                <a:latin typeface="Times New Roman" panose="02020603050405020304" pitchFamily="18" charset="0"/>
                <a:cs typeface="Times New Roman" panose="02020603050405020304" pitchFamily="18" charset="0"/>
              </a:rPr>
              <a:t>Machine Learning</a:t>
            </a:r>
            <a:endParaRPr lang="ko-KR" altLang="en-US" dirty="0">
              <a:latin typeface="Times New Roman" panose="02020603050405020304" pitchFamily="18" charset="0"/>
              <a:cs typeface="Times New Roman" panose="02020603050405020304" pitchFamily="18" charset="0"/>
            </a:endParaRPr>
          </a:p>
        </p:txBody>
      </p:sp>
      <p:sp>
        <p:nvSpPr>
          <p:cNvPr id="3" name="부제목 2"/>
          <p:cNvSpPr>
            <a:spLocks noGrp="1"/>
          </p:cNvSpPr>
          <p:nvPr>
            <p:ph type="subTitle" idx="1"/>
          </p:nvPr>
        </p:nvSpPr>
        <p:spPr>
          <a:xfrm>
            <a:off x="1524000" y="3898656"/>
            <a:ext cx="9144000" cy="2381904"/>
          </a:xfrm>
        </p:spPr>
        <p:txBody>
          <a:bodyPr/>
          <a:lstStyle/>
          <a:p>
            <a:r>
              <a:rPr lang="en-US" altLang="ko-KR" b="1" dirty="0">
                <a:latin typeface="Times New Roman" panose="02020603050405020304" pitchFamily="18" charset="0"/>
                <a:cs typeface="Times New Roman" panose="02020603050405020304" pitchFamily="18" charset="0"/>
              </a:rPr>
              <a:t>Sang-</a:t>
            </a:r>
            <a:r>
              <a:rPr lang="en-US" altLang="ko-KR" b="1" dirty="0" err="1">
                <a:latin typeface="Times New Roman" panose="02020603050405020304" pitchFamily="18" charset="0"/>
                <a:cs typeface="Times New Roman" panose="02020603050405020304" pitchFamily="18" charset="0"/>
              </a:rPr>
              <a:t>Hoon</a:t>
            </a:r>
            <a:r>
              <a:rPr lang="en-US" altLang="ko-KR" b="1" dirty="0">
                <a:latin typeface="Times New Roman" panose="02020603050405020304" pitchFamily="18" charset="0"/>
                <a:cs typeface="Times New Roman" panose="02020603050405020304" pitchFamily="18" charset="0"/>
              </a:rPr>
              <a:t> Oh</a:t>
            </a:r>
          </a:p>
          <a:p>
            <a:endParaRPr lang="en-US" altLang="ko-KR" b="1" dirty="0">
              <a:latin typeface="Times New Roman" panose="02020603050405020304" pitchFamily="18" charset="0"/>
              <a:cs typeface="Times New Roman" panose="02020603050405020304" pitchFamily="18" charset="0"/>
            </a:endParaRPr>
          </a:p>
          <a:p>
            <a:r>
              <a:rPr lang="en-US" altLang="ko-KR" dirty="0">
                <a:latin typeface="Times New Roman" panose="02020603050405020304" pitchFamily="18" charset="0"/>
                <a:cs typeface="Times New Roman" panose="02020603050405020304" pitchFamily="18" charset="0"/>
              </a:rPr>
              <a:t>Division of Information Communication Convergence Engineering</a:t>
            </a:r>
          </a:p>
          <a:p>
            <a:r>
              <a:rPr lang="en-US" altLang="ko-KR" dirty="0" err="1">
                <a:latin typeface="Times New Roman" panose="02020603050405020304" pitchFamily="18" charset="0"/>
                <a:cs typeface="Times New Roman" panose="02020603050405020304" pitchFamily="18" charset="0"/>
              </a:rPr>
              <a:t>Mokwon</a:t>
            </a:r>
            <a:r>
              <a:rPr lang="en-US" altLang="ko-KR" dirty="0">
                <a:latin typeface="Times New Roman" panose="02020603050405020304" pitchFamily="18" charset="0"/>
                <a:cs typeface="Times New Roman" panose="02020603050405020304" pitchFamily="18" charset="0"/>
              </a:rPr>
              <a:t> University</a:t>
            </a:r>
            <a:endParaRPr lang="ko-K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95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99757" y="54060"/>
            <a:ext cx="10515600" cy="818216"/>
          </a:xfrm>
        </p:spPr>
        <p:txBody>
          <a:bodyPr>
            <a:normAutofit/>
          </a:bodyPr>
          <a:lstStyle/>
          <a:p>
            <a:r>
              <a:rPr lang="en-US" altLang="ko-KR" sz="3200" dirty="0"/>
              <a:t>Machine learning: </a:t>
            </a:r>
            <a:r>
              <a:rPr lang="en-US" altLang="ko-KR" sz="3200" b="1" dirty="0"/>
              <a:t>Classification </a:t>
            </a:r>
            <a:r>
              <a:rPr lang="en-US" altLang="ko-KR" sz="3200" dirty="0"/>
              <a:t>  </a:t>
            </a:r>
            <a:endParaRPr lang="ko-KR" altLang="en-US" sz="3200" dirty="0"/>
          </a:p>
        </p:txBody>
      </p:sp>
      <p:pic>
        <p:nvPicPr>
          <p:cNvPr id="6" name="그림 5"/>
          <p:cNvPicPr>
            <a:picLocks noChangeAspect="1"/>
          </p:cNvPicPr>
          <p:nvPr/>
        </p:nvPicPr>
        <p:blipFill>
          <a:blip r:embed="rId2"/>
          <a:stretch>
            <a:fillRect/>
          </a:stretch>
        </p:blipFill>
        <p:spPr>
          <a:xfrm>
            <a:off x="299757" y="872276"/>
            <a:ext cx="8575302" cy="5429471"/>
          </a:xfrm>
          <a:prstGeom prst="rect">
            <a:avLst/>
          </a:prstGeom>
        </p:spPr>
      </p:pic>
      <p:pic>
        <p:nvPicPr>
          <p:cNvPr id="3" name="그림 2"/>
          <p:cNvPicPr>
            <a:picLocks noChangeAspect="1"/>
          </p:cNvPicPr>
          <p:nvPr/>
        </p:nvPicPr>
        <p:blipFill>
          <a:blip r:embed="rId3"/>
          <a:stretch>
            <a:fillRect/>
          </a:stretch>
        </p:blipFill>
        <p:spPr>
          <a:xfrm>
            <a:off x="5281227" y="1690492"/>
            <a:ext cx="3808985" cy="3645842"/>
          </a:xfrm>
          <a:prstGeom prst="rect">
            <a:avLst/>
          </a:prstGeom>
        </p:spPr>
      </p:pic>
    </p:spTree>
    <p:extLst>
      <p:ext uri="{BB962C8B-B14F-4D97-AF65-F5344CB8AC3E}">
        <p14:creationId xmlns:p14="http://schemas.microsoft.com/office/powerpoint/2010/main" val="2203629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99757" y="54060"/>
            <a:ext cx="10515600" cy="818216"/>
          </a:xfrm>
        </p:spPr>
        <p:txBody>
          <a:bodyPr>
            <a:normAutofit/>
          </a:bodyPr>
          <a:lstStyle/>
          <a:p>
            <a:r>
              <a:rPr lang="en-US" altLang="ko-KR" sz="3200" dirty="0"/>
              <a:t>Machine learning: </a:t>
            </a:r>
            <a:r>
              <a:rPr lang="en-US" altLang="ko-KR" sz="3200" b="1" dirty="0"/>
              <a:t>Regression </a:t>
            </a:r>
            <a:r>
              <a:rPr lang="en-US" altLang="ko-KR" sz="3200" dirty="0"/>
              <a:t>  </a:t>
            </a:r>
            <a:endParaRPr lang="ko-KR" altLang="en-US" sz="3200" dirty="0"/>
          </a:p>
        </p:txBody>
      </p:sp>
      <p:pic>
        <p:nvPicPr>
          <p:cNvPr id="3" name="그림 2"/>
          <p:cNvPicPr>
            <a:picLocks noChangeAspect="1"/>
          </p:cNvPicPr>
          <p:nvPr/>
        </p:nvPicPr>
        <p:blipFill>
          <a:blip r:embed="rId2"/>
          <a:stretch>
            <a:fillRect/>
          </a:stretch>
        </p:blipFill>
        <p:spPr>
          <a:xfrm>
            <a:off x="299757" y="872276"/>
            <a:ext cx="9005877" cy="5622653"/>
          </a:xfrm>
          <a:prstGeom prst="rect">
            <a:avLst/>
          </a:prstGeom>
        </p:spPr>
      </p:pic>
      <p:pic>
        <p:nvPicPr>
          <p:cNvPr id="4" name="그림 3"/>
          <p:cNvPicPr>
            <a:picLocks noChangeAspect="1"/>
          </p:cNvPicPr>
          <p:nvPr/>
        </p:nvPicPr>
        <p:blipFill>
          <a:blip r:embed="rId3"/>
          <a:stretch>
            <a:fillRect/>
          </a:stretch>
        </p:blipFill>
        <p:spPr>
          <a:xfrm>
            <a:off x="4774559" y="1252025"/>
            <a:ext cx="6479595" cy="4034116"/>
          </a:xfrm>
          <a:prstGeom prst="rect">
            <a:avLst/>
          </a:prstGeom>
        </p:spPr>
      </p:pic>
    </p:spTree>
    <p:extLst>
      <p:ext uri="{BB962C8B-B14F-4D97-AF65-F5344CB8AC3E}">
        <p14:creationId xmlns:p14="http://schemas.microsoft.com/office/powerpoint/2010/main" val="679220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99757" y="54060"/>
            <a:ext cx="10515600" cy="818216"/>
          </a:xfrm>
        </p:spPr>
        <p:txBody>
          <a:bodyPr>
            <a:normAutofit/>
          </a:bodyPr>
          <a:lstStyle/>
          <a:p>
            <a:r>
              <a:rPr lang="en-US" altLang="ko-KR" sz="3200" dirty="0"/>
              <a:t>Machine learning: </a:t>
            </a:r>
            <a:r>
              <a:rPr lang="en-US" altLang="ko-KR" sz="3200" b="1" dirty="0"/>
              <a:t>Unsupervised Learning </a:t>
            </a:r>
            <a:r>
              <a:rPr lang="en-US" altLang="ko-KR" sz="3200" dirty="0"/>
              <a:t>  </a:t>
            </a:r>
            <a:endParaRPr lang="ko-KR" altLang="en-US" sz="3200" dirty="0"/>
          </a:p>
        </p:txBody>
      </p:sp>
      <p:pic>
        <p:nvPicPr>
          <p:cNvPr id="4" name="그림 3"/>
          <p:cNvPicPr>
            <a:picLocks noChangeAspect="1"/>
          </p:cNvPicPr>
          <p:nvPr/>
        </p:nvPicPr>
        <p:blipFill>
          <a:blip r:embed="rId2"/>
          <a:stretch>
            <a:fillRect/>
          </a:stretch>
        </p:blipFill>
        <p:spPr>
          <a:xfrm>
            <a:off x="299757" y="872276"/>
            <a:ext cx="8037419" cy="4717356"/>
          </a:xfrm>
          <a:prstGeom prst="rect">
            <a:avLst/>
          </a:prstGeom>
        </p:spPr>
      </p:pic>
    </p:spTree>
    <p:extLst>
      <p:ext uri="{BB962C8B-B14F-4D97-AF65-F5344CB8AC3E}">
        <p14:creationId xmlns:p14="http://schemas.microsoft.com/office/powerpoint/2010/main" val="2206419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99757" y="54060"/>
            <a:ext cx="10515600" cy="818216"/>
          </a:xfrm>
        </p:spPr>
        <p:txBody>
          <a:bodyPr>
            <a:normAutofit/>
          </a:bodyPr>
          <a:lstStyle/>
          <a:p>
            <a:r>
              <a:rPr lang="en-US" altLang="ko-KR" sz="3200" dirty="0"/>
              <a:t>Machine learning: </a:t>
            </a:r>
            <a:r>
              <a:rPr lang="en-US" altLang="ko-KR" sz="3200" b="1" dirty="0"/>
              <a:t>Reinforcement Learning</a:t>
            </a:r>
            <a:endParaRPr lang="ko-KR" altLang="en-US" sz="3200" dirty="0"/>
          </a:p>
        </p:txBody>
      </p:sp>
      <p:pic>
        <p:nvPicPr>
          <p:cNvPr id="3" name="그림 2"/>
          <p:cNvPicPr>
            <a:picLocks noChangeAspect="1"/>
          </p:cNvPicPr>
          <p:nvPr/>
        </p:nvPicPr>
        <p:blipFill>
          <a:blip r:embed="rId2"/>
          <a:stretch>
            <a:fillRect/>
          </a:stretch>
        </p:blipFill>
        <p:spPr>
          <a:xfrm>
            <a:off x="299757" y="872276"/>
            <a:ext cx="7486090" cy="4969669"/>
          </a:xfrm>
          <a:prstGeom prst="rect">
            <a:avLst/>
          </a:prstGeom>
        </p:spPr>
      </p:pic>
    </p:spTree>
    <p:extLst>
      <p:ext uri="{BB962C8B-B14F-4D97-AF65-F5344CB8AC3E}">
        <p14:creationId xmlns:p14="http://schemas.microsoft.com/office/powerpoint/2010/main" val="2190108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99757" y="54060"/>
            <a:ext cx="10515600" cy="818216"/>
          </a:xfrm>
        </p:spPr>
        <p:txBody>
          <a:bodyPr>
            <a:normAutofit/>
          </a:bodyPr>
          <a:lstStyle/>
          <a:p>
            <a:r>
              <a:rPr lang="en-US" altLang="ko-KR" sz="3200" dirty="0"/>
              <a:t>Applications </a:t>
            </a:r>
            <a:endParaRPr lang="ko-KR" altLang="en-US" sz="3200" dirty="0"/>
          </a:p>
        </p:txBody>
      </p:sp>
      <p:sp>
        <p:nvSpPr>
          <p:cNvPr id="3" name="직사각형 2"/>
          <p:cNvSpPr/>
          <p:nvPr/>
        </p:nvSpPr>
        <p:spPr>
          <a:xfrm>
            <a:off x="425824" y="764698"/>
            <a:ext cx="10035988" cy="2893100"/>
          </a:xfrm>
          <a:prstGeom prst="rect">
            <a:avLst/>
          </a:prstGeom>
        </p:spPr>
        <p:txBody>
          <a:bodyPr wrap="square">
            <a:spAutoFit/>
          </a:bodyPr>
          <a:lstStyle/>
          <a:p>
            <a:r>
              <a:rPr lang="en-US" altLang="ko-KR" sz="1400" dirty="0">
                <a:latin typeface="Wingdings" panose="05000000000000000000" pitchFamily="2" charset="2"/>
              </a:rPr>
              <a:t></a:t>
            </a:r>
            <a:r>
              <a:rPr lang="en-US" altLang="ko-KR" sz="2000" b="1" dirty="0">
                <a:latin typeface="Times New Roman" panose="02020603050405020304" pitchFamily="18" charset="0"/>
              </a:rPr>
              <a:t>Medicine/Biology</a:t>
            </a:r>
            <a:r>
              <a:rPr lang="en-US" altLang="ko-KR" sz="2000" dirty="0">
                <a:latin typeface="Times New Roman" panose="02020603050405020304" pitchFamily="18" charset="0"/>
              </a:rPr>
              <a:t> </a:t>
            </a:r>
          </a:p>
          <a:p>
            <a:r>
              <a:rPr lang="en-US" altLang="ko-KR" sz="1200" dirty="0">
                <a:latin typeface="Wingdings" panose="05000000000000000000" pitchFamily="2" charset="2"/>
              </a:rPr>
              <a:t></a:t>
            </a:r>
            <a:r>
              <a:rPr lang="en-US" altLang="ko-KR" dirty="0">
                <a:latin typeface="Times New Roman" panose="02020603050405020304" pitchFamily="18" charset="0"/>
              </a:rPr>
              <a:t>(Predict) Patient hospitalized due to heart attack will have </a:t>
            </a:r>
            <a:r>
              <a:rPr lang="en-US" altLang="ko-KR" sz="1600" dirty="0">
                <a:latin typeface="Times New Roman" panose="02020603050405020304" pitchFamily="18" charset="0"/>
              </a:rPr>
              <a:t>second attack based on demographic, diet and clinical measurements. </a:t>
            </a:r>
          </a:p>
          <a:p>
            <a:r>
              <a:rPr lang="en-US" altLang="ko-KR" sz="1100" dirty="0">
                <a:latin typeface="Wingdings" panose="05000000000000000000" pitchFamily="2" charset="2"/>
              </a:rPr>
              <a:t></a:t>
            </a:r>
            <a:r>
              <a:rPr lang="en-US" altLang="ko-KR" sz="1600" dirty="0">
                <a:latin typeface="Times New Roman" panose="02020603050405020304" pitchFamily="18" charset="0"/>
              </a:rPr>
              <a:t>(Predict) Glucose </a:t>
            </a:r>
            <a:r>
              <a:rPr lang="en-US" altLang="ko-KR" dirty="0">
                <a:latin typeface="Times New Roman" panose="02020603050405020304" pitchFamily="18" charset="0"/>
              </a:rPr>
              <a:t>in the blood of diabetic person based on infrared absorption spectrum of person’s blood. </a:t>
            </a:r>
          </a:p>
          <a:p>
            <a:r>
              <a:rPr lang="en-US" altLang="ko-KR" sz="1200" dirty="0">
                <a:latin typeface="Wingdings" panose="05000000000000000000" pitchFamily="2" charset="2"/>
              </a:rPr>
              <a:t></a:t>
            </a:r>
            <a:r>
              <a:rPr lang="en-US" altLang="ko-KR" dirty="0">
                <a:latin typeface="Times New Roman" panose="02020603050405020304" pitchFamily="18" charset="0"/>
              </a:rPr>
              <a:t>(Predict) Risk factor prostate cancer based on clinical and demographic variables). </a:t>
            </a:r>
          </a:p>
          <a:p>
            <a:r>
              <a:rPr lang="en-US" altLang="ko-KR" sz="1200" dirty="0">
                <a:latin typeface="Wingdings" panose="05000000000000000000" pitchFamily="2" charset="2"/>
              </a:rPr>
              <a:t></a:t>
            </a:r>
            <a:r>
              <a:rPr lang="en-US" altLang="ko-KR" dirty="0">
                <a:latin typeface="Times New Roman" panose="02020603050405020304" pitchFamily="18" charset="0"/>
              </a:rPr>
              <a:t>Bioinformatics. </a:t>
            </a:r>
          </a:p>
          <a:p>
            <a:r>
              <a:rPr lang="en-US" altLang="ko-KR" sz="1400" dirty="0">
                <a:latin typeface="Wingdings" panose="05000000000000000000" pitchFamily="2" charset="2"/>
              </a:rPr>
              <a:t></a:t>
            </a:r>
            <a:r>
              <a:rPr lang="en-US" altLang="ko-KR" sz="2000" b="1" dirty="0">
                <a:latin typeface="Times New Roman" panose="02020603050405020304" pitchFamily="18" charset="0"/>
              </a:rPr>
              <a:t>Economy/finance</a:t>
            </a:r>
            <a:r>
              <a:rPr lang="en-US" altLang="ko-KR" sz="2000" dirty="0">
                <a:latin typeface="Times New Roman" panose="02020603050405020304" pitchFamily="18" charset="0"/>
              </a:rPr>
              <a:t> </a:t>
            </a:r>
          </a:p>
          <a:p>
            <a:r>
              <a:rPr lang="en-US" altLang="ko-KR" sz="1200" dirty="0">
                <a:latin typeface="Wingdings" panose="05000000000000000000" pitchFamily="2" charset="2"/>
              </a:rPr>
              <a:t></a:t>
            </a:r>
            <a:r>
              <a:rPr lang="en-US" altLang="ko-KR" dirty="0">
                <a:latin typeface="Times New Roman" panose="02020603050405020304" pitchFamily="18" charset="0"/>
              </a:rPr>
              <a:t>(Predict) Price of stock in 6 months based on company performance, economic data. </a:t>
            </a:r>
          </a:p>
          <a:p>
            <a:r>
              <a:rPr lang="en-US" altLang="ko-KR" sz="1200" dirty="0">
                <a:latin typeface="Wingdings" panose="05000000000000000000" pitchFamily="2" charset="2"/>
              </a:rPr>
              <a:t></a:t>
            </a:r>
            <a:r>
              <a:rPr lang="en-US" altLang="ko-KR" dirty="0">
                <a:latin typeface="Times New Roman" panose="02020603050405020304" pitchFamily="18" charset="0"/>
              </a:rPr>
              <a:t>(Predict) Credit card fraud based on gender, demographic, credit history </a:t>
            </a:r>
          </a:p>
          <a:p>
            <a:endParaRPr lang="en-US" altLang="ko-KR" dirty="0">
              <a:latin typeface="Times New Roman" panose="02020603050405020304" pitchFamily="18" charset="0"/>
            </a:endParaRPr>
          </a:p>
        </p:txBody>
      </p:sp>
      <p:sp>
        <p:nvSpPr>
          <p:cNvPr id="5" name="직사각형 4"/>
          <p:cNvSpPr/>
          <p:nvPr/>
        </p:nvSpPr>
        <p:spPr>
          <a:xfrm>
            <a:off x="425824" y="2995404"/>
            <a:ext cx="10802470" cy="3862596"/>
          </a:xfrm>
          <a:prstGeom prst="rect">
            <a:avLst/>
          </a:prstGeom>
        </p:spPr>
        <p:txBody>
          <a:bodyPr wrap="square">
            <a:spAutoFit/>
          </a:bodyPr>
          <a:lstStyle/>
          <a:p>
            <a:endParaRPr lang="ko-KR" altLang="en-US" sz="1200" dirty="0">
              <a:solidFill>
                <a:srgbClr val="000000"/>
              </a:solidFill>
              <a:latin typeface="Wingdings" panose="05000000000000000000" pitchFamily="2" charset="2"/>
            </a:endParaRPr>
          </a:p>
          <a:p>
            <a:endParaRPr lang="ko-KR" altLang="en-US" sz="1200" dirty="0">
              <a:latin typeface="Wingdings" panose="05000000000000000000" pitchFamily="2" charset="2"/>
            </a:endParaRPr>
          </a:p>
          <a:p>
            <a:r>
              <a:rPr lang="en-US" altLang="ko-KR" sz="1400" dirty="0">
                <a:latin typeface="Wingdings" panose="05000000000000000000" pitchFamily="2" charset="2"/>
              </a:rPr>
              <a:t></a:t>
            </a:r>
            <a:r>
              <a:rPr lang="en-US" altLang="ko-KR" sz="2000" b="1" dirty="0">
                <a:latin typeface="Times New Roman" panose="02020603050405020304" pitchFamily="18" charset="0"/>
              </a:rPr>
              <a:t>IT</a:t>
            </a:r>
            <a:r>
              <a:rPr lang="en-US" altLang="ko-KR" sz="2000" dirty="0">
                <a:latin typeface="Times New Roman" panose="02020603050405020304" pitchFamily="18" charset="0"/>
              </a:rPr>
              <a:t> </a:t>
            </a:r>
          </a:p>
          <a:p>
            <a:r>
              <a:rPr lang="en-US" altLang="ko-KR" sz="1200" dirty="0">
                <a:latin typeface="Wingdings" panose="05000000000000000000" pitchFamily="2" charset="2"/>
              </a:rPr>
              <a:t></a:t>
            </a:r>
            <a:r>
              <a:rPr lang="en-US" altLang="ko-KR" dirty="0">
                <a:latin typeface="Times New Roman" panose="02020603050405020304" pitchFamily="18" charset="0"/>
              </a:rPr>
              <a:t>(Predict) Numbers in a handwritten ZIP code based on digitized image of ZIP code </a:t>
            </a:r>
          </a:p>
          <a:p>
            <a:r>
              <a:rPr lang="en-US" altLang="ko-KR" sz="1200" dirty="0">
                <a:latin typeface="Wingdings" panose="05000000000000000000" pitchFamily="2" charset="2"/>
              </a:rPr>
              <a:t></a:t>
            </a:r>
            <a:r>
              <a:rPr lang="en-US" altLang="ko-KR" dirty="0">
                <a:latin typeface="Times New Roman" panose="02020603050405020304" pitchFamily="18" charset="0"/>
              </a:rPr>
              <a:t>(Predict) Spam mail based on text in mail </a:t>
            </a:r>
          </a:p>
          <a:p>
            <a:r>
              <a:rPr lang="en-US" altLang="ko-KR" sz="1200" dirty="0">
                <a:latin typeface="Wingdings" panose="05000000000000000000" pitchFamily="2" charset="2"/>
              </a:rPr>
              <a:t></a:t>
            </a:r>
            <a:r>
              <a:rPr lang="en-US" altLang="ko-KR" dirty="0">
                <a:latin typeface="Times New Roman" panose="02020603050405020304" pitchFamily="18" charset="0"/>
              </a:rPr>
              <a:t>(Predict) Text based on speech (Speech Recognition) </a:t>
            </a:r>
          </a:p>
          <a:p>
            <a:r>
              <a:rPr lang="en-US" altLang="ko-KR" sz="1200" dirty="0">
                <a:latin typeface="Wingdings" panose="05000000000000000000" pitchFamily="2" charset="2"/>
              </a:rPr>
              <a:t></a:t>
            </a:r>
            <a:r>
              <a:rPr lang="en-US" altLang="ko-KR" dirty="0">
                <a:latin typeface="Times New Roman" panose="02020603050405020304" pitchFamily="18" charset="0"/>
              </a:rPr>
              <a:t>(Understanding) Call patterns are analyzed for network optimization. </a:t>
            </a:r>
          </a:p>
          <a:p>
            <a:r>
              <a:rPr lang="en-US" altLang="ko-KR" sz="1400" dirty="0">
                <a:latin typeface="Wingdings" panose="05000000000000000000" pitchFamily="2" charset="2"/>
              </a:rPr>
              <a:t></a:t>
            </a:r>
            <a:r>
              <a:rPr lang="en-US" altLang="ko-KR" sz="2000" b="1" dirty="0">
                <a:latin typeface="Times New Roman" panose="02020603050405020304" pitchFamily="18" charset="0"/>
              </a:rPr>
              <a:t>Astronomy/Physics</a:t>
            </a:r>
            <a:r>
              <a:rPr lang="en-US" altLang="ko-KR" sz="2000" dirty="0">
                <a:latin typeface="Times New Roman" panose="02020603050405020304" pitchFamily="18" charset="0"/>
              </a:rPr>
              <a:t> </a:t>
            </a:r>
          </a:p>
          <a:p>
            <a:r>
              <a:rPr lang="en-US" altLang="ko-KR" sz="1200" dirty="0">
                <a:latin typeface="Wingdings" panose="05000000000000000000" pitchFamily="2" charset="2"/>
              </a:rPr>
              <a:t></a:t>
            </a:r>
            <a:r>
              <a:rPr lang="en-US" altLang="ko-KR" dirty="0">
                <a:latin typeface="Times New Roman" panose="02020603050405020304" pitchFamily="18" charset="0"/>
              </a:rPr>
              <a:t>(Understanding) Discovering astronomical features </a:t>
            </a:r>
          </a:p>
          <a:p>
            <a:r>
              <a:rPr lang="en-US" altLang="ko-KR" sz="1400" dirty="0">
                <a:latin typeface="Wingdings" panose="05000000000000000000" pitchFamily="2" charset="2"/>
              </a:rPr>
              <a:t></a:t>
            </a:r>
            <a:r>
              <a:rPr lang="en-US" altLang="ko-KR" sz="2000" b="1" dirty="0">
                <a:latin typeface="Times New Roman" panose="02020603050405020304" pitchFamily="18" charset="0"/>
              </a:rPr>
              <a:t>Intelligence</a:t>
            </a:r>
            <a:r>
              <a:rPr lang="en-US" altLang="ko-KR" sz="2000" dirty="0">
                <a:latin typeface="Times New Roman" panose="02020603050405020304" pitchFamily="18" charset="0"/>
              </a:rPr>
              <a:t> </a:t>
            </a:r>
          </a:p>
          <a:p>
            <a:r>
              <a:rPr lang="en-US" altLang="ko-KR" sz="1200" dirty="0">
                <a:latin typeface="Wingdings" panose="05000000000000000000" pitchFamily="2" charset="2"/>
              </a:rPr>
              <a:t></a:t>
            </a:r>
            <a:r>
              <a:rPr lang="en-US" altLang="ko-KR" dirty="0">
                <a:latin typeface="Times New Roman" panose="02020603050405020304" pitchFamily="18" charset="0"/>
              </a:rPr>
              <a:t>(Policy) Flying helicopters upside down based on altitude, wind factor … </a:t>
            </a:r>
          </a:p>
          <a:p>
            <a:r>
              <a:rPr lang="en-US" altLang="ko-KR" sz="1100" dirty="0">
                <a:latin typeface="Wingdings" panose="05000000000000000000" pitchFamily="2" charset="2"/>
              </a:rPr>
              <a:t></a:t>
            </a:r>
            <a:r>
              <a:rPr lang="en-US" altLang="ko-KR" sz="1700" dirty="0">
                <a:latin typeface="Times New Roman" panose="02020603050405020304" pitchFamily="18" charset="0"/>
              </a:rPr>
              <a:t>http://mmp.kaist.ac.kr/~ee531/invertedFlight.wmv </a:t>
            </a:r>
          </a:p>
          <a:p>
            <a:r>
              <a:rPr lang="en-US" altLang="ko-KR" sz="1200" dirty="0">
                <a:latin typeface="Wingdings" panose="05000000000000000000" pitchFamily="2" charset="2"/>
              </a:rPr>
              <a:t></a:t>
            </a:r>
            <a:r>
              <a:rPr lang="en-US" altLang="ko-KR" dirty="0">
                <a:latin typeface="Times New Roman" panose="02020603050405020304" pitchFamily="18" charset="0"/>
              </a:rPr>
              <a:t>(Policy) Playing game based on move by opponent. </a:t>
            </a:r>
          </a:p>
          <a:p>
            <a:r>
              <a:rPr lang="en-US" altLang="ko-KR" sz="1200" dirty="0">
                <a:latin typeface="Wingdings" panose="05000000000000000000" pitchFamily="2" charset="2"/>
              </a:rPr>
              <a:t></a:t>
            </a:r>
            <a:r>
              <a:rPr lang="en-US" altLang="ko-KR" dirty="0">
                <a:latin typeface="Times New Roman" panose="02020603050405020304" pitchFamily="18" charset="0"/>
              </a:rPr>
              <a:t>(Policy) Robot navigation based on sensor input. </a:t>
            </a:r>
          </a:p>
        </p:txBody>
      </p:sp>
    </p:spTree>
    <p:extLst>
      <p:ext uri="{BB962C8B-B14F-4D97-AF65-F5344CB8AC3E}">
        <p14:creationId xmlns:p14="http://schemas.microsoft.com/office/powerpoint/2010/main" val="3753585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99757" y="54060"/>
            <a:ext cx="10515600" cy="818216"/>
          </a:xfrm>
        </p:spPr>
        <p:txBody>
          <a:bodyPr>
            <a:normAutofit/>
          </a:bodyPr>
          <a:lstStyle/>
          <a:p>
            <a:r>
              <a:rPr lang="en-US" altLang="ko-KR" sz="3200" dirty="0"/>
              <a:t>Applications: Summary </a:t>
            </a:r>
            <a:endParaRPr lang="ko-KR" altLang="en-US" sz="3200" dirty="0"/>
          </a:p>
        </p:txBody>
      </p:sp>
      <p:pic>
        <p:nvPicPr>
          <p:cNvPr id="4" name="그림 3"/>
          <p:cNvPicPr>
            <a:picLocks noChangeAspect="1"/>
          </p:cNvPicPr>
          <p:nvPr/>
        </p:nvPicPr>
        <p:blipFill>
          <a:blip r:embed="rId2"/>
          <a:stretch>
            <a:fillRect/>
          </a:stretch>
        </p:blipFill>
        <p:spPr>
          <a:xfrm>
            <a:off x="1897295" y="872276"/>
            <a:ext cx="7320524" cy="5248047"/>
          </a:xfrm>
          <a:prstGeom prst="rect">
            <a:avLst/>
          </a:prstGeom>
        </p:spPr>
      </p:pic>
    </p:spTree>
    <p:extLst>
      <p:ext uri="{BB962C8B-B14F-4D97-AF65-F5344CB8AC3E}">
        <p14:creationId xmlns:p14="http://schemas.microsoft.com/office/powerpoint/2010/main" val="426265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193FB96E-C506-441C-A7EE-82EAADD0B8C8}"/>
              </a:ext>
            </a:extLst>
          </p:cNvPr>
          <p:cNvPicPr>
            <a:picLocks noChangeAspect="1"/>
          </p:cNvPicPr>
          <p:nvPr/>
        </p:nvPicPr>
        <p:blipFill>
          <a:blip r:embed="rId2"/>
          <a:stretch>
            <a:fillRect/>
          </a:stretch>
        </p:blipFill>
        <p:spPr>
          <a:xfrm>
            <a:off x="3509450" y="0"/>
            <a:ext cx="5173100" cy="6858000"/>
          </a:xfrm>
          <a:prstGeom prst="rect">
            <a:avLst/>
          </a:prstGeom>
        </p:spPr>
      </p:pic>
    </p:spTree>
    <p:extLst>
      <p:ext uri="{BB962C8B-B14F-4D97-AF65-F5344CB8AC3E}">
        <p14:creationId xmlns:p14="http://schemas.microsoft.com/office/powerpoint/2010/main" val="356817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Contents</a:t>
            </a:r>
            <a:endParaRPr lang="ko-KR" altLang="en-US" dirty="0"/>
          </a:p>
        </p:txBody>
      </p:sp>
      <p:sp>
        <p:nvSpPr>
          <p:cNvPr id="3" name="내용 개체 틀 2"/>
          <p:cNvSpPr>
            <a:spLocks noGrp="1"/>
          </p:cNvSpPr>
          <p:nvPr>
            <p:ph idx="1"/>
          </p:nvPr>
        </p:nvSpPr>
        <p:spPr/>
        <p:txBody>
          <a:bodyPr>
            <a:normAutofit fontScale="62500" lnSpcReduction="20000"/>
          </a:bodyPr>
          <a:lstStyle/>
          <a:p>
            <a:pPr marL="514350" indent="-514350">
              <a:buFont typeface="+mj-lt"/>
              <a:buAutoNum type="arabicPeriod"/>
            </a:pPr>
            <a:r>
              <a:rPr lang="en-US" altLang="ko-KR" b="1" dirty="0"/>
              <a:t>Introduction</a:t>
            </a:r>
          </a:p>
          <a:p>
            <a:pPr marL="514350" indent="-514350">
              <a:buFont typeface="+mj-lt"/>
              <a:buAutoNum type="arabicPeriod"/>
            </a:pPr>
            <a:r>
              <a:rPr lang="en-US" altLang="ko-KR" dirty="0"/>
              <a:t>K-Nearest Neighbor Algorithm</a:t>
            </a:r>
          </a:p>
          <a:p>
            <a:pPr marL="514350" indent="-514350">
              <a:buFont typeface="+mj-lt"/>
              <a:buAutoNum type="arabicPeriod"/>
            </a:pPr>
            <a:r>
              <a:rPr lang="en-US" altLang="ko-KR" dirty="0"/>
              <a:t>LDA(Linear Discriminant Analysis)</a:t>
            </a:r>
          </a:p>
          <a:p>
            <a:pPr marL="514350" indent="-514350">
              <a:buFont typeface="+mj-lt"/>
              <a:buAutoNum type="arabicPeriod"/>
            </a:pPr>
            <a:r>
              <a:rPr lang="en-US" altLang="ko-KR" dirty="0"/>
              <a:t>Perceptron</a:t>
            </a:r>
          </a:p>
          <a:p>
            <a:pPr marL="514350" indent="-514350">
              <a:buFont typeface="+mj-lt"/>
              <a:buAutoNum type="arabicPeriod"/>
            </a:pPr>
            <a:r>
              <a:rPr lang="en-US" altLang="ko-KR" dirty="0"/>
              <a:t>Feed-Forward Neural Networks</a:t>
            </a:r>
          </a:p>
          <a:p>
            <a:pPr marL="514350" indent="-514350">
              <a:buFont typeface="+mj-lt"/>
              <a:buAutoNum type="arabicPeriod"/>
            </a:pPr>
            <a:r>
              <a:rPr lang="en-US" altLang="ko-KR" dirty="0"/>
              <a:t>RNN(Recurrent Neural Networks)</a:t>
            </a:r>
          </a:p>
          <a:p>
            <a:pPr marL="514350" indent="-514350">
              <a:buFont typeface="+mj-lt"/>
              <a:buAutoNum type="arabicPeriod"/>
            </a:pPr>
            <a:r>
              <a:rPr lang="en-US" altLang="ko-KR" dirty="0"/>
              <a:t>SVM(Support Vector Machine)</a:t>
            </a:r>
          </a:p>
          <a:p>
            <a:pPr marL="514350" indent="-514350">
              <a:buFont typeface="+mj-lt"/>
              <a:buAutoNum type="arabicPeriod"/>
            </a:pPr>
            <a:r>
              <a:rPr lang="en-US" altLang="ko-KR" dirty="0"/>
              <a:t>Ensemble Learning</a:t>
            </a:r>
          </a:p>
          <a:p>
            <a:pPr marL="514350" indent="-514350">
              <a:buFont typeface="+mj-lt"/>
              <a:buAutoNum type="arabicPeriod"/>
            </a:pPr>
            <a:r>
              <a:rPr lang="en-US" altLang="ko-KR" dirty="0"/>
              <a:t>CNN(Convolutional Neural Network)</a:t>
            </a:r>
          </a:p>
          <a:p>
            <a:pPr marL="514350" indent="-514350">
              <a:buFont typeface="+mj-lt"/>
              <a:buAutoNum type="arabicPeriod"/>
            </a:pPr>
            <a:r>
              <a:rPr lang="en-US" altLang="ko-KR" dirty="0"/>
              <a:t>PCA(Principal Component Analysis)</a:t>
            </a:r>
          </a:p>
          <a:p>
            <a:pPr marL="514350" indent="-514350">
              <a:buFont typeface="+mj-lt"/>
              <a:buAutoNum type="arabicPeriod"/>
            </a:pPr>
            <a:r>
              <a:rPr lang="en-US" altLang="ko-KR" dirty="0"/>
              <a:t>ICA(Independent Component Analysis)</a:t>
            </a:r>
          </a:p>
          <a:p>
            <a:pPr marL="514350" indent="-514350">
              <a:buFont typeface="+mj-lt"/>
              <a:buAutoNum type="arabicPeriod"/>
            </a:pPr>
            <a:r>
              <a:rPr lang="en-US" altLang="ko-KR" dirty="0"/>
              <a:t>Clustering</a:t>
            </a:r>
          </a:p>
          <a:p>
            <a:pPr marL="514350" indent="-514350">
              <a:buFont typeface="+mj-lt"/>
              <a:buAutoNum type="arabicPeriod"/>
            </a:pPr>
            <a:r>
              <a:rPr lang="en-US" altLang="ko-KR"/>
              <a:t>GAN(Generative Adversarial Network)</a:t>
            </a:r>
            <a:endParaRPr lang="en-US" altLang="ko-KR" dirty="0"/>
          </a:p>
        </p:txBody>
      </p:sp>
    </p:spTree>
    <p:extLst>
      <p:ext uri="{BB962C8B-B14F-4D97-AF65-F5344CB8AC3E}">
        <p14:creationId xmlns:p14="http://schemas.microsoft.com/office/powerpoint/2010/main" val="1574034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42891" y="93786"/>
            <a:ext cx="10515600" cy="549275"/>
          </a:xfrm>
        </p:spPr>
        <p:txBody>
          <a:bodyPr>
            <a:normAutofit/>
          </a:bodyPr>
          <a:lstStyle/>
          <a:p>
            <a:r>
              <a:rPr lang="en-US" altLang="ko-KR" sz="3200" dirty="0"/>
              <a:t>1.1. Machine Learning?</a:t>
            </a:r>
            <a:endParaRPr lang="ko-KR" altLang="en-US" sz="3200" dirty="0"/>
          </a:p>
        </p:txBody>
      </p:sp>
      <p:sp>
        <p:nvSpPr>
          <p:cNvPr id="5" name="내용 개체 틀 4">
            <a:extLst>
              <a:ext uri="{FF2B5EF4-FFF2-40B4-BE49-F238E27FC236}">
                <a16:creationId xmlns:a16="http://schemas.microsoft.com/office/drawing/2014/main" id="{C719D3D8-A0B8-4D0E-9A7F-58691126CF01}"/>
              </a:ext>
            </a:extLst>
          </p:cNvPr>
          <p:cNvSpPr>
            <a:spLocks noGrp="1"/>
          </p:cNvSpPr>
          <p:nvPr>
            <p:ph idx="1"/>
          </p:nvPr>
        </p:nvSpPr>
        <p:spPr>
          <a:xfrm>
            <a:off x="642891" y="643061"/>
            <a:ext cx="10515600" cy="5739985"/>
          </a:xfrm>
        </p:spPr>
        <p:txBody>
          <a:bodyPr>
            <a:normAutofit fontScale="92500" lnSpcReduction="10000"/>
          </a:bodyPr>
          <a:lstStyle/>
          <a:p>
            <a:r>
              <a:rPr lang="en-US" altLang="ko-KR" dirty="0">
                <a:latin typeface="Times New Roman" panose="02020603050405020304" pitchFamily="18" charset="0"/>
              </a:rPr>
              <a:t>Motivation for Machine Learning</a:t>
            </a:r>
          </a:p>
          <a:p>
            <a:r>
              <a:rPr lang="en-US" altLang="ko-KR" sz="2400" dirty="0">
                <a:latin typeface="Times New Roman" panose="02020603050405020304" pitchFamily="18" charset="0"/>
              </a:rPr>
              <a:t>Advances in computer technology (store/access/process) can be used to analyze data (1) to make predictions, (2) for understanding and (3) control. </a:t>
            </a:r>
          </a:p>
          <a:p>
            <a:pPr lvl="1"/>
            <a:r>
              <a:rPr lang="en-US" altLang="ko-KR" sz="1600" dirty="0">
                <a:latin typeface="Times New Roman" panose="02020603050405020304" pitchFamily="18" charset="0"/>
              </a:rPr>
              <a:t>Moore’s law : Describes a trend in the history of computer hardware. The number of transistors that can be    inexpensively placed on an integrated circuit is increasing exponentially, doubling approximately every two years. The law is named after Intel co-founder Gordon E. Moore, who described the trend in his 195 paper. The term “Moore’s law” was coined around 1970 by the Caltech professor, Carver Mead. </a:t>
            </a:r>
          </a:p>
          <a:p>
            <a:pPr lvl="1"/>
            <a:r>
              <a:rPr lang="en-US" altLang="ko-KR" sz="1600" dirty="0">
                <a:latin typeface="Times New Roman" panose="02020603050405020304" pitchFamily="18" charset="0"/>
              </a:rPr>
              <a:t>Data explosion : amount of data generated and stored grows at astounding rate (currently approximately 45GB/person x 7 billion = 315 Exabyte). </a:t>
            </a:r>
          </a:p>
          <a:p>
            <a:endParaRPr lang="en-US" altLang="ko-KR" dirty="0">
              <a:latin typeface="Times New Roman" panose="02020603050405020304" pitchFamily="18" charset="0"/>
            </a:endParaRPr>
          </a:p>
          <a:p>
            <a:endParaRPr lang="en-US" altLang="ko-KR" sz="1400" dirty="0">
              <a:latin typeface="Wingdings" panose="05000000000000000000" pitchFamily="2" charset="2"/>
            </a:endParaRPr>
          </a:p>
          <a:p>
            <a:endParaRPr lang="en-US" altLang="ko-KR" sz="1400" dirty="0">
              <a:latin typeface="Wingdings" panose="05000000000000000000" pitchFamily="2" charset="2"/>
            </a:endParaRPr>
          </a:p>
          <a:p>
            <a:endParaRPr lang="en-US" altLang="ko-KR" sz="1400" dirty="0">
              <a:latin typeface="Wingdings" panose="05000000000000000000" pitchFamily="2" charset="2"/>
            </a:endParaRPr>
          </a:p>
          <a:p>
            <a:endParaRPr lang="en-US" altLang="ko-KR" sz="1400" dirty="0">
              <a:latin typeface="Wingdings" panose="05000000000000000000" pitchFamily="2" charset="2"/>
            </a:endParaRPr>
          </a:p>
          <a:p>
            <a:endParaRPr lang="en-US" altLang="ko-KR" sz="1400" dirty="0">
              <a:latin typeface="Wingdings" panose="05000000000000000000" pitchFamily="2" charset="2"/>
            </a:endParaRPr>
          </a:p>
          <a:p>
            <a:endParaRPr lang="en-US" altLang="ko-KR" sz="2000" dirty="0">
              <a:latin typeface="Times New Roman" panose="02020603050405020304" pitchFamily="18" charset="0"/>
            </a:endParaRPr>
          </a:p>
          <a:p>
            <a:endParaRPr lang="en-US" altLang="ko-KR" sz="2000" dirty="0">
              <a:latin typeface="Times New Roman" panose="02020603050405020304" pitchFamily="18" charset="0"/>
            </a:endParaRPr>
          </a:p>
          <a:p>
            <a:r>
              <a:rPr lang="en-US" altLang="ko-KR" sz="2000" dirty="0">
                <a:latin typeface="Times New Roman" panose="02020603050405020304" pitchFamily="18" charset="0"/>
              </a:rPr>
              <a:t>May not understand the details of the process that explains the generation of the data (consumer behavior- buy beer with chips, ice cream in summer…), however, </a:t>
            </a:r>
            <a:r>
              <a:rPr lang="en-US" altLang="ko-KR" sz="2000" dirty="0">
                <a:solidFill>
                  <a:srgbClr val="FF0000"/>
                </a:solidFill>
                <a:latin typeface="Times New Roman" panose="02020603050405020304" pitchFamily="18" charset="0"/>
              </a:rPr>
              <a:t>need a technique to make a good and useful approximation in detecting certain patterns and regularities</a:t>
            </a:r>
            <a:r>
              <a:rPr lang="en-US" altLang="ko-KR" sz="2000" dirty="0">
                <a:latin typeface="Times New Roman" panose="02020603050405020304" pitchFamily="18" charset="0"/>
              </a:rPr>
              <a:t>.         </a:t>
            </a:r>
            <a:r>
              <a:rPr lang="en-US" altLang="ko-KR" sz="2000" dirty="0">
                <a:solidFill>
                  <a:srgbClr val="FF0000"/>
                </a:solidFill>
                <a:latin typeface="Times New Roman" panose="02020603050405020304" pitchFamily="18" charset="0"/>
              </a:rPr>
              <a:t>Machine Learning!</a:t>
            </a:r>
          </a:p>
        </p:txBody>
      </p:sp>
      <p:pic>
        <p:nvPicPr>
          <p:cNvPr id="10" name="그림 9">
            <a:extLst>
              <a:ext uri="{FF2B5EF4-FFF2-40B4-BE49-F238E27FC236}">
                <a16:creationId xmlns:a16="http://schemas.microsoft.com/office/drawing/2014/main" id="{5D823C50-48ED-4D67-AA16-5AE355005753}"/>
              </a:ext>
            </a:extLst>
          </p:cNvPr>
          <p:cNvPicPr>
            <a:picLocks noChangeAspect="1"/>
          </p:cNvPicPr>
          <p:nvPr/>
        </p:nvPicPr>
        <p:blipFill>
          <a:blip r:embed="rId2"/>
          <a:stretch>
            <a:fillRect/>
          </a:stretch>
        </p:blipFill>
        <p:spPr>
          <a:xfrm>
            <a:off x="1233552" y="3286894"/>
            <a:ext cx="4447113" cy="1996663"/>
          </a:xfrm>
          <a:prstGeom prst="rect">
            <a:avLst/>
          </a:prstGeom>
        </p:spPr>
      </p:pic>
      <p:pic>
        <p:nvPicPr>
          <p:cNvPr id="11" name="그림 10">
            <a:extLst>
              <a:ext uri="{FF2B5EF4-FFF2-40B4-BE49-F238E27FC236}">
                <a16:creationId xmlns:a16="http://schemas.microsoft.com/office/drawing/2014/main" id="{9B66DD6E-CA57-4A91-8A7C-D1BBBC42B261}"/>
              </a:ext>
            </a:extLst>
          </p:cNvPr>
          <p:cNvPicPr>
            <a:picLocks noChangeAspect="1"/>
          </p:cNvPicPr>
          <p:nvPr/>
        </p:nvPicPr>
        <p:blipFill>
          <a:blip r:embed="rId3"/>
          <a:stretch>
            <a:fillRect/>
          </a:stretch>
        </p:blipFill>
        <p:spPr>
          <a:xfrm>
            <a:off x="6683372" y="3203578"/>
            <a:ext cx="3472412" cy="2163294"/>
          </a:xfrm>
          <a:prstGeom prst="rect">
            <a:avLst/>
          </a:prstGeom>
        </p:spPr>
      </p:pic>
      <p:sp>
        <p:nvSpPr>
          <p:cNvPr id="12" name="화살표: 오른쪽 11">
            <a:extLst>
              <a:ext uri="{FF2B5EF4-FFF2-40B4-BE49-F238E27FC236}">
                <a16:creationId xmlns:a16="http://schemas.microsoft.com/office/drawing/2014/main" id="{53C8CBB0-318A-4DD0-8C87-A297A53A79BC}"/>
              </a:ext>
            </a:extLst>
          </p:cNvPr>
          <p:cNvSpPr/>
          <p:nvPr/>
        </p:nvSpPr>
        <p:spPr>
          <a:xfrm>
            <a:off x="7466120" y="6111705"/>
            <a:ext cx="319597" cy="115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05319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42891" y="333483"/>
            <a:ext cx="10515600" cy="549275"/>
          </a:xfrm>
        </p:spPr>
        <p:txBody>
          <a:bodyPr>
            <a:normAutofit/>
          </a:bodyPr>
          <a:lstStyle/>
          <a:p>
            <a:r>
              <a:rPr lang="en-US" altLang="ko-KR" sz="3200" dirty="0"/>
              <a:t>1.2. Historical Background of Machine Learning</a:t>
            </a:r>
            <a:endParaRPr lang="ko-KR" altLang="en-US" sz="3200" dirty="0"/>
          </a:p>
        </p:txBody>
      </p:sp>
      <p:sp>
        <p:nvSpPr>
          <p:cNvPr id="4" name="내용 개체 틀 3">
            <a:extLst>
              <a:ext uri="{FF2B5EF4-FFF2-40B4-BE49-F238E27FC236}">
                <a16:creationId xmlns:a16="http://schemas.microsoft.com/office/drawing/2014/main" id="{28644B6E-E740-42E8-8B46-840A462D6F9B}"/>
              </a:ext>
            </a:extLst>
          </p:cNvPr>
          <p:cNvSpPr>
            <a:spLocks noGrp="1"/>
          </p:cNvSpPr>
          <p:nvPr>
            <p:ph idx="1"/>
          </p:nvPr>
        </p:nvSpPr>
        <p:spPr>
          <a:xfrm>
            <a:off x="158443" y="1357659"/>
            <a:ext cx="3678810" cy="1305098"/>
          </a:xfrm>
        </p:spPr>
        <p:txBody>
          <a:bodyPr>
            <a:normAutofit fontScale="85000" lnSpcReduction="10000"/>
          </a:bodyPr>
          <a:lstStyle/>
          <a:p>
            <a:r>
              <a:rPr lang="en-US" altLang="ko-KR" sz="1800" dirty="0"/>
              <a:t>Biological</a:t>
            </a:r>
            <a:r>
              <a:rPr lang="ko-KR" altLang="en-US" sz="1800" dirty="0"/>
              <a:t> </a:t>
            </a:r>
            <a:r>
              <a:rPr lang="en-US" altLang="ko-KR" sz="1800" dirty="0"/>
              <a:t>vs. Artificial Neuron</a:t>
            </a:r>
          </a:p>
          <a:p>
            <a:pPr lvl="1"/>
            <a:r>
              <a:rPr lang="en-US" altLang="ko-KR" sz="1800" dirty="0"/>
              <a:t>(1943) McCulloch and Pitts: Artificial neuron model</a:t>
            </a:r>
          </a:p>
          <a:p>
            <a:pPr lvl="1"/>
            <a:r>
              <a:rPr lang="en-US" altLang="ko-KR" sz="1800" dirty="0"/>
              <a:t>(1949) Hebbian learning</a:t>
            </a:r>
          </a:p>
          <a:p>
            <a:pPr lvl="1"/>
            <a:r>
              <a:rPr lang="en-US" altLang="ko-KR" sz="1800" dirty="0"/>
              <a:t>(1958) Perceptron (Rosenblatt)</a:t>
            </a:r>
            <a:endParaRPr lang="ko-KR" altLang="en-US" sz="1800" dirty="0"/>
          </a:p>
        </p:txBody>
      </p:sp>
      <p:pic>
        <p:nvPicPr>
          <p:cNvPr id="6" name="그림 5">
            <a:extLst>
              <a:ext uri="{FF2B5EF4-FFF2-40B4-BE49-F238E27FC236}">
                <a16:creationId xmlns:a16="http://schemas.microsoft.com/office/drawing/2014/main" id="{A5A94496-703B-4F92-98C8-CD0DF2288011}"/>
              </a:ext>
            </a:extLst>
          </p:cNvPr>
          <p:cNvPicPr>
            <a:picLocks noChangeAspect="1"/>
          </p:cNvPicPr>
          <p:nvPr/>
        </p:nvPicPr>
        <p:blipFill>
          <a:blip r:embed="rId2"/>
          <a:stretch>
            <a:fillRect/>
          </a:stretch>
        </p:blipFill>
        <p:spPr>
          <a:xfrm>
            <a:off x="3837253" y="1436317"/>
            <a:ext cx="7222915" cy="4507614"/>
          </a:xfrm>
          <a:prstGeom prst="rect">
            <a:avLst/>
          </a:prstGeom>
        </p:spPr>
      </p:pic>
    </p:spTree>
    <p:extLst>
      <p:ext uri="{BB962C8B-B14F-4D97-AF65-F5344CB8AC3E}">
        <p14:creationId xmlns:p14="http://schemas.microsoft.com/office/powerpoint/2010/main" val="2240535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42891" y="333483"/>
            <a:ext cx="10515600" cy="549275"/>
          </a:xfrm>
        </p:spPr>
        <p:txBody>
          <a:bodyPr>
            <a:normAutofit/>
          </a:bodyPr>
          <a:lstStyle/>
          <a:p>
            <a:r>
              <a:rPr lang="en-US" altLang="ko-KR" sz="3200" dirty="0"/>
              <a:t>1.2. Historical Background of Machine Learning</a:t>
            </a:r>
            <a:endParaRPr lang="ko-KR" altLang="en-US" sz="3200" dirty="0"/>
          </a:p>
        </p:txBody>
      </p:sp>
      <p:sp>
        <p:nvSpPr>
          <p:cNvPr id="9" name="내용 개체 틀 2">
            <a:extLst>
              <a:ext uri="{FF2B5EF4-FFF2-40B4-BE49-F238E27FC236}">
                <a16:creationId xmlns:a16="http://schemas.microsoft.com/office/drawing/2014/main" id="{C6CA3AC9-8BCE-4B81-9F1D-FEE3B857FD10}"/>
              </a:ext>
            </a:extLst>
          </p:cNvPr>
          <p:cNvSpPr>
            <a:spLocks noGrp="1"/>
          </p:cNvSpPr>
          <p:nvPr>
            <p:ph idx="1"/>
          </p:nvPr>
        </p:nvSpPr>
        <p:spPr>
          <a:xfrm>
            <a:off x="420950" y="1435007"/>
            <a:ext cx="5675050" cy="4351338"/>
          </a:xfrm>
        </p:spPr>
        <p:txBody>
          <a:bodyPr>
            <a:normAutofit/>
          </a:bodyPr>
          <a:lstStyle/>
          <a:p>
            <a:pPr marL="0" indent="0">
              <a:buNone/>
            </a:pPr>
            <a:r>
              <a:rPr lang="en-US" altLang="ko-KR" dirty="0"/>
              <a:t>1. Latency Period(1940~1980)</a:t>
            </a:r>
          </a:p>
          <a:p>
            <a:pPr marL="514350" indent="-514350">
              <a:buFont typeface="+mj-lt"/>
              <a:buAutoNum type="arabicPeriod"/>
            </a:pPr>
            <a:endParaRPr lang="en-US" altLang="ko-KR" dirty="0"/>
          </a:p>
          <a:p>
            <a:pPr marL="0" indent="0">
              <a:buNone/>
            </a:pPr>
            <a:endParaRPr lang="en-US" altLang="ko-KR" dirty="0"/>
          </a:p>
        </p:txBody>
      </p:sp>
      <p:graphicFrame>
        <p:nvGraphicFramePr>
          <p:cNvPr id="14" name="표 13">
            <a:extLst>
              <a:ext uri="{FF2B5EF4-FFF2-40B4-BE49-F238E27FC236}">
                <a16:creationId xmlns:a16="http://schemas.microsoft.com/office/drawing/2014/main" id="{1B6F3463-EDCD-46CE-AAC9-71B46EA26930}"/>
              </a:ext>
            </a:extLst>
          </p:cNvPr>
          <p:cNvGraphicFramePr>
            <a:graphicFrameLocks noGrp="1"/>
          </p:cNvGraphicFramePr>
          <p:nvPr>
            <p:extLst>
              <p:ext uri="{D42A27DB-BD31-4B8C-83A1-F6EECF244321}">
                <p14:modId xmlns:p14="http://schemas.microsoft.com/office/powerpoint/2010/main" val="1586544879"/>
              </p:ext>
            </p:extLst>
          </p:nvPr>
        </p:nvGraphicFramePr>
        <p:xfrm>
          <a:off x="642891" y="2001300"/>
          <a:ext cx="4968494" cy="3988821"/>
        </p:xfrm>
        <a:graphic>
          <a:graphicData uri="http://schemas.openxmlformats.org/drawingml/2006/table">
            <a:tbl>
              <a:tblPr/>
              <a:tblGrid>
                <a:gridCol w="615315">
                  <a:extLst>
                    <a:ext uri="{9D8B030D-6E8A-4147-A177-3AD203B41FA5}">
                      <a16:colId xmlns:a16="http://schemas.microsoft.com/office/drawing/2014/main" val="1445114819"/>
                    </a:ext>
                  </a:extLst>
                </a:gridCol>
                <a:gridCol w="4353179">
                  <a:extLst>
                    <a:ext uri="{9D8B030D-6E8A-4147-A177-3AD203B41FA5}">
                      <a16:colId xmlns:a16="http://schemas.microsoft.com/office/drawing/2014/main" val="615808181"/>
                    </a:ext>
                  </a:extLst>
                </a:gridCol>
              </a:tblGrid>
              <a:tr h="175514">
                <a:tc gridSpan="2">
                  <a:txBody>
                    <a:bodyPr/>
                    <a:lstStyle/>
                    <a:p>
                      <a:pPr marL="63500" marR="0" indent="139700" algn="ctr" fontAlgn="base" latinLnBrk="0">
                        <a:lnSpc>
                          <a:spcPct val="175000"/>
                        </a:lnSpc>
                        <a:spcBef>
                          <a:spcPts val="0"/>
                        </a:spcBef>
                        <a:spcAft>
                          <a:spcPts val="0"/>
                        </a:spcAft>
                      </a:pPr>
                      <a:r>
                        <a:rPr lang="en-US" altLang="ko-KR" sz="1400" b="1" kern="0" spc="-50" dirty="0">
                          <a:solidFill>
                            <a:srgbClr val="000000"/>
                          </a:solidFill>
                          <a:effectLst/>
                          <a:latin typeface="휴먼명조"/>
                          <a:ea typeface="휴먼명조"/>
                        </a:rPr>
                        <a:t>Latency</a:t>
                      </a:r>
                      <a:r>
                        <a:rPr lang="ko-KR" altLang="en-US" sz="1400" b="1" kern="0" spc="-50" dirty="0">
                          <a:solidFill>
                            <a:srgbClr val="000000"/>
                          </a:solidFill>
                          <a:effectLst/>
                          <a:latin typeface="휴먼명조"/>
                          <a:ea typeface="휴먼명조"/>
                        </a:rPr>
                        <a:t> </a:t>
                      </a:r>
                      <a:r>
                        <a:rPr lang="en-US" altLang="ko-KR" sz="1400" b="1" kern="0" spc="-50" dirty="0">
                          <a:solidFill>
                            <a:srgbClr val="000000"/>
                          </a:solidFill>
                          <a:effectLst/>
                          <a:latin typeface="휴먼명조"/>
                          <a:ea typeface="휴먼명조"/>
                        </a:rPr>
                        <a:t>Period</a:t>
                      </a:r>
                      <a:r>
                        <a:rPr lang="ko-KR" altLang="en-US" sz="1400" b="1" kern="0" spc="-50" dirty="0">
                          <a:solidFill>
                            <a:srgbClr val="000000"/>
                          </a:solidFill>
                          <a:effectLst/>
                          <a:latin typeface="휴먼명조"/>
                          <a:ea typeface="휴먼명조"/>
                        </a:rPr>
                        <a:t> </a:t>
                      </a:r>
                      <a:r>
                        <a:rPr lang="en-US" altLang="ko-KR" sz="1400" b="1" kern="0" spc="-50" dirty="0">
                          <a:solidFill>
                            <a:srgbClr val="000000"/>
                          </a:solidFill>
                          <a:effectLst/>
                          <a:latin typeface="한양신명조"/>
                          <a:ea typeface="휴먼명조"/>
                        </a:rPr>
                        <a:t>(1940~1980)</a:t>
                      </a:r>
                      <a:endParaRPr lang="ko-KR" alt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C2DFA5"/>
                    </a:solidFill>
                  </a:tcPr>
                </a:tc>
                <a:tc hMerge="1">
                  <a:txBody>
                    <a:bodyPr/>
                    <a:lstStyle/>
                    <a:p>
                      <a:pPr latinLnBrk="1"/>
                      <a:endParaRPr lang="ko-KR" altLang="en-US"/>
                    </a:p>
                  </a:txBody>
                  <a:tcPr/>
                </a:tc>
                <a:extLst>
                  <a:ext uri="{0D108BD9-81ED-4DB2-BD59-A6C34878D82A}">
                    <a16:rowId xmlns:a16="http://schemas.microsoft.com/office/drawing/2014/main" val="1014015895"/>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1943</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dirty="0" err="1">
                          <a:solidFill>
                            <a:srgbClr val="000000"/>
                          </a:solidFill>
                          <a:effectLst/>
                          <a:latin typeface="한양신명조"/>
                          <a:ea typeface="휴먼명조"/>
                        </a:rPr>
                        <a:t>McClloch</a:t>
                      </a:r>
                      <a:r>
                        <a:rPr lang="en-US" sz="1400" kern="0" spc="-50" dirty="0">
                          <a:solidFill>
                            <a:srgbClr val="000000"/>
                          </a:solidFill>
                          <a:effectLst/>
                          <a:latin typeface="한양신명조"/>
                          <a:ea typeface="휴먼명조"/>
                        </a:rPr>
                        <a:t> &amp; Pitts Neuron Model</a:t>
                      </a:r>
                      <a:endParaRPr 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788260"/>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1949</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dirty="0">
                          <a:solidFill>
                            <a:srgbClr val="000000"/>
                          </a:solidFill>
                          <a:effectLst/>
                          <a:latin typeface="한양신명조"/>
                          <a:ea typeface="휴먼명조"/>
                        </a:rPr>
                        <a:t>Hebbian Learning (Hebb)</a:t>
                      </a:r>
                      <a:endParaRPr 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005318"/>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1958</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Perceptron (Rosenblatt)</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1921127"/>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1960</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dirty="0">
                          <a:solidFill>
                            <a:srgbClr val="000000"/>
                          </a:solidFill>
                          <a:effectLst/>
                          <a:latin typeface="한양신명조"/>
                          <a:ea typeface="휴먼명조"/>
                        </a:rPr>
                        <a:t>Delta Rule (</a:t>
                      </a:r>
                      <a:r>
                        <a:rPr lang="en-US" sz="1400" kern="0" spc="-50" dirty="0" err="1">
                          <a:solidFill>
                            <a:srgbClr val="000000"/>
                          </a:solidFill>
                          <a:effectLst/>
                          <a:latin typeface="한양신명조"/>
                          <a:ea typeface="휴먼명조"/>
                        </a:rPr>
                        <a:t>Widrow</a:t>
                      </a:r>
                      <a:r>
                        <a:rPr lang="en-US" sz="1400" kern="0" spc="-50" dirty="0">
                          <a:solidFill>
                            <a:srgbClr val="000000"/>
                          </a:solidFill>
                          <a:effectLst/>
                          <a:latin typeface="한양신명조"/>
                          <a:ea typeface="휴먼명조"/>
                        </a:rPr>
                        <a:t> &amp; Hoff)</a:t>
                      </a:r>
                      <a:endParaRPr 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991856"/>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1967</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dirty="0" err="1">
                          <a:solidFill>
                            <a:srgbClr val="000000"/>
                          </a:solidFill>
                          <a:effectLst/>
                          <a:latin typeface="한양신명조"/>
                          <a:ea typeface="휴먼명조"/>
                        </a:rPr>
                        <a:t>Outstar</a:t>
                      </a:r>
                      <a:r>
                        <a:rPr lang="en-US" sz="1400" kern="0" spc="-50" dirty="0">
                          <a:solidFill>
                            <a:srgbClr val="000000"/>
                          </a:solidFill>
                          <a:effectLst/>
                          <a:latin typeface="한양신명조"/>
                          <a:ea typeface="휴먼명조"/>
                        </a:rPr>
                        <a:t> Learning (Grossberg)</a:t>
                      </a:r>
                      <a:endParaRPr 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379669"/>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1969</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dirty="0">
                          <a:solidFill>
                            <a:srgbClr val="000000"/>
                          </a:solidFill>
                          <a:effectLst/>
                          <a:latin typeface="한양신명조"/>
                          <a:ea typeface="휴먼명조"/>
                        </a:rPr>
                        <a:t>Perceptron Book (Minsky &amp; </a:t>
                      </a:r>
                      <a:r>
                        <a:rPr lang="en-US" sz="1400" kern="0" spc="-50" dirty="0" err="1">
                          <a:solidFill>
                            <a:srgbClr val="000000"/>
                          </a:solidFill>
                          <a:effectLst/>
                          <a:latin typeface="한양신명조"/>
                          <a:ea typeface="휴먼명조"/>
                        </a:rPr>
                        <a:t>Papert</a:t>
                      </a:r>
                      <a:r>
                        <a:rPr lang="en-US" sz="1400" kern="0" spc="-50" dirty="0">
                          <a:solidFill>
                            <a:srgbClr val="000000"/>
                          </a:solidFill>
                          <a:effectLst/>
                          <a:latin typeface="한양신명조"/>
                          <a:ea typeface="휴먼명조"/>
                        </a:rPr>
                        <a:t>)</a:t>
                      </a:r>
                      <a:endParaRPr 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472668"/>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1972</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dirty="0">
                          <a:solidFill>
                            <a:srgbClr val="000000"/>
                          </a:solidFill>
                          <a:effectLst/>
                          <a:latin typeface="한양신명조"/>
                          <a:ea typeface="휴먼명조"/>
                        </a:rPr>
                        <a:t>Associative Memory Neural Nets (</a:t>
                      </a:r>
                      <a:r>
                        <a:rPr lang="en-US" sz="1400" kern="0" spc="-50" dirty="0" err="1">
                          <a:solidFill>
                            <a:srgbClr val="000000"/>
                          </a:solidFill>
                          <a:effectLst/>
                          <a:latin typeface="한양신명조"/>
                          <a:ea typeface="휴먼명조"/>
                        </a:rPr>
                        <a:t>Kohonen</a:t>
                      </a:r>
                      <a:r>
                        <a:rPr lang="en-US" sz="1400" kern="0" spc="-50" dirty="0">
                          <a:solidFill>
                            <a:srgbClr val="000000"/>
                          </a:solidFill>
                          <a:effectLst/>
                          <a:latin typeface="한양신명조"/>
                          <a:ea typeface="휴먼명조"/>
                        </a:rPr>
                        <a:t>)</a:t>
                      </a:r>
                      <a:endParaRPr 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32716"/>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1973</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dirty="0">
                          <a:solidFill>
                            <a:srgbClr val="000000"/>
                          </a:solidFill>
                          <a:effectLst/>
                          <a:latin typeface="한양신명조"/>
                          <a:ea typeface="휴먼명조"/>
                        </a:rPr>
                        <a:t>Pattern Classification and Scene Analysis (</a:t>
                      </a:r>
                      <a:r>
                        <a:rPr lang="en-US" sz="1400" kern="0" spc="-50" dirty="0" err="1">
                          <a:solidFill>
                            <a:srgbClr val="000000"/>
                          </a:solidFill>
                          <a:effectLst/>
                          <a:latin typeface="한양신명조"/>
                          <a:ea typeface="휴먼명조"/>
                        </a:rPr>
                        <a:t>Duda</a:t>
                      </a:r>
                      <a:r>
                        <a:rPr lang="en-US" sz="1400" kern="0" spc="-50" dirty="0">
                          <a:solidFill>
                            <a:srgbClr val="000000"/>
                          </a:solidFill>
                          <a:effectLst/>
                          <a:latin typeface="한양신명조"/>
                          <a:ea typeface="휴먼명조"/>
                        </a:rPr>
                        <a:t> &amp; Hart)</a:t>
                      </a:r>
                      <a:endParaRPr 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755243"/>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1977</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dirty="0">
                          <a:solidFill>
                            <a:srgbClr val="000000"/>
                          </a:solidFill>
                          <a:effectLst/>
                          <a:latin typeface="한양신명조"/>
                          <a:ea typeface="휴먼명조"/>
                        </a:rPr>
                        <a:t>Associative Memory Nets (Anderson)</a:t>
                      </a:r>
                      <a:endParaRPr 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470160"/>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1980</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dirty="0" err="1">
                          <a:solidFill>
                            <a:srgbClr val="000000"/>
                          </a:solidFill>
                          <a:effectLst/>
                          <a:latin typeface="한양신명조"/>
                          <a:ea typeface="휴먼명조"/>
                        </a:rPr>
                        <a:t>Neocognitron</a:t>
                      </a:r>
                      <a:r>
                        <a:rPr lang="en-US" sz="1400" kern="0" spc="-50" dirty="0">
                          <a:solidFill>
                            <a:srgbClr val="000000"/>
                          </a:solidFill>
                          <a:effectLst/>
                          <a:latin typeface="한양신명조"/>
                          <a:ea typeface="휴먼명조"/>
                        </a:rPr>
                        <a:t> (Fukushima)</a:t>
                      </a:r>
                      <a:endParaRPr 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6986312"/>
                  </a:ext>
                </a:extLst>
              </a:tr>
            </a:tbl>
          </a:graphicData>
        </a:graphic>
      </p:graphicFrame>
      <p:sp>
        <p:nvSpPr>
          <p:cNvPr id="15" name="내용 개체 틀 2">
            <a:extLst>
              <a:ext uri="{FF2B5EF4-FFF2-40B4-BE49-F238E27FC236}">
                <a16:creationId xmlns:a16="http://schemas.microsoft.com/office/drawing/2014/main" id="{8385D4F0-C7B3-44C1-80E3-BC3D6D777444}"/>
              </a:ext>
            </a:extLst>
          </p:cNvPr>
          <p:cNvSpPr txBox="1">
            <a:spLocks/>
          </p:cNvSpPr>
          <p:nvPr/>
        </p:nvSpPr>
        <p:spPr>
          <a:xfrm>
            <a:off x="6096000" y="1435007"/>
            <a:ext cx="5764567" cy="4351338"/>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dirty="0"/>
              <a:t>2. Quickening Period(1980~1995)</a:t>
            </a:r>
          </a:p>
          <a:p>
            <a:pPr marL="514350" indent="-514350">
              <a:buFont typeface="+mj-lt"/>
              <a:buAutoNum type="arabicPeriod"/>
            </a:pPr>
            <a:endParaRPr lang="en-US" altLang="ko-KR" dirty="0"/>
          </a:p>
          <a:p>
            <a:pPr marL="0" indent="0">
              <a:buFont typeface="Arial" panose="020B0604020202020204" pitchFamily="34" charset="0"/>
              <a:buNone/>
            </a:pPr>
            <a:endParaRPr lang="en-US" altLang="ko-KR" dirty="0"/>
          </a:p>
        </p:txBody>
      </p:sp>
      <p:graphicFrame>
        <p:nvGraphicFramePr>
          <p:cNvPr id="16" name="표 15">
            <a:extLst>
              <a:ext uri="{FF2B5EF4-FFF2-40B4-BE49-F238E27FC236}">
                <a16:creationId xmlns:a16="http://schemas.microsoft.com/office/drawing/2014/main" id="{9B2E691A-EBE2-425C-9BB6-1E7FF9EDF121}"/>
              </a:ext>
            </a:extLst>
          </p:cNvPr>
          <p:cNvGraphicFramePr>
            <a:graphicFrameLocks noGrp="1"/>
          </p:cNvGraphicFramePr>
          <p:nvPr>
            <p:extLst>
              <p:ext uri="{D42A27DB-BD31-4B8C-83A1-F6EECF244321}">
                <p14:modId xmlns:p14="http://schemas.microsoft.com/office/powerpoint/2010/main" val="3607582400"/>
              </p:ext>
            </p:extLst>
          </p:nvPr>
        </p:nvGraphicFramePr>
        <p:xfrm>
          <a:off x="6381587" y="2001300"/>
          <a:ext cx="4968494" cy="3999425"/>
        </p:xfrm>
        <a:graphic>
          <a:graphicData uri="http://schemas.openxmlformats.org/drawingml/2006/table">
            <a:tbl>
              <a:tblPr/>
              <a:tblGrid>
                <a:gridCol w="615315">
                  <a:extLst>
                    <a:ext uri="{9D8B030D-6E8A-4147-A177-3AD203B41FA5}">
                      <a16:colId xmlns:a16="http://schemas.microsoft.com/office/drawing/2014/main" val="3135520922"/>
                    </a:ext>
                  </a:extLst>
                </a:gridCol>
                <a:gridCol w="4353179">
                  <a:extLst>
                    <a:ext uri="{9D8B030D-6E8A-4147-A177-3AD203B41FA5}">
                      <a16:colId xmlns:a16="http://schemas.microsoft.com/office/drawing/2014/main" val="877424050"/>
                    </a:ext>
                  </a:extLst>
                </a:gridCol>
              </a:tblGrid>
              <a:tr h="175514">
                <a:tc gridSpan="2">
                  <a:txBody>
                    <a:bodyPr/>
                    <a:lstStyle/>
                    <a:p>
                      <a:pPr marL="63500" marR="0" indent="139700" algn="ctr" fontAlgn="base" latinLnBrk="0">
                        <a:lnSpc>
                          <a:spcPct val="175000"/>
                        </a:lnSpc>
                        <a:spcBef>
                          <a:spcPts val="0"/>
                        </a:spcBef>
                        <a:spcAft>
                          <a:spcPts val="0"/>
                        </a:spcAft>
                      </a:pPr>
                      <a:r>
                        <a:rPr lang="en-US" altLang="ko-KR" sz="1400" b="1" kern="0" spc="-50" dirty="0">
                          <a:solidFill>
                            <a:srgbClr val="000000"/>
                          </a:solidFill>
                          <a:effectLst/>
                          <a:latin typeface="휴먼명조"/>
                          <a:ea typeface="휴먼명조"/>
                        </a:rPr>
                        <a:t>Quickening</a:t>
                      </a:r>
                      <a:r>
                        <a:rPr lang="ko-KR" altLang="en-US" sz="1400" b="1" kern="0" spc="-50" dirty="0">
                          <a:solidFill>
                            <a:srgbClr val="000000"/>
                          </a:solidFill>
                          <a:effectLst/>
                          <a:latin typeface="휴먼명조"/>
                          <a:ea typeface="휴먼명조"/>
                        </a:rPr>
                        <a:t> </a:t>
                      </a:r>
                      <a:r>
                        <a:rPr lang="en-US" altLang="ko-KR" sz="1400" b="1" kern="0" spc="-50" dirty="0">
                          <a:solidFill>
                            <a:srgbClr val="000000"/>
                          </a:solidFill>
                          <a:effectLst/>
                          <a:latin typeface="휴먼명조"/>
                          <a:ea typeface="휴먼명조"/>
                        </a:rPr>
                        <a:t>Period</a:t>
                      </a:r>
                      <a:r>
                        <a:rPr lang="ko-KR" altLang="en-US" sz="1400" b="1" kern="0" spc="-50" dirty="0">
                          <a:solidFill>
                            <a:srgbClr val="000000"/>
                          </a:solidFill>
                          <a:effectLst/>
                          <a:latin typeface="휴먼명조"/>
                          <a:ea typeface="휴먼명조"/>
                        </a:rPr>
                        <a:t> </a:t>
                      </a:r>
                      <a:r>
                        <a:rPr lang="en-US" altLang="ko-KR" sz="1400" b="1" kern="0" spc="-50" dirty="0">
                          <a:solidFill>
                            <a:srgbClr val="000000"/>
                          </a:solidFill>
                          <a:effectLst/>
                          <a:latin typeface="한양신명조"/>
                          <a:ea typeface="휴먼명조"/>
                        </a:rPr>
                        <a:t>(1980~1995)</a:t>
                      </a:r>
                      <a:endParaRPr lang="ko-KR" alt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C2DFA5"/>
                    </a:solidFill>
                  </a:tcPr>
                </a:tc>
                <a:tc hMerge="1">
                  <a:txBody>
                    <a:bodyPr/>
                    <a:lstStyle/>
                    <a:p>
                      <a:pPr latinLnBrk="1"/>
                      <a:endParaRPr lang="ko-KR" altLang="en-US"/>
                    </a:p>
                  </a:txBody>
                  <a:tcPr/>
                </a:tc>
                <a:extLst>
                  <a:ext uri="{0D108BD9-81ED-4DB2-BD59-A6C34878D82A}">
                    <a16:rowId xmlns:a16="http://schemas.microsoft.com/office/drawing/2014/main" val="998547977"/>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1981</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dirty="0">
                          <a:solidFill>
                            <a:srgbClr val="000000"/>
                          </a:solidFill>
                          <a:effectLst/>
                          <a:latin typeface="한양신명조"/>
                          <a:ea typeface="휴먼명조"/>
                        </a:rPr>
                        <a:t>Parallel Models of Associative Memory (Hinton &amp; Anderson)</a:t>
                      </a:r>
                      <a:endParaRPr 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516086"/>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1982</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dirty="0">
                          <a:solidFill>
                            <a:srgbClr val="000000"/>
                          </a:solidFill>
                          <a:effectLst/>
                          <a:latin typeface="한양신명조"/>
                          <a:ea typeface="휴먼명조"/>
                        </a:rPr>
                        <a:t>Self-Organizing Maps (</a:t>
                      </a:r>
                      <a:r>
                        <a:rPr lang="en-US" sz="1400" kern="0" spc="-50" dirty="0" err="1">
                          <a:solidFill>
                            <a:srgbClr val="000000"/>
                          </a:solidFill>
                          <a:effectLst/>
                          <a:latin typeface="한양신명조"/>
                          <a:ea typeface="휴먼명조"/>
                        </a:rPr>
                        <a:t>Kohonen</a:t>
                      </a:r>
                      <a:r>
                        <a:rPr lang="en-US" sz="1400" kern="0" spc="-50" dirty="0">
                          <a:solidFill>
                            <a:srgbClr val="000000"/>
                          </a:solidFill>
                          <a:effectLst/>
                          <a:latin typeface="한양신명조"/>
                          <a:ea typeface="휴먼명조"/>
                        </a:rPr>
                        <a:t>)</a:t>
                      </a:r>
                      <a:endParaRPr 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80033"/>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1982</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dirty="0">
                          <a:solidFill>
                            <a:srgbClr val="000000"/>
                          </a:solidFill>
                          <a:effectLst/>
                          <a:latin typeface="한양신명조"/>
                          <a:ea typeface="휴먼명조"/>
                        </a:rPr>
                        <a:t>Hopfield Neural Networks (Hopfield)</a:t>
                      </a:r>
                      <a:endParaRPr 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388445"/>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1983</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dirty="0">
                          <a:solidFill>
                            <a:srgbClr val="000000"/>
                          </a:solidFill>
                          <a:effectLst/>
                          <a:latin typeface="한양신명조"/>
                          <a:ea typeface="휴먼명조"/>
                        </a:rPr>
                        <a:t>Boltzmann Machine (Hinton &amp; </a:t>
                      </a:r>
                      <a:r>
                        <a:rPr lang="en-US" sz="1400" kern="0" spc="-50" dirty="0" err="1">
                          <a:solidFill>
                            <a:srgbClr val="000000"/>
                          </a:solidFill>
                          <a:effectLst/>
                          <a:latin typeface="한양신명조"/>
                          <a:ea typeface="휴먼명조"/>
                        </a:rPr>
                        <a:t>Sejnowski</a:t>
                      </a:r>
                      <a:r>
                        <a:rPr lang="en-US" sz="1400" kern="0" spc="-50" dirty="0">
                          <a:solidFill>
                            <a:srgbClr val="000000"/>
                          </a:solidFill>
                          <a:effectLst/>
                          <a:latin typeface="한양신명조"/>
                          <a:ea typeface="휴먼명조"/>
                        </a:rPr>
                        <a:t>)</a:t>
                      </a:r>
                      <a:endParaRPr 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747412"/>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1985</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dirty="0">
                          <a:solidFill>
                            <a:srgbClr val="000000"/>
                          </a:solidFill>
                          <a:effectLst/>
                          <a:latin typeface="한양신명조"/>
                          <a:ea typeface="휴먼명조"/>
                        </a:rPr>
                        <a:t>Adaptive Resonance Theory (Carpenter &amp; Grossberg)</a:t>
                      </a:r>
                      <a:endParaRPr 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699691"/>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1986</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dirty="0">
                          <a:solidFill>
                            <a:srgbClr val="000000"/>
                          </a:solidFill>
                          <a:effectLst/>
                          <a:latin typeface="한양신명조"/>
                          <a:ea typeface="휴먼명조"/>
                        </a:rPr>
                        <a:t>Error Back-Propagation Algorithm (</a:t>
                      </a:r>
                      <a:r>
                        <a:rPr lang="en-US" sz="1400" kern="0" spc="-50" dirty="0" err="1">
                          <a:solidFill>
                            <a:srgbClr val="000000"/>
                          </a:solidFill>
                          <a:effectLst/>
                          <a:latin typeface="한양신명조"/>
                          <a:ea typeface="휴먼명조"/>
                        </a:rPr>
                        <a:t>Rumelhart</a:t>
                      </a:r>
                      <a:r>
                        <a:rPr lang="en-US" sz="1400" kern="0" spc="-50" dirty="0">
                          <a:solidFill>
                            <a:srgbClr val="000000"/>
                          </a:solidFill>
                          <a:effectLst/>
                          <a:latin typeface="한양신명조"/>
                          <a:ea typeface="휴먼명조"/>
                        </a:rPr>
                        <a:t>, Hinton, &amp;Williams)</a:t>
                      </a:r>
                      <a:endParaRPr 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000967"/>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1988</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de-DE" sz="1400" kern="0" spc="-50" dirty="0">
                          <a:solidFill>
                            <a:srgbClr val="000000"/>
                          </a:solidFill>
                          <a:effectLst/>
                          <a:latin typeface="한양신명조"/>
                          <a:ea typeface="휴먼명조"/>
                        </a:rPr>
                        <a:t>Bayesian Networks (Lauritzen, Spiegelhalter, &amp; Pearl)</a:t>
                      </a:r>
                      <a:endParaRPr lang="de-DE"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911510"/>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1992</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fr-FR" sz="1400" kern="0" spc="-50" dirty="0">
                          <a:solidFill>
                            <a:srgbClr val="000000"/>
                          </a:solidFill>
                          <a:effectLst/>
                          <a:latin typeface="한양신명조"/>
                          <a:ea typeface="휴먼명조"/>
                        </a:rPr>
                        <a:t>Support Vector Machines (Boser, Guyon, &amp; Vapnik)</a:t>
                      </a:r>
                      <a:endParaRPr lang="fr-FR"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942522"/>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1995</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dirty="0">
                          <a:solidFill>
                            <a:srgbClr val="000000"/>
                          </a:solidFill>
                          <a:effectLst/>
                          <a:latin typeface="한양신명조"/>
                          <a:ea typeface="휴먼명조"/>
                        </a:rPr>
                        <a:t>Statistical Learning Theory (</a:t>
                      </a:r>
                      <a:r>
                        <a:rPr lang="en-US" sz="1400" kern="0" spc="-50" dirty="0" err="1">
                          <a:solidFill>
                            <a:srgbClr val="000000"/>
                          </a:solidFill>
                          <a:effectLst/>
                          <a:latin typeface="한양신명조"/>
                          <a:ea typeface="휴먼명조"/>
                        </a:rPr>
                        <a:t>Vapnik</a:t>
                      </a:r>
                      <a:r>
                        <a:rPr lang="en-US" sz="1400" kern="0" spc="-50" dirty="0">
                          <a:solidFill>
                            <a:srgbClr val="000000"/>
                          </a:solidFill>
                          <a:effectLst/>
                          <a:latin typeface="한양신명조"/>
                          <a:ea typeface="휴먼명조"/>
                        </a:rPr>
                        <a:t>)</a:t>
                      </a:r>
                      <a:endParaRPr 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123931"/>
                  </a:ext>
                </a:extLst>
              </a:tr>
            </a:tbl>
          </a:graphicData>
        </a:graphic>
      </p:graphicFrame>
    </p:spTree>
    <p:extLst>
      <p:ext uri="{BB962C8B-B14F-4D97-AF65-F5344CB8AC3E}">
        <p14:creationId xmlns:p14="http://schemas.microsoft.com/office/powerpoint/2010/main" val="1970419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표 1">
            <a:extLst>
              <a:ext uri="{FF2B5EF4-FFF2-40B4-BE49-F238E27FC236}">
                <a16:creationId xmlns:a16="http://schemas.microsoft.com/office/drawing/2014/main" id="{BADCED24-4627-4535-8A16-68238B840761}"/>
              </a:ext>
            </a:extLst>
          </p:cNvPr>
          <p:cNvGraphicFramePr>
            <a:graphicFrameLocks noGrp="1"/>
          </p:cNvGraphicFramePr>
          <p:nvPr>
            <p:extLst>
              <p:ext uri="{D42A27DB-BD31-4B8C-83A1-F6EECF244321}">
                <p14:modId xmlns:p14="http://schemas.microsoft.com/office/powerpoint/2010/main" val="2815014788"/>
              </p:ext>
            </p:extLst>
          </p:nvPr>
        </p:nvGraphicFramePr>
        <p:xfrm>
          <a:off x="983963" y="1282208"/>
          <a:ext cx="4968494" cy="3999425"/>
        </p:xfrm>
        <a:graphic>
          <a:graphicData uri="http://schemas.openxmlformats.org/drawingml/2006/table">
            <a:tbl>
              <a:tblPr/>
              <a:tblGrid>
                <a:gridCol w="615315">
                  <a:extLst>
                    <a:ext uri="{9D8B030D-6E8A-4147-A177-3AD203B41FA5}">
                      <a16:colId xmlns:a16="http://schemas.microsoft.com/office/drawing/2014/main" val="2028645324"/>
                    </a:ext>
                  </a:extLst>
                </a:gridCol>
                <a:gridCol w="4353179">
                  <a:extLst>
                    <a:ext uri="{9D8B030D-6E8A-4147-A177-3AD203B41FA5}">
                      <a16:colId xmlns:a16="http://schemas.microsoft.com/office/drawing/2014/main" val="1494675687"/>
                    </a:ext>
                  </a:extLst>
                </a:gridCol>
              </a:tblGrid>
              <a:tr h="175514">
                <a:tc gridSpan="2">
                  <a:txBody>
                    <a:bodyPr/>
                    <a:lstStyle/>
                    <a:p>
                      <a:pPr marL="63500" marR="0" indent="139700" algn="ctr" fontAlgn="base" latinLnBrk="0">
                        <a:lnSpc>
                          <a:spcPct val="175000"/>
                        </a:lnSpc>
                        <a:spcBef>
                          <a:spcPts val="0"/>
                        </a:spcBef>
                        <a:spcAft>
                          <a:spcPts val="0"/>
                        </a:spcAft>
                      </a:pPr>
                      <a:r>
                        <a:rPr lang="en-US" altLang="ko-KR" sz="1400" b="1" kern="0" spc="-50" dirty="0">
                          <a:solidFill>
                            <a:srgbClr val="000000"/>
                          </a:solidFill>
                          <a:effectLst/>
                          <a:latin typeface="휴먼명조"/>
                          <a:ea typeface="휴먼명조"/>
                        </a:rPr>
                        <a:t>Growth</a:t>
                      </a:r>
                      <a:r>
                        <a:rPr lang="ko-KR" altLang="en-US" sz="1400" b="1" kern="0" spc="-50" dirty="0">
                          <a:solidFill>
                            <a:srgbClr val="000000"/>
                          </a:solidFill>
                          <a:effectLst/>
                          <a:latin typeface="휴먼명조"/>
                          <a:ea typeface="휴먼명조"/>
                        </a:rPr>
                        <a:t> </a:t>
                      </a:r>
                      <a:r>
                        <a:rPr lang="en-US" altLang="ko-KR" sz="1400" b="1" kern="0" spc="-50" dirty="0">
                          <a:solidFill>
                            <a:srgbClr val="000000"/>
                          </a:solidFill>
                          <a:effectLst/>
                          <a:latin typeface="휴먼명조"/>
                          <a:ea typeface="휴먼명조"/>
                        </a:rPr>
                        <a:t>Period</a:t>
                      </a:r>
                      <a:r>
                        <a:rPr lang="ko-KR" altLang="en-US" sz="1400" b="1" kern="0" spc="-50" dirty="0">
                          <a:solidFill>
                            <a:srgbClr val="000000"/>
                          </a:solidFill>
                          <a:effectLst/>
                          <a:latin typeface="휴먼명조"/>
                          <a:ea typeface="휴먼명조"/>
                        </a:rPr>
                        <a:t> </a:t>
                      </a:r>
                      <a:r>
                        <a:rPr lang="en-US" altLang="ko-KR" sz="1400" b="1" kern="0" spc="-50" dirty="0">
                          <a:solidFill>
                            <a:srgbClr val="000000"/>
                          </a:solidFill>
                          <a:effectLst/>
                          <a:latin typeface="한양신명조"/>
                          <a:ea typeface="휴먼명조"/>
                        </a:rPr>
                        <a:t>(1995~2010)</a:t>
                      </a:r>
                      <a:endParaRPr lang="ko-KR" alt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C2DFA5"/>
                    </a:solidFill>
                  </a:tcPr>
                </a:tc>
                <a:tc hMerge="1">
                  <a:txBody>
                    <a:bodyPr/>
                    <a:lstStyle/>
                    <a:p>
                      <a:pPr latinLnBrk="1"/>
                      <a:endParaRPr lang="ko-KR" altLang="en-US"/>
                    </a:p>
                  </a:txBody>
                  <a:tcPr/>
                </a:tc>
                <a:extLst>
                  <a:ext uri="{0D108BD9-81ED-4DB2-BD59-A6C34878D82A}">
                    <a16:rowId xmlns:a16="http://schemas.microsoft.com/office/drawing/2014/main" val="1329908216"/>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1997</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Independent Component Analysis (Bell &amp; Sejnowski)</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533838"/>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1998</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Natural Gradient (Amari)</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266610"/>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1998</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Reinforcement Learning (Sutton &amp; Barto)</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8236676"/>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1999</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Learning in Graphical Model (Jordan)</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67844"/>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1999</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Kernel Machines (Schoelkopf &amp; Smola)</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397650"/>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2003</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Boosting Algorithms (Freund &amp; Shapire)</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941190"/>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2005</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DARPA Grand Challenge</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250818"/>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2006</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Restricted Boltzmann Machine/Deep Learning (Hinton &amp; Salakutdinov)</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448029"/>
                  </a:ext>
                </a:extLst>
              </a:tr>
              <a:tr h="201938">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2009</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dirty="0">
                          <a:solidFill>
                            <a:srgbClr val="000000"/>
                          </a:solidFill>
                          <a:effectLst/>
                          <a:latin typeface="한양신명조"/>
                          <a:ea typeface="휴먼명조"/>
                        </a:rPr>
                        <a:t>Probabilistic Graphical Models (Koller &amp; Friedman)</a:t>
                      </a:r>
                      <a:endParaRPr 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528582"/>
                  </a:ext>
                </a:extLst>
              </a:tr>
            </a:tbl>
          </a:graphicData>
        </a:graphic>
      </p:graphicFrame>
      <p:graphicFrame>
        <p:nvGraphicFramePr>
          <p:cNvPr id="3" name="표 2">
            <a:extLst>
              <a:ext uri="{FF2B5EF4-FFF2-40B4-BE49-F238E27FC236}">
                <a16:creationId xmlns:a16="http://schemas.microsoft.com/office/drawing/2014/main" id="{060C5E76-9193-4F9C-87F5-F857EACFA194}"/>
              </a:ext>
            </a:extLst>
          </p:cNvPr>
          <p:cNvGraphicFramePr>
            <a:graphicFrameLocks noGrp="1"/>
          </p:cNvGraphicFramePr>
          <p:nvPr>
            <p:extLst>
              <p:ext uri="{D42A27DB-BD31-4B8C-83A1-F6EECF244321}">
                <p14:modId xmlns:p14="http://schemas.microsoft.com/office/powerpoint/2010/main" val="2745358636"/>
              </p:ext>
            </p:extLst>
          </p:nvPr>
        </p:nvGraphicFramePr>
        <p:xfrm>
          <a:off x="6582444" y="1282208"/>
          <a:ext cx="4968494" cy="5077149"/>
        </p:xfrm>
        <a:graphic>
          <a:graphicData uri="http://schemas.openxmlformats.org/drawingml/2006/table">
            <a:tbl>
              <a:tblPr/>
              <a:tblGrid>
                <a:gridCol w="615315">
                  <a:extLst>
                    <a:ext uri="{9D8B030D-6E8A-4147-A177-3AD203B41FA5}">
                      <a16:colId xmlns:a16="http://schemas.microsoft.com/office/drawing/2014/main" val="4086142203"/>
                    </a:ext>
                  </a:extLst>
                </a:gridCol>
                <a:gridCol w="4353179">
                  <a:extLst>
                    <a:ext uri="{9D8B030D-6E8A-4147-A177-3AD203B41FA5}">
                      <a16:colId xmlns:a16="http://schemas.microsoft.com/office/drawing/2014/main" val="3973080752"/>
                    </a:ext>
                  </a:extLst>
                </a:gridCol>
              </a:tblGrid>
              <a:tr h="175514">
                <a:tc gridSpan="2">
                  <a:txBody>
                    <a:bodyPr/>
                    <a:lstStyle/>
                    <a:p>
                      <a:pPr marL="63500" marR="0" indent="139700" algn="ctr" fontAlgn="base" latinLnBrk="0">
                        <a:lnSpc>
                          <a:spcPct val="175000"/>
                        </a:lnSpc>
                        <a:spcBef>
                          <a:spcPts val="0"/>
                        </a:spcBef>
                        <a:spcAft>
                          <a:spcPts val="0"/>
                        </a:spcAft>
                      </a:pPr>
                      <a:r>
                        <a:rPr lang="en-US" altLang="ko-KR" sz="1400" b="1" kern="0" spc="-50" dirty="0">
                          <a:solidFill>
                            <a:srgbClr val="000000"/>
                          </a:solidFill>
                          <a:effectLst/>
                          <a:latin typeface="휴먼명조"/>
                          <a:ea typeface="휴먼명조"/>
                        </a:rPr>
                        <a:t>Leaping</a:t>
                      </a:r>
                      <a:r>
                        <a:rPr lang="ko-KR" altLang="en-US" sz="1400" b="1" kern="0" spc="-50" dirty="0">
                          <a:solidFill>
                            <a:srgbClr val="000000"/>
                          </a:solidFill>
                          <a:effectLst/>
                          <a:latin typeface="휴먼명조"/>
                          <a:ea typeface="휴먼명조"/>
                        </a:rPr>
                        <a:t> </a:t>
                      </a:r>
                      <a:r>
                        <a:rPr lang="en-US" altLang="ko-KR" sz="1400" b="1" kern="0" spc="-50" dirty="0">
                          <a:solidFill>
                            <a:srgbClr val="000000"/>
                          </a:solidFill>
                          <a:effectLst/>
                          <a:latin typeface="휴먼명조"/>
                          <a:ea typeface="휴먼명조"/>
                        </a:rPr>
                        <a:t>Period</a:t>
                      </a:r>
                      <a:r>
                        <a:rPr lang="ko-KR" altLang="en-US" sz="1400" b="1" kern="0" spc="-50" dirty="0">
                          <a:solidFill>
                            <a:srgbClr val="000000"/>
                          </a:solidFill>
                          <a:effectLst/>
                          <a:latin typeface="휴먼명조"/>
                          <a:ea typeface="휴먼명조"/>
                        </a:rPr>
                        <a:t> </a:t>
                      </a:r>
                      <a:r>
                        <a:rPr lang="en-US" altLang="ko-KR" sz="1400" b="1" kern="0" spc="-50" dirty="0">
                          <a:solidFill>
                            <a:srgbClr val="000000"/>
                          </a:solidFill>
                          <a:effectLst/>
                          <a:latin typeface="한양신명조"/>
                          <a:ea typeface="휴먼명조"/>
                        </a:rPr>
                        <a:t>(2010~</a:t>
                      </a:r>
                      <a:r>
                        <a:rPr lang="en-US" altLang="ko-KR" sz="1400" b="1" kern="0" spc="-50" dirty="0">
                          <a:solidFill>
                            <a:srgbClr val="000000"/>
                          </a:solidFill>
                          <a:effectLst/>
                          <a:latin typeface="휴먼명조"/>
                          <a:ea typeface="휴먼명조"/>
                        </a:rPr>
                        <a:t>Current</a:t>
                      </a:r>
                      <a:r>
                        <a:rPr lang="en-US" altLang="ko-KR" sz="1400" b="1" kern="0" spc="-50" dirty="0">
                          <a:solidFill>
                            <a:srgbClr val="000000"/>
                          </a:solidFill>
                          <a:effectLst/>
                          <a:latin typeface="한양신명조"/>
                          <a:ea typeface="휴먼명조"/>
                        </a:rPr>
                        <a:t>)</a:t>
                      </a:r>
                      <a:endParaRPr lang="ko-KR" alt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C2DFA5"/>
                    </a:solidFill>
                  </a:tcPr>
                </a:tc>
                <a:tc hMerge="1">
                  <a:txBody>
                    <a:bodyPr/>
                    <a:lstStyle/>
                    <a:p>
                      <a:pPr latinLnBrk="1"/>
                      <a:endParaRPr lang="ko-KR" altLang="en-US"/>
                    </a:p>
                  </a:txBody>
                  <a:tcPr/>
                </a:tc>
                <a:extLst>
                  <a:ext uri="{0D108BD9-81ED-4DB2-BD59-A6C34878D82A}">
                    <a16:rowId xmlns:a16="http://schemas.microsoft.com/office/drawing/2014/main" val="3951469732"/>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2010</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Google Car</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02902"/>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2011</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IBM Watson AI</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117728"/>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2011</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Apple Siri Personal Assistant</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943655"/>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2012</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AlexNet</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174744"/>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2013</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Allen Institute for Artificial Intelligence</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746268"/>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2013 </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Facebook AI Research</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114200"/>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2014 </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Baidu Deep Learning Institute</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733358"/>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2014</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Amazon Echo &amp; Alexa</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638702"/>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2014</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Generative Adversial Networks (Goodfellow et al.)</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102467"/>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2015</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DARPA Robotics Challenge</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521462"/>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2016</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Google DeepMind AlphaGo</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058448"/>
                  </a:ext>
                </a:extLst>
              </a:tr>
              <a:tr h="175514">
                <a:tc>
                  <a:txBody>
                    <a:bodyPr/>
                    <a:lstStyle/>
                    <a:p>
                      <a:pPr marL="67310" marR="0" indent="-3810" algn="ctr" fontAlgn="base" latinLnBrk="0">
                        <a:lnSpc>
                          <a:spcPct val="175000"/>
                        </a:lnSpc>
                        <a:spcBef>
                          <a:spcPts val="0"/>
                        </a:spcBef>
                        <a:spcAft>
                          <a:spcPts val="0"/>
                        </a:spcAft>
                      </a:pPr>
                      <a:r>
                        <a:rPr lang="en-US" sz="1100" kern="0" spc="-50" dirty="0">
                          <a:solidFill>
                            <a:srgbClr val="000000"/>
                          </a:solidFill>
                          <a:effectLst/>
                          <a:latin typeface="한양신명조"/>
                          <a:ea typeface="휴먼명조"/>
                        </a:rPr>
                        <a:t>2016</a:t>
                      </a:r>
                      <a:endParaRPr lang="en-US" sz="11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a:solidFill>
                            <a:srgbClr val="000000"/>
                          </a:solidFill>
                          <a:effectLst/>
                          <a:latin typeface="한양신명조"/>
                          <a:ea typeface="휴먼명조"/>
                        </a:rPr>
                        <a:t>Apple AI Lab</a:t>
                      </a:r>
                      <a:endParaRPr lang="en-US" sz="14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252951"/>
                  </a:ext>
                </a:extLst>
              </a:tr>
              <a:tr h="175514">
                <a:tc>
                  <a:txBody>
                    <a:bodyPr/>
                    <a:lstStyle/>
                    <a:p>
                      <a:pPr marL="67310" marR="0" indent="-3810" algn="ctr" fontAlgn="base" latinLnBrk="0">
                        <a:lnSpc>
                          <a:spcPct val="175000"/>
                        </a:lnSpc>
                        <a:spcBef>
                          <a:spcPts val="0"/>
                        </a:spcBef>
                        <a:spcAft>
                          <a:spcPts val="0"/>
                        </a:spcAft>
                      </a:pPr>
                      <a:r>
                        <a:rPr lang="en-US" sz="1100" kern="0" spc="-50">
                          <a:solidFill>
                            <a:srgbClr val="000000"/>
                          </a:solidFill>
                          <a:effectLst/>
                          <a:latin typeface="한양신명조"/>
                          <a:ea typeface="휴먼명조"/>
                        </a:rPr>
                        <a:t>2016</a:t>
                      </a:r>
                      <a:endParaRPr lang="en-US" sz="1100" kern="0" spc="-5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63500" marR="0" indent="139700" algn="just" fontAlgn="base" latinLnBrk="1">
                        <a:lnSpc>
                          <a:spcPct val="175000"/>
                        </a:lnSpc>
                        <a:spcBef>
                          <a:spcPts val="0"/>
                        </a:spcBef>
                        <a:spcAft>
                          <a:spcPts val="0"/>
                        </a:spcAft>
                      </a:pPr>
                      <a:r>
                        <a:rPr lang="en-US" sz="1400" kern="0" spc="-50" dirty="0">
                          <a:solidFill>
                            <a:srgbClr val="000000"/>
                          </a:solidFill>
                          <a:effectLst/>
                          <a:latin typeface="한양신명조"/>
                          <a:ea typeface="휴먼명조"/>
                        </a:rPr>
                        <a:t>Google Home &amp; Assistant</a:t>
                      </a:r>
                      <a:endParaRPr lang="en-US" sz="1400" kern="0" spc="-50" dirty="0">
                        <a:solidFill>
                          <a:srgbClr val="000000"/>
                        </a:solidFill>
                        <a:effectLst/>
                        <a:latin typeface="한양신명조"/>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843286"/>
                  </a:ext>
                </a:extLst>
              </a:tr>
            </a:tbl>
          </a:graphicData>
        </a:graphic>
      </p:graphicFrame>
      <p:sp>
        <p:nvSpPr>
          <p:cNvPr id="7" name="내용 개체 틀 2">
            <a:extLst>
              <a:ext uri="{FF2B5EF4-FFF2-40B4-BE49-F238E27FC236}">
                <a16:creationId xmlns:a16="http://schemas.microsoft.com/office/drawing/2014/main" id="{701539E7-3097-45F7-B960-F7614FD415D0}"/>
              </a:ext>
            </a:extLst>
          </p:cNvPr>
          <p:cNvSpPr txBox="1">
            <a:spLocks/>
          </p:cNvSpPr>
          <p:nvPr/>
        </p:nvSpPr>
        <p:spPr>
          <a:xfrm>
            <a:off x="6317942" y="204959"/>
            <a:ext cx="5675050" cy="4351338"/>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ko-KR" dirty="0"/>
          </a:p>
          <a:p>
            <a:pPr marL="0" indent="0">
              <a:buNone/>
            </a:pPr>
            <a:r>
              <a:rPr lang="en-US" altLang="ko-KR" dirty="0"/>
              <a:t>4. Leaping Period(2010~Current)</a:t>
            </a:r>
          </a:p>
          <a:p>
            <a:pPr marL="514350" indent="-514350">
              <a:buFont typeface="+mj-lt"/>
              <a:buAutoNum type="arabicPeriod"/>
            </a:pPr>
            <a:endParaRPr lang="en-US" altLang="ko-KR" dirty="0"/>
          </a:p>
        </p:txBody>
      </p:sp>
      <p:sp>
        <p:nvSpPr>
          <p:cNvPr id="8" name="내용 개체 틀 2">
            <a:extLst>
              <a:ext uri="{FF2B5EF4-FFF2-40B4-BE49-F238E27FC236}">
                <a16:creationId xmlns:a16="http://schemas.microsoft.com/office/drawing/2014/main" id="{86A698ED-1AAC-4C5A-8738-7D8B71121A09}"/>
              </a:ext>
            </a:extLst>
          </p:cNvPr>
          <p:cNvSpPr txBox="1">
            <a:spLocks/>
          </p:cNvSpPr>
          <p:nvPr/>
        </p:nvSpPr>
        <p:spPr>
          <a:xfrm>
            <a:off x="983963" y="204959"/>
            <a:ext cx="5675050" cy="4351338"/>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en-US" altLang="ko-KR" dirty="0"/>
          </a:p>
          <a:p>
            <a:pPr marL="0" indent="0">
              <a:buNone/>
            </a:pPr>
            <a:r>
              <a:rPr lang="en-US" altLang="ko-KR" dirty="0"/>
              <a:t>3. Growth Period(1995~2010)</a:t>
            </a:r>
          </a:p>
          <a:p>
            <a:pPr marL="514350" indent="-514350">
              <a:buFont typeface="+mj-lt"/>
              <a:buAutoNum type="arabicPeriod"/>
            </a:pPr>
            <a:endParaRPr lang="en-US" altLang="ko-KR" dirty="0"/>
          </a:p>
        </p:txBody>
      </p:sp>
    </p:spTree>
    <p:extLst>
      <p:ext uri="{BB962C8B-B14F-4D97-AF65-F5344CB8AC3E}">
        <p14:creationId xmlns:p14="http://schemas.microsoft.com/office/powerpoint/2010/main" val="2218947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F30C19C-A205-405C-A251-9283581539B5}"/>
              </a:ext>
            </a:extLst>
          </p:cNvPr>
          <p:cNvSpPr>
            <a:spLocks noChangeArrowheads="1"/>
          </p:cNvSpPr>
          <p:nvPr/>
        </p:nvSpPr>
        <p:spPr bwMode="auto">
          <a:xfrm>
            <a:off x="0" y="0"/>
            <a:ext cx="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458643"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800" b="0" i="0" u="none" strike="noStrike" cap="none" normalizeH="0" baseline="0">
                <a:ln>
                  <a:noFill/>
                </a:ln>
                <a:solidFill>
                  <a:srgbClr val="FFFFFF"/>
                </a:solidFill>
                <a:effectLst/>
                <a:latin typeface="Arial" panose="020B0604020202020204" pitchFamily="34" charset="0"/>
                <a:ea typeface="Raleway"/>
              </a:rPr>
              <a:t>A Brief Review of NIPS 2015</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900" b="0" i="1" u="none" strike="noStrike" cap="none" normalizeH="0" baseline="0">
                <a:ln>
                  <a:noFill/>
                </a:ln>
                <a:solidFill>
                  <a:srgbClr val="B9BEC3"/>
                </a:solidFill>
                <a:effectLst/>
                <a:latin typeface="Arial" panose="020B0604020202020204" pitchFamily="34" charset="0"/>
                <a:ea typeface="Raleway"/>
              </a:rPr>
              <a:t>FEBRUARY 2016</a:t>
            </a:r>
            <a:endParaRPr kumimoji="0" lang="ko-KR" altLang="ko-KR"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800" b="0" i="0" u="none" strike="noStrike" cap="none" normalizeH="0" baseline="0">
                <a:ln>
                  <a:noFill/>
                </a:ln>
                <a:solidFill>
                  <a:schemeClr val="tx1"/>
                </a:solidFill>
                <a:effectLst/>
                <a:latin typeface="Arial" panose="020B0604020202020204" pitchFamily="34" charset="0"/>
              </a:rPr>
              <a:t>Zak Shafran</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000" b="0" i="0" u="none" strike="noStrike" cap="none" normalizeH="0" baseline="0">
                <a:ln>
                  <a:noFill/>
                </a:ln>
                <a:solidFill>
                  <a:srgbClr val="848688"/>
                </a:solidFill>
                <a:effectLst/>
                <a:latin typeface="Arial" panose="020B0604020202020204" pitchFamily="34" charset="0"/>
              </a:rPr>
              <a:t>The twenty ninth Conference on Neural Information Processing Systems (NIPS), a single track machine learning and computational neuroscience conference, was held in Montreal, during a relatively balmy winter week, spanning December 7th to 12th. The conference saw a record number of attendees. As illustrated in the graph, during the last 14 years, there has been a steady increase in the number of attendees in all three categories -- tutorials, conference, and workshops; and biggest growth this year was in tutorials where the attendance doubled compared to the previous year!</a:t>
            </a:r>
          </a:p>
          <a:p>
            <a:pPr marL="0" marR="0" lvl="0" indent="0" algn="l" defTabSz="914400" rtl="0" eaLnBrk="0" fontAlgn="ctr" latinLnBrk="0" hangingPunct="0">
              <a:lnSpc>
                <a:spcPct val="100000"/>
              </a:lnSpc>
              <a:spcBef>
                <a:spcPct val="0"/>
              </a:spcBef>
              <a:spcAft>
                <a:spcPct val="0"/>
              </a:spcAft>
              <a:buClrTx/>
              <a:buSzTx/>
              <a:buFontTx/>
              <a:buNone/>
              <a:tabLst/>
            </a:pPr>
            <a:r>
              <a:rPr kumimoji="0" lang="ko-KR" altLang="ko-KR" sz="800" b="0" i="0" u="none" strike="noStrike" cap="none" normalizeH="0" baseline="0">
                <a:ln>
                  <a:noFill/>
                </a:ln>
                <a:solidFill>
                  <a:schemeClr val="tx1"/>
                </a:solidFill>
                <a:effectLst/>
                <a:latin typeface="Arial" panose="020B0604020202020204" pitchFamily="34" charset="0"/>
              </a:rPr>
              <a:t>  </a:t>
            </a:r>
            <a:endParaRPr kumimoji="0" lang="ko-KR" altLang="ko-KR" sz="5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000" b="0" i="0" u="none" strike="noStrike" cap="none" normalizeH="0" baseline="0">
                <a:ln>
                  <a:noFill/>
                </a:ln>
                <a:solidFill>
                  <a:srgbClr val="848688"/>
                </a:solidFill>
                <a:effectLst/>
                <a:latin typeface="Arial" panose="020B0604020202020204" pitchFamily="34" charset="0"/>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3075" name="Picture 3" descr="https://signalprocessingsociety.org/uploads/images/SLTC-Newsletter/NipsGrowth.png">
            <a:extLst>
              <a:ext uri="{FF2B5EF4-FFF2-40B4-BE49-F238E27FC236}">
                <a16:creationId xmlns:a16="http://schemas.microsoft.com/office/drawing/2014/main" id="{C8DEFD97-4031-4DF2-BD31-87B6B4FF2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198" y="870328"/>
            <a:ext cx="5336565" cy="4502727"/>
          </a:xfrm>
          <a:prstGeom prst="rect">
            <a:avLst/>
          </a:prstGeom>
          <a:noFill/>
          <a:extLst>
            <a:ext uri="{909E8E84-426E-40DD-AFC4-6F175D3DCCD1}">
              <a14:hiddenFill xmlns:a14="http://schemas.microsoft.com/office/drawing/2010/main">
                <a:solidFill>
                  <a:srgbClr val="FFFFFF"/>
                </a:solidFill>
              </a14:hiddenFill>
            </a:ext>
          </a:extLst>
        </p:spPr>
      </p:pic>
      <p:sp>
        <p:nvSpPr>
          <p:cNvPr id="5" name="직사각형 4">
            <a:extLst>
              <a:ext uri="{FF2B5EF4-FFF2-40B4-BE49-F238E27FC236}">
                <a16:creationId xmlns:a16="http://schemas.microsoft.com/office/drawing/2014/main" id="{145F5032-27C6-4968-BDF3-E3A5A43F776C}"/>
              </a:ext>
            </a:extLst>
          </p:cNvPr>
          <p:cNvSpPr/>
          <p:nvPr/>
        </p:nvSpPr>
        <p:spPr>
          <a:xfrm>
            <a:off x="678872" y="1002614"/>
            <a:ext cx="6096000" cy="923330"/>
          </a:xfrm>
          <a:prstGeom prst="rect">
            <a:avLst/>
          </a:prstGeom>
        </p:spPr>
        <p:txBody>
          <a:bodyPr>
            <a:spAutoFit/>
          </a:bodyPr>
          <a:lstStyle/>
          <a:p>
            <a:r>
              <a:rPr lang="en-US" altLang="ko-KR" b="1" dirty="0"/>
              <a:t>A Brief Review of NIPS 2015</a:t>
            </a:r>
          </a:p>
          <a:p>
            <a:r>
              <a:rPr lang="en-US" altLang="ko-KR" dirty="0"/>
              <a:t>February 2016</a:t>
            </a:r>
          </a:p>
          <a:p>
            <a:r>
              <a:rPr lang="en-US" altLang="ko-KR" dirty="0"/>
              <a:t>Article Authors: Zak </a:t>
            </a:r>
            <a:r>
              <a:rPr lang="en-US" altLang="ko-KR" dirty="0" err="1"/>
              <a:t>Shafran</a:t>
            </a:r>
            <a:endParaRPr lang="en-US" altLang="ko-KR" dirty="0"/>
          </a:p>
        </p:txBody>
      </p:sp>
      <p:sp>
        <p:nvSpPr>
          <p:cNvPr id="9" name="직사각형 8">
            <a:extLst>
              <a:ext uri="{FF2B5EF4-FFF2-40B4-BE49-F238E27FC236}">
                <a16:creationId xmlns:a16="http://schemas.microsoft.com/office/drawing/2014/main" id="{839858F7-DD1B-4DCC-B463-2162C5C6234B}"/>
              </a:ext>
            </a:extLst>
          </p:cNvPr>
          <p:cNvSpPr/>
          <p:nvPr/>
        </p:nvSpPr>
        <p:spPr>
          <a:xfrm>
            <a:off x="263237" y="2081013"/>
            <a:ext cx="6096000" cy="3416320"/>
          </a:xfrm>
          <a:prstGeom prst="rect">
            <a:avLst/>
          </a:prstGeom>
        </p:spPr>
        <p:txBody>
          <a:bodyPr>
            <a:spAutoFit/>
          </a:bodyPr>
          <a:lstStyle/>
          <a:p>
            <a:pPr algn="just"/>
            <a:r>
              <a:rPr lang="en-US" altLang="ko-KR" dirty="0"/>
              <a:t>The twenty ninth Conference on Neural Information Processing Systems (NIPS), a single track machine learning and computational neuroscience conference, was held in Montreal, during a relatively balmy winter week, spanning December 7th to 12th. The conference saw a record number of attendees. As illustrated in the graph, during the last 14 years, there has been a steady increase in the number of attendees in all three categories -- tutorials, conference, and workshops; and biggest growth this year was in tutorials where the attendance doubled compared to the previous year!</a:t>
            </a:r>
          </a:p>
          <a:p>
            <a:pPr algn="just"/>
            <a:r>
              <a:rPr lang="en-US" altLang="ko-KR" dirty="0"/>
              <a:t>………………………</a:t>
            </a:r>
            <a:endParaRPr lang="ko-KR" altLang="en-US" dirty="0"/>
          </a:p>
        </p:txBody>
      </p:sp>
    </p:spTree>
    <p:extLst>
      <p:ext uri="{BB962C8B-B14F-4D97-AF65-F5344CB8AC3E}">
        <p14:creationId xmlns:p14="http://schemas.microsoft.com/office/powerpoint/2010/main" val="1230770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42891" y="93786"/>
            <a:ext cx="10515600" cy="549275"/>
          </a:xfrm>
        </p:spPr>
        <p:txBody>
          <a:bodyPr>
            <a:normAutofit/>
          </a:bodyPr>
          <a:lstStyle/>
          <a:p>
            <a:r>
              <a:rPr lang="en-US" altLang="ko-KR" sz="3200" dirty="0"/>
              <a:t>1.3. Types of Machine Learning</a:t>
            </a:r>
            <a:endParaRPr lang="ko-KR" altLang="en-US" sz="3200" dirty="0"/>
          </a:p>
        </p:txBody>
      </p:sp>
      <mc:AlternateContent xmlns:mc="http://schemas.openxmlformats.org/markup-compatibility/2006" xmlns:a14="http://schemas.microsoft.com/office/drawing/2010/main">
        <mc:Choice Requires="a14">
          <p:sp>
            <p:nvSpPr>
              <p:cNvPr id="4" name="내용 개체 틀 3">
                <a:extLst>
                  <a:ext uri="{FF2B5EF4-FFF2-40B4-BE49-F238E27FC236}">
                    <a16:creationId xmlns:a16="http://schemas.microsoft.com/office/drawing/2014/main" id="{FC7C5143-B94C-4482-8776-A27B8A1BECE5}"/>
                  </a:ext>
                </a:extLst>
              </p:cNvPr>
              <p:cNvSpPr>
                <a:spLocks noGrp="1"/>
              </p:cNvSpPr>
              <p:nvPr>
                <p:ph idx="1"/>
              </p:nvPr>
            </p:nvSpPr>
            <p:spPr>
              <a:xfrm>
                <a:off x="443119" y="896369"/>
                <a:ext cx="11168109" cy="5065261"/>
              </a:xfrm>
            </p:spPr>
            <p:txBody>
              <a:bodyPr>
                <a:noAutofit/>
              </a:bodyPr>
              <a:lstStyle/>
              <a:p>
                <a:r>
                  <a:rPr lang="en-US" altLang="ko-KR" sz="2000" dirty="0"/>
                  <a:t>Prediction</a:t>
                </a:r>
              </a:p>
              <a:p>
                <a:pPr lvl="1">
                  <a:lnSpc>
                    <a:spcPct val="150000"/>
                  </a:lnSpc>
                </a:pPr>
                <a:r>
                  <a:rPr lang="en-US" altLang="ko-KR" sz="1600" dirty="0"/>
                  <a:t>Supervised Learning: Given </a:t>
                </a:r>
                <a14:m>
                  <m:oMath xmlns:m="http://schemas.openxmlformats.org/officeDocument/2006/math">
                    <m:r>
                      <a:rPr lang="en-US" altLang="ko-KR" sz="1600" b="0" i="1" smtClean="0">
                        <a:latin typeface="Cambria Math" panose="02040503050406030204" pitchFamily="18" charset="0"/>
                      </a:rPr>
                      <m:t>{</m:t>
                    </m:r>
                    <m:d>
                      <m:dPr>
                        <m:ctrlPr>
                          <a:rPr lang="en-US" altLang="ko-KR" sz="1600" b="0" i="1" smtClean="0">
                            <a:latin typeface="Cambria Math" panose="02040503050406030204" pitchFamily="18" charset="0"/>
                          </a:rPr>
                        </m:ctrlPr>
                      </m:dPr>
                      <m:e>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𝑥</m:t>
                            </m:r>
                          </m:e>
                          <m:sub>
                            <m:r>
                              <a:rPr lang="en-US" altLang="ko-KR" sz="1600" b="0" i="1" smtClean="0">
                                <a:latin typeface="Cambria Math" panose="02040503050406030204" pitchFamily="18" charset="0"/>
                              </a:rPr>
                              <m:t>𝑖</m:t>
                            </m:r>
                          </m:sub>
                        </m:sSub>
                        <m:r>
                          <a:rPr lang="en-US" altLang="ko-KR" sz="1600" b="0" i="1" smtClean="0">
                            <a:latin typeface="Cambria Math" panose="02040503050406030204" pitchFamily="18" charset="0"/>
                          </a:rPr>
                          <m:t>,</m:t>
                        </m:r>
                        <m:sSub>
                          <m:sSubPr>
                            <m:ctrlPr>
                              <a:rPr lang="en-US" altLang="ko-KR" sz="1600" i="1">
                                <a:latin typeface="Cambria Math" panose="02040503050406030204" pitchFamily="18" charset="0"/>
                              </a:rPr>
                            </m:ctrlPr>
                          </m:sSubPr>
                          <m:e>
                            <m:r>
                              <a:rPr lang="en-US" altLang="ko-KR" sz="1600" b="0" i="1" smtClean="0">
                                <a:latin typeface="Cambria Math" panose="02040503050406030204" pitchFamily="18" charset="0"/>
                              </a:rPr>
                              <m:t>𝑦</m:t>
                            </m:r>
                          </m:e>
                          <m:sub>
                            <m:r>
                              <a:rPr lang="en-US" altLang="ko-KR" sz="1600" i="1">
                                <a:latin typeface="Cambria Math" panose="02040503050406030204" pitchFamily="18" charset="0"/>
                              </a:rPr>
                              <m:t>𝑖</m:t>
                            </m:r>
                          </m:sub>
                        </m:sSub>
                      </m:e>
                    </m:d>
                    <m:r>
                      <a:rPr lang="en-US" altLang="ko-KR" sz="1600" b="0" i="1" smtClean="0">
                        <a:latin typeface="Cambria Math" panose="02040503050406030204" pitchFamily="18" charset="0"/>
                      </a:rPr>
                      <m:t>}</m:t>
                    </m:r>
                  </m:oMath>
                </a14:m>
                <a:r>
                  <a:rPr lang="en-US" altLang="ko-KR" sz="1600" dirty="0"/>
                  <a:t> pairs, find a good understanding f: X</a:t>
                </a:r>
                <a:r>
                  <a:rPr lang="en-US" altLang="ko-KR" sz="1600" dirty="0">
                    <a:latin typeface="Cambria Math" panose="02040503050406030204" pitchFamily="18" charset="0"/>
                    <a:ea typeface="Cambria Math" panose="02040503050406030204" pitchFamily="18" charset="0"/>
                  </a:rPr>
                  <a:t>→Y. Ex) Classification, Regression</a:t>
                </a:r>
              </a:p>
              <a:p>
                <a:pPr lvl="1">
                  <a:lnSpc>
                    <a:spcPct val="150000"/>
                  </a:lnSpc>
                </a:pPr>
                <a:r>
                  <a:rPr lang="en-US" altLang="ko-KR" sz="1600" dirty="0"/>
                  <a:t>Active Learning : Find f: X</a:t>
                </a:r>
                <a:r>
                  <a:rPr lang="en-US" altLang="ko-KR" sz="1600" dirty="0">
                    <a:latin typeface="Cambria Math" panose="02040503050406030204" pitchFamily="18" charset="0"/>
                    <a:ea typeface="Cambria Math" panose="02040503050406030204" pitchFamily="18" charset="0"/>
                  </a:rPr>
                  <a:t>→Y, but  </a:t>
                </a:r>
                <a14:m>
                  <m:oMath xmlns:m="http://schemas.openxmlformats.org/officeDocument/2006/math">
                    <m:sSub>
                      <m:sSubPr>
                        <m:ctrlPr>
                          <a:rPr lang="en-US" altLang="ko-KR" sz="1600" b="0" i="1" smtClean="0">
                            <a:latin typeface="Cambria Math" panose="02040503050406030204" pitchFamily="18" charset="0"/>
                            <a:ea typeface="Cambria Math" panose="02040503050406030204" pitchFamily="18" charset="0"/>
                          </a:rPr>
                        </m:ctrlPr>
                      </m:sSubPr>
                      <m:e>
                        <m:r>
                          <a:rPr lang="en-US" altLang="ko-KR" sz="1600" b="0" i="1" smtClean="0">
                            <a:latin typeface="Cambria Math" panose="02040503050406030204" pitchFamily="18" charset="0"/>
                            <a:ea typeface="Cambria Math" panose="02040503050406030204" pitchFamily="18" charset="0"/>
                          </a:rPr>
                          <m:t>𝑦</m:t>
                        </m:r>
                      </m:e>
                      <m:sub>
                        <m:r>
                          <a:rPr lang="en-US" altLang="ko-KR" sz="1600" b="0" i="1" smtClean="0">
                            <a:latin typeface="Cambria Math" panose="02040503050406030204" pitchFamily="18" charset="0"/>
                            <a:ea typeface="Cambria Math" panose="02040503050406030204" pitchFamily="18" charset="0"/>
                          </a:rPr>
                          <m:t>1</m:t>
                        </m:r>
                      </m:sub>
                    </m:sSub>
                    <m:r>
                      <a:rPr lang="en-US" altLang="ko-KR" sz="1600" b="0" i="1" smtClean="0">
                        <a:latin typeface="Cambria Math" panose="02040503050406030204" pitchFamily="18" charset="0"/>
                        <a:ea typeface="Cambria Math" panose="02040503050406030204" pitchFamily="18" charset="0"/>
                      </a:rPr>
                      <m:t>,…,</m:t>
                    </m:r>
                    <m:sSub>
                      <m:sSubPr>
                        <m:ctrlPr>
                          <a:rPr lang="en-US" altLang="ko-KR" sz="1600" b="0" i="1" smtClean="0">
                            <a:latin typeface="Cambria Math" panose="02040503050406030204" pitchFamily="18" charset="0"/>
                            <a:ea typeface="Cambria Math" panose="02040503050406030204" pitchFamily="18" charset="0"/>
                          </a:rPr>
                        </m:ctrlPr>
                      </m:sSubPr>
                      <m:e>
                        <m:r>
                          <a:rPr lang="en-US" altLang="ko-KR" sz="1600" b="0" i="1" smtClean="0">
                            <a:latin typeface="Cambria Math" panose="02040503050406030204" pitchFamily="18" charset="0"/>
                            <a:ea typeface="Cambria Math" panose="02040503050406030204" pitchFamily="18" charset="0"/>
                          </a:rPr>
                          <m:t>𝑦</m:t>
                        </m:r>
                      </m:e>
                      <m:sub>
                        <m:r>
                          <a:rPr lang="en-US" altLang="ko-KR" sz="1600" b="0" i="1" smtClean="0">
                            <a:latin typeface="Cambria Math" panose="02040503050406030204" pitchFamily="18" charset="0"/>
                            <a:ea typeface="Cambria Math" panose="02040503050406030204" pitchFamily="18" charset="0"/>
                          </a:rPr>
                          <m:t>𝑁</m:t>
                        </m:r>
                      </m:sub>
                    </m:sSub>
                  </m:oMath>
                </a14:m>
                <a:r>
                  <a:rPr lang="en-US" altLang="ko-KR" sz="1600" dirty="0">
                    <a:latin typeface="Cambria Math" panose="02040503050406030204" pitchFamily="18" charset="0"/>
                    <a:ea typeface="Cambria Math" panose="02040503050406030204" pitchFamily="18" charset="0"/>
                  </a:rPr>
                  <a:t> are initially hidden and there is a charge for each label you want revealed. The hope is that by intelligent adaptive querying, you can get away with significantly fewer labels than you would need in a regular supervised learning framework</a:t>
                </a:r>
              </a:p>
              <a:p>
                <a:pPr lvl="1">
                  <a:lnSpc>
                    <a:spcPct val="150000"/>
                  </a:lnSpc>
                </a:pPr>
                <a:r>
                  <a:rPr lang="en-US" altLang="ko-KR" sz="1600" dirty="0"/>
                  <a:t>Semi-supervised learning: Given both small number of labels and large number of unlabeled data, find f: X</a:t>
                </a:r>
                <a:r>
                  <a:rPr lang="en-US" altLang="ko-KR" sz="1600" dirty="0">
                    <a:latin typeface="Cambria Math" panose="02040503050406030204" pitchFamily="18" charset="0"/>
                    <a:ea typeface="Cambria Math" panose="02040503050406030204" pitchFamily="18" charset="0"/>
                  </a:rPr>
                  <a:t>→Y.</a:t>
                </a:r>
                <a:r>
                  <a:rPr lang="en-US" altLang="ko-KR" sz="1600" dirty="0"/>
                  <a:t>  </a:t>
                </a:r>
              </a:p>
              <a:p>
                <a:r>
                  <a:rPr lang="en-US" altLang="ko-KR" sz="2000" dirty="0"/>
                  <a:t>Understanding</a:t>
                </a:r>
              </a:p>
              <a:p>
                <a:pPr lvl="1"/>
                <a:r>
                  <a:rPr lang="en-US" altLang="ko-KR" sz="1600" dirty="0"/>
                  <a:t>Unsupervised Learning: Given </a:t>
                </a:r>
                <a14:m>
                  <m:oMath xmlns:m="http://schemas.openxmlformats.org/officeDocument/2006/math">
                    <m:r>
                      <a:rPr lang="en-US" altLang="ko-KR" sz="1600" b="0" i="1" smtClean="0">
                        <a:latin typeface="Cambria Math" panose="02040503050406030204" pitchFamily="18" charset="0"/>
                      </a:rPr>
                      <m:t>{</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𝑥</m:t>
                        </m:r>
                      </m:e>
                      <m:sub>
                        <m:r>
                          <a:rPr lang="en-US" altLang="ko-KR" sz="1600" b="0" i="1" smtClean="0">
                            <a:latin typeface="Cambria Math" panose="02040503050406030204" pitchFamily="18" charset="0"/>
                          </a:rPr>
                          <m:t>𝑖</m:t>
                        </m:r>
                      </m:sub>
                    </m:sSub>
                    <m:r>
                      <a:rPr lang="en-US" altLang="ko-KR" sz="1600" b="0" i="0" smtClean="0">
                        <a:latin typeface="Cambria Math" panose="02040503050406030204" pitchFamily="18" charset="0"/>
                      </a:rPr>
                      <m:t>}</m:t>
                    </m:r>
                  </m:oMath>
                </a14:m>
                <a:r>
                  <a:rPr lang="en-US" altLang="ko-KR" sz="1600" dirty="0"/>
                  <a:t> find something interesting. Ex) Clustering, novelty-detection</a:t>
                </a:r>
              </a:p>
              <a:p>
                <a:r>
                  <a:rPr lang="en-US" altLang="ko-KR" sz="2000" dirty="0"/>
                  <a:t>Policy(Control)</a:t>
                </a:r>
              </a:p>
              <a:p>
                <a:pPr lvl="1"/>
                <a:r>
                  <a:rPr lang="en-US" altLang="ko-KR" sz="1600" dirty="0"/>
                  <a:t>Reinforcement Learning: find f: P</a:t>
                </a:r>
                <a:r>
                  <a:rPr lang="en-US" altLang="ko-KR" sz="1600" dirty="0">
                    <a:latin typeface="Cambria Math" panose="02040503050406030204" pitchFamily="18" charset="0"/>
                    <a:ea typeface="Cambria Math" panose="02040503050406030204" pitchFamily="18" charset="0"/>
                  </a:rPr>
                  <a:t>→A to max R</a:t>
                </a:r>
              </a:p>
              <a:p>
                <a:pPr marL="457200" lvl="1" indent="0">
                  <a:buNone/>
                </a:pPr>
                <a:r>
                  <a:rPr lang="en-US" altLang="ko-KR" sz="1600" dirty="0">
                    <a:latin typeface="Cambria Math" panose="02040503050406030204" pitchFamily="18" charset="0"/>
                    <a:ea typeface="Cambria Math" panose="02040503050406030204" pitchFamily="18" charset="0"/>
                  </a:rPr>
                  <a:t>(P: history of perception, A: action. R: long term reward)</a:t>
                </a:r>
                <a:endParaRPr lang="en-US" altLang="ko-KR" sz="1600" dirty="0"/>
              </a:p>
              <a:p>
                <a:r>
                  <a:rPr lang="en-US" altLang="ko-KR" sz="2000" dirty="0"/>
                  <a:t>Generative Model</a:t>
                </a:r>
              </a:p>
              <a:p>
                <a:pPr lvl="1"/>
                <a:r>
                  <a:rPr lang="en-US" altLang="ko-KR" sz="1600" dirty="0"/>
                  <a:t>Generative Adversarial Network: The field of unsupervised learning which aims to study algorithms that learn the underlying structure of the given data, without specifying a target value.</a:t>
                </a:r>
                <a:endParaRPr lang="ko-KR" altLang="en-US" sz="1600" dirty="0"/>
              </a:p>
            </p:txBody>
          </p:sp>
        </mc:Choice>
        <mc:Fallback xmlns="">
          <p:sp>
            <p:nvSpPr>
              <p:cNvPr id="4" name="내용 개체 틀 3">
                <a:extLst>
                  <a:ext uri="{FF2B5EF4-FFF2-40B4-BE49-F238E27FC236}">
                    <a16:creationId xmlns:a16="http://schemas.microsoft.com/office/drawing/2014/main" id="{FC7C5143-B94C-4482-8776-A27B8A1BECE5}"/>
                  </a:ext>
                </a:extLst>
              </p:cNvPr>
              <p:cNvSpPr>
                <a:spLocks noGrp="1" noRot="1" noChangeAspect="1" noMove="1" noResize="1" noEditPoints="1" noAdjustHandles="1" noChangeArrowheads="1" noChangeShapeType="1" noTextEdit="1"/>
              </p:cNvSpPr>
              <p:nvPr>
                <p:ph idx="1"/>
              </p:nvPr>
            </p:nvSpPr>
            <p:spPr>
              <a:xfrm>
                <a:off x="443119" y="896369"/>
                <a:ext cx="11168109" cy="5065261"/>
              </a:xfrm>
              <a:blipFill>
                <a:blip r:embed="rId2"/>
                <a:stretch>
                  <a:fillRect l="-491" t="-1203" r="-491"/>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996534929"/>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1306</Words>
  <Application>Microsoft Office PowerPoint</Application>
  <PresentationFormat>와이드스크린</PresentationFormat>
  <Paragraphs>182</Paragraphs>
  <Slides>15</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15</vt:i4>
      </vt:variant>
    </vt:vector>
  </HeadingPairs>
  <TitlesOfParts>
    <vt:vector size="23" baseType="lpstr">
      <vt:lpstr>맑은 고딕</vt:lpstr>
      <vt:lpstr>한양신명조</vt:lpstr>
      <vt:lpstr>휴먼명조</vt:lpstr>
      <vt:lpstr>Arial</vt:lpstr>
      <vt:lpstr>Cambria Math</vt:lpstr>
      <vt:lpstr>Times New Roman</vt:lpstr>
      <vt:lpstr>Wingdings</vt:lpstr>
      <vt:lpstr>Office 테마</vt:lpstr>
      <vt:lpstr>Machine Learning</vt:lpstr>
      <vt:lpstr>PowerPoint 프레젠테이션</vt:lpstr>
      <vt:lpstr>Contents</vt:lpstr>
      <vt:lpstr>1.1. Machine Learning?</vt:lpstr>
      <vt:lpstr>1.2. Historical Background of Machine Learning</vt:lpstr>
      <vt:lpstr>1.2. Historical Background of Machine Learning</vt:lpstr>
      <vt:lpstr>PowerPoint 프레젠테이션</vt:lpstr>
      <vt:lpstr>PowerPoint 프레젠테이션</vt:lpstr>
      <vt:lpstr>1.3. Types of Machine Learning</vt:lpstr>
      <vt:lpstr>Machine learning: Classification   </vt:lpstr>
      <vt:lpstr>Machine learning: Regression   </vt:lpstr>
      <vt:lpstr>Machine learning: Unsupervised Learning   </vt:lpstr>
      <vt:lpstr>Machine learning: Reinforcement Learning</vt:lpstr>
      <vt:lpstr>Applications </vt:lpstr>
      <vt:lpstr>Applications: 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 (인간 컴퓨터 상호작용)</dc:title>
  <dc:creator>shoh</dc:creator>
  <cp:lastModifiedBy>오상훈</cp:lastModifiedBy>
  <cp:revision>51</cp:revision>
  <cp:lastPrinted>2016-07-20T07:30:15Z</cp:lastPrinted>
  <dcterms:created xsi:type="dcterms:W3CDTF">2015-08-10T05:26:43Z</dcterms:created>
  <dcterms:modified xsi:type="dcterms:W3CDTF">2020-08-24T05:19:07Z</dcterms:modified>
</cp:coreProperties>
</file>