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342" r:id="rId4"/>
    <p:sldId id="401" r:id="rId5"/>
    <p:sldId id="402" r:id="rId6"/>
    <p:sldId id="404" r:id="rId7"/>
    <p:sldId id="403" r:id="rId8"/>
    <p:sldId id="405" r:id="rId9"/>
    <p:sldId id="406" r:id="rId10"/>
    <p:sldId id="407" r:id="rId11"/>
    <p:sldId id="415" r:id="rId12"/>
    <p:sldId id="408" r:id="rId13"/>
    <p:sldId id="409" r:id="rId14"/>
    <p:sldId id="410" r:id="rId15"/>
    <p:sldId id="411" r:id="rId16"/>
    <p:sldId id="412" r:id="rId17"/>
    <p:sldId id="413" r:id="rId18"/>
    <p:sldId id="414" r:id="rId19"/>
  </p:sldIdLst>
  <p:sldSz cx="12192000" cy="6858000"/>
  <p:notesSz cx="6807200" cy="99393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13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50375" cy="498805"/>
          </a:xfrm>
          <a:prstGeom prst="rect">
            <a:avLst/>
          </a:prstGeom>
        </p:spPr>
        <p:txBody>
          <a:bodyPr vert="horz" lIns="92217" tIns="46109" rIns="92217" bIns="46109" rtlCol="0"/>
          <a:lstStyle>
            <a:lvl1pPr algn="l">
              <a:defRPr sz="1200"/>
            </a:lvl1pPr>
          </a:lstStyle>
          <a:p>
            <a:endParaRPr lang="ko-KR" altLang="en-US"/>
          </a:p>
        </p:txBody>
      </p:sp>
      <p:sp>
        <p:nvSpPr>
          <p:cNvPr id="3" name="날짜 개체 틀 2"/>
          <p:cNvSpPr>
            <a:spLocks noGrp="1"/>
          </p:cNvSpPr>
          <p:nvPr>
            <p:ph type="dt" sz="quarter" idx="1"/>
          </p:nvPr>
        </p:nvSpPr>
        <p:spPr>
          <a:xfrm>
            <a:off x="3855221" y="0"/>
            <a:ext cx="2950374" cy="498805"/>
          </a:xfrm>
          <a:prstGeom prst="rect">
            <a:avLst/>
          </a:prstGeom>
        </p:spPr>
        <p:txBody>
          <a:bodyPr vert="horz" lIns="92217" tIns="46109" rIns="92217" bIns="46109" rtlCol="0"/>
          <a:lstStyle>
            <a:lvl1pPr algn="r">
              <a:defRPr sz="1200"/>
            </a:lvl1pPr>
          </a:lstStyle>
          <a:p>
            <a:fld id="{2D6904C3-569C-43B8-A989-E6B23C823FFE}" type="datetimeFigureOut">
              <a:rPr lang="ko-KR" altLang="en-US" smtClean="0"/>
              <a:t>2020-07-20</a:t>
            </a:fld>
            <a:endParaRPr lang="ko-KR" altLang="en-US"/>
          </a:p>
        </p:txBody>
      </p:sp>
      <p:sp>
        <p:nvSpPr>
          <p:cNvPr id="4" name="바닥글 개체 틀 3"/>
          <p:cNvSpPr>
            <a:spLocks noGrp="1"/>
          </p:cNvSpPr>
          <p:nvPr>
            <p:ph type="ftr" sz="quarter" idx="2"/>
          </p:nvPr>
        </p:nvSpPr>
        <p:spPr>
          <a:xfrm>
            <a:off x="1" y="9440533"/>
            <a:ext cx="2950375" cy="498805"/>
          </a:xfrm>
          <a:prstGeom prst="rect">
            <a:avLst/>
          </a:prstGeom>
        </p:spPr>
        <p:txBody>
          <a:bodyPr vert="horz" lIns="92217" tIns="46109" rIns="92217" bIns="46109"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55221" y="9440533"/>
            <a:ext cx="2950374" cy="498805"/>
          </a:xfrm>
          <a:prstGeom prst="rect">
            <a:avLst/>
          </a:prstGeom>
        </p:spPr>
        <p:txBody>
          <a:bodyPr vert="horz" lIns="92217" tIns="46109" rIns="92217" bIns="46109" rtlCol="0" anchor="b"/>
          <a:lstStyle>
            <a:lvl1pPr algn="r">
              <a:defRPr sz="1200"/>
            </a:lvl1pPr>
          </a:lstStyle>
          <a:p>
            <a:fld id="{D60F6C9B-A158-4E05-A5CD-CB7F576697B5}" type="slidenum">
              <a:rPr lang="ko-KR" altLang="en-US" smtClean="0"/>
              <a:t>‹#›</a:t>
            </a:fld>
            <a:endParaRPr lang="ko-KR" altLang="en-US"/>
          </a:p>
        </p:txBody>
      </p:sp>
    </p:spTree>
    <p:extLst>
      <p:ext uri="{BB962C8B-B14F-4D97-AF65-F5344CB8AC3E}">
        <p14:creationId xmlns:p14="http://schemas.microsoft.com/office/powerpoint/2010/main" val="1849714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2950375" cy="498805"/>
          </a:xfrm>
          <a:prstGeom prst="rect">
            <a:avLst/>
          </a:prstGeom>
        </p:spPr>
        <p:txBody>
          <a:bodyPr vert="horz" lIns="92217" tIns="46109" rIns="92217" bIns="46109" rtlCol="0"/>
          <a:lstStyle>
            <a:lvl1pPr algn="l">
              <a:defRPr sz="1200"/>
            </a:lvl1pPr>
          </a:lstStyle>
          <a:p>
            <a:endParaRPr lang="ko-KR" altLang="en-US"/>
          </a:p>
        </p:txBody>
      </p:sp>
      <p:sp>
        <p:nvSpPr>
          <p:cNvPr id="3" name="날짜 개체 틀 2"/>
          <p:cNvSpPr>
            <a:spLocks noGrp="1"/>
          </p:cNvSpPr>
          <p:nvPr>
            <p:ph type="dt" idx="1"/>
          </p:nvPr>
        </p:nvSpPr>
        <p:spPr>
          <a:xfrm>
            <a:off x="3855221" y="0"/>
            <a:ext cx="2950374" cy="498805"/>
          </a:xfrm>
          <a:prstGeom prst="rect">
            <a:avLst/>
          </a:prstGeom>
        </p:spPr>
        <p:txBody>
          <a:bodyPr vert="horz" lIns="92217" tIns="46109" rIns="92217" bIns="46109" rtlCol="0"/>
          <a:lstStyle>
            <a:lvl1pPr algn="r">
              <a:defRPr sz="1200"/>
            </a:lvl1pPr>
          </a:lstStyle>
          <a:p>
            <a:fld id="{0323C3D1-E2AB-40A4-B761-64C86632AA29}" type="datetimeFigureOut">
              <a:rPr lang="ko-KR" altLang="en-US" smtClean="0"/>
              <a:t>2020-07-20</a:t>
            </a:fld>
            <a:endParaRPr lang="ko-KR" altLang="en-US"/>
          </a:p>
        </p:txBody>
      </p:sp>
      <p:sp>
        <p:nvSpPr>
          <p:cNvPr id="4" name="슬라이드 이미지 개체 틀 3"/>
          <p:cNvSpPr>
            <a:spLocks noGrp="1" noRot="1" noChangeAspect="1"/>
          </p:cNvSpPr>
          <p:nvPr>
            <p:ph type="sldImg" idx="2"/>
          </p:nvPr>
        </p:nvSpPr>
        <p:spPr>
          <a:xfrm>
            <a:off x="422275" y="1241425"/>
            <a:ext cx="5962650" cy="3354388"/>
          </a:xfrm>
          <a:prstGeom prst="rect">
            <a:avLst/>
          </a:prstGeom>
          <a:noFill/>
          <a:ln w="12700">
            <a:solidFill>
              <a:prstClr val="black"/>
            </a:solidFill>
          </a:ln>
        </p:spPr>
        <p:txBody>
          <a:bodyPr vert="horz" lIns="92217" tIns="46109" rIns="92217" bIns="46109" rtlCol="0" anchor="ctr"/>
          <a:lstStyle/>
          <a:p>
            <a:endParaRPr lang="ko-KR" altLang="en-US"/>
          </a:p>
        </p:txBody>
      </p:sp>
      <p:sp>
        <p:nvSpPr>
          <p:cNvPr id="5" name="슬라이드 노트 개체 틀 4"/>
          <p:cNvSpPr>
            <a:spLocks noGrp="1"/>
          </p:cNvSpPr>
          <p:nvPr>
            <p:ph type="body" sz="quarter" idx="3"/>
          </p:nvPr>
        </p:nvSpPr>
        <p:spPr>
          <a:xfrm>
            <a:off x="680239" y="4783416"/>
            <a:ext cx="5446723" cy="3913704"/>
          </a:xfrm>
          <a:prstGeom prst="rect">
            <a:avLst/>
          </a:prstGeom>
        </p:spPr>
        <p:txBody>
          <a:bodyPr vert="horz" lIns="92217" tIns="46109" rIns="92217" bIns="46109"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9440533"/>
            <a:ext cx="2950375" cy="498805"/>
          </a:xfrm>
          <a:prstGeom prst="rect">
            <a:avLst/>
          </a:prstGeom>
        </p:spPr>
        <p:txBody>
          <a:bodyPr vert="horz" lIns="92217" tIns="46109" rIns="92217" bIns="46109"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5221" y="9440533"/>
            <a:ext cx="2950374" cy="498805"/>
          </a:xfrm>
          <a:prstGeom prst="rect">
            <a:avLst/>
          </a:prstGeom>
        </p:spPr>
        <p:txBody>
          <a:bodyPr vert="horz" lIns="92217" tIns="46109" rIns="92217" bIns="46109" rtlCol="0" anchor="b"/>
          <a:lstStyle>
            <a:lvl1pPr algn="r">
              <a:defRPr sz="1200"/>
            </a:lvl1pPr>
          </a:lstStyle>
          <a:p>
            <a:fld id="{4752789B-5E39-455D-846A-D9DA9EFE9B1E}" type="slidenum">
              <a:rPr lang="ko-KR" altLang="en-US" smtClean="0"/>
              <a:t>‹#›</a:t>
            </a:fld>
            <a:endParaRPr lang="ko-KR" altLang="en-US"/>
          </a:p>
        </p:txBody>
      </p:sp>
    </p:spTree>
    <p:extLst>
      <p:ext uri="{BB962C8B-B14F-4D97-AF65-F5344CB8AC3E}">
        <p14:creationId xmlns:p14="http://schemas.microsoft.com/office/powerpoint/2010/main" val="12584841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2020-07-20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dirty="0"/>
          </a:p>
        </p:txBody>
      </p:sp>
    </p:spTree>
    <p:extLst>
      <p:ext uri="{BB962C8B-B14F-4D97-AF65-F5344CB8AC3E}">
        <p14:creationId xmlns:p14="http://schemas.microsoft.com/office/powerpoint/2010/main" val="359418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2020-07-20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35913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2020-07-20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4175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2020-07-20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96800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848F6B93-DFC6-4870-B667-2282D4769E1A}" type="datetimeFigureOut">
              <a:rPr lang="ko-KR" altLang="en-US" smtClean="0"/>
              <a:t>2020-07-20</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45694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2020-07-20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12921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848F6B93-DFC6-4870-B667-2282D4769E1A}" type="datetimeFigureOut">
              <a:rPr lang="ko-KR" altLang="en-US" smtClean="0"/>
              <a:t>2020-07-20</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7536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848F6B93-DFC6-4870-B667-2282D4769E1A}" type="datetimeFigureOut">
              <a:rPr lang="ko-KR" altLang="en-US" smtClean="0"/>
              <a:t>2020-07-20</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146119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848F6B93-DFC6-4870-B667-2282D4769E1A}" type="datetimeFigureOut">
              <a:rPr lang="ko-KR" altLang="en-US" smtClean="0"/>
              <a:t>2020-07-20</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383443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2020-07-20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6526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48F6B93-DFC6-4870-B667-2282D4769E1A}" type="datetimeFigureOut">
              <a:rPr lang="ko-KR" altLang="en-US" smtClean="0"/>
              <a:t>2020-07-20</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7367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6B93-DFC6-4870-B667-2282D4769E1A}" type="datetimeFigureOut">
              <a:rPr lang="ko-KR" altLang="en-US" smtClean="0"/>
              <a:t>2020-07-20</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0C6E4-8F79-4FC1-9149-EA4B3B7199D6}" type="slidenum">
              <a:rPr lang="ko-KR" altLang="en-US" smtClean="0"/>
              <a:t>‹#›</a:t>
            </a:fld>
            <a:endParaRPr lang="ko-KR" altLang="en-US"/>
          </a:p>
        </p:txBody>
      </p:sp>
    </p:spTree>
    <p:extLst>
      <p:ext uri="{BB962C8B-B14F-4D97-AF65-F5344CB8AC3E}">
        <p14:creationId xmlns:p14="http://schemas.microsoft.com/office/powerpoint/2010/main" val="264689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712694" y="2595282"/>
            <a:ext cx="10385612" cy="847445"/>
          </a:xfrm>
        </p:spPr>
        <p:txBody>
          <a:bodyPr>
            <a:normAutofit fontScale="90000"/>
          </a:bodyPr>
          <a:lstStyle/>
          <a:p>
            <a:r>
              <a:rPr lang="en-US" altLang="ko-KR" dirty="0">
                <a:latin typeface="Times New Roman" panose="02020603050405020304" pitchFamily="18" charset="0"/>
                <a:cs typeface="Times New Roman" panose="02020603050405020304" pitchFamily="18" charset="0"/>
              </a:rPr>
              <a:t>Machine Learning</a:t>
            </a:r>
            <a:endParaRPr lang="ko-KR" altLang="en-US" dirty="0">
              <a:latin typeface="Times New Roman" panose="02020603050405020304" pitchFamily="18" charset="0"/>
              <a:cs typeface="Times New Roman" panose="02020603050405020304" pitchFamily="18" charset="0"/>
            </a:endParaRPr>
          </a:p>
        </p:txBody>
      </p:sp>
      <p:sp>
        <p:nvSpPr>
          <p:cNvPr id="5" name="부제목 4">
            <a:extLst>
              <a:ext uri="{FF2B5EF4-FFF2-40B4-BE49-F238E27FC236}">
                <a16:creationId xmlns:a16="http://schemas.microsoft.com/office/drawing/2014/main" id="{BF146A2D-2C62-414E-96BE-A3CED829651F}"/>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129995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3" name="그림 2">
            <a:extLst>
              <a:ext uri="{FF2B5EF4-FFF2-40B4-BE49-F238E27FC236}">
                <a16:creationId xmlns:a16="http://schemas.microsoft.com/office/drawing/2014/main" id="{46F6BDE6-31B3-432B-B16B-F0C7560E5315}"/>
              </a:ext>
            </a:extLst>
          </p:cNvPr>
          <p:cNvPicPr>
            <a:picLocks noChangeAspect="1"/>
          </p:cNvPicPr>
          <p:nvPr/>
        </p:nvPicPr>
        <p:blipFill>
          <a:blip r:embed="rId2"/>
          <a:stretch>
            <a:fillRect/>
          </a:stretch>
        </p:blipFill>
        <p:spPr>
          <a:xfrm>
            <a:off x="1357312" y="300037"/>
            <a:ext cx="9477375" cy="6257925"/>
          </a:xfrm>
          <a:prstGeom prst="rect">
            <a:avLst/>
          </a:prstGeom>
        </p:spPr>
      </p:pic>
    </p:spTree>
    <p:extLst>
      <p:ext uri="{BB962C8B-B14F-4D97-AF65-F5344CB8AC3E}">
        <p14:creationId xmlns:p14="http://schemas.microsoft.com/office/powerpoint/2010/main" val="508876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2" name="그림 1">
            <a:extLst>
              <a:ext uri="{FF2B5EF4-FFF2-40B4-BE49-F238E27FC236}">
                <a16:creationId xmlns:a16="http://schemas.microsoft.com/office/drawing/2014/main" id="{025F23DF-473D-4D2F-8343-8D3301E2FCB9}"/>
              </a:ext>
            </a:extLst>
          </p:cNvPr>
          <p:cNvPicPr>
            <a:picLocks noChangeAspect="1"/>
          </p:cNvPicPr>
          <p:nvPr/>
        </p:nvPicPr>
        <p:blipFill>
          <a:blip r:embed="rId2"/>
          <a:stretch>
            <a:fillRect/>
          </a:stretch>
        </p:blipFill>
        <p:spPr>
          <a:xfrm>
            <a:off x="1438275" y="2395537"/>
            <a:ext cx="9315450" cy="2066925"/>
          </a:xfrm>
          <a:prstGeom prst="rect">
            <a:avLst/>
          </a:prstGeom>
        </p:spPr>
      </p:pic>
    </p:spTree>
    <p:extLst>
      <p:ext uri="{BB962C8B-B14F-4D97-AF65-F5344CB8AC3E}">
        <p14:creationId xmlns:p14="http://schemas.microsoft.com/office/powerpoint/2010/main" val="93481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4" name="그림 3">
            <a:extLst>
              <a:ext uri="{FF2B5EF4-FFF2-40B4-BE49-F238E27FC236}">
                <a16:creationId xmlns:a16="http://schemas.microsoft.com/office/drawing/2014/main" id="{3641785A-1B5F-4887-A707-A963248A4B85}"/>
              </a:ext>
            </a:extLst>
          </p:cNvPr>
          <p:cNvPicPr>
            <a:picLocks noChangeAspect="1"/>
          </p:cNvPicPr>
          <p:nvPr/>
        </p:nvPicPr>
        <p:blipFill>
          <a:blip r:embed="rId2"/>
          <a:stretch>
            <a:fillRect/>
          </a:stretch>
        </p:blipFill>
        <p:spPr>
          <a:xfrm>
            <a:off x="2176462" y="28575"/>
            <a:ext cx="7839075" cy="6800850"/>
          </a:xfrm>
          <a:prstGeom prst="rect">
            <a:avLst/>
          </a:prstGeom>
        </p:spPr>
      </p:pic>
    </p:spTree>
    <p:extLst>
      <p:ext uri="{BB962C8B-B14F-4D97-AF65-F5344CB8AC3E}">
        <p14:creationId xmlns:p14="http://schemas.microsoft.com/office/powerpoint/2010/main" val="2130903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13.4. Coding a GAN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r>
              <a:rPr lang="en-US" altLang="ko-KR" sz="2400" dirty="0"/>
              <a:t>Leaky </a:t>
            </a:r>
            <a:r>
              <a:rPr lang="en-US" altLang="ko-KR" sz="2400" dirty="0" err="1"/>
              <a:t>ReLU</a:t>
            </a:r>
            <a:endParaRPr lang="en-US" altLang="ko-KR" sz="2400" dirty="0"/>
          </a:p>
          <a:p>
            <a:endParaRPr lang="en-US" altLang="ko-KR" sz="2400" dirty="0"/>
          </a:p>
          <a:p>
            <a:endParaRPr lang="en-US" altLang="ko-KR" sz="2400" dirty="0"/>
          </a:p>
          <a:p>
            <a:r>
              <a:rPr lang="en-US" altLang="ko-KR" sz="2400" dirty="0"/>
              <a:t>Training Discriminator</a:t>
            </a:r>
          </a:p>
          <a:p>
            <a:pPr lvl="1"/>
            <a:r>
              <a:rPr lang="en-US" altLang="ko-KR" sz="2000" dirty="0"/>
              <a:t>Maximizing</a:t>
            </a:r>
          </a:p>
          <a:p>
            <a:endParaRPr lang="en-US" altLang="ko-KR" sz="2400" dirty="0"/>
          </a:p>
          <a:p>
            <a:pPr marL="0" indent="0">
              <a:buNone/>
            </a:pPr>
            <a:endParaRPr lang="en-US" altLang="ko-KR" sz="2400" dirty="0"/>
          </a:p>
          <a:p>
            <a:r>
              <a:rPr lang="en-US" altLang="ko-KR" sz="2400" dirty="0"/>
              <a:t>Training a Generator</a:t>
            </a:r>
          </a:p>
          <a:p>
            <a:pPr lvl="1"/>
            <a:r>
              <a:rPr lang="en-US" altLang="ko-KR" sz="2000" dirty="0"/>
              <a:t>Minimizing</a:t>
            </a:r>
          </a:p>
          <a:p>
            <a:endParaRPr lang="en-US" altLang="ko-KR" sz="2400" dirty="0"/>
          </a:p>
          <a:p>
            <a:endParaRPr lang="en-US" altLang="ko-KR" sz="2400" dirty="0"/>
          </a:p>
        </p:txBody>
      </p:sp>
      <p:pic>
        <p:nvPicPr>
          <p:cNvPr id="3" name="그림 2">
            <a:extLst>
              <a:ext uri="{FF2B5EF4-FFF2-40B4-BE49-F238E27FC236}">
                <a16:creationId xmlns:a16="http://schemas.microsoft.com/office/drawing/2014/main" id="{CA278935-BD1A-4DE1-B32E-D14EFDA422A4}"/>
              </a:ext>
            </a:extLst>
          </p:cNvPr>
          <p:cNvPicPr>
            <a:picLocks noChangeAspect="1"/>
          </p:cNvPicPr>
          <p:nvPr/>
        </p:nvPicPr>
        <p:blipFill>
          <a:blip r:embed="rId2"/>
          <a:stretch>
            <a:fillRect/>
          </a:stretch>
        </p:blipFill>
        <p:spPr>
          <a:xfrm>
            <a:off x="1971675" y="1347787"/>
            <a:ext cx="7886700" cy="695325"/>
          </a:xfrm>
          <a:prstGeom prst="rect">
            <a:avLst/>
          </a:prstGeom>
        </p:spPr>
      </p:pic>
      <p:pic>
        <p:nvPicPr>
          <p:cNvPr id="4" name="그림 3">
            <a:extLst>
              <a:ext uri="{FF2B5EF4-FFF2-40B4-BE49-F238E27FC236}">
                <a16:creationId xmlns:a16="http://schemas.microsoft.com/office/drawing/2014/main" id="{7C88C1B4-AD51-4B5C-BCAC-77BC6E856167}"/>
              </a:ext>
            </a:extLst>
          </p:cNvPr>
          <p:cNvPicPr>
            <a:picLocks noChangeAspect="1"/>
          </p:cNvPicPr>
          <p:nvPr/>
        </p:nvPicPr>
        <p:blipFill>
          <a:blip r:embed="rId3"/>
          <a:stretch>
            <a:fillRect/>
          </a:stretch>
        </p:blipFill>
        <p:spPr>
          <a:xfrm>
            <a:off x="2943225" y="2676525"/>
            <a:ext cx="6915150" cy="752475"/>
          </a:xfrm>
          <a:prstGeom prst="rect">
            <a:avLst/>
          </a:prstGeom>
        </p:spPr>
      </p:pic>
      <p:pic>
        <p:nvPicPr>
          <p:cNvPr id="5" name="그림 4">
            <a:extLst>
              <a:ext uri="{FF2B5EF4-FFF2-40B4-BE49-F238E27FC236}">
                <a16:creationId xmlns:a16="http://schemas.microsoft.com/office/drawing/2014/main" id="{8C302B8C-0284-48B0-BE2B-8048B1DFD628}"/>
              </a:ext>
            </a:extLst>
          </p:cNvPr>
          <p:cNvPicPr>
            <a:picLocks noChangeAspect="1"/>
          </p:cNvPicPr>
          <p:nvPr/>
        </p:nvPicPr>
        <p:blipFill>
          <a:blip r:embed="rId4"/>
          <a:stretch>
            <a:fillRect/>
          </a:stretch>
        </p:blipFill>
        <p:spPr>
          <a:xfrm>
            <a:off x="3219450" y="3488531"/>
            <a:ext cx="6638925" cy="514350"/>
          </a:xfrm>
          <a:prstGeom prst="rect">
            <a:avLst/>
          </a:prstGeom>
        </p:spPr>
      </p:pic>
      <p:pic>
        <p:nvPicPr>
          <p:cNvPr id="6" name="그림 5">
            <a:extLst>
              <a:ext uri="{FF2B5EF4-FFF2-40B4-BE49-F238E27FC236}">
                <a16:creationId xmlns:a16="http://schemas.microsoft.com/office/drawing/2014/main" id="{A5ABCC17-E5D3-4B8C-8CBA-0C3B58E63AC0}"/>
              </a:ext>
            </a:extLst>
          </p:cNvPr>
          <p:cNvPicPr>
            <a:picLocks noChangeAspect="1"/>
          </p:cNvPicPr>
          <p:nvPr/>
        </p:nvPicPr>
        <p:blipFill>
          <a:blip r:embed="rId5"/>
          <a:stretch>
            <a:fillRect/>
          </a:stretch>
        </p:blipFill>
        <p:spPr>
          <a:xfrm>
            <a:off x="3657600" y="4341811"/>
            <a:ext cx="6200775" cy="714375"/>
          </a:xfrm>
          <a:prstGeom prst="rect">
            <a:avLst/>
          </a:prstGeom>
        </p:spPr>
      </p:pic>
    </p:spTree>
    <p:extLst>
      <p:ext uri="{BB962C8B-B14F-4D97-AF65-F5344CB8AC3E}">
        <p14:creationId xmlns:p14="http://schemas.microsoft.com/office/powerpoint/2010/main" val="255532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13.5. DCGAN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2" name="그림 11">
            <a:extLst>
              <a:ext uri="{FF2B5EF4-FFF2-40B4-BE49-F238E27FC236}">
                <a16:creationId xmlns:a16="http://schemas.microsoft.com/office/drawing/2014/main" id="{FD85850F-7428-4126-8FB4-F21087FC504F}"/>
              </a:ext>
            </a:extLst>
          </p:cNvPr>
          <p:cNvPicPr>
            <a:picLocks noChangeAspect="1"/>
          </p:cNvPicPr>
          <p:nvPr/>
        </p:nvPicPr>
        <p:blipFill>
          <a:blip r:embed="rId2"/>
          <a:stretch>
            <a:fillRect/>
          </a:stretch>
        </p:blipFill>
        <p:spPr>
          <a:xfrm>
            <a:off x="1257300" y="1263649"/>
            <a:ext cx="8686800" cy="5229225"/>
          </a:xfrm>
          <a:prstGeom prst="rect">
            <a:avLst/>
          </a:prstGeom>
        </p:spPr>
      </p:pic>
    </p:spTree>
    <p:extLst>
      <p:ext uri="{BB962C8B-B14F-4D97-AF65-F5344CB8AC3E}">
        <p14:creationId xmlns:p14="http://schemas.microsoft.com/office/powerpoint/2010/main" val="3679352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5" name="그림 4">
            <a:extLst>
              <a:ext uri="{FF2B5EF4-FFF2-40B4-BE49-F238E27FC236}">
                <a16:creationId xmlns:a16="http://schemas.microsoft.com/office/drawing/2014/main" id="{EAC541F7-258F-4C0D-BC1C-AC5874E2B18C}"/>
              </a:ext>
            </a:extLst>
          </p:cNvPr>
          <p:cNvPicPr>
            <a:picLocks noChangeAspect="1"/>
          </p:cNvPicPr>
          <p:nvPr/>
        </p:nvPicPr>
        <p:blipFill>
          <a:blip r:embed="rId2"/>
          <a:stretch>
            <a:fillRect/>
          </a:stretch>
        </p:blipFill>
        <p:spPr>
          <a:xfrm>
            <a:off x="2090737" y="661987"/>
            <a:ext cx="8010525" cy="5534025"/>
          </a:xfrm>
          <a:prstGeom prst="rect">
            <a:avLst/>
          </a:prstGeom>
        </p:spPr>
      </p:pic>
    </p:spTree>
    <p:extLst>
      <p:ext uri="{BB962C8B-B14F-4D97-AF65-F5344CB8AC3E}">
        <p14:creationId xmlns:p14="http://schemas.microsoft.com/office/powerpoint/2010/main" val="3467726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2" name="그림 1">
            <a:extLst>
              <a:ext uri="{FF2B5EF4-FFF2-40B4-BE49-F238E27FC236}">
                <a16:creationId xmlns:a16="http://schemas.microsoft.com/office/drawing/2014/main" id="{FD2173DE-2F6C-4118-B914-79D482FEF0E9}"/>
              </a:ext>
            </a:extLst>
          </p:cNvPr>
          <p:cNvPicPr>
            <a:picLocks noChangeAspect="1"/>
          </p:cNvPicPr>
          <p:nvPr/>
        </p:nvPicPr>
        <p:blipFill>
          <a:blip r:embed="rId2"/>
          <a:stretch>
            <a:fillRect/>
          </a:stretch>
        </p:blipFill>
        <p:spPr>
          <a:xfrm>
            <a:off x="2300287" y="690562"/>
            <a:ext cx="7591425" cy="5476875"/>
          </a:xfrm>
          <a:prstGeom prst="rect">
            <a:avLst/>
          </a:prstGeom>
        </p:spPr>
      </p:pic>
    </p:spTree>
    <p:extLst>
      <p:ext uri="{BB962C8B-B14F-4D97-AF65-F5344CB8AC3E}">
        <p14:creationId xmlns:p14="http://schemas.microsoft.com/office/powerpoint/2010/main" val="2984280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13.6. </a:t>
            </a:r>
            <a:r>
              <a:rPr lang="en-US" altLang="ko-KR" sz="2800" b="1" dirty="0" err="1"/>
              <a:t>BiGAN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3" name="그림 2">
            <a:extLst>
              <a:ext uri="{FF2B5EF4-FFF2-40B4-BE49-F238E27FC236}">
                <a16:creationId xmlns:a16="http://schemas.microsoft.com/office/drawing/2014/main" id="{638C6908-79CC-4E09-A8F4-8688C861F1AF}"/>
              </a:ext>
            </a:extLst>
          </p:cNvPr>
          <p:cNvPicPr>
            <a:picLocks noChangeAspect="1"/>
          </p:cNvPicPr>
          <p:nvPr/>
        </p:nvPicPr>
        <p:blipFill>
          <a:blip r:embed="rId2"/>
          <a:stretch>
            <a:fillRect/>
          </a:stretch>
        </p:blipFill>
        <p:spPr>
          <a:xfrm>
            <a:off x="1638300" y="1504950"/>
            <a:ext cx="8915400" cy="3848100"/>
          </a:xfrm>
          <a:prstGeom prst="rect">
            <a:avLst/>
          </a:prstGeom>
        </p:spPr>
      </p:pic>
      <p:pic>
        <p:nvPicPr>
          <p:cNvPr id="4" name="그림 3">
            <a:extLst>
              <a:ext uri="{FF2B5EF4-FFF2-40B4-BE49-F238E27FC236}">
                <a16:creationId xmlns:a16="http://schemas.microsoft.com/office/drawing/2014/main" id="{68EC4969-3804-41FB-9A75-6FB57DBAC989}"/>
              </a:ext>
            </a:extLst>
          </p:cNvPr>
          <p:cNvPicPr>
            <a:picLocks noChangeAspect="1"/>
          </p:cNvPicPr>
          <p:nvPr/>
        </p:nvPicPr>
        <p:blipFill>
          <a:blip r:embed="rId3"/>
          <a:stretch>
            <a:fillRect/>
          </a:stretch>
        </p:blipFill>
        <p:spPr>
          <a:xfrm>
            <a:off x="1800225" y="5695108"/>
            <a:ext cx="8591550" cy="523875"/>
          </a:xfrm>
          <a:prstGeom prst="rect">
            <a:avLst/>
          </a:prstGeom>
        </p:spPr>
      </p:pic>
    </p:spTree>
    <p:extLst>
      <p:ext uri="{BB962C8B-B14F-4D97-AF65-F5344CB8AC3E}">
        <p14:creationId xmlns:p14="http://schemas.microsoft.com/office/powerpoint/2010/main" val="1297471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10" name="그림 9">
            <a:extLst>
              <a:ext uri="{FF2B5EF4-FFF2-40B4-BE49-F238E27FC236}">
                <a16:creationId xmlns:a16="http://schemas.microsoft.com/office/drawing/2014/main" id="{A65FE3B8-4101-4D11-BC89-B4C2138E66F4}"/>
              </a:ext>
            </a:extLst>
          </p:cNvPr>
          <p:cNvPicPr>
            <a:picLocks noChangeAspect="1"/>
          </p:cNvPicPr>
          <p:nvPr/>
        </p:nvPicPr>
        <p:blipFill>
          <a:blip r:embed="rId2"/>
          <a:stretch>
            <a:fillRect/>
          </a:stretch>
        </p:blipFill>
        <p:spPr>
          <a:xfrm>
            <a:off x="1338262" y="1695450"/>
            <a:ext cx="9515475" cy="3467100"/>
          </a:xfrm>
          <a:prstGeom prst="rect">
            <a:avLst/>
          </a:prstGeom>
        </p:spPr>
      </p:pic>
    </p:spTree>
    <p:extLst>
      <p:ext uri="{BB962C8B-B14F-4D97-AF65-F5344CB8AC3E}">
        <p14:creationId xmlns:p14="http://schemas.microsoft.com/office/powerpoint/2010/main" val="79042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Contents</a:t>
            </a:r>
            <a:endParaRPr lang="ko-KR" altLang="en-US" dirty="0"/>
          </a:p>
        </p:txBody>
      </p:sp>
      <p:sp>
        <p:nvSpPr>
          <p:cNvPr id="3" name="내용 개체 틀 2"/>
          <p:cNvSpPr>
            <a:spLocks noGrp="1"/>
          </p:cNvSpPr>
          <p:nvPr>
            <p:ph idx="1"/>
          </p:nvPr>
        </p:nvSpPr>
        <p:spPr/>
        <p:txBody>
          <a:bodyPr>
            <a:normAutofit fontScale="62500" lnSpcReduction="20000"/>
          </a:bodyPr>
          <a:lstStyle/>
          <a:p>
            <a:pPr marL="514350" indent="-514350">
              <a:buFont typeface="+mj-lt"/>
              <a:buAutoNum type="arabicPeriod"/>
            </a:pPr>
            <a:r>
              <a:rPr lang="en-US" altLang="ko-KR" dirty="0"/>
              <a:t>Introduction</a:t>
            </a:r>
          </a:p>
          <a:p>
            <a:pPr marL="514350" indent="-514350">
              <a:buFont typeface="+mj-lt"/>
              <a:buAutoNum type="arabicPeriod"/>
            </a:pPr>
            <a:r>
              <a:rPr lang="en-US" altLang="ko-KR" dirty="0"/>
              <a:t>K-Nearest Neighbor Algorithm</a:t>
            </a:r>
          </a:p>
          <a:p>
            <a:pPr marL="514350" indent="-514350">
              <a:buFont typeface="+mj-lt"/>
              <a:buAutoNum type="arabicPeriod"/>
            </a:pPr>
            <a:r>
              <a:rPr lang="en-US" altLang="ko-KR" dirty="0"/>
              <a:t>LDA(Linear Discriminant Analysis)</a:t>
            </a:r>
          </a:p>
          <a:p>
            <a:pPr marL="514350" indent="-514350">
              <a:buFont typeface="+mj-lt"/>
              <a:buAutoNum type="arabicPeriod"/>
            </a:pPr>
            <a:r>
              <a:rPr lang="en-US" altLang="ko-KR" dirty="0"/>
              <a:t>Perceptron</a:t>
            </a:r>
          </a:p>
          <a:p>
            <a:pPr marL="514350" indent="-514350">
              <a:buFont typeface="+mj-lt"/>
              <a:buAutoNum type="arabicPeriod"/>
            </a:pPr>
            <a:r>
              <a:rPr lang="en-US" altLang="ko-KR" dirty="0"/>
              <a:t>Feed-Forward Neural Networks</a:t>
            </a:r>
          </a:p>
          <a:p>
            <a:pPr marL="514350" indent="-514350">
              <a:buFont typeface="+mj-lt"/>
              <a:buAutoNum type="arabicPeriod"/>
            </a:pPr>
            <a:r>
              <a:rPr lang="en-US" altLang="ko-KR" dirty="0"/>
              <a:t>RNN(Recurrent Neural Networks)</a:t>
            </a:r>
          </a:p>
          <a:p>
            <a:pPr marL="514350" indent="-514350">
              <a:buFont typeface="+mj-lt"/>
              <a:buAutoNum type="arabicPeriod"/>
            </a:pPr>
            <a:r>
              <a:rPr lang="en-US" altLang="ko-KR" dirty="0"/>
              <a:t>SVM(Support Vector Machine)</a:t>
            </a:r>
          </a:p>
          <a:p>
            <a:pPr marL="514350" indent="-514350">
              <a:buFont typeface="+mj-lt"/>
              <a:buAutoNum type="arabicPeriod"/>
            </a:pPr>
            <a:r>
              <a:rPr lang="en-US" altLang="ko-KR" dirty="0"/>
              <a:t>Ensemble Learning</a:t>
            </a:r>
          </a:p>
          <a:p>
            <a:pPr marL="514350" indent="-514350">
              <a:buFont typeface="+mj-lt"/>
              <a:buAutoNum type="arabicPeriod"/>
            </a:pPr>
            <a:r>
              <a:rPr lang="en-US" altLang="ko-KR" dirty="0"/>
              <a:t>CNN(Convolutional Neural Network)</a:t>
            </a:r>
          </a:p>
          <a:p>
            <a:pPr marL="514350" indent="-514350">
              <a:buFont typeface="+mj-lt"/>
              <a:buAutoNum type="arabicPeriod"/>
            </a:pPr>
            <a:r>
              <a:rPr lang="en-US" altLang="ko-KR" dirty="0"/>
              <a:t>PCA(Principal Component Analysis)</a:t>
            </a:r>
          </a:p>
          <a:p>
            <a:pPr marL="514350" indent="-514350">
              <a:buFont typeface="+mj-lt"/>
              <a:buAutoNum type="arabicPeriod"/>
            </a:pPr>
            <a:r>
              <a:rPr lang="en-US" altLang="ko-KR" dirty="0"/>
              <a:t>ICA(Independent Component Analysis)</a:t>
            </a:r>
          </a:p>
          <a:p>
            <a:pPr marL="514350" indent="-514350">
              <a:buFont typeface="+mj-lt"/>
              <a:buAutoNum type="arabicPeriod"/>
            </a:pPr>
            <a:r>
              <a:rPr lang="en-US" altLang="ko-KR" dirty="0"/>
              <a:t>Clustering</a:t>
            </a:r>
          </a:p>
          <a:p>
            <a:pPr marL="514350" indent="-514350">
              <a:buFont typeface="+mj-lt"/>
              <a:buAutoNum type="arabicPeriod"/>
            </a:pPr>
            <a:r>
              <a:rPr lang="en-US" altLang="ko-KR" b="1" dirty="0"/>
              <a:t>GAN(Generative Adversarial Network) </a:t>
            </a:r>
          </a:p>
        </p:txBody>
      </p:sp>
    </p:spTree>
    <p:extLst>
      <p:ext uri="{BB962C8B-B14F-4D97-AF65-F5344CB8AC3E}">
        <p14:creationId xmlns:p14="http://schemas.microsoft.com/office/powerpoint/2010/main" val="157403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13.1. Discrimination and Generation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7" y="961279"/>
            <a:ext cx="5035924" cy="5568854"/>
          </a:xfrm>
        </p:spPr>
        <p:txBody>
          <a:bodyPr>
            <a:normAutofit/>
          </a:bodyPr>
          <a:lstStyle/>
          <a:p>
            <a:r>
              <a:rPr lang="en-US" altLang="ko-KR" sz="2400" dirty="0"/>
              <a:t>Supervised learning</a:t>
            </a:r>
          </a:p>
          <a:p>
            <a:pPr lvl="1"/>
            <a:r>
              <a:rPr lang="en-US" altLang="ko-KR" sz="2000" dirty="0"/>
              <a:t>Training samples </a:t>
            </a:r>
          </a:p>
          <a:p>
            <a:pPr lvl="1"/>
            <a:endParaRPr lang="en-US" altLang="ko-KR" sz="2000" dirty="0"/>
          </a:p>
          <a:p>
            <a:pPr lvl="1"/>
            <a:endParaRPr lang="en-US" altLang="ko-KR" sz="2000" dirty="0"/>
          </a:p>
          <a:p>
            <a:pPr lvl="1"/>
            <a:r>
              <a:rPr lang="en-US" altLang="ko-KR" sz="2000" dirty="0"/>
              <a:t>Objective </a:t>
            </a:r>
          </a:p>
          <a:p>
            <a:endParaRPr lang="en-US" altLang="ko-KR" sz="2400" dirty="0"/>
          </a:p>
          <a:p>
            <a:r>
              <a:rPr lang="en-US" altLang="ko-KR" sz="2400" dirty="0"/>
              <a:t>Unsupervised learning</a:t>
            </a:r>
          </a:p>
          <a:p>
            <a:pPr lvl="1"/>
            <a:r>
              <a:rPr lang="en-US" altLang="ko-KR" sz="2000" dirty="0"/>
              <a:t>Training samples </a:t>
            </a:r>
          </a:p>
          <a:p>
            <a:pPr lvl="1"/>
            <a:endParaRPr lang="en-US" altLang="ko-KR" sz="2000" dirty="0"/>
          </a:p>
          <a:p>
            <a:pPr lvl="1"/>
            <a:endParaRPr lang="en-US" altLang="ko-KR" sz="2000" dirty="0"/>
          </a:p>
          <a:p>
            <a:pPr lvl="1"/>
            <a:r>
              <a:rPr lang="en-US" altLang="ko-KR" sz="2000" dirty="0"/>
              <a:t>Objective </a:t>
            </a:r>
          </a:p>
          <a:p>
            <a:endParaRPr lang="en-US" altLang="ko-KR" sz="2400" dirty="0"/>
          </a:p>
          <a:p>
            <a:endParaRPr lang="en-US" altLang="ko-KR" sz="2400" dirty="0"/>
          </a:p>
          <a:p>
            <a:endParaRPr lang="en-US" altLang="ko-KR" sz="2400" dirty="0"/>
          </a:p>
        </p:txBody>
      </p:sp>
      <p:pic>
        <p:nvPicPr>
          <p:cNvPr id="3" name="그림 2">
            <a:extLst>
              <a:ext uri="{FF2B5EF4-FFF2-40B4-BE49-F238E27FC236}">
                <a16:creationId xmlns:a16="http://schemas.microsoft.com/office/drawing/2014/main" id="{3CC8CEF2-BCEB-4E02-B10E-D04D74CBD5A5}"/>
              </a:ext>
            </a:extLst>
          </p:cNvPr>
          <p:cNvPicPr>
            <a:picLocks noChangeAspect="1"/>
          </p:cNvPicPr>
          <p:nvPr/>
        </p:nvPicPr>
        <p:blipFill>
          <a:blip r:embed="rId2"/>
          <a:stretch>
            <a:fillRect/>
          </a:stretch>
        </p:blipFill>
        <p:spPr>
          <a:xfrm>
            <a:off x="2905125" y="1709737"/>
            <a:ext cx="1866900" cy="523875"/>
          </a:xfrm>
          <a:prstGeom prst="rect">
            <a:avLst/>
          </a:prstGeom>
        </p:spPr>
      </p:pic>
      <p:pic>
        <p:nvPicPr>
          <p:cNvPr id="4" name="그림 3">
            <a:extLst>
              <a:ext uri="{FF2B5EF4-FFF2-40B4-BE49-F238E27FC236}">
                <a16:creationId xmlns:a16="http://schemas.microsoft.com/office/drawing/2014/main" id="{B34C134A-3A81-49D9-A2DD-A019F0D1A1F3}"/>
              </a:ext>
            </a:extLst>
          </p:cNvPr>
          <p:cNvPicPr>
            <a:picLocks noChangeAspect="1"/>
          </p:cNvPicPr>
          <p:nvPr/>
        </p:nvPicPr>
        <p:blipFill>
          <a:blip r:embed="rId3"/>
          <a:stretch>
            <a:fillRect/>
          </a:stretch>
        </p:blipFill>
        <p:spPr>
          <a:xfrm>
            <a:off x="2752725" y="2601070"/>
            <a:ext cx="1619250" cy="381000"/>
          </a:xfrm>
          <a:prstGeom prst="rect">
            <a:avLst/>
          </a:prstGeom>
        </p:spPr>
      </p:pic>
      <p:pic>
        <p:nvPicPr>
          <p:cNvPr id="5" name="그림 4">
            <a:extLst>
              <a:ext uri="{FF2B5EF4-FFF2-40B4-BE49-F238E27FC236}">
                <a16:creationId xmlns:a16="http://schemas.microsoft.com/office/drawing/2014/main" id="{C8F83D82-47EB-47B0-AA34-BBDEB90356AD}"/>
              </a:ext>
            </a:extLst>
          </p:cNvPr>
          <p:cNvPicPr>
            <a:picLocks noChangeAspect="1"/>
          </p:cNvPicPr>
          <p:nvPr/>
        </p:nvPicPr>
        <p:blipFill>
          <a:blip r:embed="rId4"/>
          <a:stretch>
            <a:fillRect/>
          </a:stretch>
        </p:blipFill>
        <p:spPr>
          <a:xfrm>
            <a:off x="3009900" y="4126561"/>
            <a:ext cx="1362075" cy="495300"/>
          </a:xfrm>
          <a:prstGeom prst="rect">
            <a:avLst/>
          </a:prstGeom>
        </p:spPr>
      </p:pic>
      <p:pic>
        <p:nvPicPr>
          <p:cNvPr id="10" name="그림 9">
            <a:extLst>
              <a:ext uri="{FF2B5EF4-FFF2-40B4-BE49-F238E27FC236}">
                <a16:creationId xmlns:a16="http://schemas.microsoft.com/office/drawing/2014/main" id="{D97843DB-97D8-4870-B897-028EBB6D3289}"/>
              </a:ext>
            </a:extLst>
          </p:cNvPr>
          <p:cNvPicPr>
            <a:picLocks noChangeAspect="1"/>
          </p:cNvPicPr>
          <p:nvPr/>
        </p:nvPicPr>
        <p:blipFill>
          <a:blip r:embed="rId5"/>
          <a:stretch>
            <a:fillRect/>
          </a:stretch>
        </p:blipFill>
        <p:spPr>
          <a:xfrm>
            <a:off x="2800350" y="4897339"/>
            <a:ext cx="1571625" cy="381000"/>
          </a:xfrm>
          <a:prstGeom prst="rect">
            <a:avLst/>
          </a:prstGeom>
        </p:spPr>
      </p:pic>
      <p:sp>
        <p:nvSpPr>
          <p:cNvPr id="13" name="내용 개체 틀 4">
            <a:extLst>
              <a:ext uri="{FF2B5EF4-FFF2-40B4-BE49-F238E27FC236}">
                <a16:creationId xmlns:a16="http://schemas.microsoft.com/office/drawing/2014/main" id="{87809B16-3F9D-47C8-B69A-6CCF1A0E905D}"/>
              </a:ext>
            </a:extLst>
          </p:cNvPr>
          <p:cNvSpPr txBox="1">
            <a:spLocks/>
          </p:cNvSpPr>
          <p:nvPr/>
        </p:nvSpPr>
        <p:spPr>
          <a:xfrm>
            <a:off x="5667376" y="1889871"/>
            <a:ext cx="6178922" cy="273199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ko-KR" sz="2400" dirty="0"/>
              <a:t>Classification</a:t>
            </a:r>
          </a:p>
          <a:p>
            <a:pPr marL="457200" lvl="1" indent="0">
              <a:buNone/>
            </a:pPr>
            <a:endParaRPr lang="en-US" altLang="ko-KR" sz="2000" dirty="0"/>
          </a:p>
          <a:p>
            <a:pPr lvl="1"/>
            <a:endParaRPr lang="en-US" altLang="ko-KR" sz="2000" dirty="0"/>
          </a:p>
          <a:p>
            <a:pPr lvl="1"/>
            <a:r>
              <a:rPr lang="en-US" altLang="ko-KR" sz="2000" dirty="0"/>
              <a:t>Discriminator             to perform</a:t>
            </a:r>
          </a:p>
          <a:p>
            <a:pPr lvl="1"/>
            <a:endParaRPr lang="en-US" altLang="ko-KR" sz="2000" dirty="0"/>
          </a:p>
          <a:p>
            <a:pPr lvl="1"/>
            <a:r>
              <a:rPr lang="en-US" altLang="ko-KR" sz="2000" dirty="0"/>
              <a:t>Discriminant function (w/o </a:t>
            </a:r>
            <a:r>
              <a:rPr lang="en-US" altLang="ko-KR" sz="2000" dirty="0" err="1"/>
              <a:t>p.d.f</a:t>
            </a:r>
            <a:r>
              <a:rPr lang="en-US" altLang="ko-KR" sz="2000" dirty="0"/>
              <a:t>. information)</a:t>
            </a:r>
          </a:p>
          <a:p>
            <a:pPr lvl="1"/>
            <a:endParaRPr lang="en-US" altLang="ko-KR" sz="2000" dirty="0"/>
          </a:p>
          <a:p>
            <a:pPr lvl="1"/>
            <a:endParaRPr lang="en-US" altLang="ko-KR" sz="2000" dirty="0"/>
          </a:p>
          <a:p>
            <a:pPr lvl="1"/>
            <a:endParaRPr lang="en-US" altLang="ko-KR" sz="2000" dirty="0"/>
          </a:p>
          <a:p>
            <a:pPr lvl="1"/>
            <a:endParaRPr lang="en-US" altLang="ko-KR" sz="2000" dirty="0"/>
          </a:p>
          <a:p>
            <a:pPr marL="0" indent="0">
              <a:buNone/>
            </a:pPr>
            <a:endParaRPr lang="en-US" altLang="ko-KR" sz="2400" dirty="0"/>
          </a:p>
          <a:p>
            <a:endParaRPr lang="en-US" altLang="ko-KR" sz="2400" dirty="0"/>
          </a:p>
          <a:p>
            <a:endParaRPr lang="en-US" altLang="ko-KR" sz="2400" dirty="0"/>
          </a:p>
        </p:txBody>
      </p:sp>
      <p:pic>
        <p:nvPicPr>
          <p:cNvPr id="11" name="그림 10">
            <a:extLst>
              <a:ext uri="{FF2B5EF4-FFF2-40B4-BE49-F238E27FC236}">
                <a16:creationId xmlns:a16="http://schemas.microsoft.com/office/drawing/2014/main" id="{CBFB420B-CCCB-438D-BFF2-8072F02102A2}"/>
              </a:ext>
            </a:extLst>
          </p:cNvPr>
          <p:cNvPicPr>
            <a:picLocks noChangeAspect="1"/>
          </p:cNvPicPr>
          <p:nvPr/>
        </p:nvPicPr>
        <p:blipFill>
          <a:blip r:embed="rId6"/>
          <a:stretch>
            <a:fillRect/>
          </a:stretch>
        </p:blipFill>
        <p:spPr>
          <a:xfrm>
            <a:off x="8547706" y="1965952"/>
            <a:ext cx="1924050" cy="714375"/>
          </a:xfrm>
          <a:prstGeom prst="rect">
            <a:avLst/>
          </a:prstGeom>
        </p:spPr>
      </p:pic>
      <p:pic>
        <p:nvPicPr>
          <p:cNvPr id="12" name="그림 11">
            <a:extLst>
              <a:ext uri="{FF2B5EF4-FFF2-40B4-BE49-F238E27FC236}">
                <a16:creationId xmlns:a16="http://schemas.microsoft.com/office/drawing/2014/main" id="{67FB6A36-B854-4EC2-A23B-4839A6CC37FF}"/>
              </a:ext>
            </a:extLst>
          </p:cNvPr>
          <p:cNvPicPr>
            <a:picLocks noChangeAspect="1"/>
          </p:cNvPicPr>
          <p:nvPr/>
        </p:nvPicPr>
        <p:blipFill>
          <a:blip r:embed="rId7"/>
          <a:stretch>
            <a:fillRect/>
          </a:stretch>
        </p:blipFill>
        <p:spPr>
          <a:xfrm>
            <a:off x="8119081" y="2946906"/>
            <a:ext cx="857250" cy="400050"/>
          </a:xfrm>
          <a:prstGeom prst="rect">
            <a:avLst/>
          </a:prstGeom>
        </p:spPr>
      </p:pic>
      <p:pic>
        <p:nvPicPr>
          <p:cNvPr id="14" name="그림 13">
            <a:extLst>
              <a:ext uri="{FF2B5EF4-FFF2-40B4-BE49-F238E27FC236}">
                <a16:creationId xmlns:a16="http://schemas.microsoft.com/office/drawing/2014/main" id="{A3C5507A-9628-42EF-B23F-D3CAEBF05BDB}"/>
              </a:ext>
            </a:extLst>
          </p:cNvPr>
          <p:cNvPicPr>
            <a:picLocks noChangeAspect="1"/>
          </p:cNvPicPr>
          <p:nvPr/>
        </p:nvPicPr>
        <p:blipFill>
          <a:blip r:embed="rId8"/>
          <a:stretch>
            <a:fillRect/>
          </a:stretch>
        </p:blipFill>
        <p:spPr>
          <a:xfrm>
            <a:off x="10590818" y="2884391"/>
            <a:ext cx="733425" cy="371475"/>
          </a:xfrm>
          <a:prstGeom prst="rect">
            <a:avLst/>
          </a:prstGeom>
        </p:spPr>
      </p:pic>
      <p:pic>
        <p:nvPicPr>
          <p:cNvPr id="15" name="그림 14">
            <a:extLst>
              <a:ext uri="{FF2B5EF4-FFF2-40B4-BE49-F238E27FC236}">
                <a16:creationId xmlns:a16="http://schemas.microsoft.com/office/drawing/2014/main" id="{81FC93E7-D667-4582-8670-0C726F973D76}"/>
              </a:ext>
            </a:extLst>
          </p:cNvPr>
          <p:cNvPicPr>
            <a:picLocks noChangeAspect="1"/>
          </p:cNvPicPr>
          <p:nvPr/>
        </p:nvPicPr>
        <p:blipFill>
          <a:blip r:embed="rId9"/>
          <a:stretch>
            <a:fillRect/>
          </a:stretch>
        </p:blipFill>
        <p:spPr>
          <a:xfrm>
            <a:off x="8045824" y="4051084"/>
            <a:ext cx="1581150" cy="333375"/>
          </a:xfrm>
          <a:prstGeom prst="rect">
            <a:avLst/>
          </a:prstGeom>
        </p:spPr>
      </p:pic>
    </p:spTree>
    <p:extLst>
      <p:ext uri="{BB962C8B-B14F-4D97-AF65-F5344CB8AC3E}">
        <p14:creationId xmlns:p14="http://schemas.microsoft.com/office/powerpoint/2010/main" val="58625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7" y="961279"/>
            <a:ext cx="9999650" cy="5568854"/>
          </a:xfrm>
        </p:spPr>
        <p:txBody>
          <a:bodyPr>
            <a:normAutofit/>
          </a:bodyPr>
          <a:lstStyle/>
          <a:p>
            <a:r>
              <a:rPr lang="en-US" altLang="ko-KR" sz="2400" dirty="0"/>
              <a:t>Machine learning : training from examples</a:t>
            </a:r>
          </a:p>
          <a:p>
            <a:r>
              <a:rPr lang="en-US" altLang="ko-KR" sz="2400" dirty="0"/>
              <a:t>Generator : generation of samples from          or  </a:t>
            </a:r>
          </a:p>
          <a:p>
            <a:endParaRPr lang="en-US" altLang="ko-KR" sz="2400" dirty="0"/>
          </a:p>
          <a:p>
            <a:r>
              <a:rPr lang="en-US" altLang="ko-KR" sz="2400" dirty="0"/>
              <a:t>Discriminator (supervised learning)</a:t>
            </a:r>
          </a:p>
          <a:p>
            <a:endParaRPr lang="en-US" altLang="ko-KR" sz="2400" dirty="0"/>
          </a:p>
          <a:p>
            <a:endParaRPr lang="en-US" altLang="ko-KR" sz="2400" dirty="0"/>
          </a:p>
          <a:p>
            <a:r>
              <a:rPr lang="en-US" altLang="ko-KR" sz="2400" dirty="0"/>
              <a:t>Generator (unsupervised learning)</a:t>
            </a:r>
          </a:p>
          <a:p>
            <a:endParaRPr lang="en-US" altLang="ko-KR" sz="2400" dirty="0"/>
          </a:p>
          <a:p>
            <a:endParaRPr lang="en-US" altLang="ko-KR" sz="2400" dirty="0"/>
          </a:p>
          <a:p>
            <a:endParaRPr lang="en-US" altLang="ko-KR" sz="2400" dirty="0"/>
          </a:p>
        </p:txBody>
      </p:sp>
      <p:pic>
        <p:nvPicPr>
          <p:cNvPr id="17" name="그림 16">
            <a:extLst>
              <a:ext uri="{FF2B5EF4-FFF2-40B4-BE49-F238E27FC236}">
                <a16:creationId xmlns:a16="http://schemas.microsoft.com/office/drawing/2014/main" id="{49AC0877-87F4-4E2E-B7AA-C4229549F886}"/>
              </a:ext>
            </a:extLst>
          </p:cNvPr>
          <p:cNvPicPr>
            <a:picLocks noChangeAspect="1"/>
          </p:cNvPicPr>
          <p:nvPr/>
        </p:nvPicPr>
        <p:blipFill>
          <a:blip r:embed="rId2"/>
          <a:stretch>
            <a:fillRect/>
          </a:stretch>
        </p:blipFill>
        <p:spPr>
          <a:xfrm>
            <a:off x="6467475" y="1395412"/>
            <a:ext cx="800100" cy="409575"/>
          </a:xfrm>
          <a:prstGeom prst="rect">
            <a:avLst/>
          </a:prstGeom>
        </p:spPr>
      </p:pic>
      <p:pic>
        <p:nvPicPr>
          <p:cNvPr id="18" name="그림 17">
            <a:extLst>
              <a:ext uri="{FF2B5EF4-FFF2-40B4-BE49-F238E27FC236}">
                <a16:creationId xmlns:a16="http://schemas.microsoft.com/office/drawing/2014/main" id="{EF9E532D-4F0B-4A2B-94F4-1BB08EE551CE}"/>
              </a:ext>
            </a:extLst>
          </p:cNvPr>
          <p:cNvPicPr>
            <a:picLocks noChangeAspect="1"/>
          </p:cNvPicPr>
          <p:nvPr/>
        </p:nvPicPr>
        <p:blipFill>
          <a:blip r:embed="rId3"/>
          <a:stretch>
            <a:fillRect/>
          </a:stretch>
        </p:blipFill>
        <p:spPr>
          <a:xfrm>
            <a:off x="7948612" y="1443037"/>
            <a:ext cx="561975" cy="361950"/>
          </a:xfrm>
          <a:prstGeom prst="rect">
            <a:avLst/>
          </a:prstGeom>
        </p:spPr>
      </p:pic>
      <p:pic>
        <p:nvPicPr>
          <p:cNvPr id="19" name="그림 18">
            <a:extLst>
              <a:ext uri="{FF2B5EF4-FFF2-40B4-BE49-F238E27FC236}">
                <a16:creationId xmlns:a16="http://schemas.microsoft.com/office/drawing/2014/main" id="{41CE7919-892A-46E8-9E24-789A3C48F6F8}"/>
              </a:ext>
            </a:extLst>
          </p:cNvPr>
          <p:cNvPicPr>
            <a:picLocks noChangeAspect="1"/>
          </p:cNvPicPr>
          <p:nvPr/>
        </p:nvPicPr>
        <p:blipFill>
          <a:blip r:embed="rId4"/>
          <a:stretch>
            <a:fillRect/>
          </a:stretch>
        </p:blipFill>
        <p:spPr>
          <a:xfrm>
            <a:off x="3324225" y="2819400"/>
            <a:ext cx="3771900" cy="762000"/>
          </a:xfrm>
          <a:prstGeom prst="rect">
            <a:avLst/>
          </a:prstGeom>
        </p:spPr>
      </p:pic>
      <p:pic>
        <p:nvPicPr>
          <p:cNvPr id="2" name="그림 1">
            <a:extLst>
              <a:ext uri="{FF2B5EF4-FFF2-40B4-BE49-F238E27FC236}">
                <a16:creationId xmlns:a16="http://schemas.microsoft.com/office/drawing/2014/main" id="{BACEB090-658E-44D5-9206-E1EFF590BA9A}"/>
              </a:ext>
            </a:extLst>
          </p:cNvPr>
          <p:cNvPicPr>
            <a:picLocks noChangeAspect="1"/>
          </p:cNvPicPr>
          <p:nvPr/>
        </p:nvPicPr>
        <p:blipFill>
          <a:blip r:embed="rId5"/>
          <a:stretch>
            <a:fillRect/>
          </a:stretch>
        </p:blipFill>
        <p:spPr>
          <a:xfrm>
            <a:off x="3390900" y="4360441"/>
            <a:ext cx="3705225" cy="741045"/>
          </a:xfrm>
          <a:prstGeom prst="rect">
            <a:avLst/>
          </a:prstGeom>
        </p:spPr>
      </p:pic>
    </p:spTree>
    <p:extLst>
      <p:ext uri="{BB962C8B-B14F-4D97-AF65-F5344CB8AC3E}">
        <p14:creationId xmlns:p14="http://schemas.microsoft.com/office/powerpoint/2010/main" val="71855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13.2. GAN(Generative Adversarial Network)</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pic>
        <p:nvPicPr>
          <p:cNvPr id="6" name="그림 5">
            <a:extLst>
              <a:ext uri="{FF2B5EF4-FFF2-40B4-BE49-F238E27FC236}">
                <a16:creationId xmlns:a16="http://schemas.microsoft.com/office/drawing/2014/main" id="{7DB02E7D-9346-43F4-9F65-E1A0B1C6269C}"/>
              </a:ext>
            </a:extLst>
          </p:cNvPr>
          <p:cNvPicPr>
            <a:picLocks noChangeAspect="1"/>
          </p:cNvPicPr>
          <p:nvPr/>
        </p:nvPicPr>
        <p:blipFill>
          <a:blip r:embed="rId2"/>
          <a:stretch>
            <a:fillRect/>
          </a:stretch>
        </p:blipFill>
        <p:spPr>
          <a:xfrm>
            <a:off x="1233810" y="1626834"/>
            <a:ext cx="9537139" cy="3939462"/>
          </a:xfrm>
          <a:prstGeom prst="rect">
            <a:avLst/>
          </a:prstGeom>
        </p:spPr>
      </p:pic>
    </p:spTree>
    <p:extLst>
      <p:ext uri="{BB962C8B-B14F-4D97-AF65-F5344CB8AC3E}">
        <p14:creationId xmlns:p14="http://schemas.microsoft.com/office/powerpoint/2010/main" val="137921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r>
              <a:rPr lang="en-US" altLang="ko-KR" sz="2400" dirty="0"/>
              <a:t>Generator</a:t>
            </a:r>
          </a:p>
          <a:p>
            <a:pPr lvl="1" algn="just"/>
            <a:r>
              <a:rPr lang="en-US" altLang="ko-KR" sz="2000" dirty="0"/>
              <a:t>It aims to generate new data similar to the expected one. The Generator could be </a:t>
            </a:r>
            <a:r>
              <a:rPr lang="en-US" altLang="ko-KR" sz="2000" dirty="0" err="1"/>
              <a:t>asimilated</a:t>
            </a:r>
            <a:r>
              <a:rPr lang="en-US" altLang="ko-KR" sz="2000" dirty="0"/>
              <a:t> to a human art forger, which creates fake works of art.</a:t>
            </a:r>
          </a:p>
          <a:p>
            <a:endParaRPr lang="en-US" altLang="ko-KR" sz="2400" dirty="0"/>
          </a:p>
          <a:p>
            <a:r>
              <a:rPr lang="en-US" altLang="ko-KR" sz="2400" dirty="0"/>
              <a:t>Discriminator</a:t>
            </a:r>
          </a:p>
          <a:p>
            <a:pPr lvl="1" algn="just"/>
            <a:r>
              <a:rPr lang="en-US" altLang="ko-KR" sz="2000" dirty="0"/>
              <a:t>This model’s goal is to recognize if an input data is ‘</a:t>
            </a:r>
            <a:r>
              <a:rPr lang="en-US" altLang="ko-KR" sz="2000" i="1" dirty="0"/>
              <a:t>real’ — </a:t>
            </a:r>
            <a:r>
              <a:rPr lang="en-US" altLang="ko-KR" sz="2000" dirty="0"/>
              <a:t>belongs to the original dataset — or if it is ‘</a:t>
            </a:r>
            <a:r>
              <a:rPr lang="en-US" altLang="ko-KR" sz="2000" i="1" dirty="0"/>
              <a:t>fake’</a:t>
            </a:r>
            <a:r>
              <a:rPr lang="en-US" altLang="ko-KR" sz="2000" dirty="0"/>
              <a:t> — generated by a forger. In this scenario, a Discriminator is analogous to the police (or an art expert), which tries to detect artworks as truthful or fraud.</a:t>
            </a:r>
          </a:p>
          <a:p>
            <a:endParaRPr lang="en-US" altLang="ko-KR" sz="2400" dirty="0"/>
          </a:p>
          <a:p>
            <a:r>
              <a:rPr lang="en-US" altLang="ko-KR" b="1" dirty="0"/>
              <a:t>How do these models interact?</a:t>
            </a:r>
          </a:p>
          <a:p>
            <a:pPr lvl="1" algn="just"/>
            <a:r>
              <a:rPr lang="en-US" altLang="ko-KR" sz="2000" dirty="0"/>
              <a:t>It can be thought of the Generator as having an adversary, the Discriminator. The Generator (forger) needs to learn how to create data in such a way that the Discriminator isn’t able to distinguish it as fake anymore. The competition between these two teams is what improves their knowledge, until the Generator succeeds in creating realistic data.</a:t>
            </a:r>
          </a:p>
          <a:p>
            <a:endParaRPr lang="en-US" altLang="ko-KR" sz="2400" dirty="0"/>
          </a:p>
          <a:p>
            <a:endParaRPr lang="en-US" altLang="ko-KR" sz="2400" dirty="0"/>
          </a:p>
        </p:txBody>
      </p:sp>
    </p:spTree>
    <p:extLst>
      <p:ext uri="{BB962C8B-B14F-4D97-AF65-F5344CB8AC3E}">
        <p14:creationId xmlns:p14="http://schemas.microsoft.com/office/powerpoint/2010/main" val="306871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6"/>
            <a:ext cx="10515600" cy="535828"/>
          </a:xfrm>
        </p:spPr>
        <p:txBody>
          <a:bodyPr>
            <a:normAutofit/>
          </a:bodyPr>
          <a:lstStyle/>
          <a:p>
            <a:r>
              <a:rPr lang="en-US" altLang="ko-KR" sz="2800" b="1" dirty="0"/>
              <a:t>13.3. Mathematical Modelling of GAN</a:t>
            </a:r>
            <a:endParaRPr lang="ko-KR" altLang="en-US" sz="3200" b="1" dirty="0"/>
          </a:p>
        </p:txBody>
      </p:sp>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fontScale="92500" lnSpcReduction="10000"/>
          </a:bodyPr>
          <a:lstStyle/>
          <a:p>
            <a:r>
              <a:rPr lang="en-US" altLang="ko-KR" sz="2400" dirty="0"/>
              <a:t>Feed-forward neural network: Universal approximator</a:t>
            </a:r>
          </a:p>
          <a:p>
            <a:r>
              <a:rPr lang="en-US" altLang="ko-KR" sz="2400" dirty="0"/>
              <a:t>Discriminator</a:t>
            </a:r>
          </a:p>
          <a:p>
            <a:pPr lvl="1" algn="just"/>
            <a:r>
              <a:rPr lang="en-US" altLang="ko-KR" dirty="0"/>
              <a:t>It’s weights are updated as to</a:t>
            </a:r>
            <a:r>
              <a:rPr lang="en-US" altLang="ko-KR" b="1" dirty="0"/>
              <a:t> maximize</a:t>
            </a:r>
            <a:r>
              <a:rPr lang="en-US" altLang="ko-KR" dirty="0"/>
              <a:t> the probability that any real data input </a:t>
            </a:r>
            <a:r>
              <a:rPr lang="en-US" altLang="ko-KR" b="1" i="1" dirty="0"/>
              <a:t>x</a:t>
            </a:r>
            <a:r>
              <a:rPr lang="en-US" altLang="ko-KR" i="1" dirty="0"/>
              <a:t> </a:t>
            </a:r>
            <a:r>
              <a:rPr lang="en-US" altLang="ko-KR" dirty="0"/>
              <a:t>is classified as belonging to the real dataset, while </a:t>
            </a:r>
            <a:r>
              <a:rPr lang="en-US" altLang="ko-KR" b="1" dirty="0"/>
              <a:t>minimizing</a:t>
            </a:r>
            <a:r>
              <a:rPr lang="en-US" altLang="ko-KR" dirty="0"/>
              <a:t> the probability that any fake image is classified as belonging to the real dataset. In more technical terms, the loss/error function used </a:t>
            </a:r>
            <a:r>
              <a:rPr lang="en-US" altLang="ko-KR" b="1" dirty="0"/>
              <a:t>maximizes the function </a:t>
            </a:r>
            <a:r>
              <a:rPr lang="en-US" altLang="ko-KR" b="1" i="1" dirty="0"/>
              <a:t>D(x)</a:t>
            </a:r>
            <a:r>
              <a:rPr lang="en-US" altLang="ko-KR" b="1" dirty="0"/>
              <a:t>, and it also minimizes </a:t>
            </a:r>
            <a:r>
              <a:rPr lang="en-US" altLang="ko-KR" b="1" i="1" dirty="0"/>
              <a:t>D(G(z))</a:t>
            </a:r>
            <a:r>
              <a:rPr lang="en-US" altLang="ko-KR" i="1" dirty="0"/>
              <a:t>.</a:t>
            </a:r>
          </a:p>
          <a:p>
            <a:pPr lvl="1" algn="just"/>
            <a:endParaRPr lang="en-US" altLang="ko-KR" sz="2400" dirty="0"/>
          </a:p>
          <a:p>
            <a:r>
              <a:rPr lang="en-US" altLang="ko-KR" sz="2400" dirty="0"/>
              <a:t>Generator </a:t>
            </a:r>
          </a:p>
          <a:p>
            <a:pPr lvl="1" algn="just"/>
            <a:r>
              <a:rPr lang="en-US" altLang="ko-KR" dirty="0"/>
              <a:t>A neural network </a:t>
            </a:r>
            <a:r>
              <a:rPr lang="en-US" altLang="ko-KR" i="1" dirty="0"/>
              <a:t>G(</a:t>
            </a:r>
            <a:r>
              <a:rPr lang="en-US" altLang="ko-KR" b="1" i="1" dirty="0"/>
              <a:t>z, θ₁</a:t>
            </a:r>
            <a:r>
              <a:rPr lang="en-US" altLang="ko-KR" i="1" dirty="0"/>
              <a:t>)</a:t>
            </a:r>
            <a:r>
              <a:rPr lang="en-US" altLang="ko-KR" dirty="0"/>
              <a:t> is used to model the Generator mentioned above. It’s role is mapping input noise variables </a:t>
            </a:r>
            <a:r>
              <a:rPr lang="en-US" altLang="ko-KR" b="1" dirty="0"/>
              <a:t>z</a:t>
            </a:r>
            <a:r>
              <a:rPr lang="en-US" altLang="ko-KR" dirty="0"/>
              <a:t> to the desired data space </a:t>
            </a:r>
            <a:r>
              <a:rPr lang="en-US" altLang="ko-KR" b="1" i="1" dirty="0"/>
              <a:t>x</a:t>
            </a:r>
            <a:r>
              <a:rPr lang="en-US" altLang="ko-KR" b="1" dirty="0"/>
              <a:t> </a:t>
            </a:r>
            <a:r>
              <a:rPr lang="en-US" altLang="ko-KR" dirty="0"/>
              <a:t>(say images). Conversely, a second neural network </a:t>
            </a:r>
            <a:r>
              <a:rPr lang="en-US" altLang="ko-KR" i="1" dirty="0"/>
              <a:t>D(</a:t>
            </a:r>
            <a:r>
              <a:rPr lang="en-US" altLang="ko-KR" b="1" i="1" dirty="0"/>
              <a:t>x</a:t>
            </a:r>
            <a:r>
              <a:rPr lang="en-US" altLang="ko-KR" i="1" dirty="0"/>
              <a:t>, </a:t>
            </a:r>
            <a:r>
              <a:rPr lang="en-US" altLang="ko-KR" b="1" i="1" dirty="0"/>
              <a:t>θ₂</a:t>
            </a:r>
            <a:r>
              <a:rPr lang="en-US" altLang="ko-KR" i="1" dirty="0"/>
              <a:t>)</a:t>
            </a:r>
            <a:r>
              <a:rPr lang="en-US" altLang="ko-KR" dirty="0"/>
              <a:t> models the discriminator and outputs the</a:t>
            </a:r>
            <a:r>
              <a:rPr lang="en-US" altLang="ko-KR" b="1" dirty="0"/>
              <a:t> probability that the data came from the real dataset, </a:t>
            </a:r>
            <a:r>
              <a:rPr lang="en-US" altLang="ko-KR" dirty="0"/>
              <a:t>in the range (0,1). In both cases, </a:t>
            </a:r>
            <a:r>
              <a:rPr lang="en-US" altLang="ko-KR" b="1" i="1" dirty="0"/>
              <a:t>θᵢ</a:t>
            </a:r>
            <a:r>
              <a:rPr lang="en-US" altLang="ko-KR" dirty="0"/>
              <a:t> represents the weights or parameters that define each neural network.</a:t>
            </a:r>
          </a:p>
          <a:p>
            <a:pPr lvl="1" algn="just"/>
            <a:r>
              <a:rPr lang="en-US" altLang="ko-KR" dirty="0"/>
              <a:t>The </a:t>
            </a:r>
            <a:r>
              <a:rPr lang="en-US" altLang="ko-KR" b="1" dirty="0"/>
              <a:t>Generator’s</a:t>
            </a:r>
            <a:r>
              <a:rPr lang="en-US" altLang="ko-KR" dirty="0"/>
              <a:t> weight’s are optimized to maximize the probability that any fake image is classified as belonging to the real </a:t>
            </a:r>
            <a:r>
              <a:rPr lang="en-US" altLang="ko-KR" dirty="0" err="1"/>
              <a:t>datase</a:t>
            </a:r>
            <a:r>
              <a:rPr lang="en-US" altLang="ko-KR" dirty="0"/>
              <a:t>. Formally this means that the loss/error function used for this network </a:t>
            </a:r>
            <a:r>
              <a:rPr lang="en-US" altLang="ko-KR" b="1" dirty="0"/>
              <a:t>maximizes </a:t>
            </a:r>
            <a:r>
              <a:rPr lang="en-US" altLang="ko-KR" b="1" i="1" dirty="0"/>
              <a:t>D(G(z))</a:t>
            </a:r>
            <a:r>
              <a:rPr lang="en-US" altLang="ko-KR" i="1" dirty="0"/>
              <a:t>.</a:t>
            </a:r>
            <a:endParaRPr lang="en-US" altLang="ko-KR" dirty="0"/>
          </a:p>
          <a:p>
            <a:endParaRPr lang="en-US" altLang="ko-KR" sz="2400" dirty="0"/>
          </a:p>
          <a:p>
            <a:endParaRPr lang="en-US" altLang="ko-KR" sz="2400" dirty="0"/>
          </a:p>
        </p:txBody>
      </p:sp>
    </p:spTree>
    <p:extLst>
      <p:ext uri="{BB962C8B-B14F-4D97-AF65-F5344CB8AC3E}">
        <p14:creationId xmlns:p14="http://schemas.microsoft.com/office/powerpoint/2010/main" val="188722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5" name="그림 4">
            <a:extLst>
              <a:ext uri="{FF2B5EF4-FFF2-40B4-BE49-F238E27FC236}">
                <a16:creationId xmlns:a16="http://schemas.microsoft.com/office/drawing/2014/main" id="{A6CA7535-D724-443B-AC01-E5015EEA0EB8}"/>
              </a:ext>
            </a:extLst>
          </p:cNvPr>
          <p:cNvPicPr>
            <a:picLocks noChangeAspect="1"/>
          </p:cNvPicPr>
          <p:nvPr/>
        </p:nvPicPr>
        <p:blipFill>
          <a:blip r:embed="rId2"/>
          <a:stretch>
            <a:fillRect/>
          </a:stretch>
        </p:blipFill>
        <p:spPr>
          <a:xfrm>
            <a:off x="2752725" y="1096122"/>
            <a:ext cx="7448550" cy="504825"/>
          </a:xfrm>
          <a:prstGeom prst="rect">
            <a:avLst/>
          </a:prstGeom>
        </p:spPr>
      </p:pic>
      <p:pic>
        <p:nvPicPr>
          <p:cNvPr id="6" name="그림 5">
            <a:extLst>
              <a:ext uri="{FF2B5EF4-FFF2-40B4-BE49-F238E27FC236}">
                <a16:creationId xmlns:a16="http://schemas.microsoft.com/office/drawing/2014/main" id="{AE6FA546-67BF-4199-B451-267CB15E3E43}"/>
              </a:ext>
            </a:extLst>
          </p:cNvPr>
          <p:cNvPicPr>
            <a:picLocks noChangeAspect="1"/>
          </p:cNvPicPr>
          <p:nvPr/>
        </p:nvPicPr>
        <p:blipFill>
          <a:blip r:embed="rId3"/>
          <a:stretch>
            <a:fillRect/>
          </a:stretch>
        </p:blipFill>
        <p:spPr>
          <a:xfrm>
            <a:off x="1476375" y="1929186"/>
            <a:ext cx="8724900" cy="542925"/>
          </a:xfrm>
          <a:prstGeom prst="rect">
            <a:avLst/>
          </a:prstGeom>
        </p:spPr>
      </p:pic>
      <p:pic>
        <p:nvPicPr>
          <p:cNvPr id="10" name="그림 9">
            <a:extLst>
              <a:ext uri="{FF2B5EF4-FFF2-40B4-BE49-F238E27FC236}">
                <a16:creationId xmlns:a16="http://schemas.microsoft.com/office/drawing/2014/main" id="{68C9AD98-6C8B-4F32-B23E-BD2333A88E27}"/>
              </a:ext>
            </a:extLst>
          </p:cNvPr>
          <p:cNvPicPr>
            <a:picLocks noChangeAspect="1"/>
          </p:cNvPicPr>
          <p:nvPr/>
        </p:nvPicPr>
        <p:blipFill>
          <a:blip r:embed="rId4"/>
          <a:stretch>
            <a:fillRect/>
          </a:stretch>
        </p:blipFill>
        <p:spPr>
          <a:xfrm>
            <a:off x="2570006" y="2800350"/>
            <a:ext cx="7267575" cy="3976702"/>
          </a:xfrm>
          <a:prstGeom prst="rect">
            <a:avLst/>
          </a:prstGeom>
        </p:spPr>
      </p:pic>
    </p:spTree>
    <p:extLst>
      <p:ext uri="{BB962C8B-B14F-4D97-AF65-F5344CB8AC3E}">
        <p14:creationId xmlns:p14="http://schemas.microsoft.com/office/powerpoint/2010/main" val="277713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04800" y="304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a:ln>
                <a:noFill/>
              </a:ln>
              <a:solidFill>
                <a:schemeClr val="tx1"/>
              </a:solidFill>
              <a:effectLst/>
              <a:latin typeface="Arial" panose="020B0604020202020204" pitchFamily="34" charset="0"/>
            </a:endParaRPr>
          </a:p>
        </p:txBody>
      </p:sp>
      <p:sp>
        <p:nvSpPr>
          <p:cNvPr id="21" name="내용 개체 틀 4">
            <a:extLst>
              <a:ext uri="{FF2B5EF4-FFF2-40B4-BE49-F238E27FC236}">
                <a16:creationId xmlns:a16="http://schemas.microsoft.com/office/drawing/2014/main" id="{CE4584DB-8C18-4D30-BC51-38F2F760DD59}"/>
              </a:ext>
            </a:extLst>
          </p:cNvPr>
          <p:cNvSpPr>
            <a:spLocks noGrp="1"/>
          </p:cNvSpPr>
          <p:nvPr>
            <p:ph idx="1"/>
          </p:nvPr>
        </p:nvSpPr>
        <p:spPr>
          <a:xfrm>
            <a:off x="564776" y="961279"/>
            <a:ext cx="11278036" cy="5568854"/>
          </a:xfrm>
        </p:spPr>
        <p:txBody>
          <a:bodyPr>
            <a:normAutofit/>
          </a:bodyPr>
          <a:lstStyle/>
          <a:p>
            <a:endParaRPr lang="en-US" altLang="ko-KR" sz="2400" dirty="0"/>
          </a:p>
          <a:p>
            <a:endParaRPr lang="en-US" altLang="ko-KR" sz="2400" dirty="0"/>
          </a:p>
        </p:txBody>
      </p:sp>
      <p:pic>
        <p:nvPicPr>
          <p:cNvPr id="2" name="그림 1">
            <a:extLst>
              <a:ext uri="{FF2B5EF4-FFF2-40B4-BE49-F238E27FC236}">
                <a16:creationId xmlns:a16="http://schemas.microsoft.com/office/drawing/2014/main" id="{9D93FCB6-8F4F-4090-9E52-A20DB8CC8567}"/>
              </a:ext>
            </a:extLst>
          </p:cNvPr>
          <p:cNvPicPr>
            <a:picLocks noChangeAspect="1"/>
          </p:cNvPicPr>
          <p:nvPr/>
        </p:nvPicPr>
        <p:blipFill>
          <a:blip r:embed="rId2"/>
          <a:stretch>
            <a:fillRect/>
          </a:stretch>
        </p:blipFill>
        <p:spPr>
          <a:xfrm>
            <a:off x="838969" y="0"/>
            <a:ext cx="10514061" cy="6858000"/>
          </a:xfrm>
          <a:prstGeom prst="rect">
            <a:avLst/>
          </a:prstGeom>
        </p:spPr>
      </p:pic>
    </p:spTree>
    <p:extLst>
      <p:ext uri="{BB962C8B-B14F-4D97-AF65-F5344CB8AC3E}">
        <p14:creationId xmlns:p14="http://schemas.microsoft.com/office/powerpoint/2010/main" val="4266788340"/>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205</Words>
  <Application>Microsoft Office PowerPoint</Application>
  <PresentationFormat>와이드스크린</PresentationFormat>
  <Paragraphs>76</Paragraphs>
  <Slides>18</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18</vt:i4>
      </vt:variant>
    </vt:vector>
  </HeadingPairs>
  <TitlesOfParts>
    <vt:vector size="22" baseType="lpstr">
      <vt:lpstr>맑은 고딕</vt:lpstr>
      <vt:lpstr>Arial</vt:lpstr>
      <vt:lpstr>Times New Roman</vt:lpstr>
      <vt:lpstr>Office 테마</vt:lpstr>
      <vt:lpstr>Machine Learning</vt:lpstr>
      <vt:lpstr>Contents</vt:lpstr>
      <vt:lpstr>13.1. Discrimination and Generation</vt:lpstr>
      <vt:lpstr>PowerPoint 프레젠테이션</vt:lpstr>
      <vt:lpstr>13.2. GAN(Generative Adversarial Network)</vt:lpstr>
      <vt:lpstr>PowerPoint 프레젠테이션</vt:lpstr>
      <vt:lpstr>13.3. Mathematical Modelling of GAN</vt:lpstr>
      <vt:lpstr>PowerPoint 프레젠테이션</vt:lpstr>
      <vt:lpstr>PowerPoint 프레젠테이션</vt:lpstr>
      <vt:lpstr>PowerPoint 프레젠테이션</vt:lpstr>
      <vt:lpstr>PowerPoint 프레젠테이션</vt:lpstr>
      <vt:lpstr>PowerPoint 프레젠테이션</vt:lpstr>
      <vt:lpstr>13.4. Coding a GAN</vt:lpstr>
      <vt:lpstr>13.5. DCGAN</vt:lpstr>
      <vt:lpstr>PowerPoint 프레젠테이션</vt:lpstr>
      <vt:lpstr>PowerPoint 프레젠테이션</vt:lpstr>
      <vt:lpstr>13.6. BiGAN</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Computer Interaction (인간 컴퓨터 상호작용)</dc:title>
  <dc:creator>shoh</dc:creator>
  <cp:lastModifiedBy>오상훈</cp:lastModifiedBy>
  <cp:revision>182</cp:revision>
  <cp:lastPrinted>2019-11-14T01:08:25Z</cp:lastPrinted>
  <dcterms:created xsi:type="dcterms:W3CDTF">2015-08-10T05:26:43Z</dcterms:created>
  <dcterms:modified xsi:type="dcterms:W3CDTF">2020-07-20T01:51:51Z</dcterms:modified>
</cp:coreProperties>
</file>