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42" r:id="rId4"/>
    <p:sldId id="401" r:id="rId5"/>
    <p:sldId id="343" r:id="rId6"/>
    <p:sldId id="384" r:id="rId7"/>
    <p:sldId id="345" r:id="rId8"/>
    <p:sldId id="403" r:id="rId9"/>
    <p:sldId id="402" r:id="rId10"/>
    <p:sldId id="404" r:id="rId11"/>
    <p:sldId id="405" r:id="rId12"/>
    <p:sldId id="406" r:id="rId13"/>
    <p:sldId id="386" r:id="rId14"/>
    <p:sldId id="407" r:id="rId15"/>
    <p:sldId id="381" r:id="rId16"/>
    <p:sldId id="393" r:id="rId17"/>
    <p:sldId id="394" r:id="rId18"/>
    <p:sldId id="395" r:id="rId19"/>
    <p:sldId id="396" r:id="rId20"/>
    <p:sldId id="392" r:id="rId21"/>
    <p:sldId id="398" r:id="rId22"/>
    <p:sldId id="408" r:id="rId23"/>
    <p:sldId id="409" r:id="rId24"/>
    <p:sldId id="387" r:id="rId25"/>
    <p:sldId id="388" r:id="rId26"/>
    <p:sldId id="389" r:id="rId27"/>
    <p:sldId id="390" r:id="rId28"/>
    <p:sldId id="391" r:id="rId29"/>
    <p:sldId id="399" r:id="rId30"/>
    <p:sldId id="400" r:id="rId31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unn_index" TargetMode="External"/><Relationship Id="rId2" Type="http://schemas.openxmlformats.org/officeDocument/2006/relationships/hyperlink" Target="https://en.wikipedia.org/wiki/Davies%E2%80%93Bouldin_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en.wikipedia.org/wiki/Dunn_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An example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032261-D056-4E6D-84F9-C30A2CA2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6" y="1369033"/>
            <a:ext cx="4583321" cy="411993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607B2E7-B1E6-4B75-9FE2-7DE7ED34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341" y="2457450"/>
            <a:ext cx="71437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A859A4-B928-483F-8EB0-4E6B7498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533525"/>
            <a:ext cx="95726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8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E0E4CE1B-BE23-4A56-9531-A54DD94F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Partitional Algorithm</a:t>
            </a:r>
          </a:p>
          <a:p>
            <a:pPr lvl="1"/>
            <a:r>
              <a:rPr lang="en-US" altLang="ko-KR" sz="2000" dirty="0"/>
              <a:t>Usually start with a random partitioning</a:t>
            </a:r>
          </a:p>
          <a:p>
            <a:pPr lvl="1"/>
            <a:r>
              <a:rPr lang="en-US" altLang="ko-KR" sz="2000" dirty="0"/>
              <a:t>K means clustering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Hierarchical Algorithm</a:t>
            </a:r>
          </a:p>
          <a:p>
            <a:pPr lvl="1"/>
            <a:r>
              <a:rPr lang="en-US" altLang="ko-KR" sz="2000" dirty="0"/>
              <a:t>Bottom-up</a:t>
            </a:r>
          </a:p>
          <a:p>
            <a:pPr lvl="1"/>
            <a:r>
              <a:rPr lang="en-US" altLang="ko-KR" sz="2000" dirty="0"/>
              <a:t>Top-down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C0C799D-5B78-4C91-BE67-B1AA2970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1181100"/>
            <a:ext cx="3638550" cy="2247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0A800AB-187B-496F-B1DB-2EB00E02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41" y="3819525"/>
            <a:ext cx="35147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9A5CCBD-6A82-46E7-9713-8B3CB24F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357312"/>
            <a:ext cx="8401050" cy="19526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C1396D-492B-47BC-90BD-90C3500D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3674221"/>
            <a:ext cx="9525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8301" y="55786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between clusters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1264153" cy="4948518"/>
          </a:xfrm>
        </p:spPr>
        <p:txBody>
          <a:bodyPr>
            <a:normAutofit/>
          </a:bodyPr>
          <a:lstStyle/>
          <a:p>
            <a:pPr lvl="1"/>
            <a:r>
              <a:rPr lang="en-US" altLang="ko-KR" dirty="0"/>
              <a:t>Single-link nearest neighbor: distance between their closest members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Complete-link farthest neighbor: distance between their farthest members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Centroid: distance between the centers of gravity of the two clusters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Average: distance between the average of all cross-cluster pairs</a:t>
            </a:r>
          </a:p>
        </p:txBody>
      </p:sp>
    </p:spTree>
    <p:extLst>
      <p:ext uri="{BB962C8B-B14F-4D97-AF65-F5344CB8AC3E}">
        <p14:creationId xmlns:p14="http://schemas.microsoft.com/office/powerpoint/2010/main" val="290095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12.3. SOM(Self-Organizing Map)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E2B52C-22E5-4BD3-83A8-24512211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08" y="1734743"/>
            <a:ext cx="5120236" cy="33885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AF2FD16-B608-4B99-B466-0F27C3E82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1716880"/>
            <a:ext cx="5395912" cy="34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C84E51B-B758-4C15-8D2F-EB0894FF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12" y="937661"/>
            <a:ext cx="8646894" cy="45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59ED915-68AC-4F9F-9044-5B62EA5F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47" y="1391390"/>
            <a:ext cx="8750836" cy="41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6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643607-429B-49AE-93A9-8391E2E3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47850"/>
            <a:ext cx="8534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45BAE4-14A9-4DFC-A331-DAA5AED20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85737"/>
            <a:ext cx="64103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8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12.4. Conscience Learning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C76008-5584-4697-B6B0-B9424CEA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4" y="1193653"/>
            <a:ext cx="7419975" cy="7905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A384B5-2D5B-4B48-ACF2-8706767B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49" y="2293314"/>
            <a:ext cx="6972300" cy="523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C442E2-D6CC-4D5E-AB72-5F9C47CC7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4" y="3115017"/>
            <a:ext cx="6162675" cy="45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D26CC71-5087-4DF5-9F10-19746E83F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9" y="3688833"/>
            <a:ext cx="7581900" cy="7334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538976A-7179-4C5A-9204-5B718A526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237" y="4655491"/>
            <a:ext cx="7096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8621FE4-32E7-4E2F-AF3B-7D731068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843087"/>
            <a:ext cx="5618040" cy="25384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6CBC115-BC07-4AA4-B247-47D7FA77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32" y="143712"/>
            <a:ext cx="4878793" cy="328528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7582260-FDE1-4636-B794-05C8BA6B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938" y="3562350"/>
            <a:ext cx="4875511" cy="308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12.5. K-means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77A63BD8-6EFD-4303-AB7B-629804566E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253" y="1052264"/>
                <a:ext cx="11264153" cy="494851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altLang="ko-KR" dirty="0"/>
                  <a:t>Vector Quantization</a:t>
                </a:r>
              </a:p>
              <a:p>
                <a:pPr lvl="2"/>
                <a:r>
                  <a:rPr lang="en-US" altLang="ko-KR" dirty="0"/>
                  <a:t>24bits/pixel (16M colors) </a:t>
                </a:r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8 bits/pixel (256 colors)</a:t>
                </a:r>
              </a:p>
              <a:p>
                <a:pPr lvl="2"/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Uniform quantizing ( [0, 65535] → color 0 ) : wastes the color map</a:t>
                </a:r>
              </a:p>
              <a:p>
                <a:pPr lvl="2"/>
                <a:r>
                  <a:rPr lang="en-US" altLang="ko-K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 k reference vectors which best represent the data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/>
                  <a:t>, find k reference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77A63BD8-6EFD-4303-AB7B-629804566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253" y="1052264"/>
                <a:ext cx="11264153" cy="4948518"/>
              </a:xfrm>
              <a:blipFill>
                <a:blip r:embed="rId2"/>
                <a:stretch>
                  <a:fillRect t="-17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7443D884-FBFA-4764-A0EF-2242807E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16" y="3526523"/>
            <a:ext cx="3076575" cy="609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8A8493-591F-4BA8-913D-B504AA14A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458" y="4287433"/>
            <a:ext cx="3505200" cy="7810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084CBF0-F625-4E2C-99B3-6A4E63079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033" y="5191526"/>
            <a:ext cx="4210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3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CC823123-168D-485A-A541-D54DAAE1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11264153" cy="4948518"/>
          </a:xfrm>
        </p:spPr>
        <p:txBody>
          <a:bodyPr>
            <a:normAutofit/>
          </a:bodyPr>
          <a:lstStyle/>
          <a:p>
            <a:pPr lvl="1"/>
            <a:r>
              <a:rPr lang="en-US" altLang="ko-KR" dirty="0"/>
              <a:t>k means Clustering Algorithm</a:t>
            </a:r>
          </a:p>
          <a:p>
            <a:pPr marL="914400" lvl="1" indent="-457200">
              <a:buFont typeface="+mj-ea"/>
              <a:buAutoNum type="circleNumDbPlain"/>
            </a:pPr>
            <a:r>
              <a:rPr lang="en-US" altLang="ko-KR" dirty="0"/>
              <a:t>Assignment Step</a:t>
            </a:r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914400" lvl="1" indent="-457200">
              <a:buFont typeface="+mj-ea"/>
              <a:buAutoNum type="circleNumDbPlain"/>
            </a:pPr>
            <a:r>
              <a:rPr lang="en-US" altLang="ko-KR" dirty="0"/>
              <a:t>Update Step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51D1A5E-3325-4E30-9266-A1A5F47D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28" y="1046882"/>
            <a:ext cx="9066546" cy="256719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DE935C4-14EA-49E8-8B70-CEF2F4C98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91" y="4356160"/>
            <a:ext cx="9023683" cy="20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5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FBB72C-11D8-426B-AAD8-CA9FE0BC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33375"/>
            <a:ext cx="9544050" cy="61912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1C6AA8F-1B05-4FAE-B305-8C0BF112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276226"/>
            <a:ext cx="6962775" cy="8382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4150614-9E2B-42BB-9BAC-FFED9362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143000"/>
            <a:ext cx="57531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8ADA7E-988D-4543-87FF-E1327908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944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12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FD4BDB-7456-4654-B449-0D9A0894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509712"/>
            <a:ext cx="8791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4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E9D3E9-4BB9-405D-85AC-E75045E5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504950"/>
            <a:ext cx="85439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E0C0BE6-3865-467D-A264-18F54BBB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462087"/>
            <a:ext cx="86106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8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12.6. Evaluation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1A95F-63CF-44DB-9684-364F6EA2FFF8}"/>
              </a:ext>
            </a:extLst>
          </p:cNvPr>
          <p:cNvSpPr txBox="1"/>
          <p:nvPr/>
        </p:nvSpPr>
        <p:spPr>
          <a:xfrm>
            <a:off x="1136342" y="1180729"/>
            <a:ext cx="106975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/>
              <a:t>Evaluation (or "validation") of clustering results is as difficult as the clustering itself. Popular approaches involve </a:t>
            </a:r>
            <a:r>
              <a:rPr lang="en-US" altLang="ko-KR" b="1" dirty="0"/>
              <a:t>"</a:t>
            </a:r>
            <a:r>
              <a:rPr lang="en-US" altLang="ko-KR" b="1" i="1" dirty="0"/>
              <a:t>internal</a:t>
            </a:r>
            <a:r>
              <a:rPr lang="en-US" altLang="ko-KR" b="1" dirty="0"/>
              <a:t>" evaluation</a:t>
            </a:r>
            <a:r>
              <a:rPr lang="en-US" altLang="ko-KR" dirty="0"/>
              <a:t>, where the clustering is summarized to a single quality score, </a:t>
            </a:r>
            <a:r>
              <a:rPr lang="en-US" altLang="ko-KR" b="1" dirty="0"/>
              <a:t>"</a:t>
            </a:r>
            <a:r>
              <a:rPr lang="en-US" altLang="ko-KR" b="1" i="1" dirty="0"/>
              <a:t>external</a:t>
            </a:r>
            <a:r>
              <a:rPr lang="en-US" altLang="ko-KR" b="1" dirty="0"/>
              <a:t>" evaluation</a:t>
            </a:r>
            <a:r>
              <a:rPr lang="en-US" altLang="ko-KR" dirty="0"/>
              <a:t>, where the clustering is compared to an existing "ground truth" classification, </a:t>
            </a:r>
            <a:r>
              <a:rPr lang="en-US" altLang="ko-KR" b="1" dirty="0"/>
              <a:t>"</a:t>
            </a:r>
            <a:r>
              <a:rPr lang="en-US" altLang="ko-KR" b="1" i="1" dirty="0"/>
              <a:t>manual</a:t>
            </a:r>
            <a:r>
              <a:rPr lang="en-US" altLang="ko-KR" b="1" dirty="0"/>
              <a:t>" evaluation </a:t>
            </a:r>
            <a:r>
              <a:rPr lang="en-US" altLang="ko-KR" dirty="0"/>
              <a:t>by a human expert, and </a:t>
            </a:r>
            <a:r>
              <a:rPr lang="en-US" altLang="ko-KR" b="1" dirty="0"/>
              <a:t>"</a:t>
            </a:r>
            <a:r>
              <a:rPr lang="en-US" altLang="ko-KR" b="1" i="1" dirty="0"/>
              <a:t>indirect</a:t>
            </a:r>
            <a:r>
              <a:rPr lang="en-US" altLang="ko-KR" b="1" dirty="0"/>
              <a:t>" evaluation </a:t>
            </a:r>
            <a:r>
              <a:rPr lang="en-US" altLang="ko-KR" dirty="0"/>
              <a:t>by evaluating the utility of the clustering in its intended application.</a:t>
            </a:r>
          </a:p>
          <a:p>
            <a:pPr algn="just"/>
            <a:endParaRPr lang="en-US" altLang="ko-KR" dirty="0"/>
          </a:p>
          <a:p>
            <a:pPr algn="just"/>
            <a:r>
              <a:rPr lang="en-US" altLang="ko-KR" sz="2400" b="1" dirty="0"/>
              <a:t>Internal evaluation</a:t>
            </a:r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2" tooltip="Davies–Bouldin index"/>
              </a:rPr>
              <a:t>Davies–Bouldin index</a:t>
            </a:r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3" tooltip="Dunn index"/>
              </a:rPr>
              <a:t>Dunn index</a:t>
            </a:r>
            <a:endParaRPr lang="en-US" altLang="ko-KR" dirty="0"/>
          </a:p>
          <a:p>
            <a:pPr algn="just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AAD407-F081-4D8E-9D67-8CF050E4A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362" y="3804264"/>
            <a:ext cx="3667125" cy="8953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E555E42-83FA-4AF0-8E55-DCD80D04E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119976"/>
            <a:ext cx="30765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12.1.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Classification (known categories) </a:t>
            </a:r>
          </a:p>
          <a:p>
            <a:r>
              <a:rPr lang="en-US" altLang="ko-KR" sz="2400" dirty="0"/>
              <a:t>Clustering (creation of new categories)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23E7A3-2332-4E2D-9D32-AF08F160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07583"/>
            <a:ext cx="5524500" cy="272162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8F31FE4-6823-4C6D-BCBC-1038F906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59" y="1559747"/>
            <a:ext cx="3505691" cy="42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1A95F-63CF-44DB-9684-364F6EA2FFF8}"/>
              </a:ext>
            </a:extLst>
          </p:cNvPr>
          <p:cNvSpPr txBox="1"/>
          <p:nvPr/>
        </p:nvSpPr>
        <p:spPr>
          <a:xfrm>
            <a:off x="985421" y="706246"/>
            <a:ext cx="10697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dirty="0"/>
          </a:p>
          <a:p>
            <a:pPr algn="just"/>
            <a:r>
              <a:rPr lang="en-US" altLang="ko-KR" sz="2400" b="1" dirty="0"/>
              <a:t>External evaluation</a:t>
            </a:r>
          </a:p>
          <a:p>
            <a:pPr algn="just"/>
            <a:endParaRPr lang="en-US" altLang="ko-KR" b="1" dirty="0"/>
          </a:p>
          <a:p>
            <a:pPr algn="just"/>
            <a:endParaRPr lang="en-US" altLang="ko-KR" b="1" dirty="0"/>
          </a:p>
          <a:p>
            <a:pPr algn="just"/>
            <a:r>
              <a:rPr lang="en-US" altLang="ko-KR" b="1" dirty="0">
                <a:hlinkClick r:id="rId2" tooltip="Dunn index"/>
              </a:rPr>
              <a:t>Purity</a:t>
            </a:r>
            <a:endParaRPr lang="en-US" altLang="ko-KR" dirty="0"/>
          </a:p>
          <a:p>
            <a:pPr algn="just"/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E85A152-54B5-45C9-B470-D6A26C6F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2033587"/>
            <a:ext cx="3695700" cy="6762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2A2DD1B-CEB5-4EF2-B05E-B1BF1542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676" y="3291481"/>
            <a:ext cx="5268574" cy="220187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35B2D8D-F7FF-448A-B1C6-4F7FFFA35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350" y="3489721"/>
            <a:ext cx="3733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3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/>
              <a:t>Clustering: grouping a set of objects into classes of similar objects</a:t>
            </a:r>
          </a:p>
          <a:p>
            <a:pPr lvl="1"/>
            <a:r>
              <a:rPr lang="en-US" altLang="ko-KR" dirty="0"/>
              <a:t>Subjective process</a:t>
            </a:r>
          </a:p>
          <a:p>
            <a:pPr algn="just"/>
            <a:r>
              <a:rPr lang="en-US" altLang="ko-KR" dirty="0"/>
              <a:t>Unsupervised learning: learning from </a:t>
            </a:r>
            <a:r>
              <a:rPr lang="en-US" altLang="ko-KR" dirty="0" err="1"/>
              <a:t>unlabelled</a:t>
            </a:r>
            <a:r>
              <a:rPr lang="en-US" altLang="ko-KR" dirty="0"/>
              <a:t> data, as opposed to supervised data where a classification of examples is given</a:t>
            </a:r>
          </a:p>
          <a:p>
            <a:pPr algn="just"/>
            <a:r>
              <a:rPr lang="en-US" altLang="ko-KR" dirty="0"/>
              <a:t>Many applications in science and engineering (data mining, statistical data analysis, pattern recognition, image analysis, information retrieval, bioinformatics, data compression, computer graphics</a:t>
            </a:r>
          </a:p>
          <a:p>
            <a:pPr algn="just"/>
            <a:r>
              <a:rPr lang="en-US" altLang="ko-KR" dirty="0"/>
              <a:t>Characteristics</a:t>
            </a:r>
          </a:p>
          <a:p>
            <a:pPr lvl="1"/>
            <a:r>
              <a:rPr lang="en-US" altLang="ko-KR" dirty="0"/>
              <a:t>Dense in a certain area of space</a:t>
            </a:r>
          </a:p>
          <a:p>
            <a:pPr lvl="1"/>
            <a:r>
              <a:rPr lang="en-US" altLang="ko-KR" dirty="0"/>
              <a:t>high intra-class similarity</a:t>
            </a:r>
          </a:p>
          <a:p>
            <a:pPr lvl="1"/>
            <a:r>
              <a:rPr lang="en-US" altLang="ko-KR" dirty="0"/>
              <a:t>low inter-class similarity</a:t>
            </a:r>
          </a:p>
          <a:p>
            <a:pPr lvl="1"/>
            <a:r>
              <a:rPr lang="en-US" altLang="ko-KR" dirty="0"/>
              <a:t>It is the commonest form of 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43403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12.2. Issues for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“Groupness": What is a natural grouping among these objects?</a:t>
            </a:r>
          </a:p>
          <a:p>
            <a:r>
              <a:rPr lang="en-US" altLang="ko-KR" sz="2400" dirty="0"/>
              <a:t>“Similarity/Distance": What makes objects related?</a:t>
            </a:r>
          </a:p>
          <a:p>
            <a:r>
              <a:rPr lang="en-US" altLang="ko-KR" sz="2400" dirty="0"/>
              <a:t>“Representation": How do we represent objects? Vectors? Do we </a:t>
            </a:r>
            <a:r>
              <a:rPr lang="en-US" altLang="ko-KR" sz="2400" dirty="0" err="1"/>
              <a:t>normalise</a:t>
            </a:r>
            <a:r>
              <a:rPr lang="en-US" altLang="ko-KR" sz="2400" dirty="0"/>
              <a:t>?</a:t>
            </a:r>
          </a:p>
          <a:p>
            <a:r>
              <a:rPr lang="en-US" altLang="ko-KR" sz="2400" dirty="0"/>
              <a:t>“Parameters": How many clusters? Fixed a priori? Data-driven?</a:t>
            </a:r>
          </a:p>
          <a:p>
            <a:r>
              <a:rPr lang="en-US" altLang="ko-KR" sz="2400" dirty="0"/>
              <a:t>“Algorithms": Partitioning the data? Hierarchical algorithm?</a:t>
            </a:r>
          </a:p>
          <a:p>
            <a:r>
              <a:rPr lang="en-US" altLang="ko-KR" sz="2400" dirty="0"/>
              <a:t>Formal foundation and convergence</a:t>
            </a:r>
          </a:p>
        </p:txBody>
      </p:sp>
    </p:spTree>
    <p:extLst>
      <p:ext uri="{BB962C8B-B14F-4D97-AF65-F5344CB8AC3E}">
        <p14:creationId xmlns:p14="http://schemas.microsoft.com/office/powerpoint/2010/main" val="77709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Groupness: What is a natural grouping among these objects?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8D04AAB-26D9-4CAB-86BA-80927FC4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959361"/>
            <a:ext cx="4648199" cy="5609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4C9BC19-9B78-4DD1-AC36-80496AE2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22" y="2152658"/>
            <a:ext cx="5540340" cy="3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How do we define similarity?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65" y="961279"/>
            <a:ext cx="7886700" cy="396654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112684"/>
            <a:ext cx="10337583" cy="13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2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A distance measure : properties?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1FFB1ACA-1737-4B3E-9536-A3C09522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Symmetry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Self-similarity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Triangular-Inequality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95EF55-53C0-4B5F-A239-70A8BB5F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30" y="1532219"/>
            <a:ext cx="1743075" cy="4000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6EAAB60-0072-477E-8C9F-DDE9E7CBE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971" y="4595221"/>
            <a:ext cx="27527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measures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E593E33E-7281-46FD-8A3E-EA9B26EC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Two objects ( p features)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The </a:t>
            </a:r>
            <a:r>
              <a:rPr lang="en-US" altLang="ko-KR" sz="2400" dirty="0" err="1"/>
              <a:t>Minkowski</a:t>
            </a:r>
            <a:r>
              <a:rPr lang="en-US" altLang="ko-KR" sz="2400" dirty="0"/>
              <a:t> Distance Metric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Euclidean distance, Manhattan distance, supreme distance, infimum distance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6BE60BE-D33E-4CF0-8B59-1FEEF2BAA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309" y="1732244"/>
            <a:ext cx="7096125" cy="4286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6A122BA-9D22-4947-B84E-67F28DD28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635" y="2986087"/>
            <a:ext cx="64960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7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482</Words>
  <Application>Microsoft Office PowerPoint</Application>
  <PresentationFormat>와이드스크린</PresentationFormat>
  <Paragraphs>108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맑은 고딕</vt:lpstr>
      <vt:lpstr>Arial</vt:lpstr>
      <vt:lpstr>Cambria Math</vt:lpstr>
      <vt:lpstr>Times New Roman</vt:lpstr>
      <vt:lpstr>Office 테마</vt:lpstr>
      <vt:lpstr>Machine Learning</vt:lpstr>
      <vt:lpstr>Contents</vt:lpstr>
      <vt:lpstr>12.1. Clustering</vt:lpstr>
      <vt:lpstr>Clustering</vt:lpstr>
      <vt:lpstr>12.2. Issues for clustering</vt:lpstr>
      <vt:lpstr>Groupness: What is a natural grouping among these objects?</vt:lpstr>
      <vt:lpstr>How do we define similarity?</vt:lpstr>
      <vt:lpstr>A distance measure : properties?</vt:lpstr>
      <vt:lpstr>Distance measures</vt:lpstr>
      <vt:lpstr>An example</vt:lpstr>
      <vt:lpstr>PowerPoint 프레젠테이션</vt:lpstr>
      <vt:lpstr>Clustering algorithms</vt:lpstr>
      <vt:lpstr>Clustering algorithms</vt:lpstr>
      <vt:lpstr>Distance between clusters</vt:lpstr>
      <vt:lpstr>12.3. SOM(Self-Organizing Map)</vt:lpstr>
      <vt:lpstr>PowerPoint 프레젠테이션</vt:lpstr>
      <vt:lpstr>PowerPoint 프레젠테이션</vt:lpstr>
      <vt:lpstr>PowerPoint 프레젠테이션</vt:lpstr>
      <vt:lpstr>PowerPoint 프레젠테이션</vt:lpstr>
      <vt:lpstr>12.4. Conscience Learning</vt:lpstr>
      <vt:lpstr>PowerPoint 프레젠테이션</vt:lpstr>
      <vt:lpstr>12.5. K-means Clustering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12.6. Evaluation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osh</cp:lastModifiedBy>
  <cp:revision>172</cp:revision>
  <cp:lastPrinted>2016-07-20T07:30:15Z</cp:lastPrinted>
  <dcterms:created xsi:type="dcterms:W3CDTF">2015-08-10T05:26:43Z</dcterms:created>
  <dcterms:modified xsi:type="dcterms:W3CDTF">2020-10-26T03:32:49Z</dcterms:modified>
</cp:coreProperties>
</file>