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42" r:id="rId4"/>
    <p:sldId id="383" r:id="rId5"/>
    <p:sldId id="343" r:id="rId6"/>
    <p:sldId id="344" r:id="rId7"/>
    <p:sldId id="384" r:id="rId8"/>
    <p:sldId id="345" r:id="rId9"/>
    <p:sldId id="347" r:id="rId10"/>
    <p:sldId id="354" r:id="rId11"/>
    <p:sldId id="359" r:id="rId12"/>
    <p:sldId id="385" r:id="rId13"/>
    <p:sldId id="363" r:id="rId14"/>
    <p:sldId id="386" r:id="rId15"/>
    <p:sldId id="367" r:id="rId16"/>
    <p:sldId id="381" r:id="rId17"/>
    <p:sldId id="393" r:id="rId18"/>
    <p:sldId id="394" r:id="rId19"/>
    <p:sldId id="395" r:id="rId20"/>
    <p:sldId id="396" r:id="rId21"/>
    <p:sldId id="392" r:id="rId22"/>
    <p:sldId id="398" r:id="rId23"/>
    <p:sldId id="397" r:id="rId24"/>
    <p:sldId id="380" r:id="rId25"/>
    <p:sldId id="387" r:id="rId26"/>
    <p:sldId id="388" r:id="rId27"/>
    <p:sldId id="389" r:id="rId28"/>
    <p:sldId id="390" r:id="rId29"/>
    <p:sldId id="391" r:id="rId30"/>
    <p:sldId id="399" r:id="rId31"/>
    <p:sldId id="400" r:id="rId32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3C3D1-E2AB-40A4-B761-64C86632AA29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789B-5E39-455D-846A-D9DA9EFE9B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unn_index" TargetMode="External"/><Relationship Id="rId2" Type="http://schemas.openxmlformats.org/officeDocument/2006/relationships/hyperlink" Target="https://en.wikipedia.org/wiki/Davies%E2%80%93Bouldin_inde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en.wikipedia.org/wiki/Dunn_inde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Distance measures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05" y="961279"/>
            <a:ext cx="8641976" cy="56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64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An example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82" y="1369653"/>
            <a:ext cx="5257801" cy="43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5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3A859A4-B928-483F-8EB0-4E6B74983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1533525"/>
            <a:ext cx="95726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9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600329" cy="535828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Clustering algorithms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76" y="1145427"/>
            <a:ext cx="9457194" cy="55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3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600329" cy="535828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Clustering algorithms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9A5CCBD-6A82-46E7-9713-8B3CB24F6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357312"/>
            <a:ext cx="8401050" cy="19526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CC1396D-492B-47BC-90BD-90C3500D4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3674221"/>
            <a:ext cx="95250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30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Distance between clusters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1398494"/>
            <a:ext cx="11264153" cy="4948518"/>
          </a:xfrm>
        </p:spPr>
        <p:txBody>
          <a:bodyPr>
            <a:normAutofit/>
          </a:bodyPr>
          <a:lstStyle/>
          <a:p>
            <a:r>
              <a:rPr lang="en-US" altLang="ko-KR" dirty="0"/>
              <a:t>We can define the distance between two clusters as</a:t>
            </a:r>
          </a:p>
          <a:p>
            <a:pPr lvl="1"/>
            <a:r>
              <a:rPr lang="en-US" altLang="ko-KR" dirty="0"/>
              <a:t>Single-link nearest neighbor: their closest members</a:t>
            </a:r>
          </a:p>
          <a:p>
            <a:pPr lvl="1"/>
            <a:r>
              <a:rPr lang="en-US" altLang="ko-KR" dirty="0"/>
              <a:t>Complete-link farthest neighbor: their farthest members</a:t>
            </a:r>
          </a:p>
          <a:p>
            <a:pPr lvl="1"/>
            <a:r>
              <a:rPr lang="en-US" altLang="ko-KR" dirty="0"/>
              <a:t>Centroid: the </a:t>
            </a:r>
            <a:r>
              <a:rPr lang="en-US" altLang="ko-KR" dirty="0" err="1"/>
              <a:t>centrois</a:t>
            </a:r>
            <a:r>
              <a:rPr lang="en-US" altLang="ko-KR" dirty="0"/>
              <a:t> (centers of gravity) of the two clusters</a:t>
            </a:r>
          </a:p>
          <a:p>
            <a:pPr lvl="1"/>
            <a:r>
              <a:rPr lang="en-US" altLang="ko-KR" dirty="0"/>
              <a:t>Average: the average of all cross-cluster pairs</a:t>
            </a:r>
          </a:p>
        </p:txBody>
      </p:sp>
    </p:spTree>
    <p:extLst>
      <p:ext uri="{BB962C8B-B14F-4D97-AF65-F5344CB8AC3E}">
        <p14:creationId xmlns:p14="http://schemas.microsoft.com/office/powerpoint/2010/main" val="3087286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12.3. SOM(Self-Organizing Map)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6E2B52C-22E5-4BD3-83A8-24512211A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08" y="1734743"/>
            <a:ext cx="5120236" cy="338851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AF2FD16-B608-4B99-B466-0F27C3E82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25" y="1716880"/>
            <a:ext cx="5395912" cy="34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71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C84E51B-B758-4C15-8D2F-EB0894FFF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712" y="937661"/>
            <a:ext cx="8646894" cy="459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59ED915-68AC-4F9F-9044-5B62EA5FA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47" y="1391390"/>
            <a:ext cx="8750836" cy="41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69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0643607-429B-49AE-93A9-8391E2E39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47850"/>
            <a:ext cx="8534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7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LDA(Linear Discriminant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Feed-Forward Neural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RNN(Recurrent Neural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SVM(Support Vector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Ensemble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PCA(Principal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ICA(Independent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GAN(Generative Adversarial Network) 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245BAE4-14A9-4DFC-A331-DAA5AED20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85737"/>
            <a:ext cx="641032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89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12.4. Conscience Learning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DC76008-5584-4697-B6B0-B9424CEAE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4" y="1193653"/>
            <a:ext cx="7419975" cy="7905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FA384B5-2D5B-4B48-ACF2-8706767BD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49" y="2293314"/>
            <a:ext cx="6972300" cy="5238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2C442E2-D6CC-4D5E-AB72-5F9C47CC7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24" y="3115017"/>
            <a:ext cx="6162675" cy="4572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D26CC71-5087-4DF5-9F10-19746E83F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599" y="3688833"/>
            <a:ext cx="7581900" cy="7334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538976A-7179-4C5A-9204-5B718A526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2237" y="4655491"/>
            <a:ext cx="70961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23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8621FE4-32E7-4E2F-AF3B-7D731068C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1843087"/>
            <a:ext cx="5618040" cy="253840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6CBC115-BC07-4AA4-B247-47D7FA777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832" y="143712"/>
            <a:ext cx="4878793" cy="328528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7582260-FDE1-4636-B794-05C8BA6B2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938" y="3562350"/>
            <a:ext cx="4875511" cy="308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58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12.5. K-means 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9" y="961279"/>
            <a:ext cx="8547847" cy="565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45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961279"/>
            <a:ext cx="9093221" cy="54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19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4FBB72C-11D8-426B-AAD8-CA9FE0BC9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333375"/>
            <a:ext cx="9544050" cy="61912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1C6AA8F-1B05-4FAE-B305-8C0BF112C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276226"/>
            <a:ext cx="6962775" cy="8382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4150614-9E2B-42BB-9BAC-FFED93627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1143000"/>
            <a:ext cx="5753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0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78ADA7E-988D-4543-87FF-E13279083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9600"/>
            <a:ext cx="944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12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AFD4BDB-7456-4654-B449-0D9A08949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509712"/>
            <a:ext cx="8791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04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EE9D3E9-4BB9-405D-85AC-E75045E5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1504950"/>
            <a:ext cx="85439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04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E0C0BE6-3865-467D-A264-18F54BBB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462087"/>
            <a:ext cx="86106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8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12.1. 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내용 개체 틀 4">
            <a:extLst>
              <a:ext uri="{FF2B5EF4-FFF2-40B4-BE49-F238E27FC236}">
                <a16:creationId xmlns:a16="http://schemas.microsoft.com/office/drawing/2014/main" id="{CE4584DB-8C18-4D30-BC51-38F2F760D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76" y="961279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Classification (known categories) </a:t>
            </a:r>
          </a:p>
          <a:p>
            <a:r>
              <a:rPr lang="en-US" altLang="ko-KR" sz="2400" dirty="0"/>
              <a:t>Clustering (creation of new categories)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A23E7A3-2332-4E2D-9D32-AF08F1606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407583"/>
            <a:ext cx="5524500" cy="272162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8F31FE4-6823-4C6D-BCBC-1038F906C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659" y="1559747"/>
            <a:ext cx="3505691" cy="423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5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12.6. Evaluation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1A95F-63CF-44DB-9684-364F6EA2FFF8}"/>
              </a:ext>
            </a:extLst>
          </p:cNvPr>
          <p:cNvSpPr txBox="1"/>
          <p:nvPr/>
        </p:nvSpPr>
        <p:spPr>
          <a:xfrm>
            <a:off x="1136342" y="1180729"/>
            <a:ext cx="106975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/>
              <a:t>Evaluation (or "validation") of clustering results is as difficult as the clustering itself. Popular approaches involve </a:t>
            </a:r>
            <a:r>
              <a:rPr lang="en-US" altLang="ko-KR" b="1" dirty="0"/>
              <a:t>"</a:t>
            </a:r>
            <a:r>
              <a:rPr lang="en-US" altLang="ko-KR" b="1" i="1" dirty="0"/>
              <a:t>internal</a:t>
            </a:r>
            <a:r>
              <a:rPr lang="en-US" altLang="ko-KR" b="1" dirty="0"/>
              <a:t>" evaluation</a:t>
            </a:r>
            <a:r>
              <a:rPr lang="en-US" altLang="ko-KR" dirty="0"/>
              <a:t>, where the clustering is summarized to a single quality score, </a:t>
            </a:r>
            <a:r>
              <a:rPr lang="en-US" altLang="ko-KR" b="1" dirty="0"/>
              <a:t>"</a:t>
            </a:r>
            <a:r>
              <a:rPr lang="en-US" altLang="ko-KR" b="1" i="1" dirty="0"/>
              <a:t>external</a:t>
            </a:r>
            <a:r>
              <a:rPr lang="en-US" altLang="ko-KR" b="1" dirty="0"/>
              <a:t>" evaluation</a:t>
            </a:r>
            <a:r>
              <a:rPr lang="en-US" altLang="ko-KR" dirty="0"/>
              <a:t>, where the clustering is compared to an existing "ground truth" classification, </a:t>
            </a:r>
            <a:r>
              <a:rPr lang="en-US" altLang="ko-KR" b="1" dirty="0"/>
              <a:t>"</a:t>
            </a:r>
            <a:r>
              <a:rPr lang="en-US" altLang="ko-KR" b="1" i="1" dirty="0"/>
              <a:t>manual</a:t>
            </a:r>
            <a:r>
              <a:rPr lang="en-US" altLang="ko-KR" b="1" dirty="0"/>
              <a:t>" evaluation </a:t>
            </a:r>
            <a:r>
              <a:rPr lang="en-US" altLang="ko-KR" dirty="0"/>
              <a:t>by a human expert, and </a:t>
            </a:r>
            <a:r>
              <a:rPr lang="en-US" altLang="ko-KR" b="1" dirty="0"/>
              <a:t>"</a:t>
            </a:r>
            <a:r>
              <a:rPr lang="en-US" altLang="ko-KR" b="1" i="1" dirty="0"/>
              <a:t>indirect</a:t>
            </a:r>
            <a:r>
              <a:rPr lang="en-US" altLang="ko-KR" b="1" dirty="0"/>
              <a:t>" evaluation </a:t>
            </a:r>
            <a:r>
              <a:rPr lang="en-US" altLang="ko-KR" dirty="0"/>
              <a:t>by evaluating the utility of the clustering in its intended application.</a:t>
            </a:r>
          </a:p>
          <a:p>
            <a:pPr algn="just"/>
            <a:endParaRPr lang="en-US" altLang="ko-KR" dirty="0"/>
          </a:p>
          <a:p>
            <a:pPr algn="just"/>
            <a:r>
              <a:rPr lang="en-US" altLang="ko-KR" sz="2400" b="1" dirty="0"/>
              <a:t>Internal evaluation</a:t>
            </a:r>
          </a:p>
          <a:p>
            <a:pPr algn="just"/>
            <a:endParaRPr lang="en-US" altLang="ko-KR" b="1" dirty="0"/>
          </a:p>
          <a:p>
            <a:pPr algn="just"/>
            <a:r>
              <a:rPr lang="en-US" altLang="ko-KR" b="1" dirty="0">
                <a:hlinkClick r:id="rId2" tooltip="Davies–Bouldin index"/>
              </a:rPr>
              <a:t>Davies–Bouldin index</a:t>
            </a:r>
            <a:endParaRPr lang="en-US" altLang="ko-KR" b="1" dirty="0"/>
          </a:p>
          <a:p>
            <a:pPr algn="just"/>
            <a:endParaRPr lang="en-US" altLang="ko-KR" b="1" dirty="0"/>
          </a:p>
          <a:p>
            <a:pPr algn="just"/>
            <a:endParaRPr lang="en-US" altLang="ko-KR" b="1" dirty="0"/>
          </a:p>
          <a:p>
            <a:pPr algn="just"/>
            <a:endParaRPr lang="en-US" altLang="ko-KR" b="1" dirty="0"/>
          </a:p>
          <a:p>
            <a:pPr algn="just"/>
            <a:r>
              <a:rPr lang="en-US" altLang="ko-KR" b="1" dirty="0">
                <a:hlinkClick r:id="rId3" tooltip="Dunn index"/>
              </a:rPr>
              <a:t>Dunn index</a:t>
            </a:r>
            <a:endParaRPr lang="en-US" altLang="ko-KR" dirty="0"/>
          </a:p>
          <a:p>
            <a:pPr algn="just"/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AAD407-F081-4D8E-9D67-8CF050E4A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362" y="3804264"/>
            <a:ext cx="3667125" cy="8953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E555E42-83FA-4AF0-8E55-DCD80D04E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5119976"/>
            <a:ext cx="30765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92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1A95F-63CF-44DB-9684-364F6EA2FFF8}"/>
              </a:ext>
            </a:extLst>
          </p:cNvPr>
          <p:cNvSpPr txBox="1"/>
          <p:nvPr/>
        </p:nvSpPr>
        <p:spPr>
          <a:xfrm>
            <a:off x="985421" y="706246"/>
            <a:ext cx="106975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dirty="0"/>
          </a:p>
          <a:p>
            <a:pPr algn="just"/>
            <a:r>
              <a:rPr lang="en-US" altLang="ko-KR" sz="2400" b="1" dirty="0"/>
              <a:t>External evaluation</a:t>
            </a:r>
          </a:p>
          <a:p>
            <a:pPr algn="just"/>
            <a:endParaRPr lang="en-US" altLang="ko-KR" b="1" dirty="0"/>
          </a:p>
          <a:p>
            <a:pPr algn="just"/>
            <a:endParaRPr lang="en-US" altLang="ko-KR" b="1" dirty="0"/>
          </a:p>
          <a:p>
            <a:pPr algn="just"/>
            <a:r>
              <a:rPr lang="en-US" altLang="ko-KR" b="1" dirty="0">
                <a:hlinkClick r:id="rId2" tooltip="Dunn index"/>
              </a:rPr>
              <a:t>Purity</a:t>
            </a:r>
            <a:endParaRPr lang="en-US" altLang="ko-KR" dirty="0"/>
          </a:p>
          <a:p>
            <a:pPr algn="just"/>
            <a:endParaRPr lang="en-US" altLang="ko-KR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E85A152-54B5-45C9-B470-D6A26C6F6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2033587"/>
            <a:ext cx="3695700" cy="6762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2A2DD1B-CEB5-4EF2-B05E-B1BF15425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676" y="3291481"/>
            <a:ext cx="5268574" cy="220187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35B2D8D-F7FF-448A-B1C6-4F7FFFA35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350" y="3489721"/>
            <a:ext cx="3733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3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961279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dirty="0"/>
              <a:t>Clustering: the process of grouping a set of objects into classes of similar objects</a:t>
            </a:r>
          </a:p>
          <a:p>
            <a:pPr lvl="1"/>
            <a:r>
              <a:rPr lang="en-US" altLang="ko-KR" dirty="0"/>
              <a:t>high intra-class similarity</a:t>
            </a:r>
          </a:p>
          <a:p>
            <a:pPr lvl="1"/>
            <a:r>
              <a:rPr lang="en-US" altLang="ko-KR" dirty="0"/>
              <a:t>low inter-class similarity</a:t>
            </a:r>
          </a:p>
          <a:p>
            <a:pPr lvl="1"/>
            <a:r>
              <a:rPr lang="en-US" altLang="ko-KR" dirty="0"/>
              <a:t>It is the commonest form of unsupervised learning</a:t>
            </a:r>
          </a:p>
          <a:p>
            <a:r>
              <a:rPr lang="en-US" altLang="ko-KR" dirty="0"/>
              <a:t>Unsupervised learning: learning from </a:t>
            </a:r>
            <a:r>
              <a:rPr lang="en-US" altLang="ko-KR" dirty="0" err="1"/>
              <a:t>unlabelled</a:t>
            </a:r>
            <a:r>
              <a:rPr lang="en-US" altLang="ko-KR" dirty="0"/>
              <a:t> data, as opposed to supervised data where a classification of examples is given</a:t>
            </a:r>
          </a:p>
          <a:p>
            <a:r>
              <a:rPr lang="en-US" altLang="ko-KR" dirty="0"/>
              <a:t>A common and important task that finds many applications in science and engineering</a:t>
            </a:r>
          </a:p>
          <a:p>
            <a:pPr lvl="1"/>
            <a:r>
              <a:rPr lang="en-US" altLang="ko-KR" dirty="0"/>
              <a:t> Group genes that perform the same function</a:t>
            </a:r>
          </a:p>
          <a:p>
            <a:pPr lvl="1"/>
            <a:r>
              <a:rPr lang="en-US" altLang="ko-KR" dirty="0"/>
              <a:t> Group individuals that have similar political view</a:t>
            </a:r>
          </a:p>
          <a:p>
            <a:pPr lvl="1"/>
            <a:r>
              <a:rPr lang="en-US" altLang="ko-KR" dirty="0"/>
              <a:t> Categorize documents of similar topics</a:t>
            </a:r>
          </a:p>
          <a:p>
            <a:pPr lvl="1"/>
            <a:r>
              <a:rPr lang="en-US" altLang="ko-KR" dirty="0"/>
              <a:t> Identify similar objects from photos</a:t>
            </a:r>
          </a:p>
        </p:txBody>
      </p:sp>
    </p:spTree>
    <p:extLst>
      <p:ext uri="{BB962C8B-B14F-4D97-AF65-F5344CB8AC3E}">
        <p14:creationId xmlns:p14="http://schemas.microsoft.com/office/powerpoint/2010/main" val="308751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12.2. Issues for 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136091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“Groupness": What is a natural grouping among these objects?</a:t>
            </a:r>
          </a:p>
          <a:p>
            <a:r>
              <a:rPr lang="en-US" altLang="ko-KR" sz="2400" dirty="0"/>
              <a:t>“Similarity/Distance": What makes objects related?</a:t>
            </a:r>
          </a:p>
          <a:p>
            <a:r>
              <a:rPr lang="en-US" altLang="ko-KR" sz="2400" dirty="0"/>
              <a:t>“Representation": How do we represent objects? Vectors? Do we </a:t>
            </a:r>
            <a:r>
              <a:rPr lang="en-US" altLang="ko-KR" sz="2400" dirty="0" err="1"/>
              <a:t>normalise</a:t>
            </a:r>
            <a:r>
              <a:rPr lang="en-US" altLang="ko-KR" sz="2400" dirty="0"/>
              <a:t>?</a:t>
            </a:r>
          </a:p>
          <a:p>
            <a:r>
              <a:rPr lang="en-US" altLang="ko-KR" sz="2400" dirty="0"/>
              <a:t>“Parameters": How many clusters? Fixed a priori? Data-driven?</a:t>
            </a:r>
          </a:p>
          <a:p>
            <a:r>
              <a:rPr lang="en-US" altLang="ko-KR" sz="2400" dirty="0"/>
              <a:t>“Algorithms": Partitioning the data? Hierarchical algorithm?</a:t>
            </a:r>
          </a:p>
          <a:p>
            <a:r>
              <a:rPr lang="en-US" altLang="ko-KR" sz="2400" dirty="0"/>
              <a:t>Formal foundation and convergence</a:t>
            </a:r>
          </a:p>
        </p:txBody>
      </p:sp>
    </p:spTree>
    <p:extLst>
      <p:ext uri="{BB962C8B-B14F-4D97-AF65-F5344CB8AC3E}">
        <p14:creationId xmlns:p14="http://schemas.microsoft.com/office/powerpoint/2010/main" val="77709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Groupness: What is a natural grouping among these objects?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288" y="961279"/>
            <a:ext cx="8669712" cy="54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7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Groupness: What is a natural grouping among these objects?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8D04AAB-26D9-4CAB-86BA-80927FC4B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959361"/>
            <a:ext cx="4648199" cy="5609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4C9BC19-9B78-4DD1-AC36-80496AE2D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522" y="2152658"/>
            <a:ext cx="5540340" cy="34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7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How do we define similarity?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465" y="961279"/>
            <a:ext cx="7886700" cy="396654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5112684"/>
            <a:ext cx="10337583" cy="139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2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What properties should a distance measure have?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1398494"/>
            <a:ext cx="10981765" cy="5015753"/>
          </a:xfrm>
        </p:spPr>
        <p:txBody>
          <a:bodyPr>
            <a:normAutofit/>
          </a:bodyPr>
          <a:lstStyle/>
          <a:p>
            <a:r>
              <a:rPr lang="en-US" altLang="ko-KR" dirty="0"/>
              <a:t>Symmetry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Self-similarity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Separation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Triangular inequality</a:t>
            </a:r>
          </a:p>
        </p:txBody>
      </p:sp>
    </p:spTree>
    <p:extLst>
      <p:ext uri="{BB962C8B-B14F-4D97-AF65-F5344CB8AC3E}">
        <p14:creationId xmlns:p14="http://schemas.microsoft.com/office/powerpoint/2010/main" val="3387084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437</Words>
  <Application>Microsoft Office PowerPoint</Application>
  <PresentationFormat>와이드스크린</PresentationFormat>
  <Paragraphs>75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5" baseType="lpstr">
      <vt:lpstr>맑은 고딕</vt:lpstr>
      <vt:lpstr>Arial</vt:lpstr>
      <vt:lpstr>Times New Roman</vt:lpstr>
      <vt:lpstr>Office 테마</vt:lpstr>
      <vt:lpstr>Machine Learning</vt:lpstr>
      <vt:lpstr>Contents</vt:lpstr>
      <vt:lpstr>12.1. Clustering</vt:lpstr>
      <vt:lpstr>Clustering</vt:lpstr>
      <vt:lpstr>12.2. Issues for clustering</vt:lpstr>
      <vt:lpstr>Groupness: What is a natural grouping among these objects?</vt:lpstr>
      <vt:lpstr>Groupness: What is a natural grouping among these objects?</vt:lpstr>
      <vt:lpstr>How do we define similarity?</vt:lpstr>
      <vt:lpstr>What properties should a distance measure have?</vt:lpstr>
      <vt:lpstr>Distance measures</vt:lpstr>
      <vt:lpstr>An example</vt:lpstr>
      <vt:lpstr>PowerPoint 프레젠테이션</vt:lpstr>
      <vt:lpstr>Clustering algorithms</vt:lpstr>
      <vt:lpstr>Clustering algorithms</vt:lpstr>
      <vt:lpstr>Distance between clusters</vt:lpstr>
      <vt:lpstr>12.3. SOM(Self-Organizing Map)</vt:lpstr>
      <vt:lpstr>PowerPoint 프레젠테이션</vt:lpstr>
      <vt:lpstr>PowerPoint 프레젠테이션</vt:lpstr>
      <vt:lpstr>PowerPoint 프레젠테이션</vt:lpstr>
      <vt:lpstr>PowerPoint 프레젠테이션</vt:lpstr>
      <vt:lpstr>12.4. Conscience Learning</vt:lpstr>
      <vt:lpstr>PowerPoint 프레젠테이션</vt:lpstr>
      <vt:lpstr>12.5. K-means Clustering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12.6. Evaluation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오상훈</cp:lastModifiedBy>
  <cp:revision>170</cp:revision>
  <cp:lastPrinted>2016-07-20T07:30:15Z</cp:lastPrinted>
  <dcterms:created xsi:type="dcterms:W3CDTF">2015-08-10T05:26:43Z</dcterms:created>
  <dcterms:modified xsi:type="dcterms:W3CDTF">2020-08-24T06:10:49Z</dcterms:modified>
</cp:coreProperties>
</file>