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342" r:id="rId4"/>
    <p:sldId id="343" r:id="rId5"/>
    <p:sldId id="344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92" r:id="rId19"/>
    <p:sldId id="493" r:id="rId20"/>
    <p:sldId id="491" r:id="rId21"/>
    <p:sldId id="494" r:id="rId22"/>
    <p:sldId id="495" r:id="rId23"/>
    <p:sldId id="488" r:id="rId24"/>
    <p:sldId id="496" r:id="rId25"/>
    <p:sldId id="498" r:id="rId26"/>
    <p:sldId id="463" r:id="rId27"/>
    <p:sldId id="464" r:id="rId28"/>
    <p:sldId id="506" r:id="rId29"/>
    <p:sldId id="466" r:id="rId30"/>
    <p:sldId id="465" r:id="rId31"/>
    <p:sldId id="450" r:id="rId32"/>
    <p:sldId id="469" r:id="rId33"/>
    <p:sldId id="501" r:id="rId34"/>
    <p:sldId id="500" r:id="rId35"/>
    <p:sldId id="502" r:id="rId36"/>
    <p:sldId id="503" r:id="rId37"/>
    <p:sldId id="504" r:id="rId38"/>
    <p:sldId id="505" r:id="rId39"/>
    <p:sldId id="474" r:id="rId40"/>
    <p:sldId id="471" r:id="rId41"/>
    <p:sldId id="472" r:id="rId42"/>
    <p:sldId id="490" r:id="rId43"/>
    <p:sldId id="475" r:id="rId44"/>
    <p:sldId id="476" r:id="rId45"/>
    <p:sldId id="507" r:id="rId46"/>
  </p:sldIdLst>
  <p:sldSz cx="12192000" cy="6858000"/>
  <p:notesSz cx="6735763" cy="9869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C7D4E-29B4-4B97-A93F-B94ECCD5301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5EDA4800-70FC-41FD-9521-3C23A3793EBA}">
      <dgm:prSet/>
      <dgm:spPr/>
      <dgm:t>
        <a:bodyPr/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gm:t>
    </dgm:pt>
    <dgm:pt modelId="{D124E429-6F5E-419C-92AA-645BFC66B842}" type="parTrans" cxnId="{F332E525-5952-4B35-9E40-9D3710468133}">
      <dgm:prSet/>
      <dgm:spPr/>
    </dgm:pt>
    <dgm:pt modelId="{1C41D281-AA83-490E-9204-092B396A9F52}" type="sibTrans" cxnId="{F332E525-5952-4B35-9E40-9D3710468133}">
      <dgm:prSet/>
      <dgm:spPr/>
    </dgm:pt>
    <dgm:pt modelId="{8ADBE66C-CFED-4599-B25B-CE5F943A5E52}">
      <dgm:prSet/>
      <dgm:spPr/>
      <dgm:t>
        <a:bodyPr/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gm:t>
    </dgm:pt>
    <dgm:pt modelId="{843B3856-1FD9-441E-94B7-FEC10CA3919A}" type="parTrans" cxnId="{4D999BA1-E528-4A4E-BB1D-EC8DF13F7F54}">
      <dgm:prSet/>
      <dgm:spPr/>
    </dgm:pt>
    <dgm:pt modelId="{E1EB45D8-630F-4E4D-8273-F5B991C392C5}" type="sibTrans" cxnId="{4D999BA1-E528-4A4E-BB1D-EC8DF13F7F54}">
      <dgm:prSet/>
      <dgm:spPr/>
    </dgm:pt>
    <dgm:pt modelId="{FE9BF26A-CE16-49E9-AAC9-BF022784AF97}" type="pres">
      <dgm:prSet presAssocID="{6D8C7D4E-29B4-4B97-A93F-B94ECCD53016}" presName="compositeShape" presStyleCnt="0">
        <dgm:presLayoutVars>
          <dgm:chMax val="7"/>
          <dgm:dir/>
          <dgm:resizeHandles val="exact"/>
        </dgm:presLayoutVars>
      </dgm:prSet>
      <dgm:spPr/>
    </dgm:pt>
    <dgm:pt modelId="{74D8DEFD-EFAC-460D-953C-BB8832EDE295}" type="pres">
      <dgm:prSet presAssocID="{5EDA4800-70FC-41FD-9521-3C23A3793EBA}" presName="circ1" presStyleLbl="vennNode1" presStyleIdx="0" presStyleCnt="2"/>
      <dgm:spPr/>
    </dgm:pt>
    <dgm:pt modelId="{7D1F221B-EFE9-46DA-B291-3EA6FE0DBCBE}" type="pres">
      <dgm:prSet presAssocID="{5EDA4800-70FC-41FD-9521-3C23A3793E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8AD1FA-208C-41D5-BDF7-AD17F9FE7B5A}" type="pres">
      <dgm:prSet presAssocID="{8ADBE66C-CFED-4599-B25B-CE5F943A5E52}" presName="circ2" presStyleLbl="vennNode1" presStyleIdx="1" presStyleCnt="2"/>
      <dgm:spPr/>
    </dgm:pt>
    <dgm:pt modelId="{902FBE20-5293-4A06-A322-BA5BBDF1703D}" type="pres">
      <dgm:prSet presAssocID="{8ADBE66C-CFED-4599-B25B-CE5F943A5E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DFEAE22-227D-441E-83D6-3C4B99BECA11}" type="presOf" srcId="{5EDA4800-70FC-41FD-9521-3C23A3793EBA}" destId="{74D8DEFD-EFAC-460D-953C-BB8832EDE295}" srcOrd="0" destOrd="0" presId="urn:microsoft.com/office/officeart/2005/8/layout/venn1"/>
    <dgm:cxn modelId="{F332E525-5952-4B35-9E40-9D3710468133}" srcId="{6D8C7D4E-29B4-4B97-A93F-B94ECCD53016}" destId="{5EDA4800-70FC-41FD-9521-3C23A3793EBA}" srcOrd="0" destOrd="0" parTransId="{D124E429-6F5E-419C-92AA-645BFC66B842}" sibTransId="{1C41D281-AA83-490E-9204-092B396A9F52}"/>
    <dgm:cxn modelId="{37A84B7B-325A-4BA1-875C-53D91F1E0C75}" type="presOf" srcId="{5EDA4800-70FC-41FD-9521-3C23A3793EBA}" destId="{7D1F221B-EFE9-46DA-B291-3EA6FE0DBCBE}" srcOrd="1" destOrd="0" presId="urn:microsoft.com/office/officeart/2005/8/layout/venn1"/>
    <dgm:cxn modelId="{4D999BA1-E528-4A4E-BB1D-EC8DF13F7F54}" srcId="{6D8C7D4E-29B4-4B97-A93F-B94ECCD53016}" destId="{8ADBE66C-CFED-4599-B25B-CE5F943A5E52}" srcOrd="1" destOrd="0" parTransId="{843B3856-1FD9-441E-94B7-FEC10CA3919A}" sibTransId="{E1EB45D8-630F-4E4D-8273-F5B991C392C5}"/>
    <dgm:cxn modelId="{B19E14A6-D954-4146-BC6B-AAE58E58915A}" type="presOf" srcId="{8ADBE66C-CFED-4599-B25B-CE5F943A5E52}" destId="{902FBE20-5293-4A06-A322-BA5BBDF1703D}" srcOrd="1" destOrd="0" presId="urn:microsoft.com/office/officeart/2005/8/layout/venn1"/>
    <dgm:cxn modelId="{575C9DCF-FB5F-451C-BB52-2232B1E58A41}" type="presOf" srcId="{6D8C7D4E-29B4-4B97-A93F-B94ECCD53016}" destId="{FE9BF26A-CE16-49E9-AAC9-BF022784AF97}" srcOrd="0" destOrd="0" presId="urn:microsoft.com/office/officeart/2005/8/layout/venn1"/>
    <dgm:cxn modelId="{8FAB79D1-E7EB-43CB-839D-A7347EFCA34B}" type="presOf" srcId="{8ADBE66C-CFED-4599-B25B-CE5F943A5E52}" destId="{F08AD1FA-208C-41D5-BDF7-AD17F9FE7B5A}" srcOrd="0" destOrd="0" presId="urn:microsoft.com/office/officeart/2005/8/layout/venn1"/>
    <dgm:cxn modelId="{26248F07-B1D1-46A6-947D-EE24A8BF2103}" type="presParOf" srcId="{FE9BF26A-CE16-49E9-AAC9-BF022784AF97}" destId="{74D8DEFD-EFAC-460D-953C-BB8832EDE295}" srcOrd="0" destOrd="0" presId="urn:microsoft.com/office/officeart/2005/8/layout/venn1"/>
    <dgm:cxn modelId="{FA57BD0D-DD37-4B9A-A661-B7E288800F71}" type="presParOf" srcId="{FE9BF26A-CE16-49E9-AAC9-BF022784AF97}" destId="{7D1F221B-EFE9-46DA-B291-3EA6FE0DBCBE}" srcOrd="1" destOrd="0" presId="urn:microsoft.com/office/officeart/2005/8/layout/venn1"/>
    <dgm:cxn modelId="{B9E36D72-4B66-4158-A68E-AA99EAEC7092}" type="presParOf" srcId="{FE9BF26A-CE16-49E9-AAC9-BF022784AF97}" destId="{F08AD1FA-208C-41D5-BDF7-AD17F9FE7B5A}" srcOrd="2" destOrd="0" presId="urn:microsoft.com/office/officeart/2005/8/layout/venn1"/>
    <dgm:cxn modelId="{34BDE9B5-63A0-419C-8053-702EBA3AD1E1}" type="presParOf" srcId="{FE9BF26A-CE16-49E9-AAC9-BF022784AF97}" destId="{902FBE20-5293-4A06-A322-BA5BBDF1703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8DEFD-EFAC-460D-953C-BB8832EDE295}">
      <dsp:nvSpPr>
        <dsp:cNvPr id="0" name=""/>
        <dsp:cNvSpPr/>
      </dsp:nvSpPr>
      <dsp:spPr>
        <a:xfrm>
          <a:off x="129788" y="4974"/>
          <a:ext cx="1818851" cy="18188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sz="6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sp:txBody>
      <dsp:txXfrm>
        <a:off x="383772" y="219456"/>
        <a:ext cx="1048707" cy="1389888"/>
      </dsp:txXfrm>
    </dsp:sp>
    <dsp:sp modelId="{F08AD1FA-208C-41D5-BDF7-AD17F9FE7B5A}">
      <dsp:nvSpPr>
        <dsp:cNvPr id="0" name=""/>
        <dsp:cNvSpPr/>
      </dsp:nvSpPr>
      <dsp:spPr>
        <a:xfrm>
          <a:off x="1440672" y="4974"/>
          <a:ext cx="1818851" cy="18188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sz="6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sp:txBody>
      <dsp:txXfrm>
        <a:off x="1956833" y="219456"/>
        <a:ext cx="1048707" cy="1389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emf"/><Relationship Id="rId2" Type="http://schemas.openxmlformats.org/officeDocument/2006/relationships/image" Target="../media/image2.wmf"/><Relationship Id="rId1" Type="http://schemas.openxmlformats.org/officeDocument/2006/relationships/image" Target="../media/image1.emf"/><Relationship Id="rId6" Type="http://schemas.openxmlformats.org/officeDocument/2006/relationships/image" Target="../media/image6.w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png"/><Relationship Id="rId1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84.wmf"/><Relationship Id="rId4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904C3-569C-43B8-A989-E6B23C823FFE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6C9B-A158-4E05-A5CD-CB7F576697B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714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3C3D1-E2AB-40A4-B761-64C86632AA29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749800"/>
            <a:ext cx="5389563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2789B-5E39-455D-846A-D9DA9EFE9B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4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12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37990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13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22238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14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86066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409B0366-D983-4125-86EA-24718AAD5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FB28ACFC-1E8B-4AE2-9119-4A2AE0329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B7F84AAA-9D7F-48E5-B677-10E2F6C148CA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17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F0B89640-252D-402E-803E-58D79912C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9EC39B7A-3147-4769-A677-6FA83676B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65067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E44D4AE8-7436-4AE0-8FA8-34DE130ACC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en-US" altLang="ko-KR"/>
              <a:t>제4세부과제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F9D1E2D9-77E2-452F-9244-283A93762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0D3522AF-D1B4-4E89-9343-D66B151410F3}" type="slidenum">
              <a:rPr kumimoji="0" lang="en-US" altLang="ko-KR" smtClean="0"/>
              <a:pPr/>
              <a:t>42</a:t>
            </a:fld>
            <a:endParaRPr kumimoji="0" lang="en-US" altLang="ko-KR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441FD8E3-2C38-4C14-9987-61EC79FB6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1363"/>
            <a:ext cx="6592888" cy="3709987"/>
          </a:xfrm>
          <a:ln/>
        </p:spPr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B440E27D-8184-4B1F-A1D1-FB5414FC3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7013" indent="-227013"/>
            <a:r>
              <a:rPr lang="ko-KR" altLang="en-US"/>
              <a:t>차례대로 자동으로 </a:t>
            </a:r>
            <a:r>
              <a:rPr lang="en-US" altLang="ko-KR"/>
              <a:t>play </a:t>
            </a:r>
            <a:r>
              <a:rPr lang="ko-KR" altLang="en-US"/>
              <a:t>됩니다</a:t>
            </a:r>
            <a:r>
              <a:rPr lang="en-US" altLang="ko-KR"/>
              <a:t>. (</a:t>
            </a:r>
            <a:r>
              <a:rPr lang="ko-KR" altLang="en-US"/>
              <a:t>단 스피커 모양은 편집모드에서는 더블클릭</a:t>
            </a:r>
            <a:r>
              <a:rPr lang="en-US" altLang="ko-KR"/>
              <a:t>/</a:t>
            </a:r>
            <a:r>
              <a:rPr lang="ko-KR" altLang="en-US"/>
              <a:t>슬라이드쇼 환경에서는 원클릭에 재생됩니다</a:t>
            </a:r>
            <a:r>
              <a:rPr lang="en-US" altLang="ko-KR"/>
              <a:t>)</a:t>
            </a:r>
          </a:p>
          <a:p>
            <a:pPr marL="227013" indent="-227013">
              <a:buFontTx/>
              <a:buAutoNum type="arabicPeriod"/>
            </a:pPr>
            <a:r>
              <a:rPr lang="en-US" altLang="ko-KR"/>
              <a:t> </a:t>
            </a:r>
            <a:r>
              <a:rPr lang="ko-KR" altLang="en-US"/>
              <a:t>실험을 위한 오디오환경</a:t>
            </a:r>
          </a:p>
          <a:p>
            <a:pPr marL="227013" indent="-227013">
              <a:buFontTx/>
              <a:buAutoNum type="arabicPeriod"/>
            </a:pPr>
            <a:r>
              <a:rPr lang="ko-KR" altLang="en-US"/>
              <a:t> </a:t>
            </a:r>
            <a:r>
              <a:rPr lang="en-US" altLang="ko-KR"/>
              <a:t>Adaptive </a:t>
            </a:r>
            <a:r>
              <a:rPr lang="ko-KR" altLang="en-US"/>
              <a:t>후 </a:t>
            </a:r>
            <a:r>
              <a:rPr lang="en-US" altLang="ko-KR"/>
              <a:t>Speech Signal </a:t>
            </a:r>
            <a:r>
              <a:rPr lang="ko-KR" altLang="en-US"/>
              <a:t>입력</a:t>
            </a:r>
          </a:p>
          <a:p>
            <a:pPr marL="227013" indent="-227013">
              <a:buFontTx/>
              <a:buAutoNum type="arabicPeriod"/>
            </a:pPr>
            <a:r>
              <a:rPr lang="ko-KR" altLang="en-US"/>
              <a:t> 출력</a:t>
            </a:r>
          </a:p>
        </p:txBody>
      </p:sp>
    </p:spTree>
    <p:extLst>
      <p:ext uri="{BB962C8B-B14F-4D97-AF65-F5344CB8AC3E}">
        <p14:creationId xmlns:p14="http://schemas.microsoft.com/office/powerpoint/2010/main" val="60078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18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13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75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9438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63EEC655-94E2-4F63-AE97-97448F6583E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94043B3A-4116-4246-AC1A-371DADBA1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3">
            <a:extLst>
              <a:ext uri="{FF2B5EF4-FFF2-40B4-BE49-F238E27FC236}">
                <a16:creationId xmlns:a16="http://schemas.microsoft.com/office/drawing/2014/main" id="{CFEA5C95-BF2E-48BB-89F9-E3E764B2F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619B-914C-494F-891B-9F2D46FBE7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866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1B7F6B32-ABDB-4396-B35B-C942264537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2">
            <a:extLst>
              <a:ext uri="{FF2B5EF4-FFF2-40B4-BE49-F238E27FC236}">
                <a16:creationId xmlns:a16="http://schemas.microsoft.com/office/drawing/2014/main" id="{EE95AD68-3D8D-471D-B904-63C527257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3">
            <a:extLst>
              <a:ext uri="{FF2B5EF4-FFF2-40B4-BE49-F238E27FC236}">
                <a16:creationId xmlns:a16="http://schemas.microsoft.com/office/drawing/2014/main" id="{4CAFDFE8-0CD2-4308-B350-B0B420BBF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DF94-BFD5-4EEC-AFD1-DA0169C5CA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64600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FBB986E0-15E0-4022-AC40-DDB45A63B7C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AC19D008-EC93-4702-B8E7-F3F77A589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3">
            <a:extLst>
              <a:ext uri="{FF2B5EF4-FFF2-40B4-BE49-F238E27FC236}">
                <a16:creationId xmlns:a16="http://schemas.microsoft.com/office/drawing/2014/main" id="{36D0C01E-BA7F-4047-B6F4-8506446D7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FC48-9A05-4A22-A7DC-27B684C8F2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039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00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94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21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36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19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443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64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7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6B93-DFC6-4870-B667-2282D4769E1A}" type="datetimeFigureOut">
              <a:rPr lang="ko-KR" altLang="en-US" smtClean="0"/>
              <a:t>2020-08-24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8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3.jpe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2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3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3.jpeg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6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6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75.wmf"/><Relationship Id="rId4" Type="http://schemas.openxmlformats.org/officeDocument/2006/relationships/image" Target="../media/image7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10" Type="http://schemas.openxmlformats.org/officeDocument/2006/relationships/image" Target="../media/image83.wmf"/><Relationship Id="rId4" Type="http://schemas.openxmlformats.org/officeDocument/2006/relationships/image" Target="../media/image78.wmf"/><Relationship Id="rId9" Type="http://schemas.openxmlformats.org/officeDocument/2006/relationships/image" Target="../media/image8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49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9.bin"/><Relationship Id="rId1" Type="http://schemas.openxmlformats.org/officeDocument/2006/relationships/vmlDrawing" Target="../drawings/vmlDrawing17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8.wm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46.bin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4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emf"/><Relationship Id="rId20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Relationship Id="rId2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10.wmf"/><Relationship Id="rId9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117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57.bin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13" Type="http://schemas.openxmlformats.org/officeDocument/2006/relationships/image" Target="../media/image120.png"/><Relationship Id="rId3" Type="http://schemas.openxmlformats.org/officeDocument/2006/relationships/video" Target="file:///D:\My%20Download%20Files\IWM_prsnt\output.MPG" TargetMode="External"/><Relationship Id="rId7" Type="http://schemas.openxmlformats.org/officeDocument/2006/relationships/audio" Target="../media/media2.WAV"/><Relationship Id="rId12" Type="http://schemas.openxmlformats.org/officeDocument/2006/relationships/image" Target="../media/image119.png"/><Relationship Id="rId2" Type="http://schemas.openxmlformats.org/officeDocument/2006/relationships/video" Target="file:///D:\My%20Download%20Files\IWM_prsnt\input.MPG" TargetMode="External"/><Relationship Id="rId1" Type="http://schemas.openxmlformats.org/officeDocument/2006/relationships/video" Target="file:///D:\My%20Download%20Files\IWM_prsnt\ENV.MPG" TargetMode="External"/><Relationship Id="rId6" Type="http://schemas.microsoft.com/office/2007/relationships/media" Target="../media/media2.WAV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1.WAV"/><Relationship Id="rId15" Type="http://schemas.openxmlformats.org/officeDocument/2006/relationships/image" Target="../media/image122.png"/><Relationship Id="rId10" Type="http://schemas.openxmlformats.org/officeDocument/2006/relationships/slideLayout" Target="../slideLayouts/slideLayout7.xml"/><Relationship Id="rId4" Type="http://schemas.microsoft.com/office/2007/relationships/media" Target="../media/media1.WAV"/><Relationship Id="rId9" Type="http://schemas.openxmlformats.org/officeDocument/2006/relationships/audio" Target="../media/media3.WAV"/><Relationship Id="rId1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oleObject" Target="../embeddings/oleObject59.bin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126.wmf"/><Relationship Id="rId5" Type="http://schemas.openxmlformats.org/officeDocument/2006/relationships/image" Target="../media/image127.jpeg"/><Relationship Id="rId10" Type="http://schemas.openxmlformats.org/officeDocument/2006/relationships/oleObject" Target="../embeddings/oleObject62.bin"/><Relationship Id="rId4" Type="http://schemas.openxmlformats.org/officeDocument/2006/relationships/image" Target="../media/image123.wmf"/><Relationship Id="rId9" Type="http://schemas.openxmlformats.org/officeDocument/2006/relationships/image" Target="../media/image125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28.wmf"/><Relationship Id="rId9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jpeg"/><Relationship Id="rId18" Type="http://schemas.openxmlformats.org/officeDocument/2006/relationships/audio" Target="../media/audio7.wav"/><Relationship Id="rId3" Type="http://schemas.openxmlformats.org/officeDocument/2006/relationships/image" Target="../media/image17.wmf"/><Relationship Id="rId21" Type="http://schemas.openxmlformats.org/officeDocument/2006/relationships/audio" Target="../media/audio10.wav"/><Relationship Id="rId7" Type="http://schemas.openxmlformats.org/officeDocument/2006/relationships/audio" Target="../media/audio5.wav"/><Relationship Id="rId12" Type="http://schemas.openxmlformats.org/officeDocument/2006/relationships/image" Target="../media/image22.jpe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20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1.jpeg"/><Relationship Id="rId5" Type="http://schemas.openxmlformats.org/officeDocument/2006/relationships/audio" Target="../media/audio3.wav"/><Relationship Id="rId15" Type="http://schemas.openxmlformats.org/officeDocument/2006/relationships/image" Target="../media/image25.jpeg"/><Relationship Id="rId23" Type="http://schemas.openxmlformats.org/officeDocument/2006/relationships/image" Target="../media/image28.png"/><Relationship Id="rId10" Type="http://schemas.openxmlformats.org/officeDocument/2006/relationships/image" Target="../media/image20.wmf"/><Relationship Id="rId19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image" Target="../media/image19.wmf"/><Relationship Id="rId14" Type="http://schemas.openxmlformats.org/officeDocument/2006/relationships/image" Target="../media/image24.jpe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2694" y="2595282"/>
            <a:ext cx="10385612" cy="847445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F146A2D-2C62-414E-96BE-A3CED8296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95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7372051-380F-46D7-99A7-FAE515BAE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06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3000" dirty="0">
                <a:latin typeface="Arial" panose="020B0604020202020204" pitchFamily="34" charset="0"/>
              </a:rPr>
              <a:t>Assumptions and limitations on ICA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54F3BFE-5E42-4015-B401-5D71785DE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6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ko-KR" sz="2400">
                <a:latin typeface="Arial" panose="020B0604020202020204" pitchFamily="34" charset="0"/>
              </a:rPr>
              <a:t>Basic assumptions: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Individual source signals are statistically independent of the other source signals.</a:t>
            </a:r>
          </a:p>
          <a:p>
            <a:pPr lvl="1"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# of sources ≤ # of observations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b="1" i="1">
                <a:latin typeface="Arial" panose="020B0604020202020204" pitchFamily="34" charset="0"/>
              </a:rPr>
              <a:t>x = As     s=Wx</a:t>
            </a:r>
          </a:p>
          <a:p>
            <a:pPr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ko-KR" sz="2400">
                <a:latin typeface="Arial" panose="020B0604020202020204" pitchFamily="34" charset="0"/>
              </a:rPr>
              <a:t>Limitations: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Scale and sign indeterminacy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>
                <a:latin typeface="Arial" panose="020B0604020202020204" pitchFamily="34" charset="0"/>
              </a:rPr>
              <a:t>We cannot determine the variance of sources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b="1" i="1">
                <a:latin typeface="Arial" panose="020B0604020202020204" pitchFamily="34" charset="0"/>
              </a:rPr>
              <a:t>x = As = (A/</a:t>
            </a:r>
            <a:r>
              <a:rPr lang="el-GR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α</a:t>
            </a:r>
            <a:r>
              <a:rPr lang="en-US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en-US" altLang="ko-KR" b="1" i="1">
                <a:latin typeface="Arial" panose="020B0604020202020204" pitchFamily="34" charset="0"/>
              </a:rPr>
              <a:t> (</a:t>
            </a:r>
            <a:r>
              <a:rPr lang="el-GR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α</a:t>
            </a:r>
            <a:r>
              <a:rPr lang="en-US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s)=A’s’</a:t>
            </a:r>
            <a:endParaRPr lang="en-US" altLang="ko-KR" b="1" i="1">
              <a:latin typeface="Arial" panose="020B060402020202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endParaRPr lang="en-US" altLang="ko-KR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Permutation indeterminacy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>
                <a:latin typeface="Arial" panose="020B0604020202020204" pitchFamily="34" charset="0"/>
              </a:rPr>
              <a:t>We cannot determine the order of sources</a:t>
            </a:r>
            <a:endParaRPr lang="en-US" altLang="ko-KR" sz="1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Sources should be non-Gaussian. At most one source can be Gaussian.</a:t>
            </a:r>
          </a:p>
        </p:txBody>
      </p:sp>
    </p:spTree>
    <p:extLst>
      <p:ext uri="{BB962C8B-B14F-4D97-AF65-F5344CB8AC3E}">
        <p14:creationId xmlns:p14="http://schemas.microsoft.com/office/powerpoint/2010/main" val="25294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11.2. Information Theory</a:t>
            </a:r>
            <a:endParaRPr lang="ko-KR" altLang="en-US" sz="32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6CC3319-162D-4D34-A458-7659B42CEFC9}"/>
              </a:ext>
            </a:extLst>
          </p:cNvPr>
          <p:cNvSpPr txBox="1">
            <a:spLocks noChangeArrowheads="1"/>
          </p:cNvSpPr>
          <p:nvPr/>
        </p:nvSpPr>
        <p:spPr>
          <a:xfrm>
            <a:off x="1691196" y="1253971"/>
            <a:ext cx="82184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00">
                <a:latin typeface="Arial" panose="020B0604020202020204" pitchFamily="34" charset="0"/>
              </a:rPr>
              <a:t>What is Entropy? </a:t>
            </a:r>
          </a:p>
          <a:p>
            <a:r>
              <a:rPr lang="en-US" altLang="ko-KR" sz="2600">
                <a:latin typeface="Arial" panose="020B0604020202020204" pitchFamily="34" charset="0"/>
              </a:rPr>
              <a:t>Definition: The average amount of information of the source.</a:t>
            </a: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r>
              <a:rPr lang="en-US" altLang="ko-KR" sz="2600">
                <a:latin typeface="Arial" panose="020B0604020202020204" pitchFamily="34" charset="0"/>
              </a:rPr>
              <a:t>Ex) Two Symbol Sources</a:t>
            </a:r>
          </a:p>
          <a:p>
            <a:pPr lvl="1"/>
            <a:endParaRPr lang="en-US" altLang="ko-KR" sz="2200" dirty="0">
              <a:latin typeface="Arial" panose="020B0604020202020204" pitchFamily="34" charset="0"/>
            </a:endParaRPr>
          </a:p>
        </p:txBody>
      </p:sp>
      <p:graphicFrame>
        <p:nvGraphicFramePr>
          <p:cNvPr id="22" name="Object 30">
            <a:extLst>
              <a:ext uri="{FF2B5EF4-FFF2-40B4-BE49-F238E27FC236}">
                <a16:creationId xmlns:a16="http://schemas.microsoft.com/office/drawing/2014/main" id="{643CA35E-8956-4C39-9048-E0727E41D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47859"/>
              </p:ext>
            </p:extLst>
          </p:nvPr>
        </p:nvGraphicFramePr>
        <p:xfrm>
          <a:off x="1845184" y="2722409"/>
          <a:ext cx="4897437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3" imgW="2565400" imgH="914400" progId="Equation.3">
                  <p:embed/>
                </p:oleObj>
              </mc:Choice>
              <mc:Fallback>
                <p:oleObj name="Equation" r:id="rId3" imgW="2565400" imgH="914400" progId="Equation.3">
                  <p:embed/>
                  <p:pic>
                    <p:nvPicPr>
                      <p:cNvPr id="22532" name="Object 30">
                        <a:extLst>
                          <a:ext uri="{FF2B5EF4-FFF2-40B4-BE49-F238E27FC236}">
                            <a16:creationId xmlns:a16="http://schemas.microsoft.com/office/drawing/2014/main" id="{16EF95C1-B4C4-48A7-92EB-2B8534EEA8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184" y="2722409"/>
                        <a:ext cx="4897437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2">
            <a:extLst>
              <a:ext uri="{FF2B5EF4-FFF2-40B4-BE49-F238E27FC236}">
                <a16:creationId xmlns:a16="http://schemas.microsoft.com/office/drawing/2014/main" id="{992984D2-8BEF-4629-8C01-955E8B0A3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894895"/>
              </p:ext>
            </p:extLst>
          </p:nvPr>
        </p:nvGraphicFramePr>
        <p:xfrm>
          <a:off x="1918209" y="5098896"/>
          <a:ext cx="46815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수식" r:id="rId5" imgW="2641600" imgH="419100" progId="Equation.3">
                  <p:embed/>
                </p:oleObj>
              </mc:Choice>
              <mc:Fallback>
                <p:oleObj name="수식" r:id="rId5" imgW="2641600" imgH="419100" progId="Equation.3">
                  <p:embed/>
                  <p:pic>
                    <p:nvPicPr>
                      <p:cNvPr id="22533" name="Object 32">
                        <a:extLst>
                          <a:ext uri="{FF2B5EF4-FFF2-40B4-BE49-F238E27FC236}">
                            <a16:creationId xmlns:a16="http://schemas.microsoft.com/office/drawing/2014/main" id="{B76DA57C-B9A7-418C-A9D2-F1381B5FE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209" y="5098896"/>
                        <a:ext cx="4681537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34">
            <a:extLst>
              <a:ext uri="{FF2B5EF4-FFF2-40B4-BE49-F238E27FC236}">
                <a16:creationId xmlns:a16="http://schemas.microsoft.com/office/drawing/2014/main" id="{ECEECD16-2F53-4694-8027-943DC0FC9927}"/>
              </a:ext>
            </a:extLst>
          </p:cNvPr>
          <p:cNvGrpSpPr>
            <a:grpSpLocks/>
          </p:cNvGrpSpPr>
          <p:nvPr/>
        </p:nvGrpSpPr>
        <p:grpSpPr bwMode="auto">
          <a:xfrm>
            <a:off x="6885496" y="3514571"/>
            <a:ext cx="3289300" cy="2179638"/>
            <a:chOff x="3312" y="2400"/>
            <a:chExt cx="2208" cy="1558"/>
          </a:xfrm>
        </p:grpSpPr>
        <p:sp>
          <p:nvSpPr>
            <p:cNvPr id="25" name="Line 35">
              <a:extLst>
                <a:ext uri="{FF2B5EF4-FFF2-40B4-BE49-F238E27FC236}">
                  <a16:creationId xmlns:a16="http://schemas.microsoft.com/office/drawing/2014/main" id="{7F7070EC-C37D-4B26-B858-F558D0C77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240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6" name="Line 36">
              <a:extLst>
                <a:ext uri="{FF2B5EF4-FFF2-40B4-BE49-F238E27FC236}">
                  <a16:creationId xmlns:a16="http://schemas.microsoft.com/office/drawing/2014/main" id="{03BE62E1-41C4-4AB2-82D5-08E4234A4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696"/>
              <a:ext cx="19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grpSp>
          <p:nvGrpSpPr>
            <p:cNvPr id="27" name="Group 37">
              <a:extLst>
                <a:ext uri="{FF2B5EF4-FFF2-40B4-BE49-F238E27FC236}">
                  <a16:creationId xmlns:a16="http://schemas.microsoft.com/office/drawing/2014/main" id="{369A226D-1B93-4716-95A6-229100B10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544"/>
              <a:ext cx="1584" cy="1152"/>
              <a:chOff x="3504" y="2544"/>
              <a:chExt cx="1440" cy="1152"/>
            </a:xfrm>
          </p:grpSpPr>
          <p:sp>
            <p:nvSpPr>
              <p:cNvPr id="37" name="Arc 38">
                <a:extLst>
                  <a:ext uri="{FF2B5EF4-FFF2-40B4-BE49-F238E27FC236}">
                    <a16:creationId xmlns:a16="http://schemas.microsoft.com/office/drawing/2014/main" id="{45FD9571-EB6E-4148-9355-37160F3454D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504" y="2544"/>
                <a:ext cx="720" cy="1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8" name="Arc 39">
                <a:extLst>
                  <a:ext uri="{FF2B5EF4-FFF2-40B4-BE49-F238E27FC236}">
                    <a16:creationId xmlns:a16="http://schemas.microsoft.com/office/drawing/2014/main" id="{30F982D0-CB77-4C04-B984-256D570501B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4224" y="2544"/>
                <a:ext cx="720" cy="1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28" name="Text Box 40">
              <a:extLst>
                <a:ext uri="{FF2B5EF4-FFF2-40B4-BE49-F238E27FC236}">
                  <a16:creationId xmlns:a16="http://schemas.microsoft.com/office/drawing/2014/main" id="{E3F1247A-B78E-4FFF-B756-828BC4126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3648"/>
              <a:ext cx="24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 i="1">
                  <a:latin typeface="Times New Roman" panose="02020603050405020304" pitchFamily="18" charset="0"/>
                </a:rPr>
                <a:t>p</a:t>
              </a:r>
              <a:endParaRPr lang="en-US" altLang="ko-KR" sz="1800">
                <a:latin typeface="Times New Roman" panose="02020603050405020304" pitchFamily="18" charset="0"/>
              </a:endParaRPr>
            </a:p>
          </p:txBody>
        </p:sp>
        <p:sp>
          <p:nvSpPr>
            <p:cNvPr id="29" name="Text Box 41">
              <a:extLst>
                <a:ext uri="{FF2B5EF4-FFF2-40B4-BE49-F238E27FC236}">
                  <a16:creationId xmlns:a16="http://schemas.microsoft.com/office/drawing/2014/main" id="{B1AE413E-905C-45B9-8706-15AA38831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3696"/>
              <a:ext cx="1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Text Box 42">
              <a:extLst>
                <a:ext uri="{FF2B5EF4-FFF2-40B4-BE49-F238E27FC236}">
                  <a16:creationId xmlns:a16="http://schemas.microsoft.com/office/drawing/2014/main" id="{7DBBAEDE-AB26-47C9-9C93-FA2AE8038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3696"/>
              <a:ext cx="19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245A4C7A-267C-4986-8933-4ECDEABD2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544"/>
              <a:ext cx="0" cy="1152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295D4DD1-66C1-4B3A-A5FA-50A7F25F06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6" y="2544"/>
              <a:ext cx="1008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342B95AF-978F-48B2-9037-939BBEFCF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448"/>
              <a:ext cx="19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 Box 46">
              <a:extLst>
                <a:ext uri="{FF2B5EF4-FFF2-40B4-BE49-F238E27FC236}">
                  <a16:creationId xmlns:a16="http://schemas.microsoft.com/office/drawing/2014/main" id="{CBBC368C-778A-4668-BA85-33943311C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69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1/2</a:t>
              </a:r>
            </a:p>
          </p:txBody>
        </p:sp>
        <p:sp>
          <p:nvSpPr>
            <p:cNvPr id="35" name="Line 47">
              <a:extLst>
                <a:ext uri="{FF2B5EF4-FFF2-40B4-BE49-F238E27FC236}">
                  <a16:creationId xmlns:a16="http://schemas.microsoft.com/office/drawing/2014/main" id="{EB07B904-F23C-421C-9182-33C4F984F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8" y="2976"/>
              <a:ext cx="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6" name="Line 48">
              <a:extLst>
                <a:ext uri="{FF2B5EF4-FFF2-40B4-BE49-F238E27FC236}">
                  <a16:creationId xmlns:a16="http://schemas.microsoft.com/office/drawing/2014/main" id="{5A4DB011-D70A-4454-8653-825D47154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2976"/>
              <a:ext cx="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063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DECA33B0-1CFC-4679-ABE3-71BD3EC317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17215" y="1005397"/>
            <a:ext cx="8218488" cy="4525963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Differential Entropy </a:t>
            </a:r>
          </a:p>
          <a:p>
            <a:pPr lvl="1" eaLnBrk="1" hangingPunct="1"/>
            <a:endParaRPr lang="en-US" altLang="ko-KR" sz="220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ko-KR" sz="2200">
                <a:latin typeface="Arial" panose="020B0604020202020204" pitchFamily="34" charset="0"/>
              </a:rPr>
              <a:t>Bounded Case: Uniform Distribution</a:t>
            </a:r>
          </a:p>
          <a:p>
            <a:pPr lvl="1" eaLnBrk="1" hangingPunct="1"/>
            <a:r>
              <a:rPr lang="en-US" altLang="ko-KR" sz="2200">
                <a:latin typeface="Arial" panose="020B0604020202020204" pitchFamily="34" charset="0"/>
              </a:rPr>
              <a:t>Unbounded Case: Normal Distribution (Gaussian)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Joint Entropy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Mutual Information</a:t>
            </a:r>
          </a:p>
          <a:p>
            <a:pPr lvl="1" eaLnBrk="1" hangingPunct="1"/>
            <a:endParaRPr lang="en-US" altLang="ko-KR" sz="2200"/>
          </a:p>
        </p:txBody>
      </p:sp>
      <p:graphicFrame>
        <p:nvGraphicFramePr>
          <p:cNvPr id="24579" name="Object 5">
            <a:extLst>
              <a:ext uri="{FF2B5EF4-FFF2-40B4-BE49-F238E27FC236}">
                <a16:creationId xmlns:a16="http://schemas.microsoft.com/office/drawing/2014/main" id="{9CAB7426-F81C-4600-9BB7-F750C1C27B4B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739270927"/>
              </p:ext>
            </p:extLst>
          </p:nvPr>
        </p:nvGraphicFramePr>
        <p:xfrm>
          <a:off x="5371653" y="962534"/>
          <a:ext cx="3744912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Equation" r:id="rId4" imgW="1701800" imgH="279400" progId="Equation.3">
                  <p:embed/>
                </p:oleObj>
              </mc:Choice>
              <mc:Fallback>
                <p:oleObj name="Equation" r:id="rId4" imgW="1701800" imgH="279400" progId="Equation.3">
                  <p:embed/>
                  <p:pic>
                    <p:nvPicPr>
                      <p:cNvPr id="24579" name="Object 5">
                        <a:extLst>
                          <a:ext uri="{FF2B5EF4-FFF2-40B4-BE49-F238E27FC236}">
                            <a16:creationId xmlns:a16="http://schemas.microsoft.com/office/drawing/2014/main" id="{9CAB7426-F81C-4600-9BB7-F750C1C27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1653" y="962534"/>
                        <a:ext cx="3744912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7">
            <a:extLst>
              <a:ext uri="{FF2B5EF4-FFF2-40B4-BE49-F238E27FC236}">
                <a16:creationId xmlns:a16="http://schemas.microsoft.com/office/drawing/2014/main" id="{19DA02EF-105F-4768-A923-874D835CA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658184"/>
              </p:ext>
            </p:extLst>
          </p:nvPr>
        </p:nvGraphicFramePr>
        <p:xfrm>
          <a:off x="2852290" y="3770821"/>
          <a:ext cx="6337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Equation" r:id="rId6" imgW="2679700" imgH="279400" progId="Equation.3">
                  <p:embed/>
                </p:oleObj>
              </mc:Choice>
              <mc:Fallback>
                <p:oleObj name="Equation" r:id="rId6" imgW="2679700" imgH="279400" progId="Equation.3">
                  <p:embed/>
                  <p:pic>
                    <p:nvPicPr>
                      <p:cNvPr id="24581" name="Object 7">
                        <a:extLst>
                          <a:ext uri="{FF2B5EF4-FFF2-40B4-BE49-F238E27FC236}">
                            <a16:creationId xmlns:a16="http://schemas.microsoft.com/office/drawing/2014/main" id="{19DA02EF-105F-4768-A923-874D835CA7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290" y="3770821"/>
                        <a:ext cx="63373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75F1F072-11EA-4D65-A0A4-80EF4E72C908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49888526"/>
              </p:ext>
            </p:extLst>
          </p:nvPr>
        </p:nvGraphicFramePr>
        <p:xfrm>
          <a:off x="2869753" y="4994784"/>
          <a:ext cx="5505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8" imgW="2717800" imgH="431800" progId="Equation.3">
                  <p:embed/>
                </p:oleObj>
              </mc:Choice>
              <mc:Fallback>
                <p:oleObj name="Equation" r:id="rId8" imgW="2717800" imgH="431800" progId="Equation.3">
                  <p:embed/>
                  <p:pic>
                    <p:nvPicPr>
                      <p:cNvPr id="24582" name="Object 9">
                        <a:extLst>
                          <a:ext uri="{FF2B5EF4-FFF2-40B4-BE49-F238E27FC236}">
                            <a16:creationId xmlns:a16="http://schemas.microsoft.com/office/drawing/2014/main" id="{75F1F072-11EA-4D65-A0A4-80EF4E72C9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9753" y="4994784"/>
                        <a:ext cx="5505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00937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D70D3CE-1A02-40DD-9DA9-94FF6166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938212"/>
            <a:ext cx="4457700" cy="5429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CCC83BA-8B5C-441E-85DD-1D91AF24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1707639"/>
            <a:ext cx="57912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78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7BD021-0A31-4015-92AA-24505F31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342900"/>
            <a:ext cx="95821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5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AFAEAE9-BF6C-47C2-9C01-C0CC7080C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10560"/>
            <a:ext cx="9187648" cy="660879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Probability Density Function</a:t>
            </a:r>
          </a:p>
        </p:txBody>
      </p:sp>
      <p:graphicFrame>
        <p:nvGraphicFramePr>
          <p:cNvPr id="27651" name="Object 4">
            <a:extLst>
              <a:ext uri="{FF2B5EF4-FFF2-40B4-BE49-F238E27FC236}">
                <a16:creationId xmlns:a16="http://schemas.microsoft.com/office/drawing/2014/main" id="{74CB7AAC-6F7C-46AE-89A5-9EA111FAD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483031"/>
              </p:ext>
            </p:extLst>
          </p:nvPr>
        </p:nvGraphicFramePr>
        <p:xfrm>
          <a:off x="1305526" y="1892268"/>
          <a:ext cx="6030912" cy="444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수식" r:id="rId3" imgW="2895600" imgH="2133600" progId="Equation.3">
                  <p:embed/>
                </p:oleObj>
              </mc:Choice>
              <mc:Fallback>
                <p:oleObj name="수식" r:id="rId3" imgW="2895600" imgH="2133600" progId="Equation.3">
                  <p:embed/>
                  <p:pic>
                    <p:nvPicPr>
                      <p:cNvPr id="27651" name="Object 4">
                        <a:extLst>
                          <a:ext uri="{FF2B5EF4-FFF2-40B4-BE49-F238E27FC236}">
                            <a16:creationId xmlns:a16="http://schemas.microsoft.com/office/drawing/2014/main" id="{74CB7AAC-6F7C-46AE-89A5-9EA111FAD8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526" y="1892268"/>
                        <a:ext cx="6030912" cy="444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제목 1">
            <a:extLst>
              <a:ext uri="{FF2B5EF4-FFF2-40B4-BE49-F238E27FC236}">
                <a16:creationId xmlns:a16="http://schemas.microsoft.com/office/drawing/2014/main" id="{77628FD6-9F93-41B6-B815-A22F32FE64D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11.3. Probability</a:t>
            </a:r>
            <a:endParaRPr lang="ko-KR" altLang="en-US" sz="3200" b="1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DC0DF37-ABD3-48C8-89CD-9BFC7461C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339" y="724657"/>
            <a:ext cx="3076267" cy="285304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89DD511-ECE8-4BEA-91A9-743AF9471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577" y="3795969"/>
            <a:ext cx="3076267" cy="26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57C4E87-A50A-49CD-BEA2-538B6295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781175"/>
            <a:ext cx="2466975" cy="4762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83B0C61-9567-4425-93D3-CC03D777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2" y="2862263"/>
            <a:ext cx="3105956" cy="248126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22E1B6-CE1D-482F-A72E-009EF674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5686425"/>
            <a:ext cx="6972300" cy="533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3ED501-BBAE-4DF3-A4CB-91F8A605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964" y="638175"/>
            <a:ext cx="5139883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9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3">
            <a:extLst>
              <a:ext uri="{FF2B5EF4-FFF2-40B4-BE49-F238E27FC236}">
                <a16:creationId xmlns:a16="http://schemas.microsoft.com/office/drawing/2014/main" id="{630E2C8F-D6F6-46B5-B846-6F4FBF7247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60563"/>
            <a:ext cx="8147050" cy="4525963"/>
          </a:xfrm>
        </p:spPr>
        <p:txBody>
          <a:bodyPr/>
          <a:lstStyle/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Objective Function of ICA</a:t>
            </a: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Minimizing Mutual Information</a:t>
            </a:r>
          </a:p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Maximizing Entropy H(y)</a:t>
            </a:r>
          </a:p>
        </p:txBody>
      </p:sp>
      <p:grpSp>
        <p:nvGrpSpPr>
          <p:cNvPr id="1036" name="Group 4">
            <a:extLst>
              <a:ext uri="{FF2B5EF4-FFF2-40B4-BE49-F238E27FC236}">
                <a16:creationId xmlns:a16="http://schemas.microsoft.com/office/drawing/2014/main" id="{EB1FF61F-2E81-498C-85AE-8059B6C517F7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4437063"/>
            <a:ext cx="4038600" cy="2189163"/>
            <a:chOff x="3016" y="1752"/>
            <a:chExt cx="2544" cy="1379"/>
          </a:xfrm>
        </p:grpSpPr>
        <p:grpSp>
          <p:nvGrpSpPr>
            <p:cNvPr id="2" name="Diagram 5">
              <a:extLst>
                <a:ext uri="{FF2B5EF4-FFF2-40B4-BE49-F238E27FC236}">
                  <a16:creationId xmlns:a16="http://schemas.microsoft.com/office/drawing/2014/main" id="{C7DDAE16-B47B-4880-830E-3703C4AA62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6" y="1752"/>
              <a:ext cx="2544" cy="1379"/>
              <a:chOff x="1586" y="1444"/>
              <a:chExt cx="2544" cy="1379"/>
            </a:xfrm>
          </p:grpSpPr>
          <p:sp>
            <p:nvSpPr>
              <p:cNvPr id="3" name="_s12292">
                <a:extLst>
                  <a:ext uri="{FF2B5EF4-FFF2-40B4-BE49-F238E27FC236}">
                    <a16:creationId xmlns:a16="http://schemas.microsoft.com/office/drawing/2014/main" id="{7B4B3695-2EA3-4CD3-A98A-15075A0A8B1F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797" y="1875"/>
                <a:ext cx="517" cy="51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17399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" name="_s12293">
                <a:extLst>
                  <a:ext uri="{FF2B5EF4-FFF2-40B4-BE49-F238E27FC236}">
                    <a16:creationId xmlns:a16="http://schemas.microsoft.com/office/drawing/2014/main" id="{0332190D-9F0C-4A16-B340-AB9453475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2069"/>
                <a:ext cx="51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</a:p>
            </p:txBody>
          </p:sp>
          <p:sp>
            <p:nvSpPr>
              <p:cNvPr id="5" name="_s12294">
                <a:extLst>
                  <a:ext uri="{FF2B5EF4-FFF2-40B4-BE49-F238E27FC236}">
                    <a16:creationId xmlns:a16="http://schemas.microsoft.com/office/drawing/2014/main" id="{1678BBF2-E776-4FB2-BCC8-4B02346918BC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402" y="1875"/>
                <a:ext cx="517" cy="51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17399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" name="_s12295">
                <a:extLst>
                  <a:ext uri="{FF2B5EF4-FFF2-40B4-BE49-F238E27FC236}">
                    <a16:creationId xmlns:a16="http://schemas.microsoft.com/office/drawing/2014/main" id="{16C14118-A3DF-4302-91D4-2F0294FD2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069"/>
                <a:ext cx="51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</a:p>
            </p:txBody>
          </p:sp>
          <p:graphicFrame>
            <p:nvGraphicFramePr>
              <p:cNvPr id="7" name="개체 6">
                <a:extLst>
                  <a:ext uri="{FF2B5EF4-FFF2-40B4-BE49-F238E27FC236}">
                    <a16:creationId xmlns:a16="http://schemas.microsoft.com/office/drawing/2014/main" id="{5CF05AF0-B85C-41E0-8E55-3FF174F28F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0" y="2033"/>
              <a:ext cx="499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07" name="Equation" r:id="rId4" imgW="419040" imgH="215640" progId="Equation.3">
                      <p:embed/>
                    </p:oleObj>
                  </mc:Choice>
                  <mc:Fallback>
                    <p:oleObj name="Equation" r:id="rId4" imgW="419040" imgH="215640" progId="Equation.3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0" y="2033"/>
                            <a:ext cx="499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개체 7">
                <a:extLst>
                  <a:ext uri="{FF2B5EF4-FFF2-40B4-BE49-F238E27FC236}">
                    <a16:creationId xmlns:a16="http://schemas.microsoft.com/office/drawing/2014/main" id="{CBBB3E47-C30B-4D32-B01C-603DFCA2E8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39" y="1604"/>
              <a:ext cx="671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08" name="Equation" r:id="rId6" imgW="583920" imgH="215640" progId="Equation.3">
                      <p:embed/>
                    </p:oleObj>
                  </mc:Choice>
                  <mc:Fallback>
                    <p:oleObj name="Equation" r:id="rId6" imgW="583920" imgH="21564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9" y="1604"/>
                            <a:ext cx="671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AutoShape 13">
                <a:extLst>
                  <a:ext uri="{FF2B5EF4-FFF2-40B4-BE49-F238E27FC236}">
                    <a16:creationId xmlns:a16="http://schemas.microsoft.com/office/drawing/2014/main" id="{5B71882F-7BB1-4B71-B4B2-F5FEACF5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2124"/>
                <a:ext cx="91" cy="363"/>
              </a:xfrm>
              <a:prstGeom prst="downArrow">
                <a:avLst>
                  <a:gd name="adj1" fmla="val 50000"/>
                  <a:gd name="adj2" fmla="val 997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aphicFrame>
          <p:nvGraphicFramePr>
            <p:cNvPr id="1063" name="Object 14">
              <a:extLst>
                <a:ext uri="{FF2B5EF4-FFF2-40B4-BE49-F238E27FC236}">
                  <a16:creationId xmlns:a16="http://schemas.microsoft.com/office/drawing/2014/main" id="{C79F12BA-49A4-4CB9-B843-DB3309E0DC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79" y="2341"/>
            <a:ext cx="45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9" name="Equation" r:id="rId8" imgW="406048" imgH="215713" progId="Equation.3">
                    <p:embed/>
                  </p:oleObj>
                </mc:Choice>
                <mc:Fallback>
                  <p:oleObj name="Equation" r:id="rId8" imgW="406048" imgH="215713" progId="Equation.3">
                    <p:embed/>
                    <p:pic>
                      <p:nvPicPr>
                        <p:cNvPr id="1063" name="Object 14">
                          <a:extLst>
                            <a:ext uri="{FF2B5EF4-FFF2-40B4-BE49-F238E27FC236}">
                              <a16:creationId xmlns:a16="http://schemas.microsoft.com/office/drawing/2014/main" id="{C79F12BA-49A4-4CB9-B843-DB3309E0DC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2341"/>
                          <a:ext cx="45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4" name="Object 15">
              <a:extLst>
                <a:ext uri="{FF2B5EF4-FFF2-40B4-BE49-F238E27FC236}">
                  <a16:creationId xmlns:a16="http://schemas.microsoft.com/office/drawing/2014/main" id="{1BFC2790-66B2-4658-8E3E-1B02B938C8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73" y="2743"/>
            <a:ext cx="6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0" name="Equation" r:id="rId10" imgW="532937" imgH="215713" progId="Equation.3">
                    <p:embed/>
                  </p:oleObj>
                </mc:Choice>
                <mc:Fallback>
                  <p:oleObj name="Equation" r:id="rId10" imgW="532937" imgH="215713" progId="Equation.3">
                    <p:embed/>
                    <p:pic>
                      <p:nvPicPr>
                        <p:cNvPr id="1064" name="Object 15">
                          <a:extLst>
                            <a:ext uri="{FF2B5EF4-FFF2-40B4-BE49-F238E27FC236}">
                              <a16:creationId xmlns:a16="http://schemas.microsoft.com/office/drawing/2014/main" id="{1BFC2790-66B2-4658-8E3E-1B02B938C8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3" y="2743"/>
                          <a:ext cx="6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7" name="Rectangle 16">
            <a:extLst>
              <a:ext uri="{FF2B5EF4-FFF2-40B4-BE49-F238E27FC236}">
                <a16:creationId xmlns:a16="http://schemas.microsoft.com/office/drawing/2014/main" id="{A1A5C467-B8E9-4993-B0D3-0D3A8CFFF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094" y="931412"/>
            <a:ext cx="10972800" cy="868362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Objective Function of ICA</a:t>
            </a:r>
          </a:p>
        </p:txBody>
      </p:sp>
      <p:graphicFrame>
        <p:nvGraphicFramePr>
          <p:cNvPr id="1038" name="Object 17">
            <a:extLst>
              <a:ext uri="{FF2B5EF4-FFF2-40B4-BE49-F238E27FC236}">
                <a16:creationId xmlns:a16="http://schemas.microsoft.com/office/drawing/2014/main" id="{4BE1EA50-91D0-4857-BF68-A1FF76F57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447761"/>
              </p:ext>
            </p:extLst>
          </p:nvPr>
        </p:nvGraphicFramePr>
        <p:xfrm>
          <a:off x="4008439" y="2565401"/>
          <a:ext cx="1550987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Equation" r:id="rId12" imgW="622030" imgH="660113" progId="Equation.3">
                  <p:embed/>
                </p:oleObj>
              </mc:Choice>
              <mc:Fallback>
                <p:oleObj name="Equation" r:id="rId12" imgW="622030" imgH="660113" progId="Equation.3">
                  <p:embed/>
                  <p:pic>
                    <p:nvPicPr>
                      <p:cNvPr id="1038" name="Object 17">
                        <a:extLst>
                          <a:ext uri="{FF2B5EF4-FFF2-40B4-BE49-F238E27FC236}">
                            <a16:creationId xmlns:a16="http://schemas.microsoft.com/office/drawing/2014/main" id="{4BE1EA50-91D0-4857-BF68-A1FF76F57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9" y="2565401"/>
                        <a:ext cx="1550987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" name="Object 18">
            <a:extLst>
              <a:ext uri="{FF2B5EF4-FFF2-40B4-BE49-F238E27FC236}">
                <a16:creationId xmlns:a16="http://schemas.microsoft.com/office/drawing/2014/main" id="{B0B93239-DF6D-4971-AD4C-6774172672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75404"/>
              </p:ext>
            </p:extLst>
          </p:nvPr>
        </p:nvGraphicFramePr>
        <p:xfrm>
          <a:off x="2640014" y="4365625"/>
          <a:ext cx="47148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2" name="Equation" r:id="rId14" imgW="1993900" imgH="203200" progId="Equation.3">
                  <p:embed/>
                </p:oleObj>
              </mc:Choice>
              <mc:Fallback>
                <p:oleObj name="Equation" r:id="rId14" imgW="1993900" imgH="203200" progId="Equation.3">
                  <p:embed/>
                  <p:pic>
                    <p:nvPicPr>
                      <p:cNvPr id="1039" name="Object 18">
                        <a:extLst>
                          <a:ext uri="{FF2B5EF4-FFF2-40B4-BE49-F238E27FC236}">
                            <a16:creationId xmlns:a16="http://schemas.microsoft.com/office/drawing/2014/main" id="{B0B93239-DF6D-4971-AD4C-6774172672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4365625"/>
                        <a:ext cx="471487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0" name="Picture 20" descr="sigmoid">
            <a:extLst>
              <a:ext uri="{FF2B5EF4-FFF2-40B4-BE49-F238E27FC236}">
                <a16:creationId xmlns:a16="http://schemas.microsoft.com/office/drawing/2014/main" id="{F03FD8A4-C0C1-4E00-A0F9-8D6E913F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133600"/>
            <a:ext cx="27368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42">
            <a:extLst>
              <a:ext uri="{FF2B5EF4-FFF2-40B4-BE49-F238E27FC236}">
                <a16:creationId xmlns:a16="http://schemas.microsoft.com/office/drawing/2014/main" id="{897CC0F2-78AE-4A5D-88AC-8E0EEEF81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646487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6600CC"/>
                </a:solidFill>
                <a:latin typeface="Times New Roman" panose="02020603050405020304" pitchFamily="18" charset="0"/>
              </a:rPr>
              <a:t>s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2" name="Text Box 43">
            <a:extLst>
              <a:ext uri="{FF2B5EF4-FFF2-40B4-BE49-F238E27FC236}">
                <a16:creationId xmlns:a16="http://schemas.microsoft.com/office/drawing/2014/main" id="{FF4EFAB5-034D-46E7-AE23-63EBD4929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2493962"/>
            <a:ext cx="50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3" name="Text Box 44">
            <a:extLst>
              <a:ext uri="{FF2B5EF4-FFF2-40B4-BE49-F238E27FC236}">
                <a16:creationId xmlns:a16="http://schemas.microsoft.com/office/drawing/2014/main" id="{36EE5BCA-CB9E-442A-A8E0-FE676B4A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070226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4" name="Text Box 45">
            <a:extLst>
              <a:ext uri="{FF2B5EF4-FFF2-40B4-BE49-F238E27FC236}">
                <a16:creationId xmlns:a16="http://schemas.microsoft.com/office/drawing/2014/main" id="{24AA5763-BA94-4F67-9ED1-386CB1EC8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57562"/>
            <a:ext cx="4778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dirty="0">
                <a:solidFill>
                  <a:srgbClr val="669900"/>
                </a:solidFill>
                <a:latin typeface="Times New Roman" panose="02020603050405020304" pitchFamily="18" charset="0"/>
              </a:rPr>
              <a:t>A</a:t>
            </a:r>
            <a:endParaRPr lang="en-US" altLang="ko-KR" sz="24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5" name="Text Box 46">
            <a:extLst>
              <a:ext uri="{FF2B5EF4-FFF2-40B4-BE49-F238E27FC236}">
                <a16:creationId xmlns:a16="http://schemas.microsoft.com/office/drawing/2014/main" id="{4BF15F79-D587-49CC-BA72-A6C5BE05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2781301"/>
            <a:ext cx="568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grpSp>
        <p:nvGrpSpPr>
          <p:cNvPr id="1046" name="Group 47">
            <a:extLst>
              <a:ext uri="{FF2B5EF4-FFF2-40B4-BE49-F238E27FC236}">
                <a16:creationId xmlns:a16="http://schemas.microsoft.com/office/drawing/2014/main" id="{ED1B8E9F-F456-431B-8BF8-C635B863D3F1}"/>
              </a:ext>
            </a:extLst>
          </p:cNvPr>
          <p:cNvGrpSpPr>
            <a:grpSpLocks/>
          </p:cNvGrpSpPr>
          <p:nvPr/>
        </p:nvGrpSpPr>
        <p:grpSpPr bwMode="auto">
          <a:xfrm>
            <a:off x="2495551" y="2709863"/>
            <a:ext cx="792163" cy="1311275"/>
            <a:chOff x="2385" y="1657"/>
            <a:chExt cx="883" cy="1828"/>
          </a:xfrm>
        </p:grpSpPr>
        <p:sp>
          <p:nvSpPr>
            <p:cNvPr id="1047" name="Oval 48">
              <a:extLst>
                <a:ext uri="{FF2B5EF4-FFF2-40B4-BE49-F238E27FC236}">
                  <a16:creationId xmlns:a16="http://schemas.microsoft.com/office/drawing/2014/main" id="{E56C3EC0-6252-4533-877E-52AC62EE3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2475"/>
              <a:ext cx="164" cy="1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48" name="Oval 49">
              <a:extLst>
                <a:ext uri="{FF2B5EF4-FFF2-40B4-BE49-F238E27FC236}">
                  <a16:creationId xmlns:a16="http://schemas.microsoft.com/office/drawing/2014/main" id="{43394293-3A24-4CD2-A8F1-609E729C9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2475"/>
              <a:ext cx="163" cy="1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49" name="Oval 50">
              <a:extLst>
                <a:ext uri="{FF2B5EF4-FFF2-40B4-BE49-F238E27FC236}">
                  <a16:creationId xmlns:a16="http://schemas.microsoft.com/office/drawing/2014/main" id="{308C6B11-8861-459C-B9D0-6CEE3E47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3307"/>
              <a:ext cx="164" cy="178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50" name="Oval 51">
              <a:extLst>
                <a:ext uri="{FF2B5EF4-FFF2-40B4-BE49-F238E27FC236}">
                  <a16:creationId xmlns:a16="http://schemas.microsoft.com/office/drawing/2014/main" id="{194568EE-221C-4F98-BFAB-E1D64AF64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3307"/>
              <a:ext cx="163" cy="178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pSp>
          <p:nvGrpSpPr>
            <p:cNvPr id="1051" name="Group 52">
              <a:extLst>
                <a:ext uri="{FF2B5EF4-FFF2-40B4-BE49-F238E27FC236}">
                  <a16:creationId xmlns:a16="http://schemas.microsoft.com/office/drawing/2014/main" id="{A42112C3-96AF-4818-AE5B-F9203EC4A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6" y="2653"/>
              <a:ext cx="763" cy="654"/>
              <a:chOff x="4512" y="2784"/>
              <a:chExt cx="672" cy="528"/>
            </a:xfrm>
          </p:grpSpPr>
          <p:sp>
            <p:nvSpPr>
              <p:cNvPr id="1059" name="Line 53">
                <a:extLst>
                  <a:ext uri="{FF2B5EF4-FFF2-40B4-BE49-F238E27FC236}">
                    <a16:creationId xmlns:a16="http://schemas.microsoft.com/office/drawing/2014/main" id="{E38C012F-0A14-4883-89EA-8B487691F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0" name="Line 54">
                <a:extLst>
                  <a:ext uri="{FF2B5EF4-FFF2-40B4-BE49-F238E27FC236}">
                    <a16:creationId xmlns:a16="http://schemas.microsoft.com/office/drawing/2014/main" id="{1F81C3AE-86A6-4084-BA35-CE03D2B6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1" name="Line 55">
                <a:extLst>
                  <a:ext uri="{FF2B5EF4-FFF2-40B4-BE49-F238E27FC236}">
                    <a16:creationId xmlns:a16="http://schemas.microsoft.com/office/drawing/2014/main" id="{1D4D8523-C371-4E04-A352-A2B5DC197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2" name="Line 56">
                <a:extLst>
                  <a:ext uri="{FF2B5EF4-FFF2-40B4-BE49-F238E27FC236}">
                    <a16:creationId xmlns:a16="http://schemas.microsoft.com/office/drawing/2014/main" id="{ADEFE60F-A65F-4658-8EF6-7BE3185ED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1052" name="Group 57">
              <a:extLst>
                <a:ext uri="{FF2B5EF4-FFF2-40B4-BE49-F238E27FC236}">
                  <a16:creationId xmlns:a16="http://schemas.microsoft.com/office/drawing/2014/main" id="{AAFAF923-5FBF-4654-8749-597712D4BC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6" y="1821"/>
              <a:ext cx="763" cy="654"/>
              <a:chOff x="4512" y="2784"/>
              <a:chExt cx="672" cy="528"/>
            </a:xfrm>
          </p:grpSpPr>
          <p:sp>
            <p:nvSpPr>
              <p:cNvPr id="1055" name="Line 58">
                <a:extLst>
                  <a:ext uri="{FF2B5EF4-FFF2-40B4-BE49-F238E27FC236}">
                    <a16:creationId xmlns:a16="http://schemas.microsoft.com/office/drawing/2014/main" id="{D1382BDD-14FD-45AB-AB5C-425D41C66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6" name="Line 59">
                <a:extLst>
                  <a:ext uri="{FF2B5EF4-FFF2-40B4-BE49-F238E27FC236}">
                    <a16:creationId xmlns:a16="http://schemas.microsoft.com/office/drawing/2014/main" id="{3ACBCBA9-85C7-47E6-B269-340ECF984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7" name="Line 60">
                <a:extLst>
                  <a:ext uri="{FF2B5EF4-FFF2-40B4-BE49-F238E27FC236}">
                    <a16:creationId xmlns:a16="http://schemas.microsoft.com/office/drawing/2014/main" id="{0CCE3EE2-5F8E-4E01-B07C-C05371427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8" name="Line 61">
                <a:extLst>
                  <a:ext uri="{FF2B5EF4-FFF2-40B4-BE49-F238E27FC236}">
                    <a16:creationId xmlns:a16="http://schemas.microsoft.com/office/drawing/2014/main" id="{CEAB1AFA-9AAB-4D27-B530-23FBD18EE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053" name="Oval 62">
              <a:extLst>
                <a:ext uri="{FF2B5EF4-FFF2-40B4-BE49-F238E27FC236}">
                  <a16:creationId xmlns:a16="http://schemas.microsoft.com/office/drawing/2014/main" id="{569CC865-1DA5-48E7-93B5-E27C81624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660"/>
              <a:ext cx="164" cy="17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54" name="Oval 63">
              <a:extLst>
                <a:ext uri="{FF2B5EF4-FFF2-40B4-BE49-F238E27FC236}">
                  <a16:creationId xmlns:a16="http://schemas.microsoft.com/office/drawing/2014/main" id="{8304DAFE-57DF-4F9E-8784-9EB7349BE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" y="1657"/>
              <a:ext cx="164" cy="17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</p:grpSp>
      <p:sp>
        <p:nvSpPr>
          <p:cNvPr id="33" name="제목 1">
            <a:extLst>
              <a:ext uri="{FF2B5EF4-FFF2-40B4-BE49-F238E27FC236}">
                <a16:creationId xmlns:a16="http://schemas.microsoft.com/office/drawing/2014/main" id="{01AA27FC-0704-45F6-8099-FCE523976D2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11.4. </a:t>
            </a:r>
            <a:r>
              <a:rPr lang="en-US" altLang="ko-KR" sz="2800" b="1" dirty="0" err="1"/>
              <a:t>InfoMax</a:t>
            </a:r>
            <a:r>
              <a:rPr lang="en-US" altLang="ko-KR" sz="2800" b="1" dirty="0"/>
              <a:t> Algorithm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3963086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0120CBA-B7FF-4829-8D2D-1A7EABD46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0448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Maximizing Output Entropy: </a:t>
            </a:r>
            <a:r>
              <a:rPr lang="en-US" altLang="ko-KR" sz="2800" dirty="0" err="1"/>
              <a:t>InfoMax</a:t>
            </a:r>
            <a:endParaRPr lang="en-US" altLang="ko-KR" sz="2800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754D87A-85DA-4752-AF95-EBA3CF511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857750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Joint entropy at the outputs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Pdf of the outputs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lvl="2"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Joint entropy at the outputs</a:t>
            </a:r>
          </a:p>
          <a:p>
            <a:pPr eaLnBrk="1" hangingPunct="1"/>
            <a:endParaRPr lang="en-US" altLang="ko-KR" sz="2400" dirty="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8F76A25A-D5AF-4CB6-971A-4E327FB919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0" y="1916113"/>
          <a:ext cx="6400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6" name="Equation" r:id="rId3" imgW="3073400" imgH="228600" progId="Equation.3">
                  <p:embed/>
                </p:oleObj>
              </mc:Choice>
              <mc:Fallback>
                <p:oleObj name="Equation" r:id="rId3" imgW="3073400" imgH="2286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8F76A25A-D5AF-4CB6-971A-4E327FB91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1916113"/>
                        <a:ext cx="64008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0309C7B0-8E87-4E06-86EC-D5910C69F4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7938" y="3284538"/>
          <a:ext cx="1693862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Equation" r:id="rId5" imgW="812447" imgH="444307" progId="Equation.3">
                  <p:embed/>
                </p:oleObj>
              </mc:Choice>
              <mc:Fallback>
                <p:oleObj name="Equation" r:id="rId5" imgW="812447" imgH="444307" progId="Equation.3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0309C7B0-8E87-4E06-86EC-D5910C69F4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3284538"/>
                        <a:ext cx="1693862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6">
            <a:extLst>
              <a:ext uri="{FF2B5EF4-FFF2-40B4-BE49-F238E27FC236}">
                <a16:creationId xmlns:a16="http://schemas.microsoft.com/office/drawing/2014/main" id="{B8898E9D-9A41-45B7-B813-492D234C2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0239" y="2492375"/>
          <a:ext cx="29876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Equation" r:id="rId7" imgW="1435100" imgH="228600" progId="Equation.3">
                  <p:embed/>
                </p:oleObj>
              </mc:Choice>
              <mc:Fallback>
                <p:oleObj name="Equation" r:id="rId7" imgW="1435100" imgH="228600" progId="Equation.3">
                  <p:embed/>
                  <p:pic>
                    <p:nvPicPr>
                      <p:cNvPr id="28678" name="Object 6">
                        <a:extLst>
                          <a:ext uri="{FF2B5EF4-FFF2-40B4-BE49-F238E27FC236}">
                            <a16:creationId xmlns:a16="http://schemas.microsoft.com/office/drawing/2014/main" id="{B8898E9D-9A41-45B7-B813-492D234C2E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9" y="2492375"/>
                        <a:ext cx="29876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 Box 7">
            <a:extLst>
              <a:ext uri="{FF2B5EF4-FFF2-40B4-BE49-F238E27FC236}">
                <a16:creationId xmlns:a16="http://schemas.microsoft.com/office/drawing/2014/main" id="{ACFA2AB0-074A-41C3-B636-6C91AA723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492376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where</a:t>
            </a:r>
          </a:p>
        </p:txBody>
      </p:sp>
      <p:graphicFrame>
        <p:nvGraphicFramePr>
          <p:cNvPr id="28680" name="Object 8">
            <a:extLst>
              <a:ext uri="{FF2B5EF4-FFF2-40B4-BE49-F238E27FC236}">
                <a16:creationId xmlns:a16="http://schemas.microsoft.com/office/drawing/2014/main" id="{8000F310-3334-43A4-8BCE-895D669DF0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0" y="5013326"/>
          <a:ext cx="64262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Equation" r:id="rId9" imgW="3086100" imgH="254000" progId="Equation.3">
                  <p:embed/>
                </p:oleObj>
              </mc:Choice>
              <mc:Fallback>
                <p:oleObj name="Equation" r:id="rId9" imgW="3086100" imgH="254000" progId="Equation.3">
                  <p:embed/>
                  <p:pic>
                    <p:nvPicPr>
                      <p:cNvPr id="28680" name="Object 8">
                        <a:extLst>
                          <a:ext uri="{FF2B5EF4-FFF2-40B4-BE49-F238E27FC236}">
                            <a16:creationId xmlns:a16="http://schemas.microsoft.com/office/drawing/2014/main" id="{8000F310-3334-43A4-8BCE-895D669DF0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5013326"/>
                        <a:ext cx="64262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96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7205CBCF-73E3-4E85-8358-AA7020F70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6778625" cy="868362"/>
          </a:xfrm>
        </p:spPr>
        <p:txBody>
          <a:bodyPr/>
          <a:lstStyle/>
          <a:p>
            <a:pPr eaLnBrk="1" hangingPunct="1"/>
            <a:r>
              <a:rPr lang="en-US" altLang="ko-KR"/>
              <a:t>One Input One Output</a:t>
            </a:r>
            <a:endParaRPr lang="ko-KR" altLang="ko-KR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61F839-881E-44CD-80D7-3532FB1003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54214" y="1293813"/>
            <a:ext cx="8250237" cy="4525962"/>
          </a:xfrm>
        </p:spPr>
        <p:txBody>
          <a:bodyPr/>
          <a:lstStyle/>
          <a:p>
            <a:pPr eaLnBrk="1" hangingPunct="1"/>
            <a:r>
              <a:rPr lang="en-US" altLang="ko-KR" sz="240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</p:txBody>
      </p:sp>
      <p:graphicFrame>
        <p:nvGraphicFramePr>
          <p:cNvPr id="29700" name="Object 5">
            <a:extLst>
              <a:ext uri="{FF2B5EF4-FFF2-40B4-BE49-F238E27FC236}">
                <a16:creationId xmlns:a16="http://schemas.microsoft.com/office/drawing/2014/main" id="{DB7A0461-725F-4D46-95DE-F8284EA200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1708150"/>
          <a:ext cx="7296150" cy="51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수식" r:id="rId3" imgW="3505200" imgH="2463800" progId="Equation.3">
                  <p:embed/>
                </p:oleObj>
              </mc:Choice>
              <mc:Fallback>
                <p:oleObj name="수식" r:id="rId3" imgW="3505200" imgH="2463800" progId="Equation.3">
                  <p:embed/>
                  <p:pic>
                    <p:nvPicPr>
                      <p:cNvPr id="29700" name="Object 5">
                        <a:extLst>
                          <a:ext uri="{FF2B5EF4-FFF2-40B4-BE49-F238E27FC236}">
                            <a16:creationId xmlns:a16="http://schemas.microsoft.com/office/drawing/2014/main" id="{DB7A0461-725F-4D46-95DE-F8284EA200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708150"/>
                        <a:ext cx="7296150" cy="514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그림 2">
            <a:extLst>
              <a:ext uri="{FF2B5EF4-FFF2-40B4-BE49-F238E27FC236}">
                <a16:creationId xmlns:a16="http://schemas.microsoft.com/office/drawing/2014/main" id="{5901394B-C3F2-4DF2-A80A-CC57C0243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47" y="2934493"/>
            <a:ext cx="2474912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0" descr="sigmoid">
            <a:extLst>
              <a:ext uri="{FF2B5EF4-FFF2-40B4-BE49-F238E27FC236}">
                <a16:creationId xmlns:a16="http://schemas.microsoft.com/office/drawing/2014/main" id="{F6907EEF-36D4-4069-8B2D-CDF767CA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47" y="290529"/>
            <a:ext cx="219233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19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K-Nearest Neighbor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LDA(Linear Discriminant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Perceptron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Feed-Forward Neural Networks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RNN(Recurrent Neural Networks)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SVM(Support Vector Machine)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Ensemble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CNN(Convolutional Neural Network)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PCA(Principal Component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b="1" dirty="0"/>
              <a:t>ICA(Independent Component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GAN(Generative Adversarial Network) </a:t>
            </a:r>
          </a:p>
        </p:txBody>
      </p:sp>
    </p:spTree>
    <p:extLst>
      <p:ext uri="{BB962C8B-B14F-4D97-AF65-F5344CB8AC3E}">
        <p14:creationId xmlns:p14="http://schemas.microsoft.com/office/powerpoint/2010/main" val="1574034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3CA30452-4747-4125-BA43-16193F61E5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6994525" cy="4525963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Jacobian of the transform</a:t>
            </a:r>
          </a:p>
        </p:txBody>
      </p:sp>
      <p:graphicFrame>
        <p:nvGraphicFramePr>
          <p:cNvPr id="30724" name="Object 4">
            <a:extLst>
              <a:ext uri="{FF2B5EF4-FFF2-40B4-BE49-F238E27FC236}">
                <a16:creationId xmlns:a16="http://schemas.microsoft.com/office/drawing/2014/main" id="{40D0F98C-95B1-4053-9046-A93999D9B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6989" y="4076701"/>
          <a:ext cx="5557837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Equation" r:id="rId3" imgW="2667000" imgH="1041400" progId="Equation.3">
                  <p:embed/>
                </p:oleObj>
              </mc:Choice>
              <mc:Fallback>
                <p:oleObj name="Equation" r:id="rId3" imgW="2667000" imgH="1041400" progId="Equation.3">
                  <p:embed/>
                  <p:pic>
                    <p:nvPicPr>
                      <p:cNvPr id="30724" name="Object 4">
                        <a:extLst>
                          <a:ext uri="{FF2B5EF4-FFF2-40B4-BE49-F238E27FC236}">
                            <a16:creationId xmlns:a16="http://schemas.microsoft.com/office/drawing/2014/main" id="{40D0F98C-95B1-4053-9046-A93999D9B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4076701"/>
                        <a:ext cx="5557837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>
            <a:extLst>
              <a:ext uri="{FF2B5EF4-FFF2-40B4-BE49-F238E27FC236}">
                <a16:creationId xmlns:a16="http://schemas.microsoft.com/office/drawing/2014/main" id="{4CC7AB55-3E4C-42FE-970C-BBD9A5716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628228"/>
              </p:ext>
            </p:extLst>
          </p:nvPr>
        </p:nvGraphicFramePr>
        <p:xfrm>
          <a:off x="4017732" y="2370136"/>
          <a:ext cx="33321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5" imgW="1600200" imgH="393700" progId="Equation.3">
                  <p:embed/>
                </p:oleObj>
              </mc:Choice>
              <mc:Fallback>
                <p:oleObj name="Equation" r:id="rId5" imgW="1600200" imgH="393700" progId="Equation.3">
                  <p:embed/>
                  <p:pic>
                    <p:nvPicPr>
                      <p:cNvPr id="30725" name="Object 5">
                        <a:extLst>
                          <a:ext uri="{FF2B5EF4-FFF2-40B4-BE49-F238E27FC236}">
                            <a16:creationId xmlns:a16="http://schemas.microsoft.com/office/drawing/2014/main" id="{4CC7AB55-3E4C-42FE-970C-BBD9A5716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732" y="2370136"/>
                        <a:ext cx="3332163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7">
            <a:extLst>
              <a:ext uri="{FF2B5EF4-FFF2-40B4-BE49-F238E27FC236}">
                <a16:creationId xmlns:a16="http://schemas.microsoft.com/office/drawing/2014/main" id="{2DFC1523-BD0E-4DA6-B367-408BD2238EB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8688388" y="4724400"/>
          <a:ext cx="15605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7" imgW="774364" imgH="393529" progId="Equation.3">
                  <p:embed/>
                </p:oleObj>
              </mc:Choice>
              <mc:Fallback>
                <p:oleObj name="Equation" r:id="rId7" imgW="774364" imgH="393529" progId="Equation.3">
                  <p:embed/>
                  <p:pic>
                    <p:nvPicPr>
                      <p:cNvPr id="30726" name="Object 7">
                        <a:extLst>
                          <a:ext uri="{FF2B5EF4-FFF2-40B4-BE49-F238E27FC236}">
                            <a16:creationId xmlns:a16="http://schemas.microsoft.com/office/drawing/2014/main" id="{2DFC1523-BD0E-4DA6-B367-408BD2238E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388" y="4724400"/>
                        <a:ext cx="1560512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제목 1">
            <a:extLst>
              <a:ext uri="{FF2B5EF4-FFF2-40B4-BE49-F238E27FC236}">
                <a16:creationId xmlns:a16="http://schemas.microsoft.com/office/drawing/2014/main" id="{C8AC07CE-5A1C-472B-9952-91A8D03AAE48}"/>
              </a:ext>
            </a:extLst>
          </p:cNvPr>
          <p:cNvSpPr txBox="1">
            <a:spLocks/>
          </p:cNvSpPr>
          <p:nvPr/>
        </p:nvSpPr>
        <p:spPr>
          <a:xfrm>
            <a:off x="776056" y="683373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11.4. </a:t>
            </a:r>
            <a:r>
              <a:rPr lang="en-US" altLang="ko-KR" sz="2800" b="1" dirty="0" err="1"/>
              <a:t>InfoMax</a:t>
            </a:r>
            <a:r>
              <a:rPr lang="en-US" altLang="ko-KR" sz="2800" b="1" dirty="0"/>
              <a:t> Algorithm: N</a:t>
            </a:r>
            <a:r>
              <a:rPr lang="en-US" altLang="ko-K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altLang="ko-KR" sz="2800" b="1" dirty="0"/>
              <a:t> N Network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52495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683466F7-4812-4CF8-9AB2-B4AF438C8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ko-KR">
                <a:latin typeface="Arial" panose="020B0604020202020204" pitchFamily="34" charset="0"/>
              </a:rPr>
              <a:t>Learning rule</a:t>
            </a:r>
          </a:p>
        </p:txBody>
      </p:sp>
      <p:graphicFrame>
        <p:nvGraphicFramePr>
          <p:cNvPr id="31747" name="Object 4">
            <a:extLst>
              <a:ext uri="{FF2B5EF4-FFF2-40B4-BE49-F238E27FC236}">
                <a16:creationId xmlns:a16="http://schemas.microsoft.com/office/drawing/2014/main" id="{9AC45C9C-AEE7-4208-8CF3-B58300B3E9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3613" y="2127250"/>
          <a:ext cx="5256212" cy="235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Equation" r:id="rId3" imgW="3009900" imgH="1346200" progId="Equation.3">
                  <p:embed/>
                </p:oleObj>
              </mc:Choice>
              <mc:Fallback>
                <p:oleObj name="Equation" r:id="rId3" imgW="3009900" imgH="1346200" progId="Equation.3">
                  <p:embed/>
                  <p:pic>
                    <p:nvPicPr>
                      <p:cNvPr id="31747" name="Object 4">
                        <a:extLst>
                          <a:ext uri="{FF2B5EF4-FFF2-40B4-BE49-F238E27FC236}">
                            <a16:creationId xmlns:a16="http://schemas.microsoft.com/office/drawing/2014/main" id="{9AC45C9C-AEE7-4208-8CF3-B58300B3E9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2127250"/>
                        <a:ext cx="5256212" cy="235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5">
            <a:extLst>
              <a:ext uri="{FF2B5EF4-FFF2-40B4-BE49-F238E27FC236}">
                <a16:creationId xmlns:a16="http://schemas.microsoft.com/office/drawing/2014/main" id="{9847068D-6AC4-4582-91B4-36B45C5523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3614" y="4724400"/>
          <a:ext cx="4391025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Equation" r:id="rId5" imgW="2108200" imgH="647700" progId="Equation.3">
                  <p:embed/>
                </p:oleObj>
              </mc:Choice>
              <mc:Fallback>
                <p:oleObj name="Equation" r:id="rId5" imgW="2108200" imgH="647700" progId="Equation.3">
                  <p:embed/>
                  <p:pic>
                    <p:nvPicPr>
                      <p:cNvPr id="31748" name="Object 5">
                        <a:extLst>
                          <a:ext uri="{FF2B5EF4-FFF2-40B4-BE49-F238E27FC236}">
                            <a16:creationId xmlns:a16="http://schemas.microsoft.com/office/drawing/2014/main" id="{9847068D-6AC4-4582-91B4-36B45C5523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4" y="4724400"/>
                        <a:ext cx="4391025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6">
            <a:extLst>
              <a:ext uri="{FF2B5EF4-FFF2-40B4-BE49-F238E27FC236}">
                <a16:creationId xmlns:a16="http://schemas.microsoft.com/office/drawing/2014/main" id="{7064D69D-D3AE-4A2E-B61A-6D97E9B9C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652964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where</a:t>
            </a:r>
          </a:p>
        </p:txBody>
      </p:sp>
      <p:sp>
        <p:nvSpPr>
          <p:cNvPr id="31751" name="Text Box 8">
            <a:extLst>
              <a:ext uri="{FF2B5EF4-FFF2-40B4-BE49-F238E27FC236}">
                <a16:creationId xmlns:a16="http://schemas.microsoft.com/office/drawing/2014/main" id="{4477BFAB-EBFB-4F4A-A677-D81C44545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53736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ko-KR" sz="1800">
                <a:latin typeface="Arial" panose="020B0604020202020204" pitchFamily="34" charset="0"/>
              </a:rPr>
              <a:t>(Score function)</a:t>
            </a:r>
          </a:p>
        </p:txBody>
      </p:sp>
    </p:spTree>
    <p:extLst>
      <p:ext uri="{BB962C8B-B14F-4D97-AF65-F5344CB8AC3E}">
        <p14:creationId xmlns:p14="http://schemas.microsoft.com/office/powerpoint/2010/main" val="231635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19F54411-606B-4656-9665-2EA8BFDC2F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18225" y="1520301"/>
            <a:ext cx="6419850" cy="965200"/>
          </a:xfrm>
        </p:spPr>
        <p:txBody>
          <a:bodyPr/>
          <a:lstStyle/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Natural Gradient (or Relative Gradient)</a:t>
            </a:r>
            <a:r>
              <a:rPr lang="en-US" altLang="ko-KR" sz="2600" dirty="0"/>
              <a:t>  </a:t>
            </a:r>
            <a:r>
              <a:rPr lang="en-US" altLang="ko-KR" sz="2000" dirty="0">
                <a:latin typeface="Arial" panose="020B0604020202020204" pitchFamily="34" charset="0"/>
              </a:rPr>
              <a:t>(Amari, Neural </a:t>
            </a:r>
            <a:r>
              <a:rPr lang="en-US" altLang="ko-KR" sz="2000" dirty="0" err="1">
                <a:latin typeface="Arial" panose="020B0604020202020204" pitchFamily="34" charset="0"/>
              </a:rPr>
              <a:t>Comuptation</a:t>
            </a:r>
            <a:r>
              <a:rPr lang="en-US" altLang="ko-KR" sz="2000" dirty="0">
                <a:latin typeface="Arial" panose="020B0604020202020204" pitchFamily="34" charset="0"/>
              </a:rPr>
              <a:t>, 1998. [31])</a:t>
            </a:r>
            <a:r>
              <a:rPr lang="en-US" altLang="ko-KR" sz="2000" dirty="0"/>
              <a:t> </a:t>
            </a:r>
          </a:p>
        </p:txBody>
      </p:sp>
      <p:graphicFrame>
        <p:nvGraphicFramePr>
          <p:cNvPr id="32772" name="Object 3">
            <a:extLst>
              <a:ext uri="{FF2B5EF4-FFF2-40B4-BE49-F238E27FC236}">
                <a16:creationId xmlns:a16="http://schemas.microsoft.com/office/drawing/2014/main" id="{EBE79EED-4A2C-4E29-8F0A-BDF858EDFC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177071"/>
              </p:ext>
            </p:extLst>
          </p:nvPr>
        </p:nvGraphicFramePr>
        <p:xfrm>
          <a:off x="1548475" y="2485502"/>
          <a:ext cx="6192838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Equation" r:id="rId3" imgW="2933700" imgH="635000" progId="Equation.3">
                  <p:embed/>
                </p:oleObj>
              </mc:Choice>
              <mc:Fallback>
                <p:oleObj name="Equation" r:id="rId3" imgW="2933700" imgH="635000" progId="Equation.3">
                  <p:embed/>
                  <p:pic>
                    <p:nvPicPr>
                      <p:cNvPr id="32772" name="Object 3">
                        <a:extLst>
                          <a:ext uri="{FF2B5EF4-FFF2-40B4-BE49-F238E27FC236}">
                            <a16:creationId xmlns:a16="http://schemas.microsoft.com/office/drawing/2014/main" id="{EBE79EED-4A2C-4E29-8F0A-BDF858EDFC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8475" y="2485502"/>
                        <a:ext cx="6192838" cy="134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7">
            <a:extLst>
              <a:ext uri="{FF2B5EF4-FFF2-40B4-BE49-F238E27FC236}">
                <a16:creationId xmlns:a16="http://schemas.microsoft.com/office/drawing/2014/main" id="{7A426630-127D-46AD-BA1E-E919D16D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75" y="4069826"/>
            <a:ext cx="867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How can we decide the score </a:t>
            </a:r>
            <a:r>
              <a:rPr lang="en-US" altLang="ko-KR" sz="2400" dirty="0" err="1">
                <a:latin typeface="Arial" panose="020B0604020202020204" pitchFamily="34" charset="0"/>
              </a:rPr>
              <a:t>ft.:</a:t>
            </a:r>
            <a:r>
              <a:rPr lang="en-US" altLang="ko-KR" sz="2000" dirty="0" err="1">
                <a:latin typeface="Arial" panose="020B0604020202020204" pitchFamily="34" charset="0"/>
              </a:rPr>
              <a:t>Ext</a:t>
            </a:r>
            <a:r>
              <a:rPr lang="en-US" altLang="ko-KR" sz="2000" dirty="0">
                <a:latin typeface="Arial" panose="020B0604020202020204" pitchFamily="34" charset="0"/>
              </a:rPr>
              <a:t>. ICA (T.-W. Lee et al., 1999.[32])</a:t>
            </a:r>
          </a:p>
        </p:txBody>
      </p:sp>
      <p:graphicFrame>
        <p:nvGraphicFramePr>
          <p:cNvPr id="32774" name="Object 8">
            <a:extLst>
              <a:ext uri="{FF2B5EF4-FFF2-40B4-BE49-F238E27FC236}">
                <a16:creationId xmlns:a16="http://schemas.microsoft.com/office/drawing/2014/main" id="{0A019B77-11F9-4773-A68D-7B84AB840D4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64814591"/>
              </p:ext>
            </p:extLst>
          </p:nvPr>
        </p:nvGraphicFramePr>
        <p:xfrm>
          <a:off x="1404013" y="4717526"/>
          <a:ext cx="7200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5" imgW="3302000" imgH="482600" progId="Equation.3">
                  <p:embed/>
                </p:oleObj>
              </mc:Choice>
              <mc:Fallback>
                <p:oleObj name="Equation" r:id="rId5" imgW="3302000" imgH="482600" progId="Equation.3">
                  <p:embed/>
                  <p:pic>
                    <p:nvPicPr>
                      <p:cNvPr id="32774" name="Object 8">
                        <a:extLst>
                          <a:ext uri="{FF2B5EF4-FFF2-40B4-BE49-F238E27FC236}">
                            <a16:creationId xmlns:a16="http://schemas.microsoft.com/office/drawing/2014/main" id="{0A019B77-11F9-4773-A68D-7B84AB840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013" y="4717526"/>
                        <a:ext cx="72009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EF447C3B-1DCA-4272-A394-F20D86B92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875" y="799496"/>
            <a:ext cx="3912616" cy="30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64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55AC6F8C-0395-4894-9AF0-BC2B8DDFF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/>
              <a:t>Flex. ICA: Generalized Gaussian</a:t>
            </a:r>
          </a:p>
        </p:txBody>
      </p:sp>
      <p:graphicFrame>
        <p:nvGraphicFramePr>
          <p:cNvPr id="33795" name="Object 9">
            <a:extLst>
              <a:ext uri="{FF2B5EF4-FFF2-40B4-BE49-F238E27FC236}">
                <a16:creationId xmlns:a16="http://schemas.microsoft.com/office/drawing/2014/main" id="{29A1A8A1-6191-4466-806D-A3B069CC41B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7608888" y="2205039"/>
          <a:ext cx="143986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Equation" r:id="rId3" imgW="926698" imgH="177723" progId="Equation.3">
                  <p:embed/>
                </p:oleObj>
              </mc:Choice>
              <mc:Fallback>
                <p:oleObj name="Equation" r:id="rId3" imgW="926698" imgH="177723" progId="Equation.3">
                  <p:embed/>
                  <p:pic>
                    <p:nvPicPr>
                      <p:cNvPr id="33795" name="Object 9">
                        <a:extLst>
                          <a:ext uri="{FF2B5EF4-FFF2-40B4-BE49-F238E27FC236}">
                            <a16:creationId xmlns:a16="http://schemas.microsoft.com/office/drawing/2014/main" id="{29A1A8A1-6191-4466-806D-A3B069CC41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2205039"/>
                        <a:ext cx="1439862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6">
            <a:extLst>
              <a:ext uri="{FF2B5EF4-FFF2-40B4-BE49-F238E27FC236}">
                <a16:creationId xmlns:a16="http://schemas.microsoft.com/office/drawing/2014/main" id="{89345A3A-5C44-4425-A04F-1723185F8D23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16275" y="1628776"/>
          <a:ext cx="4032250" cy="32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Image" r:id="rId5" imgW="2298002" imgH="1853031" progId="Photoshop.Image.7">
                  <p:embed/>
                </p:oleObj>
              </mc:Choice>
              <mc:Fallback>
                <p:oleObj name="Image" r:id="rId5" imgW="2298002" imgH="1853031" progId="Photoshop.Image.7">
                  <p:embed/>
                  <p:pic>
                    <p:nvPicPr>
                      <p:cNvPr id="33796" name="Object 6">
                        <a:extLst>
                          <a:ext uri="{FF2B5EF4-FFF2-40B4-BE49-F238E27FC236}">
                            <a16:creationId xmlns:a16="http://schemas.microsoft.com/office/drawing/2014/main" id="{89345A3A-5C44-4425-A04F-1723185F8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1628776"/>
                        <a:ext cx="4032250" cy="324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11">
            <a:extLst>
              <a:ext uri="{FF2B5EF4-FFF2-40B4-BE49-F238E27FC236}">
                <a16:creationId xmlns:a16="http://schemas.microsoft.com/office/drawing/2014/main" id="{7D7F1684-D88C-404B-8942-3F222949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933826"/>
            <a:ext cx="230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(S. Choi. 2000.[34])</a:t>
            </a:r>
          </a:p>
        </p:txBody>
      </p:sp>
      <p:graphicFrame>
        <p:nvGraphicFramePr>
          <p:cNvPr id="33798" name="Object 13">
            <a:extLst>
              <a:ext uri="{FF2B5EF4-FFF2-40B4-BE49-F238E27FC236}">
                <a16:creationId xmlns:a16="http://schemas.microsoft.com/office/drawing/2014/main" id="{82B76D7A-9373-4F8E-968E-79C3492C9367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24114" y="5013326"/>
          <a:ext cx="6408737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4" name="Equation" r:id="rId7" imgW="3327400" imgH="647700" progId="Equation.3">
                  <p:embed/>
                </p:oleObj>
              </mc:Choice>
              <mc:Fallback>
                <p:oleObj name="Equation" r:id="rId7" imgW="3327400" imgH="647700" progId="Equation.3">
                  <p:embed/>
                  <p:pic>
                    <p:nvPicPr>
                      <p:cNvPr id="33798" name="Object 13">
                        <a:extLst>
                          <a:ext uri="{FF2B5EF4-FFF2-40B4-BE49-F238E27FC236}">
                            <a16:creationId xmlns:a16="http://schemas.microsoft.com/office/drawing/2014/main" id="{82B76D7A-9373-4F8E-968E-79C3492C93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5013326"/>
                        <a:ext cx="6408737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8720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88E5D22-BD50-4463-81D7-D36C1143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3" y="962025"/>
            <a:ext cx="5762057" cy="42481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26A852A-8252-44F6-A099-DA37FD45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7825"/>
            <a:ext cx="604587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22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46DBD2E9-EB0A-4D55-AA06-EDC86D74C0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268413"/>
            <a:ext cx="8291513" cy="4862512"/>
          </a:xfrm>
        </p:spPr>
        <p:txBody>
          <a:bodyPr/>
          <a:lstStyle/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PCA</a:t>
            </a:r>
          </a:p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Calculate covariance matrix</a:t>
            </a:r>
            <a:endParaRPr lang="en-US" altLang="ko-KR" sz="2000" b="1" i="1" baseline="-12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Using SVD, find </a:t>
            </a:r>
            <a:r>
              <a:rPr lang="en-US" altLang="ko-KR" sz="2000" i="1">
                <a:latin typeface="Times New Roman" panose="02020603050405020304" pitchFamily="18" charset="0"/>
              </a:rPr>
              <a:t>M</a:t>
            </a:r>
            <a:r>
              <a:rPr lang="en-US" altLang="ko-KR" sz="2000">
                <a:latin typeface="Arial" panose="020B0604020202020204" pitchFamily="34" charset="0"/>
              </a:rPr>
              <a:t> eigenvalues and eigenvectors.</a:t>
            </a:r>
          </a:p>
          <a:p>
            <a:pPr eaLnBrk="1" hangingPunct="1"/>
            <a:r>
              <a:rPr lang="en-US" altLang="ko-KR" sz="2000">
                <a:latin typeface="Arial" panose="020B0604020202020204" pitchFamily="34" charset="0"/>
              </a:rPr>
              <a:t>Choose </a:t>
            </a:r>
            <a:r>
              <a:rPr lang="en-US" altLang="ko-KR" sz="2000" i="1">
                <a:latin typeface="Times New Roman" panose="02020603050405020304" pitchFamily="18" charset="0"/>
              </a:rPr>
              <a:t>L</a:t>
            </a:r>
            <a:r>
              <a:rPr lang="en-US" altLang="ko-KR" sz="2000">
                <a:latin typeface="Arial" panose="020B0604020202020204" pitchFamily="34" charset="0"/>
              </a:rPr>
              <a:t> eigen vectors corresponding to </a:t>
            </a:r>
            <a:r>
              <a:rPr lang="en-US" altLang="ko-KR" sz="2000" i="1">
                <a:latin typeface="Times New Roman" panose="02020603050405020304" pitchFamily="18" charset="0"/>
              </a:rPr>
              <a:t>L</a:t>
            </a:r>
            <a:r>
              <a:rPr lang="en-US" altLang="ko-KR" sz="2000">
                <a:latin typeface="Arial" panose="020B0604020202020204" pitchFamily="34" charset="0"/>
              </a:rPr>
              <a:t> largest eigen values.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A2E48B4C-3DB0-4EB1-AA06-456EA2EA31E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64200" y="1617664"/>
          <a:ext cx="20716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Equation" r:id="rId3" imgW="1346200" imgH="241300" progId="Equation.3">
                  <p:embed/>
                </p:oleObj>
              </mc:Choice>
              <mc:Fallback>
                <p:oleObj name="Equation" r:id="rId3" imgW="1346200" imgH="2413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A2E48B4C-3DB0-4EB1-AA06-456EA2E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1617664"/>
                        <a:ext cx="207168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1" name="Picture 5" descr="normal_obs">
            <a:extLst>
              <a:ext uri="{FF2B5EF4-FFF2-40B4-BE49-F238E27FC236}">
                <a16:creationId xmlns:a16="http://schemas.microsoft.com/office/drawing/2014/main" id="{BC42D502-718C-4269-A914-A5FBC509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57564"/>
            <a:ext cx="41767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8" name="Line 6">
            <a:extLst>
              <a:ext uri="{FF2B5EF4-FFF2-40B4-BE49-F238E27FC236}">
                <a16:creationId xmlns:a16="http://schemas.microsoft.com/office/drawing/2014/main" id="{BFC26BCD-40A7-491D-84DE-C3790F419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0688" y="3810001"/>
            <a:ext cx="1757362" cy="1135063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2439" name="Line 7">
            <a:extLst>
              <a:ext uri="{FF2B5EF4-FFF2-40B4-BE49-F238E27FC236}">
                <a16:creationId xmlns:a16="http://schemas.microsoft.com/office/drawing/2014/main" id="{2F6D0554-8AFE-4637-A8BB-C7FDB7AC0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08900" y="4378326"/>
            <a:ext cx="330200" cy="569913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34824" name="Object 8">
            <a:extLst>
              <a:ext uri="{FF2B5EF4-FFF2-40B4-BE49-F238E27FC236}">
                <a16:creationId xmlns:a16="http://schemas.microsoft.com/office/drawing/2014/main" id="{BEEDCFE5-7E39-4D8E-B75F-DFCD827C9C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0864" y="3349626"/>
          <a:ext cx="4897437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6" imgW="2908300" imgH="939800" progId="Equation.3">
                  <p:embed/>
                </p:oleObj>
              </mc:Choice>
              <mc:Fallback>
                <p:oleObj name="Equation" r:id="rId6" imgW="2908300" imgH="939800" progId="Equation.3">
                  <p:embed/>
                  <p:pic>
                    <p:nvPicPr>
                      <p:cNvPr id="34824" name="Object 8">
                        <a:extLst>
                          <a:ext uri="{FF2B5EF4-FFF2-40B4-BE49-F238E27FC236}">
                            <a16:creationId xmlns:a16="http://schemas.microsoft.com/office/drawing/2014/main" id="{BEEDCFE5-7E39-4D8E-B75F-DFCD827C9C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4" y="3349626"/>
                        <a:ext cx="4897437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Oval 9">
            <a:extLst>
              <a:ext uri="{FF2B5EF4-FFF2-40B4-BE49-F238E27FC236}">
                <a16:creationId xmlns:a16="http://schemas.microsoft.com/office/drawing/2014/main" id="{9AEAA37A-DFE0-48E8-B425-2E7DB3A98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1" y="3278189"/>
            <a:ext cx="11525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34826" name="Oval 10">
            <a:extLst>
              <a:ext uri="{FF2B5EF4-FFF2-40B4-BE49-F238E27FC236}">
                <a16:creationId xmlns:a16="http://schemas.microsoft.com/office/drawing/2014/main" id="{5E5F222D-E412-4448-A378-0DA58BEFE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4286250"/>
            <a:ext cx="719138" cy="719138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FEF4A8FC-2D3A-46F9-90F0-2C7925F28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2916238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latin typeface="Times New Roman" panose="02020603050405020304" pitchFamily="18" charset="0"/>
              </a:rPr>
              <a:t>L</a:t>
            </a:r>
            <a:r>
              <a:rPr lang="en-US" altLang="ko-KR" sz="1800">
                <a:latin typeface="Arial" panose="020B0604020202020204" pitchFamily="34" charset="0"/>
              </a:rPr>
              <a:t> Largest eigen values</a:t>
            </a: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FE915FEE-65D3-402D-8B4F-881E5B65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93395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latin typeface="Times New Roman" panose="02020603050405020304" pitchFamily="18" charset="0"/>
              </a:rPr>
              <a:t>M-L</a:t>
            </a:r>
            <a:r>
              <a:rPr lang="en-US" altLang="ko-KR" sz="1800">
                <a:latin typeface="Arial" panose="020B0604020202020204" pitchFamily="34" charset="0"/>
              </a:rPr>
              <a:t> small eigen values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1C574431-547D-4AF4-BF8B-637F4CB402CE}"/>
              </a:ext>
            </a:extLst>
          </p:cNvPr>
          <p:cNvSpPr txBox="1">
            <a:spLocks/>
          </p:cNvSpPr>
          <p:nvPr/>
        </p:nvSpPr>
        <p:spPr>
          <a:xfrm>
            <a:off x="774700" y="460702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11.5. Comparison with PCA and Applications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451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3462EB4-89B0-44F1-91DD-4EFB04843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Comparison of PCA and ICA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D4CA963-F6DE-4CA1-A7C9-FC528C085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291513" cy="820738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Independent = uncorrelated ?</a:t>
            </a:r>
          </a:p>
          <a:p>
            <a:pPr eaLnBrk="1" hangingPunct="1"/>
            <a:endParaRPr lang="en-US" altLang="ko-KR">
              <a:latin typeface="Arial" panose="020B0604020202020204" pitchFamily="34" charset="0"/>
            </a:endParaRPr>
          </a:p>
        </p:txBody>
      </p:sp>
      <p:pic>
        <p:nvPicPr>
          <p:cNvPr id="403460" name="Picture 4" descr="super_obs">
            <a:extLst>
              <a:ext uri="{FF2B5EF4-FFF2-40B4-BE49-F238E27FC236}">
                <a16:creationId xmlns:a16="http://schemas.microsoft.com/office/drawing/2014/main" id="{3C53B043-8B05-4F64-9E2B-9FCFAC54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844800"/>
            <a:ext cx="5334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3461" name="Group 5">
            <a:extLst>
              <a:ext uri="{FF2B5EF4-FFF2-40B4-BE49-F238E27FC236}">
                <a16:creationId xmlns:a16="http://schemas.microsoft.com/office/drawing/2014/main" id="{70DFD965-06EA-4970-AC3A-46CED6E3063D}"/>
              </a:ext>
            </a:extLst>
          </p:cNvPr>
          <p:cNvGrpSpPr>
            <a:grpSpLocks/>
          </p:cNvGrpSpPr>
          <p:nvPr/>
        </p:nvGrpSpPr>
        <p:grpSpPr bwMode="auto">
          <a:xfrm>
            <a:off x="7453313" y="3121025"/>
            <a:ext cx="2520950" cy="1741488"/>
            <a:chOff x="2290" y="1427"/>
            <a:chExt cx="1588" cy="1097"/>
          </a:xfrm>
        </p:grpSpPr>
        <p:sp>
          <p:nvSpPr>
            <p:cNvPr id="35852" name="Line 6">
              <a:extLst>
                <a:ext uri="{FF2B5EF4-FFF2-40B4-BE49-F238E27FC236}">
                  <a16:creationId xmlns:a16="http://schemas.microsoft.com/office/drawing/2014/main" id="{6BBC1585-36F1-4660-98D5-729CBC9CD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52"/>
              <a:ext cx="1588" cy="772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3" name="Line 7">
              <a:extLst>
                <a:ext uri="{FF2B5EF4-FFF2-40B4-BE49-F238E27FC236}">
                  <a16:creationId xmlns:a16="http://schemas.microsoft.com/office/drawing/2014/main" id="{ED279DE3-A76A-4BE3-8991-D91EC9600C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06"/>
              <a:ext cx="545" cy="817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4" name="Text Box 8">
              <a:extLst>
                <a:ext uri="{FF2B5EF4-FFF2-40B4-BE49-F238E27FC236}">
                  <a16:creationId xmlns:a16="http://schemas.microsoft.com/office/drawing/2014/main" id="{7BD22507-BDBB-485B-907C-686ED4E5B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1427"/>
              <a:ext cx="8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000" b="1">
                  <a:solidFill>
                    <a:srgbClr val="00FFFF"/>
                  </a:solidFill>
                  <a:latin typeface="Arial" panose="020B0604020202020204" pitchFamily="34" charset="0"/>
                </a:rPr>
                <a:t>ICA basis</a:t>
              </a:r>
            </a:p>
          </p:txBody>
        </p:sp>
      </p:grpSp>
      <p:grpSp>
        <p:nvGrpSpPr>
          <p:cNvPr id="403465" name="Group 9">
            <a:extLst>
              <a:ext uri="{FF2B5EF4-FFF2-40B4-BE49-F238E27FC236}">
                <a16:creationId xmlns:a16="http://schemas.microsoft.com/office/drawing/2014/main" id="{21C9F210-01CB-4D25-B445-12D3A99FE2A7}"/>
              </a:ext>
            </a:extLst>
          </p:cNvPr>
          <p:cNvGrpSpPr>
            <a:grpSpLocks/>
          </p:cNvGrpSpPr>
          <p:nvPr/>
        </p:nvGrpSpPr>
        <p:grpSpPr bwMode="auto">
          <a:xfrm>
            <a:off x="7237414" y="2989263"/>
            <a:ext cx="3430587" cy="1865312"/>
            <a:chOff x="2154" y="1344"/>
            <a:chExt cx="2161" cy="1175"/>
          </a:xfrm>
        </p:grpSpPr>
        <p:sp>
          <p:nvSpPr>
            <p:cNvPr id="35849" name="Line 10">
              <a:extLst>
                <a:ext uri="{FF2B5EF4-FFF2-40B4-BE49-F238E27FC236}">
                  <a16:creationId xmlns:a16="http://schemas.microsoft.com/office/drawing/2014/main" id="{F995C557-449A-49CE-89A7-4A8EBD8653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616"/>
              <a:ext cx="1406" cy="896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0" name="Line 11">
              <a:extLst>
                <a:ext uri="{FF2B5EF4-FFF2-40B4-BE49-F238E27FC236}">
                  <a16:creationId xmlns:a16="http://schemas.microsoft.com/office/drawing/2014/main" id="{BB647A4F-77FF-4E18-A4A6-DB3EDE9EAC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54" y="2205"/>
              <a:ext cx="163" cy="314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1" name="Text Box 12">
              <a:extLst>
                <a:ext uri="{FF2B5EF4-FFF2-40B4-BE49-F238E27FC236}">
                  <a16:creationId xmlns:a16="http://schemas.microsoft.com/office/drawing/2014/main" id="{B0A71FDF-65D0-4B86-86F8-56D1B469C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" y="1344"/>
              <a:ext cx="9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000" b="1">
                  <a:solidFill>
                    <a:srgbClr val="00FF00"/>
                  </a:solidFill>
                  <a:latin typeface="Arial" panose="020B0604020202020204" pitchFamily="34" charset="0"/>
                </a:rPr>
                <a:t>PCA basis</a:t>
              </a:r>
            </a:p>
          </p:txBody>
        </p:sp>
      </p:grpSp>
      <p:sp>
        <p:nvSpPr>
          <p:cNvPr id="403469" name="Rectangle 13">
            <a:extLst>
              <a:ext uri="{FF2B5EF4-FFF2-40B4-BE49-F238E27FC236}">
                <a16:creationId xmlns:a16="http://schemas.microsoft.com/office/drawing/2014/main" id="{BDB5D0AE-C4DE-4C73-8D8C-3811EBF0C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636838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Only for Gaussian data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= correlation</a:t>
            </a:r>
          </a:p>
        </p:txBody>
      </p:sp>
      <p:sp>
        <p:nvSpPr>
          <p:cNvPr id="403470" name="Rectangle 14">
            <a:extLst>
              <a:ext uri="{FF2B5EF4-FFF2-40B4-BE49-F238E27FC236}">
                <a16:creationId xmlns:a16="http://schemas.microsoft.com/office/drawing/2014/main" id="{61A03C86-5BB2-4765-9712-4F246092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716338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Generally, 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≠ correlation</a:t>
            </a:r>
          </a:p>
          <a:p>
            <a:pPr eaLnBrk="1" hangingPunct="1"/>
            <a:endParaRPr lang="en-US" altLang="ko-KR" sz="2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0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40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9" grpId="0"/>
      <p:bldP spid="4034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C275169-DD13-46EC-83EE-4A29456F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700">
                <a:latin typeface="Arial" panose="020B0604020202020204" pitchFamily="34" charset="0"/>
              </a:rPr>
              <a:t>Whitened signal and independent signal</a:t>
            </a:r>
          </a:p>
        </p:txBody>
      </p:sp>
      <p:pic>
        <p:nvPicPr>
          <p:cNvPr id="36868" name="Picture 4" descr="normal_obs">
            <a:extLst>
              <a:ext uri="{FF2B5EF4-FFF2-40B4-BE49-F238E27FC236}">
                <a16:creationId xmlns:a16="http://schemas.microsoft.com/office/drawing/2014/main" id="{6756AAB8-21CD-41C4-8DFC-2E6B183E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196975"/>
            <a:ext cx="25209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normal_white">
            <a:extLst>
              <a:ext uri="{FF2B5EF4-FFF2-40B4-BE49-F238E27FC236}">
                <a16:creationId xmlns:a16="http://schemas.microsoft.com/office/drawing/2014/main" id="{D0991CA1-CFEF-49FE-9544-2A6F466A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196976"/>
            <a:ext cx="2520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normal_ori">
            <a:extLst>
              <a:ext uri="{FF2B5EF4-FFF2-40B4-BE49-F238E27FC236}">
                <a16:creationId xmlns:a16="http://schemas.microsoft.com/office/drawing/2014/main" id="{2A8EB77E-ED7F-4191-A123-9B2C72BC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196976"/>
            <a:ext cx="252571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Group 7">
            <a:extLst>
              <a:ext uri="{FF2B5EF4-FFF2-40B4-BE49-F238E27FC236}">
                <a16:creationId xmlns:a16="http://schemas.microsoft.com/office/drawing/2014/main" id="{58D47232-D609-413C-B333-A46EC6B8678E}"/>
              </a:ext>
            </a:extLst>
          </p:cNvPr>
          <p:cNvGrpSpPr>
            <a:grpSpLocks/>
          </p:cNvGrpSpPr>
          <p:nvPr/>
        </p:nvGrpSpPr>
        <p:grpSpPr bwMode="auto">
          <a:xfrm>
            <a:off x="2206625" y="4581525"/>
            <a:ext cx="7632700" cy="1968500"/>
            <a:chOff x="430" y="2886"/>
            <a:chExt cx="4808" cy="1240"/>
          </a:xfrm>
        </p:grpSpPr>
        <p:pic>
          <p:nvPicPr>
            <p:cNvPr id="36879" name="Picture 8" descr="sub_ori">
              <a:extLst>
                <a:ext uri="{FF2B5EF4-FFF2-40B4-BE49-F238E27FC236}">
                  <a16:creationId xmlns:a16="http://schemas.microsoft.com/office/drawing/2014/main" id="{41DFBD82-07F4-4783-9AD7-7688F92D5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2886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9" descr="sub_white">
              <a:extLst>
                <a:ext uri="{FF2B5EF4-FFF2-40B4-BE49-F238E27FC236}">
                  <a16:creationId xmlns:a16="http://schemas.microsoft.com/office/drawing/2014/main" id="{336239FD-ABC9-47D3-B783-39759177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2931"/>
              <a:ext cx="1587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0" descr="sub_obs">
              <a:extLst>
                <a:ext uri="{FF2B5EF4-FFF2-40B4-BE49-F238E27FC236}">
                  <a16:creationId xmlns:a16="http://schemas.microsoft.com/office/drawing/2014/main" id="{16EF1738-3961-4ECE-B92E-7FBA1A66F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2931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11">
            <a:extLst>
              <a:ext uri="{FF2B5EF4-FFF2-40B4-BE49-F238E27FC236}">
                <a16:creationId xmlns:a16="http://schemas.microsoft.com/office/drawing/2014/main" id="{FA74E438-02BC-4CC7-9CD0-A7D458B34A48}"/>
              </a:ext>
            </a:extLst>
          </p:cNvPr>
          <p:cNvGrpSpPr>
            <a:grpSpLocks/>
          </p:cNvGrpSpPr>
          <p:nvPr/>
        </p:nvGrpSpPr>
        <p:grpSpPr bwMode="auto">
          <a:xfrm>
            <a:off x="2206626" y="2924175"/>
            <a:ext cx="7631113" cy="1900238"/>
            <a:chOff x="430" y="1842"/>
            <a:chExt cx="4807" cy="1197"/>
          </a:xfrm>
        </p:grpSpPr>
        <p:pic>
          <p:nvPicPr>
            <p:cNvPr id="36876" name="Picture 12" descr="super_obs">
              <a:extLst>
                <a:ext uri="{FF2B5EF4-FFF2-40B4-BE49-F238E27FC236}">
                  <a16:creationId xmlns:a16="http://schemas.microsoft.com/office/drawing/2014/main" id="{4427FC63-CB6C-4CD9-8166-3D16E55CC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1842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3" descr="super_white">
              <a:extLst>
                <a:ext uri="{FF2B5EF4-FFF2-40B4-BE49-F238E27FC236}">
                  <a16:creationId xmlns:a16="http://schemas.microsoft.com/office/drawing/2014/main" id="{83193F9A-A743-41BF-A17A-A0A84317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1842"/>
              <a:ext cx="1591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14" descr="super_ori">
              <a:extLst>
                <a:ext uri="{FF2B5EF4-FFF2-40B4-BE49-F238E27FC236}">
                  <a16:creationId xmlns:a16="http://schemas.microsoft.com/office/drawing/2014/main" id="{86865CCA-2A24-463E-86CB-20975E6C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1842"/>
              <a:ext cx="1587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3" name="Text Box 15">
            <a:extLst>
              <a:ext uri="{FF2B5EF4-FFF2-40B4-BE49-F238E27FC236}">
                <a16:creationId xmlns:a16="http://schemas.microsoft.com/office/drawing/2014/main" id="{EAE03972-894A-48CF-B8EF-9E18D5C2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388101"/>
            <a:ext cx="180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Observations</a:t>
            </a:r>
          </a:p>
        </p:txBody>
      </p:sp>
      <p:sp>
        <p:nvSpPr>
          <p:cNvPr id="36874" name="Text Box 16">
            <a:extLst>
              <a:ext uri="{FF2B5EF4-FFF2-40B4-BE49-F238E27FC236}">
                <a16:creationId xmlns:a16="http://schemas.microsoft.com/office/drawing/2014/main" id="{1F08E7A7-F332-4611-AEE2-F49A439E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6461126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Whitened</a:t>
            </a:r>
          </a:p>
        </p:txBody>
      </p:sp>
      <p:sp>
        <p:nvSpPr>
          <p:cNvPr id="36875" name="Text Box 17">
            <a:extLst>
              <a:ext uri="{FF2B5EF4-FFF2-40B4-BE49-F238E27FC236}">
                <a16:creationId xmlns:a16="http://schemas.microsoft.com/office/drawing/2014/main" id="{74EF459F-9254-4D11-91F4-60E01AD9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6461126"/>
            <a:ext cx="169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1761151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">
            <a:extLst>
              <a:ext uri="{FF2B5EF4-FFF2-40B4-BE49-F238E27FC236}">
                <a16:creationId xmlns:a16="http://schemas.microsoft.com/office/drawing/2014/main" id="{70D77D51-4F9E-49DB-B23D-B582B4761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Framework(1)</a:t>
            </a:r>
          </a:p>
        </p:txBody>
      </p:sp>
      <p:grpSp>
        <p:nvGrpSpPr>
          <p:cNvPr id="2060" name="Group 26">
            <a:extLst>
              <a:ext uri="{FF2B5EF4-FFF2-40B4-BE49-F238E27FC236}">
                <a16:creationId xmlns:a16="http://schemas.microsoft.com/office/drawing/2014/main" id="{03863BC1-660B-4438-9915-E94C13DC9DF8}"/>
              </a:ext>
            </a:extLst>
          </p:cNvPr>
          <p:cNvGrpSpPr>
            <a:grpSpLocks/>
          </p:cNvGrpSpPr>
          <p:nvPr/>
        </p:nvGrpSpPr>
        <p:grpSpPr bwMode="auto">
          <a:xfrm>
            <a:off x="6416833" y="1283001"/>
            <a:ext cx="3389313" cy="2603288"/>
            <a:chOff x="4446" y="1763"/>
            <a:chExt cx="2544" cy="1963"/>
          </a:xfrm>
        </p:grpSpPr>
        <p:grpSp>
          <p:nvGrpSpPr>
            <p:cNvPr id="2" name="Diagram 27">
              <a:extLst>
                <a:ext uri="{FF2B5EF4-FFF2-40B4-BE49-F238E27FC236}">
                  <a16:creationId xmlns:a16="http://schemas.microsoft.com/office/drawing/2014/main" id="{B0F9D3E9-F841-4FF5-B5BA-07CB40A5939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46" y="1763"/>
              <a:ext cx="2544" cy="1676"/>
              <a:chOff x="3016" y="1455"/>
              <a:chExt cx="2544" cy="1676"/>
            </a:xfrm>
          </p:grpSpPr>
          <p:graphicFrame>
            <p:nvGraphicFramePr>
              <p:cNvPr id="6" name="다이어그램 5">
                <a:extLst>
                  <a:ext uri="{FF2B5EF4-FFF2-40B4-BE49-F238E27FC236}">
                    <a16:creationId xmlns:a16="http://schemas.microsoft.com/office/drawing/2014/main" id="{CC6F0A11-F0FF-447D-933C-DA5EC92B94BD}"/>
                  </a:ext>
                </a:extLst>
              </p:cNvPr>
              <p:cNvGraphicFramePr/>
              <p:nvPr/>
            </p:nvGraphicFramePr>
            <p:xfrm>
              <a:off x="3016" y="1752"/>
              <a:ext cx="2544" cy="137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3" name="개체 2">
                <a:extLst>
                  <a:ext uri="{FF2B5EF4-FFF2-40B4-BE49-F238E27FC236}">
                    <a16:creationId xmlns:a16="http://schemas.microsoft.com/office/drawing/2014/main" id="{BE1B186C-8C2E-434D-9F50-B7F10AC65D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6224063"/>
                  </p:ext>
                </p:extLst>
              </p:nvPr>
            </p:nvGraphicFramePr>
            <p:xfrm>
              <a:off x="4624" y="2153"/>
              <a:ext cx="499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02" name="Equation" r:id="rId8" imgW="419040" imgH="215640" progId="Equation.3">
                      <p:embed/>
                    </p:oleObj>
                  </mc:Choice>
                  <mc:Fallback>
                    <p:oleObj name="Equation" r:id="rId8" imgW="419040" imgH="215640" progId="Equation.3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4" y="2153"/>
                            <a:ext cx="499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개체 3">
                <a:extLst>
                  <a:ext uri="{FF2B5EF4-FFF2-40B4-BE49-F238E27FC236}">
                    <a16:creationId xmlns:a16="http://schemas.microsoft.com/office/drawing/2014/main" id="{FCDEC234-30BB-46C6-81CC-0A84C042BF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9938835"/>
                  </p:ext>
                </p:extLst>
              </p:nvPr>
            </p:nvGraphicFramePr>
            <p:xfrm>
              <a:off x="3952" y="1455"/>
              <a:ext cx="671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03" name="Equation" r:id="rId10" imgW="583920" imgH="215640" progId="Equation.3">
                      <p:embed/>
                    </p:oleObj>
                  </mc:Choice>
                  <mc:Fallback>
                    <p:oleObj name="Equation" r:id="rId10" imgW="583920" imgH="215640" progId="Equation.3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52" y="1455"/>
                            <a:ext cx="671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AutoShape 35">
                <a:extLst>
                  <a:ext uri="{FF2B5EF4-FFF2-40B4-BE49-F238E27FC236}">
                    <a16:creationId xmlns:a16="http://schemas.microsoft.com/office/drawing/2014/main" id="{44F65DAF-FBBA-4FB4-8BC9-388737F57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2710"/>
                <a:ext cx="91" cy="363"/>
              </a:xfrm>
              <a:prstGeom prst="downArrow">
                <a:avLst>
                  <a:gd name="adj1" fmla="val 50000"/>
                  <a:gd name="adj2" fmla="val 997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aphicFrame>
          <p:nvGraphicFramePr>
            <p:cNvPr id="2063" name="Object 36">
              <a:extLst>
                <a:ext uri="{FF2B5EF4-FFF2-40B4-BE49-F238E27FC236}">
                  <a16:creationId xmlns:a16="http://schemas.microsoft.com/office/drawing/2014/main" id="{58FB40B9-D640-416E-9D7C-2D7692D168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0299853"/>
                </p:ext>
              </p:extLst>
            </p:nvPr>
          </p:nvGraphicFramePr>
          <p:xfrm>
            <a:off x="4805" y="2538"/>
            <a:ext cx="45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04" name="Equation" r:id="rId12" imgW="406048" imgH="215713" progId="Equation.3">
                    <p:embed/>
                  </p:oleObj>
                </mc:Choice>
                <mc:Fallback>
                  <p:oleObj name="Equation" r:id="rId12" imgW="406048" imgH="215713" progId="Equation.3">
                    <p:embed/>
                    <p:pic>
                      <p:nvPicPr>
                        <p:cNvPr id="2063" name="Object 36">
                          <a:extLst>
                            <a:ext uri="{FF2B5EF4-FFF2-40B4-BE49-F238E27FC236}">
                              <a16:creationId xmlns:a16="http://schemas.microsoft.com/office/drawing/2014/main" id="{58FB40B9-D640-416E-9D7C-2D7692D168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5" y="2538"/>
                          <a:ext cx="45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4" name="Object 37">
              <a:extLst>
                <a:ext uri="{FF2B5EF4-FFF2-40B4-BE49-F238E27FC236}">
                  <a16:creationId xmlns:a16="http://schemas.microsoft.com/office/drawing/2014/main" id="{5AC1F49B-E33D-46F8-89C5-7EC3C74945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9375534"/>
                </p:ext>
              </p:extLst>
            </p:nvPr>
          </p:nvGraphicFramePr>
          <p:xfrm>
            <a:off x="5440" y="3478"/>
            <a:ext cx="6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05" name="Equation" r:id="rId14" imgW="532937" imgH="215713" progId="Equation.3">
                    <p:embed/>
                  </p:oleObj>
                </mc:Choice>
                <mc:Fallback>
                  <p:oleObj name="Equation" r:id="rId14" imgW="532937" imgH="215713" progId="Equation.3">
                    <p:embed/>
                    <p:pic>
                      <p:nvPicPr>
                        <p:cNvPr id="2064" name="Object 37">
                          <a:extLst>
                            <a:ext uri="{FF2B5EF4-FFF2-40B4-BE49-F238E27FC236}">
                              <a16:creationId xmlns:a16="http://schemas.microsoft.com/office/drawing/2014/main" id="{5AC1F49B-E33D-46F8-89C5-7EC3C74945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0" y="3478"/>
                          <a:ext cx="6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1" name="Rectangle 39">
            <a:extLst>
              <a:ext uri="{FF2B5EF4-FFF2-40B4-BE49-F238E27FC236}">
                <a16:creationId xmlns:a16="http://schemas.microsoft.com/office/drawing/2014/main" id="{FB100590-8A87-4506-B0F1-C6D0829853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3284539"/>
            <a:ext cx="8147050" cy="2986087"/>
          </a:xfrm>
          <a:noFill/>
        </p:spPr>
        <p:txBody>
          <a:bodyPr/>
          <a:lstStyle/>
          <a:p>
            <a:pPr eaLnBrk="1" hangingPunct="1"/>
            <a:r>
              <a:rPr lang="en-US" altLang="ko-KR" sz="2600"/>
              <a:t>Max. H(y): InfoMax</a:t>
            </a:r>
          </a:p>
          <a:p>
            <a:pPr eaLnBrk="1" hangingPunct="1"/>
            <a:r>
              <a:rPr lang="en-US" altLang="ko-KR" sz="2600"/>
              <a:t>Minimizing Mutual Information</a:t>
            </a:r>
          </a:p>
          <a:p>
            <a:pPr eaLnBrk="1" hangingPunct="1"/>
            <a:r>
              <a:rPr lang="en-US" altLang="ko-KR" sz="2600"/>
              <a:t>Negentropy Maximization</a:t>
            </a:r>
          </a:p>
          <a:p>
            <a:pPr eaLnBrk="1" hangingPunct="1"/>
            <a:endParaRPr lang="en-US" altLang="ko-KR" sz="2600"/>
          </a:p>
          <a:p>
            <a:pPr eaLnBrk="1" hangingPunct="1"/>
            <a:endParaRPr lang="en-US" altLang="ko-KR" sz="260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ko-KR" sz="2600"/>
          </a:p>
          <a:p>
            <a:pPr eaLnBrk="1" hangingPunct="1"/>
            <a:endParaRPr lang="en-US" altLang="ko-KR" sz="2600"/>
          </a:p>
        </p:txBody>
      </p:sp>
      <p:graphicFrame>
        <p:nvGraphicFramePr>
          <p:cNvPr id="2062" name="Object 41">
            <a:extLst>
              <a:ext uri="{FF2B5EF4-FFF2-40B4-BE49-F238E27FC236}">
                <a16:creationId xmlns:a16="http://schemas.microsoft.com/office/drawing/2014/main" id="{EE9F0931-0A7D-454B-AEF2-3EDB074D2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6275" y="4941889"/>
          <a:ext cx="60071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16" imgW="2781300" imgH="431800" progId="Equation.3">
                  <p:embed/>
                </p:oleObj>
              </mc:Choice>
              <mc:Fallback>
                <p:oleObj name="Equation" r:id="rId16" imgW="2781300" imgH="431800" progId="Equation.3">
                  <p:embed/>
                  <p:pic>
                    <p:nvPicPr>
                      <p:cNvPr id="2062" name="Object 41">
                        <a:extLst>
                          <a:ext uri="{FF2B5EF4-FFF2-40B4-BE49-F238E27FC236}">
                            <a16:creationId xmlns:a16="http://schemas.microsoft.com/office/drawing/2014/main" id="{EE9F0931-0A7D-454B-AEF2-3EDB074D28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4941889"/>
                        <a:ext cx="6007100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EE1411E-0523-4423-8112-85B49FEF1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Framework(2)</a:t>
            </a:r>
          </a:p>
        </p:txBody>
      </p:sp>
      <p:sp>
        <p:nvSpPr>
          <p:cNvPr id="37891" name="Rectangle 15">
            <a:extLst>
              <a:ext uri="{FF2B5EF4-FFF2-40B4-BE49-F238E27FC236}">
                <a16:creationId xmlns:a16="http://schemas.microsoft.com/office/drawing/2014/main" id="{964DD361-5A67-4033-AFD9-A1FCBE8FD6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8147050" cy="4425950"/>
          </a:xfrm>
          <a:noFill/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Maximum Likelihood Estimation</a:t>
            </a:r>
          </a:p>
          <a:p>
            <a:pPr eaLnBrk="1" hangingPunct="1"/>
            <a:endParaRPr lang="en-US" altLang="ko-KR" sz="2600"/>
          </a:p>
          <a:p>
            <a:pPr eaLnBrk="1" hangingPunct="1"/>
            <a:endParaRPr lang="en-US" altLang="ko-KR" sz="2600"/>
          </a:p>
        </p:txBody>
      </p:sp>
      <p:graphicFrame>
        <p:nvGraphicFramePr>
          <p:cNvPr id="37892" name="Object 16">
            <a:extLst>
              <a:ext uri="{FF2B5EF4-FFF2-40B4-BE49-F238E27FC236}">
                <a16:creationId xmlns:a16="http://schemas.microsoft.com/office/drawing/2014/main" id="{05D5B4F0-AD63-40CC-96AA-467CF43E0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2176" y="2565401"/>
          <a:ext cx="4416425" cy="29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Equation" r:id="rId3" imgW="2336800" imgH="1549400" progId="Equation.3">
                  <p:embed/>
                </p:oleObj>
              </mc:Choice>
              <mc:Fallback>
                <p:oleObj name="Equation" r:id="rId3" imgW="2336800" imgH="1549400" progId="Equation.3">
                  <p:embed/>
                  <p:pic>
                    <p:nvPicPr>
                      <p:cNvPr id="37892" name="Object 16">
                        <a:extLst>
                          <a:ext uri="{FF2B5EF4-FFF2-40B4-BE49-F238E27FC236}">
                            <a16:creationId xmlns:a16="http://schemas.microsoft.com/office/drawing/2014/main" id="{05D5B4F0-AD63-40CC-96AA-467CF43E01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6" y="2565401"/>
                        <a:ext cx="4416425" cy="293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11.1. Problem Statement</a:t>
            </a:r>
            <a:endParaRPr lang="ko-KR" altLang="en-US" sz="32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57200" y="1289146"/>
            <a:ext cx="11277599" cy="5568854"/>
          </a:xfrm>
        </p:spPr>
        <p:txBody>
          <a:bodyPr>
            <a:normAutofit/>
          </a:bodyPr>
          <a:lstStyle/>
          <a:p>
            <a:r>
              <a:rPr lang="en-US" altLang="ko-KR" dirty="0"/>
              <a:t>Cocktail Party Problem 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CD8B21A-5F67-4C3A-8EE0-771C2E3E2D7B}"/>
              </a:ext>
            </a:extLst>
          </p:cNvPr>
          <p:cNvGrpSpPr>
            <a:grpSpLocks/>
          </p:cNvGrpSpPr>
          <p:nvPr/>
        </p:nvGrpSpPr>
        <p:grpSpPr bwMode="auto">
          <a:xfrm>
            <a:off x="2759214" y="1933082"/>
            <a:ext cx="6048375" cy="3313113"/>
            <a:chOff x="768" y="2160"/>
            <a:chExt cx="3983" cy="1754"/>
          </a:xfrm>
        </p:grpSpPr>
        <p:graphicFrame>
          <p:nvGraphicFramePr>
            <p:cNvPr id="11" name="Object 11">
              <a:extLst>
                <a:ext uri="{FF2B5EF4-FFF2-40B4-BE49-F238E27FC236}">
                  <a16:creationId xmlns:a16="http://schemas.microsoft.com/office/drawing/2014/main" id="{50A36B8A-E0A3-43E4-BA1B-42515D2FFA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3" y="2160"/>
            <a:ext cx="701" cy="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8" name="클립" r:id="rId3" imgW="990683" imgH="1009552" progId="MS_ClipArt_Gallery.2">
                    <p:embed/>
                  </p:oleObj>
                </mc:Choice>
                <mc:Fallback>
                  <p:oleObj name="클립" r:id="rId3" imgW="990683" imgH="1009552" progId="MS_ClipArt_Gallery.2">
                    <p:embed/>
                    <p:pic>
                      <p:nvPicPr>
                        <p:cNvPr id="15365" name="Object 11">
                          <a:extLst>
                            <a:ext uri="{FF2B5EF4-FFF2-40B4-BE49-F238E27FC236}">
                              <a16:creationId xmlns:a16="http://schemas.microsoft.com/office/drawing/2014/main" id="{F64528E6-3BA7-4E30-BB35-6A551F8B72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160"/>
                          <a:ext cx="701" cy="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2">
              <a:extLst>
                <a:ext uri="{FF2B5EF4-FFF2-40B4-BE49-F238E27FC236}">
                  <a16:creationId xmlns:a16="http://schemas.microsoft.com/office/drawing/2014/main" id="{28CF3BC9-E9EF-466A-A6D4-3A5ACAECFC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0" y="3216"/>
            <a:ext cx="672" cy="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9" name="클립" r:id="rId5" imgW="1504188" imgH="1641348" progId="MS_ClipArt_Gallery.2">
                    <p:embed/>
                  </p:oleObj>
                </mc:Choice>
                <mc:Fallback>
                  <p:oleObj name="클립" r:id="rId5" imgW="1504188" imgH="1641348" progId="MS_ClipArt_Gallery.2">
                    <p:embed/>
                    <p:pic>
                      <p:nvPicPr>
                        <p:cNvPr id="15366" name="Object 12">
                          <a:extLst>
                            <a:ext uri="{FF2B5EF4-FFF2-40B4-BE49-F238E27FC236}">
                              <a16:creationId xmlns:a16="http://schemas.microsoft.com/office/drawing/2014/main" id="{58AB3333-AD58-4DF6-BE7A-1FD2F25BD3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216"/>
                          <a:ext cx="672" cy="6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3">
              <a:extLst>
                <a:ext uri="{FF2B5EF4-FFF2-40B4-BE49-F238E27FC236}">
                  <a16:creationId xmlns:a16="http://schemas.microsoft.com/office/drawing/2014/main" id="{7795A6A3-3431-4CBE-BC90-58E4554EE2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0" y="2256"/>
            <a:ext cx="866" cy="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0" name="클립" r:id="rId7" imgW="1375258" imgH="589788" progId="MS_ClipArt_Gallery.2">
                    <p:embed/>
                  </p:oleObj>
                </mc:Choice>
                <mc:Fallback>
                  <p:oleObj name="클립" r:id="rId7" imgW="1375258" imgH="589788" progId="MS_ClipArt_Gallery.2">
                    <p:embed/>
                    <p:pic>
                      <p:nvPicPr>
                        <p:cNvPr id="15367" name="Object 13">
                          <a:extLst>
                            <a:ext uri="{FF2B5EF4-FFF2-40B4-BE49-F238E27FC236}">
                              <a16:creationId xmlns:a16="http://schemas.microsoft.com/office/drawing/2014/main" id="{97511332-2EE4-42A4-A884-1FC7D9F694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256"/>
                          <a:ext cx="866" cy="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4">
              <a:extLst>
                <a:ext uri="{FF2B5EF4-FFF2-40B4-BE49-F238E27FC236}">
                  <a16:creationId xmlns:a16="http://schemas.microsoft.com/office/drawing/2014/main" id="{E755DBA2-424B-4104-83F0-0D9EB101E7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" y="2304"/>
            <a:ext cx="669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1" name="클립" r:id="rId9" imgW="942903" imgH="628675" progId="MS_ClipArt_Gallery.2">
                    <p:embed/>
                  </p:oleObj>
                </mc:Choice>
                <mc:Fallback>
                  <p:oleObj name="클립" r:id="rId9" imgW="942903" imgH="628675" progId="MS_ClipArt_Gallery.2">
                    <p:embed/>
                    <p:pic>
                      <p:nvPicPr>
                        <p:cNvPr id="15368" name="Object 14">
                          <a:extLst>
                            <a:ext uri="{FF2B5EF4-FFF2-40B4-BE49-F238E27FC236}">
                              <a16:creationId xmlns:a16="http://schemas.microsoft.com/office/drawing/2014/main" id="{377F9A92-1E00-4F78-8915-E73C6ABA56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lum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304"/>
                          <a:ext cx="669" cy="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5">
              <a:extLst>
                <a:ext uri="{FF2B5EF4-FFF2-40B4-BE49-F238E27FC236}">
                  <a16:creationId xmlns:a16="http://schemas.microsoft.com/office/drawing/2014/main" id="{83598B80-AE03-4DF9-81D7-A845A01E23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2880"/>
            <a:ext cx="740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2" name="클립" r:id="rId11" imgW="1047641" imgH="485880" progId="MS_ClipArt_Gallery.2">
                    <p:embed/>
                  </p:oleObj>
                </mc:Choice>
                <mc:Fallback>
                  <p:oleObj name="클립" r:id="rId11" imgW="1047641" imgH="485880" progId="MS_ClipArt_Gallery.2">
                    <p:embed/>
                    <p:pic>
                      <p:nvPicPr>
                        <p:cNvPr id="15369" name="Object 15">
                          <a:extLst>
                            <a:ext uri="{FF2B5EF4-FFF2-40B4-BE49-F238E27FC236}">
                              <a16:creationId xmlns:a16="http://schemas.microsoft.com/office/drawing/2014/main" id="{1262B749-0723-4686-A72C-BFBAA731E8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880"/>
                          <a:ext cx="740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6">
              <a:extLst>
                <a:ext uri="{FF2B5EF4-FFF2-40B4-BE49-F238E27FC236}">
                  <a16:creationId xmlns:a16="http://schemas.microsoft.com/office/drawing/2014/main" id="{14423544-9EC8-47F4-B78A-4272D6DD58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17" y="3024"/>
            <a:ext cx="334" cy="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3" name="클립" r:id="rId13" imgW="717804" imgH="1751076" progId="MS_ClipArt_Gallery.2">
                    <p:embed/>
                  </p:oleObj>
                </mc:Choice>
                <mc:Fallback>
                  <p:oleObj name="클립" r:id="rId13" imgW="717804" imgH="1751076" progId="MS_ClipArt_Gallery.2">
                    <p:embed/>
                    <p:pic>
                      <p:nvPicPr>
                        <p:cNvPr id="15370" name="Object 16">
                          <a:extLst>
                            <a:ext uri="{FF2B5EF4-FFF2-40B4-BE49-F238E27FC236}">
                              <a16:creationId xmlns:a16="http://schemas.microsoft.com/office/drawing/2014/main" id="{EED23292-29FC-401E-97B5-F6B3D42C69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7" y="3024"/>
                          <a:ext cx="334" cy="8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7">
              <a:extLst>
                <a:ext uri="{FF2B5EF4-FFF2-40B4-BE49-F238E27FC236}">
                  <a16:creationId xmlns:a16="http://schemas.microsoft.com/office/drawing/2014/main" id="{4B9A0F19-062A-40D7-8402-631184B8CB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2544"/>
            <a:ext cx="624" cy="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4" name="클립" r:id="rId15" imgW="6448348" imgH="9810736" progId="MS_ClipArt_Gallery.2">
                    <p:embed/>
                  </p:oleObj>
                </mc:Choice>
                <mc:Fallback>
                  <p:oleObj name="클립" r:id="rId15" imgW="6448348" imgH="9810736" progId="MS_ClipArt_Gallery.2">
                    <p:embed/>
                    <p:pic>
                      <p:nvPicPr>
                        <p:cNvPr id="15371" name="Object 17">
                          <a:extLst>
                            <a:ext uri="{FF2B5EF4-FFF2-40B4-BE49-F238E27FC236}">
                              <a16:creationId xmlns:a16="http://schemas.microsoft.com/office/drawing/2014/main" id="{594711A5-93DB-48CE-B3E8-8A8964A5F7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2544"/>
                          <a:ext cx="624" cy="9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8">
              <a:extLst>
                <a:ext uri="{FF2B5EF4-FFF2-40B4-BE49-F238E27FC236}">
                  <a16:creationId xmlns:a16="http://schemas.microsoft.com/office/drawing/2014/main" id="{9D201EE9-BD3D-4F37-A10D-D42AF7FD7D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3360"/>
            <a:ext cx="816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5" name="클립" r:id="rId17" imgW="3273552" imgH="818388" progId="MS_ClipArt_Gallery.2">
                    <p:embed/>
                  </p:oleObj>
                </mc:Choice>
                <mc:Fallback>
                  <p:oleObj name="클립" r:id="rId17" imgW="3273552" imgH="818388" progId="MS_ClipArt_Gallery.2">
                    <p:embed/>
                    <p:pic>
                      <p:nvPicPr>
                        <p:cNvPr id="15372" name="Object 18">
                          <a:extLst>
                            <a:ext uri="{FF2B5EF4-FFF2-40B4-BE49-F238E27FC236}">
                              <a16:creationId xmlns:a16="http://schemas.microsoft.com/office/drawing/2014/main" id="{D1F28381-916C-46BD-8E8F-A896C6B139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lum bright="24000" contrast="-4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360"/>
                          <a:ext cx="816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9">
              <a:extLst>
                <a:ext uri="{FF2B5EF4-FFF2-40B4-BE49-F238E27FC236}">
                  <a16:creationId xmlns:a16="http://schemas.microsoft.com/office/drawing/2014/main" id="{DE87069B-7AD2-4ABE-BC03-958BAF2374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8" y="3024"/>
            <a:ext cx="548" cy="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6" name="클립" r:id="rId19" imgW="870553" imgH="510639" progId="MS_ClipArt_Gallery.2">
                    <p:embed/>
                  </p:oleObj>
                </mc:Choice>
                <mc:Fallback>
                  <p:oleObj name="클립" r:id="rId19" imgW="870553" imgH="510639" progId="MS_ClipArt_Gallery.2">
                    <p:embed/>
                    <p:pic>
                      <p:nvPicPr>
                        <p:cNvPr id="15373" name="Object 19">
                          <a:extLst>
                            <a:ext uri="{FF2B5EF4-FFF2-40B4-BE49-F238E27FC236}">
                              <a16:creationId xmlns:a16="http://schemas.microsoft.com/office/drawing/2014/main" id="{4D6846DB-BAD9-4E02-81B0-646D0E5898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lum bright="70000" contrast="-7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3024"/>
                          <a:ext cx="548" cy="3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0">
              <a:extLst>
                <a:ext uri="{FF2B5EF4-FFF2-40B4-BE49-F238E27FC236}">
                  <a16:creationId xmlns:a16="http://schemas.microsoft.com/office/drawing/2014/main" id="{0C8916E8-866E-4AF1-980E-02E10738BD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7" y="2880"/>
            <a:ext cx="738" cy="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7" name="비트맵 이미지" r:id="rId21" imgW="1171429" imgH="1571844" progId="Paint.Picture">
                    <p:embed/>
                  </p:oleObj>
                </mc:Choice>
                <mc:Fallback>
                  <p:oleObj name="비트맵 이미지" r:id="rId21" imgW="1171429" imgH="1571844" progId="Paint.Picture">
                    <p:embed/>
                    <p:pic>
                      <p:nvPicPr>
                        <p:cNvPr id="15374" name="Object 20">
                          <a:extLst>
                            <a:ext uri="{FF2B5EF4-FFF2-40B4-BE49-F238E27FC236}">
                              <a16:creationId xmlns:a16="http://schemas.microsoft.com/office/drawing/2014/main" id="{C0045865-D53F-4C01-A6DD-F690410395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7" y="2880"/>
                          <a:ext cx="738" cy="9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8625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9D0FB4C-1FB1-4AFC-A14F-EED35B0A1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Framework(3)</a:t>
            </a:r>
          </a:p>
        </p:txBody>
      </p:sp>
      <p:sp>
        <p:nvSpPr>
          <p:cNvPr id="38915" name="Rectangle 15">
            <a:extLst>
              <a:ext uri="{FF2B5EF4-FFF2-40B4-BE49-F238E27FC236}">
                <a16:creationId xmlns:a16="http://schemas.microsoft.com/office/drawing/2014/main" id="{52772055-AF96-4E1F-A538-85CA77328F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8147050" cy="4425950"/>
          </a:xfrm>
          <a:noFill/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High-Order Moments and Cumulants</a:t>
            </a: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Nonlinear PCA</a:t>
            </a: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Bussgang Algorithms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ko-KR" sz="2000">
                <a:latin typeface="Arial" panose="020B0604020202020204" pitchFamily="34" charset="0"/>
              </a:rPr>
              <a:t>(Te-Won Lee et al., Computers and Mathematics with Applications, 2000. [1])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0777875-F37F-4519-B136-185A8EFE9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268413"/>
            <a:ext cx="8207375" cy="525621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Image processing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denoising, feature extraction, etc</a:t>
            </a:r>
            <a:endParaRPr lang="en-US" altLang="ko-KR" sz="2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Biomedical data analysis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anaysis of EEG, MEG, ECG, etc…</a:t>
            </a:r>
            <a:endParaRPr lang="en-US" altLang="ko-KR" sz="2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Speech and audio processing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speech separation, feature extraction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Telecommunication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MIMO System,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Bioinformatics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micro-array data analysis, etc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Financial data analysis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F4039BF-E460-433D-833B-84CA1023E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33376"/>
            <a:ext cx="8229600" cy="868363"/>
          </a:xfrm>
          <a:noFill/>
        </p:spPr>
        <p:txBody>
          <a:bodyPr/>
          <a:lstStyle/>
          <a:p>
            <a:pPr eaLnBrk="1" hangingPunct="1"/>
            <a:r>
              <a:rPr lang="en-US" altLang="ko-KR" sz="3200"/>
              <a:t>Applications of ICA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374E142-16D7-4E57-9678-B9496137B5C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268413"/>
            <a:ext cx="8002588" cy="4525962"/>
          </a:xfrm>
        </p:spPr>
        <p:txBody>
          <a:bodyPr/>
          <a:lstStyle/>
          <a:p>
            <a:pPr lvl="1" eaLnBrk="1" hangingPunct="1"/>
            <a:r>
              <a:rPr lang="en-US" altLang="ko-KR" sz="2800" dirty="0">
                <a:latin typeface="Arial" panose="020B0604020202020204" pitchFamily="34" charset="0"/>
              </a:rPr>
              <a:t>Blind Source Separation of EEG Signals</a:t>
            </a:r>
          </a:p>
        </p:txBody>
      </p:sp>
      <p:grpSp>
        <p:nvGrpSpPr>
          <p:cNvPr id="43013" name="Group 7">
            <a:extLst>
              <a:ext uri="{FF2B5EF4-FFF2-40B4-BE49-F238E27FC236}">
                <a16:creationId xmlns:a16="http://schemas.microsoft.com/office/drawing/2014/main" id="{F9F761E1-EAE8-4049-9171-C9A80011D592}"/>
              </a:ext>
            </a:extLst>
          </p:cNvPr>
          <p:cNvGrpSpPr>
            <a:grpSpLocks/>
          </p:cNvGrpSpPr>
          <p:nvPr/>
        </p:nvGrpSpPr>
        <p:grpSpPr bwMode="auto">
          <a:xfrm>
            <a:off x="1970088" y="1966914"/>
            <a:ext cx="8469312" cy="4319587"/>
            <a:chOff x="281" y="1239"/>
            <a:chExt cx="5335" cy="2721"/>
          </a:xfrm>
        </p:grpSpPr>
        <p:pic>
          <p:nvPicPr>
            <p:cNvPr id="43014" name="Picture 5" descr="ICA_EEG_noise">
              <a:extLst>
                <a:ext uri="{FF2B5EF4-FFF2-40B4-BE49-F238E27FC236}">
                  <a16:creationId xmlns:a16="http://schemas.microsoft.com/office/drawing/2014/main" id="{55FC0BCC-5B8E-4504-A018-A7A97B5E2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682"/>
              <a:ext cx="163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6">
              <a:extLst>
                <a:ext uri="{FF2B5EF4-FFF2-40B4-BE49-F238E27FC236}">
                  <a16:creationId xmlns:a16="http://schemas.microsoft.com/office/drawing/2014/main" id="{C3A4017A-A561-44F7-B444-8F92215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1254"/>
              <a:ext cx="1284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Picture 8">
              <a:extLst>
                <a:ext uri="{FF2B5EF4-FFF2-40B4-BE49-F238E27FC236}">
                  <a16:creationId xmlns:a16="http://schemas.microsoft.com/office/drawing/2014/main" id="{601785CA-11BB-4BAB-94D6-0054CCDA3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" y="1239"/>
              <a:ext cx="1230" cy="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9">
              <a:extLst>
                <a:ext uri="{FF2B5EF4-FFF2-40B4-BE49-F238E27FC236}">
                  <a16:creationId xmlns:a16="http://schemas.microsoft.com/office/drawing/2014/main" id="{C2ACDA5E-E035-4510-9483-0973B37B2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" y="1257"/>
              <a:ext cx="1188" cy="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18" name="Group 15">
              <a:extLst>
                <a:ext uri="{FF2B5EF4-FFF2-40B4-BE49-F238E27FC236}">
                  <a16:creationId xmlns:a16="http://schemas.microsoft.com/office/drawing/2014/main" id="{226DAE0F-E2F8-4D02-B5A3-7643BBB7E4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3" y="1636"/>
              <a:ext cx="1506" cy="1191"/>
              <a:chOff x="2653" y="1922"/>
              <a:chExt cx="1506" cy="1191"/>
            </a:xfrm>
          </p:grpSpPr>
          <p:sp>
            <p:nvSpPr>
              <p:cNvPr id="43019" name="Line 10">
                <a:extLst>
                  <a:ext uri="{FF2B5EF4-FFF2-40B4-BE49-F238E27FC236}">
                    <a16:creationId xmlns:a16="http://schemas.microsoft.com/office/drawing/2014/main" id="{D90C5886-9D0B-414D-A566-471C4A93A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1922"/>
                <a:ext cx="1497" cy="36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0" name="Line 11">
                <a:extLst>
                  <a:ext uri="{FF2B5EF4-FFF2-40B4-BE49-F238E27FC236}">
                    <a16:creationId xmlns:a16="http://schemas.microsoft.com/office/drawing/2014/main" id="{D08305F8-8A79-4A99-8CCF-276A00A18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2024"/>
                <a:ext cx="1497" cy="408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1" name="Line 12">
                <a:extLst>
                  <a:ext uri="{FF2B5EF4-FFF2-40B4-BE49-F238E27FC236}">
                    <a16:creationId xmlns:a16="http://schemas.microsoft.com/office/drawing/2014/main" id="{3E2CC466-BCB9-428D-9E1F-85B527044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2" y="2279"/>
                <a:ext cx="1468" cy="335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2" name="Line 13">
                <a:extLst>
                  <a:ext uri="{FF2B5EF4-FFF2-40B4-BE49-F238E27FC236}">
                    <a16:creationId xmlns:a16="http://schemas.microsoft.com/office/drawing/2014/main" id="{CA0F373E-593C-4E48-89CB-E761074B8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2" y="2795"/>
                <a:ext cx="1468" cy="188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3" name="Line 14">
                <a:extLst>
                  <a:ext uri="{FF2B5EF4-FFF2-40B4-BE49-F238E27FC236}">
                    <a16:creationId xmlns:a16="http://schemas.microsoft.com/office/drawing/2014/main" id="{B1A895CF-FD37-4BA4-AD5B-151E932C9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2976"/>
                <a:ext cx="1451" cy="137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075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429E950-CBFB-4476-AA1F-34A4462D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847725"/>
            <a:ext cx="95631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1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7283AB-4EB1-4360-BB0C-7391A91B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733550"/>
            <a:ext cx="9715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5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1C574431-547D-4AF4-BF8B-637F4CB402CE}"/>
              </a:ext>
            </a:extLst>
          </p:cNvPr>
          <p:cNvSpPr txBox="1">
            <a:spLocks/>
          </p:cNvSpPr>
          <p:nvPr/>
        </p:nvSpPr>
        <p:spPr>
          <a:xfrm>
            <a:off x="774700" y="460702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11.6. Projection Pursuit Learning for Latent Structure</a:t>
            </a:r>
            <a:endParaRPr lang="ko-KR" alt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FC9CF-B5CA-4900-86E6-665470594BD7}"/>
              </a:ext>
            </a:extLst>
          </p:cNvPr>
          <p:cNvSpPr txBox="1"/>
          <p:nvPr/>
        </p:nvSpPr>
        <p:spPr>
          <a:xfrm>
            <a:off x="981075" y="14478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Data Model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C298F2B-04DB-4422-86FA-CC0E6500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1365766"/>
            <a:ext cx="2352675" cy="533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1640755-1173-4FA0-AEA2-4287B7DB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82" y="2014918"/>
            <a:ext cx="2143125" cy="438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6831A-A1FA-4D11-BC3C-56E01F0A9880}"/>
              </a:ext>
            </a:extLst>
          </p:cNvPr>
          <p:cNvSpPr txBox="1"/>
          <p:nvPr/>
        </p:nvSpPr>
        <p:spPr>
          <a:xfrm>
            <a:off x="1309132" y="2083736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where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7FB29-096B-4068-93E0-E6B4671F0FAD}"/>
              </a:ext>
            </a:extLst>
          </p:cNvPr>
          <p:cNvSpPr txBox="1"/>
          <p:nvPr/>
        </p:nvSpPr>
        <p:spPr>
          <a:xfrm>
            <a:off x="4946649" y="2083736"/>
            <a:ext cx="29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are independent sources.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15CEBE9-DE3F-4AFA-A8F3-0E5343AE3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023" y="2591602"/>
            <a:ext cx="2019300" cy="3714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3FF3450-23F3-4A15-A333-E44AE5F30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983" y="3610900"/>
            <a:ext cx="1685925" cy="4191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26C9C8-3F62-4B9F-935D-91BE18E13753}"/>
              </a:ext>
            </a:extLst>
          </p:cNvPr>
          <p:cNvSpPr txBox="1"/>
          <p:nvPr/>
        </p:nvSpPr>
        <p:spPr>
          <a:xfrm>
            <a:off x="981075" y="330859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Objective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36B43F-4016-4142-9082-F9C3E840BCE3}"/>
              </a:ext>
            </a:extLst>
          </p:cNvPr>
          <p:cNvSpPr txBox="1"/>
          <p:nvPr/>
        </p:nvSpPr>
        <p:spPr>
          <a:xfrm>
            <a:off x="1234594" y="418551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73FC525-EBDC-4175-B678-1B07E7374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983" y="4146341"/>
            <a:ext cx="2200275" cy="44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9E36AA-F0D4-4054-BB46-2EE8AE17C682}"/>
              </a:ext>
            </a:extLst>
          </p:cNvPr>
          <p:cNvSpPr txBox="1"/>
          <p:nvPr/>
        </p:nvSpPr>
        <p:spPr>
          <a:xfrm>
            <a:off x="1234593" y="4863350"/>
            <a:ext cx="272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If </a:t>
            </a:r>
            <a:r>
              <a:rPr lang="en-US" altLang="ko-KR" i="1" dirty="0"/>
              <a:t>P</a:t>
            </a:r>
            <a:r>
              <a:rPr lang="en-US" altLang="ko-KR" dirty="0"/>
              <a:t>=2, visualization!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591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4A7ED9-BE49-408D-A9E4-9FFF232F7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704850"/>
            <a:ext cx="4305300" cy="8382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4E57A7C-1BD2-4C81-BDD1-849D723C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7" y="1700212"/>
            <a:ext cx="4695825" cy="8096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209044-1529-4605-BC71-E2809F17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237" y="2666999"/>
            <a:ext cx="7324725" cy="7810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7BBC67-9D0A-4257-A114-45A45396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49" y="4457700"/>
            <a:ext cx="6972300" cy="7810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C28237-F6AB-4069-93B8-DD2E9B45D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3686174"/>
            <a:ext cx="6457950" cy="533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9070CFF-FA5D-4DB6-9A48-38CA790FE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37" y="5510214"/>
            <a:ext cx="5905500" cy="809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53515B-AB90-404C-9D60-BBBDB9B8D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462" y="5386389"/>
            <a:ext cx="3933825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8A0466-3E5F-49AB-AB06-2738C04739F3}"/>
              </a:ext>
            </a:extLst>
          </p:cNvPr>
          <p:cNvSpPr txBox="1"/>
          <p:nvPr/>
        </p:nvSpPr>
        <p:spPr>
          <a:xfrm>
            <a:off x="1466850" y="93928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Negentropy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295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EB5216B-482A-4452-AE92-A718F8E39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776287"/>
            <a:ext cx="5600700" cy="6762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DC5F68A-D319-4A55-8A44-1653A36B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638300"/>
            <a:ext cx="3924300" cy="742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0703827-CE4C-4711-9D8C-77E06711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887" y="2566988"/>
            <a:ext cx="4524375" cy="7429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571F8B-2754-4489-A8D4-C1F5B2A60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62" y="3552826"/>
            <a:ext cx="6943725" cy="5715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4BDE002-714D-401D-8E4C-73C5DA374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424" y="4481514"/>
            <a:ext cx="2971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5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BFFF06-81AF-438D-8266-8E86D821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5" y="995362"/>
            <a:ext cx="55816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326FDFD-C6CF-405D-B1AB-60D6185E7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b="1" dirty="0"/>
              <a:t>11.8 Convolved Mixtures</a:t>
            </a:r>
            <a:r>
              <a:rPr lang="en-US" altLang="ko-KR" sz="2800" dirty="0"/>
              <a:t>: ANC vs. BSS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3B8B80A-8EFE-4040-86E1-22ABE2E7F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060575"/>
            <a:ext cx="7848600" cy="3429000"/>
          </a:xfrm>
        </p:spPr>
        <p:txBody>
          <a:bodyPr/>
          <a:lstStyle/>
          <a:p>
            <a:pPr eaLnBrk="1" hangingPunct="1"/>
            <a:r>
              <a:rPr lang="en-US" altLang="ko-KR"/>
              <a:t>ANC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BSS</a:t>
            </a:r>
          </a:p>
          <a:p>
            <a:pPr eaLnBrk="1" hangingPunct="1"/>
            <a:endParaRPr lang="en-US" altLang="ko-KR"/>
          </a:p>
        </p:txBody>
      </p:sp>
      <p:sp>
        <p:nvSpPr>
          <p:cNvPr id="44036" name="Line 4">
            <a:extLst>
              <a:ext uri="{FF2B5EF4-FFF2-40B4-BE49-F238E27FC236}">
                <a16:creationId xmlns:a16="http://schemas.microsoft.com/office/drawing/2014/main" id="{37382DF3-B4A0-4CA2-8DD2-95EEE9855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43053554-2F6B-47A5-8AEC-272890C6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1752601"/>
            <a:ext cx="781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A8BD1CC6-602A-4DFA-92F9-B57FBDDF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752601"/>
            <a:ext cx="592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DE079F25-DEAC-427E-9601-D9A6DBB68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3276600"/>
            <a:ext cx="667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r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40" name="Oval 8">
            <a:extLst>
              <a:ext uri="{FF2B5EF4-FFF2-40B4-BE49-F238E27FC236}">
                <a16:creationId xmlns:a16="http://schemas.microsoft.com/office/drawing/2014/main" id="{51A54E21-4E1C-4101-BDA3-64DA175A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1857375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41" name="Line 9">
            <a:extLst>
              <a:ext uri="{FF2B5EF4-FFF2-40B4-BE49-F238E27FC236}">
                <a16:creationId xmlns:a16="http://schemas.microsoft.com/office/drawing/2014/main" id="{7215ECC1-F3E4-483A-9C60-063AB13FE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2" name="Line 10">
            <a:extLst>
              <a:ext uri="{FF2B5EF4-FFF2-40B4-BE49-F238E27FC236}">
                <a16:creationId xmlns:a16="http://schemas.microsoft.com/office/drawing/2014/main" id="{0D52F3C0-1614-4E91-9E1B-6A8A98187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3" name="Line 11">
            <a:extLst>
              <a:ext uri="{FF2B5EF4-FFF2-40B4-BE49-F238E27FC236}">
                <a16:creationId xmlns:a16="http://schemas.microsoft.com/office/drawing/2014/main" id="{7C732C80-DB1B-47AE-BFF5-74A8D36FF2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981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C6052161-F34B-41E4-8ED2-33A360307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5052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9222468C-A683-45AA-8E1B-CAFBF357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938463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46" name="Text Box 14">
            <a:extLst>
              <a:ext uri="{FF2B5EF4-FFF2-40B4-BE49-F238E27FC236}">
                <a16:creationId xmlns:a16="http://schemas.microsoft.com/office/drawing/2014/main" id="{A2D3AF82-EE49-44DC-838E-E76C30B4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895601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47" name="Line 15">
            <a:extLst>
              <a:ext uri="{FF2B5EF4-FFF2-40B4-BE49-F238E27FC236}">
                <a16:creationId xmlns:a16="http://schemas.microsoft.com/office/drawing/2014/main" id="{BF496EDD-2FA8-4895-BEFA-C769230E37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4" y="2085975"/>
            <a:ext cx="14287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8" name="Line 16">
            <a:extLst>
              <a:ext uri="{FF2B5EF4-FFF2-40B4-BE49-F238E27FC236}">
                <a16:creationId xmlns:a16="http://schemas.microsoft.com/office/drawing/2014/main" id="{2688DB6D-6FAF-4CB0-B6B0-0DE5E414FC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9" name="Line 17">
            <a:extLst>
              <a:ext uri="{FF2B5EF4-FFF2-40B4-BE49-F238E27FC236}">
                <a16:creationId xmlns:a16="http://schemas.microsoft.com/office/drawing/2014/main" id="{77083340-EF73-4922-B5B9-7584A00665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27717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0" name="Line 18">
            <a:extLst>
              <a:ext uri="{FF2B5EF4-FFF2-40B4-BE49-F238E27FC236}">
                <a16:creationId xmlns:a16="http://schemas.microsoft.com/office/drawing/2014/main" id="{66850819-8F98-4259-9E23-F407CF1E4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981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1" name="Line 19">
            <a:extLst>
              <a:ext uri="{FF2B5EF4-FFF2-40B4-BE49-F238E27FC236}">
                <a16:creationId xmlns:a16="http://schemas.microsoft.com/office/drawing/2014/main" id="{A383AD54-4E22-4F2B-8F35-AC81B0733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505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2" name="Line 20">
            <a:extLst>
              <a:ext uri="{FF2B5EF4-FFF2-40B4-BE49-F238E27FC236}">
                <a16:creationId xmlns:a16="http://schemas.microsoft.com/office/drawing/2014/main" id="{349B2CA2-D423-4109-953E-D6F1AA5B0A3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191000" y="1981200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2252D605-E9B9-4CEE-B9BD-2522F4649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764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Signal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4E3D08E9-E00A-4C32-97EE-84FF5611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2004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Noise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D4A8E1E7-2A04-4B98-B17C-DA10016E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28800"/>
            <a:ext cx="1219200" cy="18288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Mixing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System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(?)</a:t>
            </a:r>
          </a:p>
        </p:txBody>
      </p:sp>
      <p:sp>
        <p:nvSpPr>
          <p:cNvPr id="44056" name="Rectangle 25">
            <a:extLst>
              <a:ext uri="{FF2B5EF4-FFF2-40B4-BE49-F238E27FC236}">
                <a16:creationId xmlns:a16="http://schemas.microsoft.com/office/drawing/2014/main" id="{0CB222A3-3465-4BA0-BE4A-9EFABF331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4343400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57" name="Text Box 26">
            <a:extLst>
              <a:ext uri="{FF2B5EF4-FFF2-40B4-BE49-F238E27FC236}">
                <a16:creationId xmlns:a16="http://schemas.microsoft.com/office/drawing/2014/main" id="{59F3671B-91EF-4E8D-8629-DAF345D8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4314826"/>
            <a:ext cx="102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</a:t>
            </a:r>
            <a:r>
              <a:rPr lang="en-US" altLang="ko-KR" sz="2000" baseline="-25000">
                <a:latin typeface="Times New Roman" panose="02020603050405020304" pitchFamily="18" charset="0"/>
              </a:rPr>
              <a:t>21</a:t>
            </a:r>
            <a:r>
              <a:rPr lang="en-US" altLang="ko-KR" sz="2000"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58" name="Line 27">
            <a:extLst>
              <a:ext uri="{FF2B5EF4-FFF2-40B4-BE49-F238E27FC236}">
                <a16:creationId xmlns:a16="http://schemas.microsoft.com/office/drawing/2014/main" id="{689D032D-3406-48EC-8BA3-08F6F88AA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4" y="4162425"/>
            <a:ext cx="1609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9" name="Text Box 28">
            <a:extLst>
              <a:ext uri="{FF2B5EF4-FFF2-40B4-BE49-F238E27FC236}">
                <a16:creationId xmlns:a16="http://schemas.microsoft.com/office/drawing/2014/main" id="{8C30E941-D605-4B05-9E9E-8C59A95BE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39338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60" name="Rectangle 29">
            <a:extLst>
              <a:ext uri="{FF2B5EF4-FFF2-40B4-BE49-F238E27FC236}">
                <a16:creationId xmlns:a16="http://schemas.microsoft.com/office/drawing/2014/main" id="{220EF954-D2AC-43A0-A052-C606C3091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9" y="3933825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61" name="Rectangle 30">
            <a:extLst>
              <a:ext uri="{FF2B5EF4-FFF2-40B4-BE49-F238E27FC236}">
                <a16:creationId xmlns:a16="http://schemas.microsoft.com/office/drawing/2014/main" id="{FBBE25A5-4026-4AAD-8E11-D5769FDDC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5457825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62" name="Oval 31">
            <a:extLst>
              <a:ext uri="{FF2B5EF4-FFF2-40B4-BE49-F238E27FC236}">
                <a16:creationId xmlns:a16="http://schemas.microsoft.com/office/drawing/2014/main" id="{783AD36A-EE1A-4DEB-9371-84EA88AD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40386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63" name="Line 32">
            <a:extLst>
              <a:ext uri="{FF2B5EF4-FFF2-40B4-BE49-F238E27FC236}">
                <a16:creationId xmlns:a16="http://schemas.microsoft.com/office/drawing/2014/main" id="{D6CBD6F9-E161-4F36-8ABE-4220A2EE9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3" y="41624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4" name="Line 33">
            <a:extLst>
              <a:ext uri="{FF2B5EF4-FFF2-40B4-BE49-F238E27FC236}">
                <a16:creationId xmlns:a16="http://schemas.microsoft.com/office/drawing/2014/main" id="{6270E484-F4D4-47CD-9FD6-96D2AC7FA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40862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5" name="Line 34">
            <a:extLst>
              <a:ext uri="{FF2B5EF4-FFF2-40B4-BE49-F238E27FC236}">
                <a16:creationId xmlns:a16="http://schemas.microsoft.com/office/drawing/2014/main" id="{B344EA64-0CAA-441A-B2F5-DAAFEA547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41624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6" name="Line 35">
            <a:extLst>
              <a:ext uri="{FF2B5EF4-FFF2-40B4-BE49-F238E27FC236}">
                <a16:creationId xmlns:a16="http://schemas.microsoft.com/office/drawing/2014/main" id="{362F43FA-8CD8-4EF6-B401-D8B8B183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4" y="5686425"/>
            <a:ext cx="1609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7" name="Oval 36">
            <a:extLst>
              <a:ext uri="{FF2B5EF4-FFF2-40B4-BE49-F238E27FC236}">
                <a16:creationId xmlns:a16="http://schemas.microsoft.com/office/drawing/2014/main" id="{E7D42EDC-7435-4C24-B9E8-6586A4C7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55626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68" name="Line 37">
            <a:extLst>
              <a:ext uri="{FF2B5EF4-FFF2-40B4-BE49-F238E27FC236}">
                <a16:creationId xmlns:a16="http://schemas.microsoft.com/office/drawing/2014/main" id="{01684E03-4871-4A7C-B957-BCCA296F7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3" y="56864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9" name="Line 38">
            <a:extLst>
              <a:ext uri="{FF2B5EF4-FFF2-40B4-BE49-F238E27FC236}">
                <a16:creationId xmlns:a16="http://schemas.microsoft.com/office/drawing/2014/main" id="{5682FD59-D5C2-48C3-9463-7CBE713AA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56102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0" name="Line 39">
            <a:extLst>
              <a:ext uri="{FF2B5EF4-FFF2-40B4-BE49-F238E27FC236}">
                <a16:creationId xmlns:a16="http://schemas.microsoft.com/office/drawing/2014/main" id="{FFE371DD-359C-47F7-A43A-19C7E006D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56864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1" name="Text Box 40">
            <a:extLst>
              <a:ext uri="{FF2B5EF4-FFF2-40B4-BE49-F238E27FC236}">
                <a16:creationId xmlns:a16="http://schemas.microsoft.com/office/drawing/2014/main" id="{32BD885E-D04B-49C5-B442-06A247F38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54578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72" name="Rectangle 41">
            <a:extLst>
              <a:ext uri="{FF2B5EF4-FFF2-40B4-BE49-F238E27FC236}">
                <a16:creationId xmlns:a16="http://schemas.microsoft.com/office/drawing/2014/main" id="{FD31E131-BB6B-4CC5-BB00-CE6EB8269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5119688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73" name="Text Box 42">
            <a:extLst>
              <a:ext uri="{FF2B5EF4-FFF2-40B4-BE49-F238E27FC236}">
                <a16:creationId xmlns:a16="http://schemas.microsoft.com/office/drawing/2014/main" id="{0EFF1D8B-21D8-4DEF-8A81-44174BE80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1" y="5091114"/>
            <a:ext cx="95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</a:t>
            </a:r>
            <a:r>
              <a:rPr lang="en-US" altLang="ko-KR" sz="2000" baseline="-25000">
                <a:latin typeface="Times New Roman" panose="02020603050405020304" pitchFamily="18" charset="0"/>
              </a:rPr>
              <a:t>12</a:t>
            </a:r>
            <a:r>
              <a:rPr lang="en-US" altLang="ko-KR" sz="2000"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74" name="Line 43">
            <a:extLst>
              <a:ext uri="{FF2B5EF4-FFF2-40B4-BE49-F238E27FC236}">
                <a16:creationId xmlns:a16="http://schemas.microsoft.com/office/drawing/2014/main" id="{1A48DB5A-D911-4EE5-9F53-C06DC8F69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0" y="4238625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5" name="Line 44">
            <a:extLst>
              <a:ext uri="{FF2B5EF4-FFF2-40B4-BE49-F238E27FC236}">
                <a16:creationId xmlns:a16="http://schemas.microsoft.com/office/drawing/2014/main" id="{8857FFC3-D7BC-4FEB-9C59-4CF5627ABD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4250" y="4848225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6" name="Line 45">
            <a:extLst>
              <a:ext uri="{FF2B5EF4-FFF2-40B4-BE49-F238E27FC236}">
                <a16:creationId xmlns:a16="http://schemas.microsoft.com/office/drawing/2014/main" id="{6C521E41-29E5-4788-BE53-0A419F8BCF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46958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7" name="Line 46">
            <a:extLst>
              <a:ext uri="{FF2B5EF4-FFF2-40B4-BE49-F238E27FC236}">
                <a16:creationId xmlns:a16="http://schemas.microsoft.com/office/drawing/2014/main" id="{82EA72C8-C2E9-4F01-95B3-EC3854119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41624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8" name="Line 47">
            <a:extLst>
              <a:ext uri="{FF2B5EF4-FFF2-40B4-BE49-F238E27FC236}">
                <a16:creationId xmlns:a16="http://schemas.microsoft.com/office/drawing/2014/main" id="{F49FC392-7C9F-4AB4-A50D-7BD5C7A66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5457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9" name="Line 48">
            <a:extLst>
              <a:ext uri="{FF2B5EF4-FFF2-40B4-BE49-F238E27FC236}">
                <a16:creationId xmlns:a16="http://schemas.microsoft.com/office/drawing/2014/main" id="{EF988ADE-AD2F-4C81-A4A1-8598CD126E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50006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0" name="Line 49">
            <a:extLst>
              <a:ext uri="{FF2B5EF4-FFF2-40B4-BE49-F238E27FC236}">
                <a16:creationId xmlns:a16="http://schemas.microsoft.com/office/drawing/2014/main" id="{861D3157-A2BF-41AA-9133-BB53AAD9C72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210050" y="4162425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1" name="Line 50">
            <a:extLst>
              <a:ext uri="{FF2B5EF4-FFF2-40B4-BE49-F238E27FC236}">
                <a16:creationId xmlns:a16="http://schemas.microsoft.com/office/drawing/2014/main" id="{CA8666DC-88F8-496F-AAF7-D8215FAD0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41624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2" name="Line 51">
            <a:extLst>
              <a:ext uri="{FF2B5EF4-FFF2-40B4-BE49-F238E27FC236}">
                <a16:creationId xmlns:a16="http://schemas.microsoft.com/office/drawing/2014/main" id="{4A5D6793-CDC3-493D-88F8-D91894FAB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56864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3" name="Line 52">
            <a:extLst>
              <a:ext uri="{FF2B5EF4-FFF2-40B4-BE49-F238E27FC236}">
                <a16:creationId xmlns:a16="http://schemas.microsoft.com/office/drawing/2014/main" id="{F5C2CCE5-0809-433F-B18C-D6E356A0756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210050" y="4162425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4" name="Rectangle 53">
            <a:extLst>
              <a:ext uri="{FF2B5EF4-FFF2-40B4-BE49-F238E27FC236}">
                <a16:creationId xmlns:a16="http://schemas.microsoft.com/office/drawing/2014/main" id="{B8466B00-5388-42D6-B413-7BA879720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4010026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 1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85" name="Rectangle 54">
            <a:extLst>
              <a:ext uri="{FF2B5EF4-FFF2-40B4-BE49-F238E27FC236}">
                <a16:creationId xmlns:a16="http://schemas.microsoft.com/office/drawing/2014/main" id="{94B32FE5-4DCB-4765-9902-8CA71132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5534026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 2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86" name="Rectangle 55">
            <a:extLst>
              <a:ext uri="{FF2B5EF4-FFF2-40B4-BE49-F238E27FC236}">
                <a16:creationId xmlns:a16="http://schemas.microsoft.com/office/drawing/2014/main" id="{322D72CA-0E22-4846-9773-548E4C36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4010025"/>
            <a:ext cx="1219200" cy="18288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Mixing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System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412031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내용 개체 틀 20">
            <a:extLst>
              <a:ext uri="{FF2B5EF4-FFF2-40B4-BE49-F238E27FC236}">
                <a16:creationId xmlns:a16="http://schemas.microsoft.com/office/drawing/2014/main" id="{24EDEE5D-E585-4CF5-89A8-B06EC6B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1154260"/>
            <a:ext cx="8092736" cy="4351338"/>
          </a:xfrm>
        </p:spPr>
        <p:txBody>
          <a:bodyPr/>
          <a:lstStyle/>
          <a:p>
            <a:r>
              <a:rPr lang="en-US" altLang="ko-KR" dirty="0">
                <a:latin typeface="Arial" panose="020B0604020202020204" pitchFamily="34" charset="0"/>
              </a:rPr>
              <a:t>Unknown mutually independent source signals with zero means</a:t>
            </a:r>
          </a:p>
          <a:p>
            <a:pPr lvl="1"/>
            <a:endParaRPr lang="en-US" altLang="ko-KR" sz="2800" dirty="0">
              <a:latin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</a:rPr>
              <a:t>The model for sensor signals</a:t>
            </a:r>
          </a:p>
          <a:p>
            <a:endParaRPr lang="en-US" altLang="ko-KR" dirty="0">
              <a:latin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</a:rPr>
              <a:t>Problem</a:t>
            </a:r>
          </a:p>
          <a:p>
            <a:pPr lvl="1"/>
            <a:r>
              <a:rPr lang="en-US" altLang="ko-KR" dirty="0">
                <a:latin typeface="Arial" panose="020B0604020202020204" pitchFamily="34" charset="0"/>
              </a:rPr>
              <a:t>To recover the original signals except for a permutation of indices and scales</a:t>
            </a:r>
          </a:p>
          <a:p>
            <a:pPr lvl="1"/>
            <a:r>
              <a:rPr lang="en-US" altLang="ko-KR" dirty="0">
                <a:latin typeface="Arial" panose="020B0604020202020204" pitchFamily="34" charset="0"/>
              </a:rPr>
              <a:t>Estimation of an </a:t>
            </a:r>
            <a:r>
              <a:rPr lang="en-US" altLang="ko-KR" dirty="0" err="1">
                <a:latin typeface="Arial" panose="020B0604020202020204" pitchFamily="34" charset="0"/>
              </a:rPr>
              <a:t>unmixing</a:t>
            </a:r>
            <a:r>
              <a:rPr lang="en-US" altLang="ko-KR" dirty="0">
                <a:latin typeface="Arial" panose="020B0604020202020204" pitchFamily="34" charset="0"/>
              </a:rPr>
              <a:t> matrix</a:t>
            </a:r>
            <a:r>
              <a:rPr lang="en-US" altLang="ko-KR" dirty="0"/>
              <a:t> </a:t>
            </a:r>
          </a:p>
          <a:p>
            <a:endParaRPr lang="ko-KR" altLang="en-US" dirty="0"/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6F8FF3B2-0AB9-45EB-8B1B-AFDD55744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07073"/>
              </p:ext>
            </p:extLst>
          </p:nvPr>
        </p:nvGraphicFramePr>
        <p:xfrm>
          <a:off x="3283474" y="2012149"/>
          <a:ext cx="18288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수식" r:id="rId3" imgW="990600" imgH="228600" progId="Equation.3">
                  <p:embed/>
                </p:oleObj>
              </mc:Choice>
              <mc:Fallback>
                <p:oleObj name="수식" r:id="rId3" imgW="990600" imgH="228600" progId="Equation.3">
                  <p:embed/>
                  <p:pic>
                    <p:nvPicPr>
                      <p:cNvPr id="19461" name="Object 5">
                        <a:extLst>
                          <a:ext uri="{FF2B5EF4-FFF2-40B4-BE49-F238E27FC236}">
                            <a16:creationId xmlns:a16="http://schemas.microsoft.com/office/drawing/2014/main" id="{3D3DD040-F03C-476C-9703-B797BEC98D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474" y="2012149"/>
                        <a:ext cx="18288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>
            <a:extLst>
              <a:ext uri="{FF2B5EF4-FFF2-40B4-BE49-F238E27FC236}">
                <a16:creationId xmlns:a16="http://schemas.microsoft.com/office/drawing/2014/main" id="{35187A8A-B383-4C83-85F3-F73F025BA6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919591"/>
              </p:ext>
            </p:extLst>
          </p:nvPr>
        </p:nvGraphicFramePr>
        <p:xfrm>
          <a:off x="3283474" y="3131182"/>
          <a:ext cx="18288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수식" r:id="rId5" imgW="850531" imgH="203112" progId="Equation.3">
                  <p:embed/>
                </p:oleObj>
              </mc:Choice>
              <mc:Fallback>
                <p:oleObj name="수식" r:id="rId5" imgW="850531" imgH="203112" progId="Equation.3">
                  <p:embed/>
                  <p:pic>
                    <p:nvPicPr>
                      <p:cNvPr id="19460" name="Object 4">
                        <a:extLst>
                          <a:ext uri="{FF2B5EF4-FFF2-40B4-BE49-F238E27FC236}">
                            <a16:creationId xmlns:a16="http://schemas.microsoft.com/office/drawing/2014/main" id="{B8FDD433-B64C-46B8-896F-AE69D71CB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474" y="3131182"/>
                        <a:ext cx="18288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그룹 44">
            <a:extLst>
              <a:ext uri="{FF2B5EF4-FFF2-40B4-BE49-F238E27FC236}">
                <a16:creationId xmlns:a16="http://schemas.microsoft.com/office/drawing/2014/main" id="{8350F518-7E5E-4A5C-98E9-90492EC6E710}"/>
              </a:ext>
            </a:extLst>
          </p:cNvPr>
          <p:cNvGrpSpPr/>
          <p:nvPr/>
        </p:nvGrpSpPr>
        <p:grpSpPr>
          <a:xfrm>
            <a:off x="8584707" y="1788157"/>
            <a:ext cx="1911350" cy="3109912"/>
            <a:chOff x="8584707" y="1788157"/>
            <a:chExt cx="1911350" cy="3109912"/>
          </a:xfrm>
        </p:grpSpPr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3AFA68CA-C22B-4EDA-8A96-7FED28719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820" y="3281994"/>
              <a:ext cx="260350" cy="2825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4D4FF18B-726C-4132-BA66-BC0E657B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357" y="3281994"/>
              <a:ext cx="258763" cy="2825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8B2020C2-3078-49A7-9BF7-1288ABDCA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820" y="4602794"/>
              <a:ext cx="260350" cy="28257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69BA7197-3FAA-4601-A621-2F546572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357" y="4602794"/>
              <a:ext cx="258763" cy="28257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pSp>
          <p:nvGrpSpPr>
            <p:cNvPr id="28" name="Group 10">
              <a:extLst>
                <a:ext uri="{FF2B5EF4-FFF2-40B4-BE49-F238E27FC236}">
                  <a16:creationId xmlns:a16="http://schemas.microsoft.com/office/drawing/2014/main" id="{757FA2C8-56B7-4FB2-9CFD-3C279A4769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1132" y="3564569"/>
              <a:ext cx="1211263" cy="1038225"/>
              <a:chOff x="4512" y="2784"/>
              <a:chExt cx="672" cy="528"/>
            </a:xfrm>
          </p:grpSpPr>
          <p:sp>
            <p:nvSpPr>
              <p:cNvPr id="29" name="Line 11">
                <a:extLst>
                  <a:ext uri="{FF2B5EF4-FFF2-40B4-BE49-F238E27FC236}">
                    <a16:creationId xmlns:a16="http://schemas.microsoft.com/office/drawing/2014/main" id="{9886DBA3-02F3-4868-9D77-3D7B364FF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" name="Line 12">
                <a:extLst>
                  <a:ext uri="{FF2B5EF4-FFF2-40B4-BE49-F238E27FC236}">
                    <a16:creationId xmlns:a16="http://schemas.microsoft.com/office/drawing/2014/main" id="{0A720BC2-178B-4F37-BF53-606A83722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1" name="Line 13">
                <a:extLst>
                  <a:ext uri="{FF2B5EF4-FFF2-40B4-BE49-F238E27FC236}">
                    <a16:creationId xmlns:a16="http://schemas.microsoft.com/office/drawing/2014/main" id="{AA2A1FDF-93D5-48A2-9A8E-FE84F6913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" name="Line 14">
                <a:extLst>
                  <a:ext uri="{FF2B5EF4-FFF2-40B4-BE49-F238E27FC236}">
                    <a16:creationId xmlns:a16="http://schemas.microsoft.com/office/drawing/2014/main" id="{6DF06275-B751-466B-A4BC-86774A9EA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2CA7157B-2480-4434-9F4B-C64A2BF99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1132" y="2243769"/>
              <a:ext cx="1211263" cy="1038225"/>
              <a:chOff x="4512" y="2784"/>
              <a:chExt cx="672" cy="528"/>
            </a:xfrm>
          </p:grpSpPr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FDD8C141-1D66-42B5-81AA-7D277F40E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5" name="Line 17">
                <a:extLst>
                  <a:ext uri="{FF2B5EF4-FFF2-40B4-BE49-F238E27FC236}">
                    <a16:creationId xmlns:a16="http://schemas.microsoft.com/office/drawing/2014/main" id="{37817B30-FE68-47BD-9E31-0C8E940D3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6" name="Line 18">
                <a:extLst>
                  <a:ext uri="{FF2B5EF4-FFF2-40B4-BE49-F238E27FC236}">
                    <a16:creationId xmlns:a16="http://schemas.microsoft.com/office/drawing/2014/main" id="{C8593652-642F-485E-9FC0-B9F37C54B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7" name="Line 19">
                <a:extLst>
                  <a:ext uri="{FF2B5EF4-FFF2-40B4-BE49-F238E27FC236}">
                    <a16:creationId xmlns:a16="http://schemas.microsoft.com/office/drawing/2014/main" id="{CAB2C8D6-8ED2-4D85-A3F8-C9E7C5C2D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8" name="Text Box 20">
              <a:extLst>
                <a:ext uri="{FF2B5EF4-FFF2-40B4-BE49-F238E27FC236}">
                  <a16:creationId xmlns:a16="http://schemas.microsoft.com/office/drawing/2014/main" id="{97D91714-E912-447A-8022-FE577E703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4707" y="4318632"/>
              <a:ext cx="3635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6600CC"/>
                  </a:solidFill>
                  <a:latin typeface="Times New Roman" panose="02020603050405020304" pitchFamily="18" charset="0"/>
                </a:rPr>
                <a:t>s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39" name="Text Box 21">
              <a:extLst>
                <a:ext uri="{FF2B5EF4-FFF2-40B4-BE49-F238E27FC236}">
                  <a16:creationId xmlns:a16="http://schemas.microsoft.com/office/drawing/2014/main" id="{494F3088-026E-487F-9A65-9E53F2CC3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4870" y="1788157"/>
              <a:ext cx="50800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FF33CC"/>
                  </a:solidFill>
                  <a:latin typeface="Times New Roman" panose="02020603050405020304" pitchFamily="18" charset="0"/>
                </a:rPr>
                <a:t>u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C20CC221-C15F-4A41-9A8C-4F6C0F544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4707" y="2997832"/>
              <a:ext cx="3635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006666"/>
                  </a:solidFill>
                  <a:latin typeface="Times New Roman" panose="02020603050405020304" pitchFamily="18" charset="0"/>
                </a:rPr>
                <a:t>x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23">
              <a:extLst>
                <a:ext uri="{FF2B5EF4-FFF2-40B4-BE49-F238E27FC236}">
                  <a16:creationId xmlns:a16="http://schemas.microsoft.com/office/drawing/2014/main" id="{DA4B979A-13D6-4C39-9C65-E9B50CB47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1132" y="3731257"/>
              <a:ext cx="4778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669900"/>
                  </a:solidFill>
                  <a:latin typeface="Times New Roman" panose="02020603050405020304" pitchFamily="18" charset="0"/>
                </a:rPr>
                <a:t>A</a:t>
              </a:r>
              <a:endParaRPr lang="en-US" altLang="ko-KR" sz="2400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Text Box 24">
              <a:extLst>
                <a:ext uri="{FF2B5EF4-FFF2-40B4-BE49-F238E27FC236}">
                  <a16:creationId xmlns:a16="http://schemas.microsoft.com/office/drawing/2014/main" id="{907744E8-5D4D-4104-82ED-475AE12F9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6207" y="2432682"/>
              <a:ext cx="5683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W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3" name="Oval 25">
              <a:extLst>
                <a:ext uri="{FF2B5EF4-FFF2-40B4-BE49-F238E27FC236}">
                  <a16:creationId xmlns:a16="http://schemas.microsoft.com/office/drawing/2014/main" id="{8BBC9F73-BECB-408B-B2DB-76E1EFEE4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295" y="1988182"/>
              <a:ext cx="260350" cy="28257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Oval 26">
              <a:extLst>
                <a:ext uri="{FF2B5EF4-FFF2-40B4-BE49-F238E27FC236}">
                  <a16:creationId xmlns:a16="http://schemas.microsoft.com/office/drawing/2014/main" id="{32B96D1A-9EAB-46C5-90F0-B5F03F393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707" y="1983419"/>
              <a:ext cx="260350" cy="28257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76539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228C5C3-8540-4810-8565-0BDFC176F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23925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Adaptive Noise Canceling(ANC)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2DD6265-36D9-453B-B940-341FB9F0E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4437064"/>
            <a:ext cx="5219700" cy="1944687"/>
          </a:xfrm>
        </p:spPr>
        <p:txBody>
          <a:bodyPr/>
          <a:lstStyle/>
          <a:p>
            <a:pPr lvl="1" eaLnBrk="1" hangingPunct="1"/>
            <a:r>
              <a:rPr lang="en-US" altLang="ko-KR"/>
              <a:t>System output</a:t>
            </a:r>
          </a:p>
          <a:p>
            <a:pPr lvl="1" eaLnBrk="1" hangingPunct="1"/>
            <a:r>
              <a:rPr lang="en-US" altLang="ko-KR"/>
              <a:t>Minimize the output power</a:t>
            </a:r>
          </a:p>
          <a:p>
            <a:pPr lvl="1" eaLnBrk="1" hangingPunct="1"/>
            <a:r>
              <a:rPr lang="en-US" altLang="ko-KR"/>
              <a:t>The LMS algorithm</a:t>
            </a:r>
          </a:p>
        </p:txBody>
      </p:sp>
      <p:graphicFrame>
        <p:nvGraphicFramePr>
          <p:cNvPr id="45060" name="Object 4">
            <a:extLst>
              <a:ext uri="{FF2B5EF4-FFF2-40B4-BE49-F238E27FC236}">
                <a16:creationId xmlns:a16="http://schemas.microsoft.com/office/drawing/2014/main" id="{D56D3F4D-2408-4C51-A18D-83BFDFB6EA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6363" y="4941889"/>
          <a:ext cx="38100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Equation" r:id="rId3" imgW="2222500" imgH="241300" progId="Equation.3">
                  <p:embed/>
                </p:oleObj>
              </mc:Choice>
              <mc:Fallback>
                <p:oleObj name="Equation" r:id="rId3" imgW="2222500" imgH="241300" progId="Equation.3">
                  <p:embed/>
                  <p:pic>
                    <p:nvPicPr>
                      <p:cNvPr id="45060" name="Object 4">
                        <a:extLst>
                          <a:ext uri="{FF2B5EF4-FFF2-40B4-BE49-F238E27FC236}">
                            <a16:creationId xmlns:a16="http://schemas.microsoft.com/office/drawing/2014/main" id="{D56D3F4D-2408-4C51-A18D-83BFDFB6EA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3" y="4941889"/>
                        <a:ext cx="381000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>
            <a:extLst>
              <a:ext uri="{FF2B5EF4-FFF2-40B4-BE49-F238E27FC236}">
                <a16:creationId xmlns:a16="http://schemas.microsoft.com/office/drawing/2014/main" id="{A237331A-29C8-491B-966F-39A4F202BE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8300" y="5373688"/>
          <a:ext cx="27432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Equation" r:id="rId5" imgW="1358310" imgH="215806" progId="Equation.3">
                  <p:embed/>
                </p:oleObj>
              </mc:Choice>
              <mc:Fallback>
                <p:oleObj name="Equation" r:id="rId5" imgW="1358310" imgH="215806" progId="Equation.3">
                  <p:embed/>
                  <p:pic>
                    <p:nvPicPr>
                      <p:cNvPr id="45061" name="Object 5">
                        <a:extLst>
                          <a:ext uri="{FF2B5EF4-FFF2-40B4-BE49-F238E27FC236}">
                            <a16:creationId xmlns:a16="http://schemas.microsoft.com/office/drawing/2014/main" id="{A237331A-29C8-491B-966F-39A4F202BE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5373688"/>
                        <a:ext cx="27432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>
            <a:extLst>
              <a:ext uri="{FF2B5EF4-FFF2-40B4-BE49-F238E27FC236}">
                <a16:creationId xmlns:a16="http://schemas.microsoft.com/office/drawing/2014/main" id="{87836EF9-74BC-4F45-9ECB-DCC9C79BA0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2039" y="4365626"/>
          <a:ext cx="463867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Equation" r:id="rId7" imgW="2387600" imgH="292100" progId="Equation.3">
                  <p:embed/>
                </p:oleObj>
              </mc:Choice>
              <mc:Fallback>
                <p:oleObj name="Equation" r:id="rId7" imgW="2387600" imgH="292100" progId="Equation.3">
                  <p:embed/>
                  <p:pic>
                    <p:nvPicPr>
                      <p:cNvPr id="45062" name="Object 6">
                        <a:extLst>
                          <a:ext uri="{FF2B5EF4-FFF2-40B4-BE49-F238E27FC236}">
                            <a16:creationId xmlns:a16="http://schemas.microsoft.com/office/drawing/2014/main" id="{87836EF9-74BC-4F45-9ECB-DCC9C79BA0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9" y="4365626"/>
                        <a:ext cx="463867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7" descr="anc_system">
            <a:extLst>
              <a:ext uri="{FF2B5EF4-FFF2-40B4-BE49-F238E27FC236}">
                <a16:creationId xmlns:a16="http://schemas.microsoft.com/office/drawing/2014/main" id="{889DEBA4-EE73-429C-8FFA-E82B72CE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41438"/>
            <a:ext cx="75326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596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4720FCD-962B-4AF6-8213-7A29CF42C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6662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ICA-Based Approach to ANC [36]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64534DD-5900-44A8-B407-0E06BC4EB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196975"/>
            <a:ext cx="6913562" cy="4191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rial" panose="020B0604020202020204" pitchFamily="34" charset="0"/>
              </a:rPr>
              <a:t>Maximizing entropy</a:t>
            </a:r>
          </a:p>
          <a:p>
            <a:pPr lvl="1" eaLnBrk="1" hangingPunct="1"/>
            <a:r>
              <a:rPr lang="en-US" altLang="ko-KR" dirty="0">
                <a:latin typeface="Arial" panose="020B0604020202020204" pitchFamily="34" charset="0"/>
              </a:rPr>
              <a:t>Set dummy output </a:t>
            </a:r>
          </a:p>
          <a:p>
            <a:pPr lvl="1" eaLnBrk="1" hangingPunct="1"/>
            <a:endParaRPr lang="en-US" altLang="ko-KR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sz="13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9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dirty="0">
                <a:latin typeface="Arial" panose="020B0604020202020204" pitchFamily="34" charset="0"/>
              </a:rPr>
              <a:t>Learning rules of adaptive filter coefficients in ANC </a:t>
            </a:r>
            <a:r>
              <a:rPr lang="en-US" altLang="ko-KR" sz="2000" dirty="0">
                <a:latin typeface="Arial" panose="020B0604020202020204" pitchFamily="34" charset="0"/>
              </a:rPr>
              <a:t>(Park et al. 2002)</a:t>
            </a:r>
          </a:p>
          <a:p>
            <a:pPr lvl="1" eaLnBrk="1" hangingPunct="1"/>
            <a:endParaRPr lang="en-US" altLang="ko-KR" sz="2800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dirty="0"/>
          </a:p>
          <a:p>
            <a:pPr lvl="1" eaLnBrk="1" hangingPunct="1"/>
            <a:endParaRPr lang="en-US" altLang="ko-KR" dirty="0"/>
          </a:p>
        </p:txBody>
      </p:sp>
      <p:graphicFrame>
        <p:nvGraphicFramePr>
          <p:cNvPr id="46084" name="Object 4">
            <a:extLst>
              <a:ext uri="{FF2B5EF4-FFF2-40B4-BE49-F238E27FC236}">
                <a16:creationId xmlns:a16="http://schemas.microsoft.com/office/drawing/2014/main" id="{D98387EA-01C8-4F08-9E74-F25D986CB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884084"/>
              </p:ext>
            </p:extLst>
          </p:nvPr>
        </p:nvGraphicFramePr>
        <p:xfrm>
          <a:off x="5288756" y="1629358"/>
          <a:ext cx="63023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Equation" r:id="rId3" imgW="342603" imgH="215713" progId="Equation.3">
                  <p:embed/>
                </p:oleObj>
              </mc:Choice>
              <mc:Fallback>
                <p:oleObj name="Equation" r:id="rId3" imgW="342603" imgH="215713" progId="Equation.3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D98387EA-01C8-4F08-9E74-F25D986CB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8756" y="1629358"/>
                        <a:ext cx="630237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>
            <a:extLst>
              <a:ext uri="{FF2B5EF4-FFF2-40B4-BE49-F238E27FC236}">
                <a16:creationId xmlns:a16="http://schemas.microsoft.com/office/drawing/2014/main" id="{C0115C1D-9ECF-4725-89D5-11BCB1090C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162988"/>
              </p:ext>
            </p:extLst>
          </p:nvPr>
        </p:nvGraphicFramePr>
        <p:xfrm>
          <a:off x="2421896" y="1920875"/>
          <a:ext cx="54721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Equation" r:id="rId5" imgW="3073400" imgH="419100" progId="Equation.3">
                  <p:embed/>
                </p:oleObj>
              </mc:Choice>
              <mc:Fallback>
                <p:oleObj name="Equation" r:id="rId5" imgW="3073400" imgH="419100" progId="Equation.3">
                  <p:embed/>
                  <p:pic>
                    <p:nvPicPr>
                      <p:cNvPr id="46085" name="Object 5">
                        <a:extLst>
                          <a:ext uri="{FF2B5EF4-FFF2-40B4-BE49-F238E27FC236}">
                            <a16:creationId xmlns:a16="http://schemas.microsoft.com/office/drawing/2014/main" id="{C0115C1D-9ECF-4725-89D5-11BCB1090C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896" y="1920875"/>
                        <a:ext cx="54721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>
            <a:extLst>
              <a:ext uri="{FF2B5EF4-FFF2-40B4-BE49-F238E27FC236}">
                <a16:creationId xmlns:a16="http://schemas.microsoft.com/office/drawing/2014/main" id="{4FE05265-FDBB-4ED5-AB4F-5918CDA167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5" y="4508500"/>
          <a:ext cx="6408738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Equation" r:id="rId7" imgW="3606800" imgH="711200" progId="Equation.3">
                  <p:embed/>
                </p:oleObj>
              </mc:Choice>
              <mc:Fallback>
                <p:oleObj name="Equation" r:id="rId7" imgW="3606800" imgH="711200" progId="Equation.3">
                  <p:embed/>
                  <p:pic>
                    <p:nvPicPr>
                      <p:cNvPr id="46086" name="Object 6">
                        <a:extLst>
                          <a:ext uri="{FF2B5EF4-FFF2-40B4-BE49-F238E27FC236}">
                            <a16:creationId xmlns:a16="http://schemas.microsoft.com/office/drawing/2014/main" id="{4FE05265-FDBB-4ED5-AB4F-5918CDA16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4508500"/>
                        <a:ext cx="6408738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>
            <a:extLst>
              <a:ext uri="{FF2B5EF4-FFF2-40B4-BE49-F238E27FC236}">
                <a16:creationId xmlns:a16="http://schemas.microsoft.com/office/drawing/2014/main" id="{8F6D446C-B0F0-4366-920D-7DD84374D3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184739"/>
              </p:ext>
            </p:extLst>
          </p:nvPr>
        </p:nvGraphicFramePr>
        <p:xfrm>
          <a:off x="3382483" y="2588121"/>
          <a:ext cx="34734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Equation" r:id="rId9" imgW="1968500" imgH="431800" progId="Equation.3">
                  <p:embed/>
                </p:oleObj>
              </mc:Choice>
              <mc:Fallback>
                <p:oleObj name="Equation" r:id="rId9" imgW="1968500" imgH="431800" progId="Equation.3">
                  <p:embed/>
                  <p:pic>
                    <p:nvPicPr>
                      <p:cNvPr id="46087" name="Object 7">
                        <a:extLst>
                          <a:ext uri="{FF2B5EF4-FFF2-40B4-BE49-F238E27FC236}">
                            <a16:creationId xmlns:a16="http://schemas.microsoft.com/office/drawing/2014/main" id="{8F6D446C-B0F0-4366-920D-7DD84374D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483" y="2588121"/>
                        <a:ext cx="3473450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8" name="Object 8">
            <a:extLst>
              <a:ext uri="{FF2B5EF4-FFF2-40B4-BE49-F238E27FC236}">
                <a16:creationId xmlns:a16="http://schemas.microsoft.com/office/drawing/2014/main" id="{A8F06B71-FBAF-492E-A5AD-5D6673070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5276" y="5589588"/>
          <a:ext cx="22574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Equation" r:id="rId11" imgW="1346200" imgH="469900" progId="Equation.3">
                  <p:embed/>
                </p:oleObj>
              </mc:Choice>
              <mc:Fallback>
                <p:oleObj name="Equation" r:id="rId11" imgW="1346200" imgH="469900" progId="Equation.3">
                  <p:embed/>
                  <p:pic>
                    <p:nvPicPr>
                      <p:cNvPr id="46088" name="Object 8">
                        <a:extLst>
                          <a:ext uri="{FF2B5EF4-FFF2-40B4-BE49-F238E27FC236}">
                            <a16:creationId xmlns:a16="http://schemas.microsoft.com/office/drawing/2014/main" id="{A8F06B71-FBAF-492E-A5AD-5D66730704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76" y="5589588"/>
                        <a:ext cx="2257425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Text Box 9">
            <a:extLst>
              <a:ext uri="{FF2B5EF4-FFF2-40B4-BE49-F238E27FC236}">
                <a16:creationId xmlns:a16="http://schemas.microsoft.com/office/drawing/2014/main" id="{A218F3E6-1FF9-4E57-87CA-16445EC4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96" y="2823469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where</a:t>
            </a: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26B337E-7A49-4C81-94FA-56761A04E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5516564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where</a:t>
            </a:r>
          </a:p>
        </p:txBody>
      </p:sp>
      <p:sp>
        <p:nvSpPr>
          <p:cNvPr id="46091" name="Oval 11">
            <a:extLst>
              <a:ext uri="{FF2B5EF4-FFF2-40B4-BE49-F238E27FC236}">
                <a16:creationId xmlns:a16="http://schemas.microsoft.com/office/drawing/2014/main" id="{98D32F0A-FBF1-49C2-B27B-15D44B959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343401"/>
            <a:ext cx="260350" cy="282575"/>
          </a:xfrm>
          <a:prstGeom prst="ellipse">
            <a:avLst/>
          </a:prstGeom>
          <a:solidFill>
            <a:srgbClr val="008080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2" name="Oval 12">
            <a:extLst>
              <a:ext uri="{FF2B5EF4-FFF2-40B4-BE49-F238E27FC236}">
                <a16:creationId xmlns:a16="http://schemas.microsoft.com/office/drawing/2014/main" id="{DFF35425-CDBF-48CD-AB74-7333735F6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4343401"/>
            <a:ext cx="258762" cy="282575"/>
          </a:xfrm>
          <a:prstGeom prst="ellipse">
            <a:avLst/>
          </a:prstGeom>
          <a:solidFill>
            <a:srgbClr val="008080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3" name="Oval 13">
            <a:extLst>
              <a:ext uri="{FF2B5EF4-FFF2-40B4-BE49-F238E27FC236}">
                <a16:creationId xmlns:a16="http://schemas.microsoft.com/office/drawing/2014/main" id="{44292933-4C61-4306-AFBC-D57D3176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5664201"/>
            <a:ext cx="260350" cy="2825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4" name="Oval 14">
            <a:extLst>
              <a:ext uri="{FF2B5EF4-FFF2-40B4-BE49-F238E27FC236}">
                <a16:creationId xmlns:a16="http://schemas.microsoft.com/office/drawing/2014/main" id="{CF5146B7-B72A-452B-81CF-C32199CE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5664201"/>
            <a:ext cx="258762" cy="2825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5" name="Line 15">
            <a:extLst>
              <a:ext uri="{FF2B5EF4-FFF2-40B4-BE49-F238E27FC236}">
                <a16:creationId xmlns:a16="http://schemas.microsoft.com/office/drawing/2014/main" id="{A247FCF3-0FCB-4C3A-B133-794C9A4760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55100" y="46259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6" name="Line 16">
            <a:extLst>
              <a:ext uri="{FF2B5EF4-FFF2-40B4-BE49-F238E27FC236}">
                <a16:creationId xmlns:a16="http://schemas.microsoft.com/office/drawing/2014/main" id="{48B3D29A-EF94-4E1B-9B61-68426EF91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77463" y="46259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7" name="Line 17">
            <a:extLst>
              <a:ext uri="{FF2B5EF4-FFF2-40B4-BE49-F238E27FC236}">
                <a16:creationId xmlns:a16="http://schemas.microsoft.com/office/drawing/2014/main" id="{F5F82F16-9F30-46AB-9CAA-BF7604F94D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2713" y="4625976"/>
            <a:ext cx="1211262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721E72E7-164A-433A-AAD2-1EB609EBB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55100" y="33051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9" name="Line 19">
            <a:extLst>
              <a:ext uri="{FF2B5EF4-FFF2-40B4-BE49-F238E27FC236}">
                <a16:creationId xmlns:a16="http://schemas.microsoft.com/office/drawing/2014/main" id="{BDF52CCD-0934-439D-8436-8E9319ABD7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77463" y="33051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100" name="Line 20">
            <a:extLst>
              <a:ext uri="{FF2B5EF4-FFF2-40B4-BE49-F238E27FC236}">
                <a16:creationId xmlns:a16="http://schemas.microsoft.com/office/drawing/2014/main" id="{3970E3A5-935A-4222-A9DA-84AABDD5CA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2713" y="3305176"/>
            <a:ext cx="1211262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101" name="Text Box 21">
            <a:extLst>
              <a:ext uri="{FF2B5EF4-FFF2-40B4-BE49-F238E27FC236}">
                <a16:creationId xmlns:a16="http://schemas.microsoft.com/office/drawing/2014/main" id="{F4B16981-4D6E-4E0D-B682-595E8203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8956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02" name="Text Box 22">
            <a:extLst>
              <a:ext uri="{FF2B5EF4-FFF2-40B4-BE49-F238E27FC236}">
                <a16:creationId xmlns:a16="http://schemas.microsoft.com/office/drawing/2014/main" id="{E2724FFE-4EED-474E-B7DB-BCE913CA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15766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6103" name="Text Box 23">
            <a:extLst>
              <a:ext uri="{FF2B5EF4-FFF2-40B4-BE49-F238E27FC236}">
                <a16:creationId xmlns:a16="http://schemas.microsoft.com/office/drawing/2014/main" id="{7AFAB495-5D79-4AD7-94EF-A72C386D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3505200"/>
            <a:ext cx="906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3200" i="1">
                <a:solidFill>
                  <a:schemeClr val="accent2"/>
                </a:solidFill>
                <a:latin typeface="Times New Roman" panose="02020603050405020304" pitchFamily="18" charset="0"/>
              </a:rPr>
              <a:t>k</a:t>
            </a: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46104" name="Oval 24">
            <a:extLst>
              <a:ext uri="{FF2B5EF4-FFF2-40B4-BE49-F238E27FC236}">
                <a16:creationId xmlns:a16="http://schemas.microsoft.com/office/drawing/2014/main" id="{C625AE77-310F-4706-AAC9-D9FEEA16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5" y="3049589"/>
            <a:ext cx="260350" cy="282575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5" name="Oval 25">
            <a:extLst>
              <a:ext uri="{FF2B5EF4-FFF2-40B4-BE49-F238E27FC236}">
                <a16:creationId xmlns:a16="http://schemas.microsoft.com/office/drawing/2014/main" id="{D7AD6233-9620-48BD-8C17-C60F7C80C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288" y="3044826"/>
            <a:ext cx="260350" cy="282575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6" name="Oval 26">
            <a:extLst>
              <a:ext uri="{FF2B5EF4-FFF2-40B4-BE49-F238E27FC236}">
                <a16:creationId xmlns:a16="http://schemas.microsoft.com/office/drawing/2014/main" id="{F14C49A3-7DDF-4A6A-A3D8-6E14CD20E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5" y="2071689"/>
            <a:ext cx="260350" cy="282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7" name="Oval 27">
            <a:extLst>
              <a:ext uri="{FF2B5EF4-FFF2-40B4-BE49-F238E27FC236}">
                <a16:creationId xmlns:a16="http://schemas.microsoft.com/office/drawing/2014/main" id="{EC8B176B-EF42-43B6-81EF-D51CA7515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75" y="2071689"/>
            <a:ext cx="260350" cy="282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8" name="Rectangle 28">
            <a:extLst>
              <a:ext uri="{FF2B5EF4-FFF2-40B4-BE49-F238E27FC236}">
                <a16:creationId xmlns:a16="http://schemas.microsoft.com/office/drawing/2014/main" id="{0F84D88C-4C9F-4927-88AD-11529FC75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51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9" name="Freeform 29">
            <a:extLst>
              <a:ext uri="{FF2B5EF4-FFF2-40B4-BE49-F238E27FC236}">
                <a16:creationId xmlns:a16="http://schemas.microsoft.com/office/drawing/2014/main" id="{5BEBE4B3-AC41-4C81-B5F6-84307D843DB2}"/>
              </a:ext>
            </a:extLst>
          </p:cNvPr>
          <p:cNvSpPr>
            <a:spLocks/>
          </p:cNvSpPr>
          <p:nvPr/>
        </p:nvSpPr>
        <p:spPr bwMode="auto">
          <a:xfrm>
            <a:off x="8915400" y="2590800"/>
            <a:ext cx="228600" cy="177800"/>
          </a:xfrm>
          <a:custGeom>
            <a:avLst/>
            <a:gdLst>
              <a:gd name="T0" fmla="*/ 0 w 384"/>
              <a:gd name="T1" fmla="*/ 2147483646 h 224"/>
              <a:gd name="T2" fmla="*/ 2147483646 w 384"/>
              <a:gd name="T3" fmla="*/ 2147483646 h 224"/>
              <a:gd name="T4" fmla="*/ 2147483646 w 384"/>
              <a:gd name="T5" fmla="*/ 2147483646 h 224"/>
              <a:gd name="T6" fmla="*/ 2147483646 w 384"/>
              <a:gd name="T7" fmla="*/ 2147483646 h 224"/>
              <a:gd name="T8" fmla="*/ 2147483646 w 384"/>
              <a:gd name="T9" fmla="*/ 2147483646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24">
                <a:moveTo>
                  <a:pt x="0" y="208"/>
                </a:moveTo>
                <a:cubicBezTo>
                  <a:pt x="32" y="216"/>
                  <a:pt x="64" y="224"/>
                  <a:pt x="96" y="208"/>
                </a:cubicBezTo>
                <a:cubicBezTo>
                  <a:pt x="128" y="192"/>
                  <a:pt x="160" y="144"/>
                  <a:pt x="192" y="112"/>
                </a:cubicBezTo>
                <a:cubicBezTo>
                  <a:pt x="224" y="80"/>
                  <a:pt x="256" y="32"/>
                  <a:pt x="288" y="16"/>
                </a:cubicBezTo>
                <a:cubicBezTo>
                  <a:pt x="320" y="0"/>
                  <a:pt x="368" y="16"/>
                  <a:pt x="384" y="16"/>
                </a:cubicBezTo>
              </a:path>
            </a:pathLst>
          </a:custGeom>
          <a:noFill/>
          <a:ln w="9525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0" name="Rectangle 30">
            <a:extLst>
              <a:ext uri="{FF2B5EF4-FFF2-40B4-BE49-F238E27FC236}">
                <a16:creationId xmlns:a16="http://schemas.microsoft.com/office/drawing/2014/main" id="{BB9CA280-1C61-489E-AC50-FEBD7794F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51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11" name="Freeform 31">
            <a:extLst>
              <a:ext uri="{FF2B5EF4-FFF2-40B4-BE49-F238E27FC236}">
                <a16:creationId xmlns:a16="http://schemas.microsoft.com/office/drawing/2014/main" id="{B2D07B11-5362-4E33-9EF4-81D0E7DE1998}"/>
              </a:ext>
            </a:extLst>
          </p:cNvPr>
          <p:cNvSpPr>
            <a:spLocks/>
          </p:cNvSpPr>
          <p:nvPr/>
        </p:nvSpPr>
        <p:spPr bwMode="auto">
          <a:xfrm>
            <a:off x="10058400" y="2590800"/>
            <a:ext cx="228600" cy="177800"/>
          </a:xfrm>
          <a:custGeom>
            <a:avLst/>
            <a:gdLst>
              <a:gd name="T0" fmla="*/ 0 w 384"/>
              <a:gd name="T1" fmla="*/ 2147483646 h 224"/>
              <a:gd name="T2" fmla="*/ 2147483646 w 384"/>
              <a:gd name="T3" fmla="*/ 2147483646 h 224"/>
              <a:gd name="T4" fmla="*/ 2147483646 w 384"/>
              <a:gd name="T5" fmla="*/ 2147483646 h 224"/>
              <a:gd name="T6" fmla="*/ 2147483646 w 384"/>
              <a:gd name="T7" fmla="*/ 2147483646 h 224"/>
              <a:gd name="T8" fmla="*/ 2147483646 w 384"/>
              <a:gd name="T9" fmla="*/ 2147483646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24">
                <a:moveTo>
                  <a:pt x="0" y="208"/>
                </a:moveTo>
                <a:cubicBezTo>
                  <a:pt x="32" y="216"/>
                  <a:pt x="64" y="224"/>
                  <a:pt x="96" y="208"/>
                </a:cubicBezTo>
                <a:cubicBezTo>
                  <a:pt x="128" y="192"/>
                  <a:pt x="160" y="144"/>
                  <a:pt x="192" y="112"/>
                </a:cubicBezTo>
                <a:cubicBezTo>
                  <a:pt x="224" y="80"/>
                  <a:pt x="256" y="32"/>
                  <a:pt x="288" y="16"/>
                </a:cubicBezTo>
                <a:cubicBezTo>
                  <a:pt x="320" y="0"/>
                  <a:pt x="368" y="16"/>
                  <a:pt x="384" y="16"/>
                </a:cubicBezTo>
              </a:path>
            </a:pathLst>
          </a:custGeom>
          <a:noFill/>
          <a:ln w="9525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2" name="Line 32">
            <a:extLst>
              <a:ext uri="{FF2B5EF4-FFF2-40B4-BE49-F238E27FC236}">
                <a16:creationId xmlns:a16="http://schemas.microsoft.com/office/drawing/2014/main" id="{87DB8376-2155-42A0-A0BB-F56288B54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9225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3" name="Line 33">
            <a:extLst>
              <a:ext uri="{FF2B5EF4-FFF2-40B4-BE49-F238E27FC236}">
                <a16:creationId xmlns:a16="http://schemas.microsoft.com/office/drawing/2014/main" id="{0E1F35C9-D208-4FB4-8D35-68C359308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4" name="Line 34">
            <a:extLst>
              <a:ext uri="{FF2B5EF4-FFF2-40B4-BE49-F238E27FC236}">
                <a16:creationId xmlns:a16="http://schemas.microsoft.com/office/drawing/2014/main" id="{2CB1058A-3CE9-45F1-A472-AB08407B4C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4463" y="2338388"/>
            <a:ext cx="4762" cy="17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5" name="Line 35">
            <a:extLst>
              <a:ext uri="{FF2B5EF4-FFF2-40B4-BE49-F238E27FC236}">
                <a16:creationId xmlns:a16="http://schemas.microsoft.com/office/drawing/2014/main" id="{D0F1F213-BD2E-44FF-9652-C4950E523C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77463" y="2347914"/>
            <a:ext cx="0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6" name="Text Box 36">
            <a:extLst>
              <a:ext uri="{FF2B5EF4-FFF2-40B4-BE49-F238E27FC236}">
                <a16:creationId xmlns:a16="http://schemas.microsoft.com/office/drawing/2014/main" id="{CA55F80F-7D15-491F-AF87-207ABB3E6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950" y="189071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6117" name="Text Box 37">
            <a:extLst>
              <a:ext uri="{FF2B5EF4-FFF2-40B4-BE49-F238E27FC236}">
                <a16:creationId xmlns:a16="http://schemas.microsoft.com/office/drawing/2014/main" id="{B41B1E33-A451-45E8-BCB2-D66F45F7F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415766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006666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46118" name="Text Box 38">
            <a:extLst>
              <a:ext uri="{FF2B5EF4-FFF2-40B4-BE49-F238E27FC236}">
                <a16:creationId xmlns:a16="http://schemas.microsoft.com/office/drawing/2014/main" id="{9DAD5F9C-51A9-4C8C-BA00-5709851A7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638" y="4402138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119" name="Text Box 39">
            <a:extLst>
              <a:ext uri="{FF2B5EF4-FFF2-40B4-BE49-F238E27FC236}">
                <a16:creationId xmlns:a16="http://schemas.microsoft.com/office/drawing/2014/main" id="{5DD1F01C-5BB1-4E55-8230-E0F7CEA82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0739" y="2895600"/>
            <a:ext cx="363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FF33CC"/>
                </a:solidFill>
                <a:latin typeface="Times New Roman" panose="02020603050405020304" pitchFamily="18" charset="0"/>
              </a:rPr>
              <a:t>v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0" name="Text Box 40">
            <a:extLst>
              <a:ext uri="{FF2B5EF4-FFF2-40B4-BE49-F238E27FC236}">
                <a16:creationId xmlns:a16="http://schemas.microsoft.com/office/drawing/2014/main" id="{808900CC-AEE7-44D1-9D64-7C46B53F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4864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6600CC"/>
                </a:solidFill>
                <a:latin typeface="Times New Roman" panose="02020603050405020304" pitchFamily="18" charset="0"/>
              </a:rPr>
              <a:t>s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1" name="Text Box 41">
            <a:extLst>
              <a:ext uri="{FF2B5EF4-FFF2-40B4-BE49-F238E27FC236}">
                <a16:creationId xmlns:a16="http://schemas.microsoft.com/office/drawing/2014/main" id="{AF2C0839-E127-4523-842E-3775E7C7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0" y="5470525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6600CC"/>
                </a:solidFill>
                <a:latin typeface="Times New Roman" panose="02020603050405020304" pitchFamily="18" charset="0"/>
              </a:rPr>
              <a:t>n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2" name="Text Box 42">
            <a:extLst>
              <a:ext uri="{FF2B5EF4-FFF2-40B4-BE49-F238E27FC236}">
                <a16:creationId xmlns:a16="http://schemas.microsoft.com/office/drawing/2014/main" id="{4FF0E29B-21F6-463E-A965-68B5279D9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1639" y="2133600"/>
            <a:ext cx="36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chemeClr val="accent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123" name="Text Box 43">
            <a:extLst>
              <a:ext uri="{FF2B5EF4-FFF2-40B4-BE49-F238E27FC236}">
                <a16:creationId xmlns:a16="http://schemas.microsoft.com/office/drawing/2014/main" id="{275E7183-4C22-40C3-8DB9-172CEE455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19050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6124" name="Text Box 44">
            <a:extLst>
              <a:ext uri="{FF2B5EF4-FFF2-40B4-BE49-F238E27FC236}">
                <a16:creationId xmlns:a16="http://schemas.microsoft.com/office/drawing/2014/main" id="{62ACAE9D-B47F-440E-BB1F-8D485344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089" y="2147888"/>
            <a:ext cx="36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chemeClr val="accent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3154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번호 개체 틀 3">
            <a:extLst>
              <a:ext uri="{FF2B5EF4-FFF2-40B4-BE49-F238E27FC236}">
                <a16:creationId xmlns:a16="http://schemas.microsoft.com/office/drawing/2014/main" id="{7028DCFB-81B0-4FFD-B529-C03DF1A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02BE79A-B7FC-4CAF-9413-CFF4190CFA6B}" type="slidenum">
              <a:rPr kumimoji="0" lang="en-US" altLang="ko-KR" smtClean="0"/>
              <a:pPr/>
              <a:t>42</a:t>
            </a:fld>
            <a:endParaRPr kumimoji="0" lang="en-US" altLang="ko-KR"/>
          </a:p>
        </p:txBody>
      </p:sp>
      <p:pic>
        <p:nvPicPr>
          <p:cNvPr id="178178" name="ENV.MPG">
            <a:hlinkClick r:id="" action="ppaction://media"/>
            <a:extLst>
              <a:ext uri="{FF2B5EF4-FFF2-40B4-BE49-F238E27FC236}">
                <a16:creationId xmlns:a16="http://schemas.microsoft.com/office/drawing/2014/main" id="{17010AF9-DA98-497D-9B29-348838F5C32E}"/>
              </a:ext>
            </a:extLst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input.MPG">
            <a:hlinkClick r:id="" action="ppaction://media"/>
            <a:extLst>
              <a:ext uri="{FF2B5EF4-FFF2-40B4-BE49-F238E27FC236}">
                <a16:creationId xmlns:a16="http://schemas.microsoft.com/office/drawing/2014/main" id="{19883C58-436B-4079-8CAC-19C04A2458FE}"/>
              </a:ext>
            </a:extLst>
          </p:cNvPr>
          <p:cNvPicPr>
            <a:picLocks noChangeAspect="1" noChangeArrowheads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output.MPG">
            <a:hlinkClick r:id="" action="ppaction://media"/>
            <a:extLst>
              <a:ext uri="{FF2B5EF4-FFF2-40B4-BE49-F238E27FC236}">
                <a16:creationId xmlns:a16="http://schemas.microsoft.com/office/drawing/2014/main" id="{55F747BE-1E6D-41BC-8AA9-7601C7DFF4DD}"/>
              </a:ext>
            </a:extLst>
          </p:cNvPr>
          <p:cNvPicPr>
            <a:picLocks noChangeAspect="1" noChangeArrowheads="1"/>
          </p:cNvPicPr>
          <p:nvPr>
            <a:vide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37703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NOISE.WAV">
            <a:hlinkClick r:id="" action="ppaction://media"/>
            <a:extLst>
              <a:ext uri="{FF2B5EF4-FFF2-40B4-BE49-F238E27FC236}">
                <a16:creationId xmlns:a16="http://schemas.microsoft.com/office/drawing/2014/main" id="{BE079448-04EA-48B6-9782-9C0AD2B3A074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8">
            <a:extLst>
              <a:ext uri="{FF2B5EF4-FFF2-40B4-BE49-F238E27FC236}">
                <a16:creationId xmlns:a16="http://schemas.microsoft.com/office/drawing/2014/main" id="{87855B71-B93E-4232-A6C6-5B36B9EAD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4100513"/>
            <a:ext cx="21467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 dirty="0"/>
              <a:t>Known Noise Source</a:t>
            </a:r>
          </a:p>
        </p:txBody>
      </p:sp>
      <p:pic>
        <p:nvPicPr>
          <p:cNvPr id="178185" name="MIC.WAV">
            <a:hlinkClick r:id="" action="ppaction://media"/>
            <a:extLst>
              <a:ext uri="{FF2B5EF4-FFF2-40B4-BE49-F238E27FC236}">
                <a16:creationId xmlns:a16="http://schemas.microsoft.com/office/drawing/2014/main" id="{56C88EA8-7A6C-40D8-A80D-013C555E3D89}"/>
              </a:ext>
            </a:extLst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10">
            <a:extLst>
              <a:ext uri="{FF2B5EF4-FFF2-40B4-BE49-F238E27FC236}">
                <a16:creationId xmlns:a16="http://schemas.microsoft.com/office/drawing/2014/main" id="{2772AB80-71C0-44AC-AD8C-028C32A4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4845050"/>
            <a:ext cx="23439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/>
              <a:t>Input Signal with Noise</a:t>
            </a:r>
          </a:p>
        </p:txBody>
      </p:sp>
      <p:pic>
        <p:nvPicPr>
          <p:cNvPr id="178187" name="OUTPUT.WAV">
            <a:hlinkClick r:id="" action="ppaction://media"/>
            <a:extLst>
              <a:ext uri="{FF2B5EF4-FFF2-40B4-BE49-F238E27FC236}">
                <a16:creationId xmlns:a16="http://schemas.microsoft.com/office/drawing/2014/main" id="{2F5CC06C-46BF-4C62-90CC-F94C1BB01A68}"/>
              </a:ext>
            </a:extLst>
          </p:cNvPr>
          <p:cNvPicPr>
            <a:picLocks noChangeAspect="1" noChangeArrowheads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 Box 12">
            <a:extLst>
              <a:ext uri="{FF2B5EF4-FFF2-40B4-BE49-F238E27FC236}">
                <a16:creationId xmlns:a16="http://schemas.microsoft.com/office/drawing/2014/main" id="{BF0BAD00-9558-4C11-869C-B6AC2CCF1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6" y="5530850"/>
            <a:ext cx="27847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/>
              <a:t>Output Signal after Process</a:t>
            </a:r>
          </a:p>
        </p:txBody>
      </p:sp>
    </p:spTree>
    <p:extLst>
      <p:ext uri="{BB962C8B-B14F-4D97-AF65-F5344CB8AC3E}">
        <p14:creationId xmlns:p14="http://schemas.microsoft.com/office/powerpoint/2010/main" val="3923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1" fill="hold"/>
                                        <p:tgtEl>
                                          <p:spTgt spid="178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21" fill="hold"/>
                                        <p:tgtEl>
                                          <p:spTgt spid="178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8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21" fill="hold"/>
                                        <p:tgtEl>
                                          <p:spTgt spid="178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8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8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7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7817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8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8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7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817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8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8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0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7818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E34B9BC-DBB4-4608-82F8-C4DA4EC9F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/>
              <a:t>Time Domain Approach to BSS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CE5817C-9A3B-4BCE-B1C1-7D5CD9EF6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484313"/>
            <a:ext cx="7772400" cy="4191000"/>
          </a:xfrm>
        </p:spPr>
        <p:txBody>
          <a:bodyPr/>
          <a:lstStyle/>
          <a:p>
            <a:pPr eaLnBrk="1" hangingPunct="1"/>
            <a:r>
              <a:rPr lang="en-US" altLang="ko-KR" sz="2400"/>
              <a:t>Convolved mixtures</a:t>
            </a:r>
          </a:p>
          <a:p>
            <a:pPr eaLnBrk="1" hangingPunct="1"/>
            <a:endParaRPr lang="en-US" altLang="ko-KR" sz="2400"/>
          </a:p>
          <a:p>
            <a:pPr eaLnBrk="1" hangingPunct="1"/>
            <a:endParaRPr lang="en-US" altLang="ko-KR" sz="2400"/>
          </a:p>
          <a:p>
            <a:pPr eaLnBrk="1" hangingPunct="1"/>
            <a:r>
              <a:rPr lang="en-US" altLang="ko-KR" sz="2400"/>
              <a:t>Feedback architecture</a:t>
            </a:r>
          </a:p>
          <a:p>
            <a:pPr eaLnBrk="1" hangingPunct="1"/>
            <a:endParaRPr lang="en-US" altLang="ko-KR" sz="2400"/>
          </a:p>
          <a:p>
            <a:pPr eaLnBrk="1" hangingPunct="1"/>
            <a:endParaRPr lang="en-US" altLang="ko-KR" sz="2400"/>
          </a:p>
          <a:p>
            <a:pPr eaLnBrk="1" hangingPunct="1"/>
            <a:r>
              <a:rPr lang="en-US" altLang="ko-KR" sz="2400"/>
              <a:t>Learning rules</a:t>
            </a:r>
          </a:p>
        </p:txBody>
      </p:sp>
      <p:graphicFrame>
        <p:nvGraphicFramePr>
          <p:cNvPr id="51204" name="Object 4">
            <a:extLst>
              <a:ext uri="{FF2B5EF4-FFF2-40B4-BE49-F238E27FC236}">
                <a16:creationId xmlns:a16="http://schemas.microsoft.com/office/drawing/2014/main" id="{2716DCA4-4EED-4F53-9C7C-06BEABF684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1916113"/>
          <a:ext cx="41036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Equation" r:id="rId3" imgW="1726451" imgH="444307" progId="Equation.3">
                  <p:embed/>
                </p:oleObj>
              </mc:Choice>
              <mc:Fallback>
                <p:oleObj name="Equation" r:id="rId3" imgW="1726451" imgH="444307" progId="Equation.3">
                  <p:embed/>
                  <p:pic>
                    <p:nvPicPr>
                      <p:cNvPr id="51204" name="Object 4">
                        <a:extLst>
                          <a:ext uri="{FF2B5EF4-FFF2-40B4-BE49-F238E27FC236}">
                            <a16:creationId xmlns:a16="http://schemas.microsoft.com/office/drawing/2014/main" id="{2716DCA4-4EED-4F53-9C7C-06BEABF684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1916113"/>
                        <a:ext cx="41036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5" name="Picture 5" descr="feedback">
            <a:extLst>
              <a:ext uri="{FF2B5EF4-FFF2-40B4-BE49-F238E27FC236}">
                <a16:creationId xmlns:a16="http://schemas.microsoft.com/office/drawing/2014/main" id="{E402B5DE-1EA8-4FF3-95FA-21B7E12E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7338"/>
            <a:ext cx="43434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6" name="Object 6">
            <a:extLst>
              <a:ext uri="{FF2B5EF4-FFF2-40B4-BE49-F238E27FC236}">
                <a16:creationId xmlns:a16="http://schemas.microsoft.com/office/drawing/2014/main" id="{58A3E8D0-5F69-4DD4-B7DD-F2B12642C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850" y="3284539"/>
          <a:ext cx="78867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Equation" r:id="rId6" imgW="3086100" imgH="444500" progId="Equation.3">
                  <p:embed/>
                </p:oleObj>
              </mc:Choice>
              <mc:Fallback>
                <p:oleObj name="Equation" r:id="rId6" imgW="3086100" imgH="444500" progId="Equation.3">
                  <p:embed/>
                  <p:pic>
                    <p:nvPicPr>
                      <p:cNvPr id="51206" name="Object 6">
                        <a:extLst>
                          <a:ext uri="{FF2B5EF4-FFF2-40B4-BE49-F238E27FC236}">
                            <a16:creationId xmlns:a16="http://schemas.microsoft.com/office/drawing/2014/main" id="{58A3E8D0-5F69-4DD4-B7DD-F2B12642C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284539"/>
                        <a:ext cx="788670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7" name="Object 7">
            <a:extLst>
              <a:ext uri="{FF2B5EF4-FFF2-40B4-BE49-F238E27FC236}">
                <a16:creationId xmlns:a16="http://schemas.microsoft.com/office/drawing/2014/main" id="{9606BC6C-63BC-492A-816C-13625AC5F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4581526"/>
          <a:ext cx="4645025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Equation" r:id="rId8" imgW="2222500" imgH="609600" progId="Equation.3">
                  <p:embed/>
                </p:oleObj>
              </mc:Choice>
              <mc:Fallback>
                <p:oleObj name="Equation" r:id="rId8" imgW="2222500" imgH="609600" progId="Equation.3">
                  <p:embed/>
                  <p:pic>
                    <p:nvPicPr>
                      <p:cNvPr id="51207" name="Object 7">
                        <a:extLst>
                          <a:ext uri="{FF2B5EF4-FFF2-40B4-BE49-F238E27FC236}">
                            <a16:creationId xmlns:a16="http://schemas.microsoft.com/office/drawing/2014/main" id="{9606BC6C-63BC-492A-816C-13625AC5F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4581526"/>
                        <a:ext cx="4645025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8">
            <a:extLst>
              <a:ext uri="{FF2B5EF4-FFF2-40B4-BE49-F238E27FC236}">
                <a16:creationId xmlns:a16="http://schemas.microsoft.com/office/drawing/2014/main" id="{13EE6D7E-73C5-4481-AFE1-EB87085384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4063" y="4581526"/>
          <a:ext cx="2449512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Equation" r:id="rId10" imgW="1422400" imgH="647700" progId="Equation.3">
                  <p:embed/>
                </p:oleObj>
              </mc:Choice>
              <mc:Fallback>
                <p:oleObj name="Equation" r:id="rId10" imgW="1422400" imgH="647700" progId="Equation.3">
                  <p:embed/>
                  <p:pic>
                    <p:nvPicPr>
                      <p:cNvPr id="51208" name="Object 8">
                        <a:extLst>
                          <a:ext uri="{FF2B5EF4-FFF2-40B4-BE49-F238E27FC236}">
                            <a16:creationId xmlns:a16="http://schemas.microsoft.com/office/drawing/2014/main" id="{13EE6D7E-73C5-4481-AFE1-EB87085384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063" y="4581526"/>
                        <a:ext cx="2449512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16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0A3E3B-2C86-44A5-ABEF-BD4E4083C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305800" cy="838200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Frequency Domain Approach to BSS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AF69372-BE79-497C-BAC3-2FA87427E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ko-KR"/>
              <a:t>In the frequency domain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Complex score function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Learning rule</a:t>
            </a:r>
          </a:p>
        </p:txBody>
      </p:sp>
      <p:graphicFrame>
        <p:nvGraphicFramePr>
          <p:cNvPr id="52228" name="Object 4">
            <a:extLst>
              <a:ext uri="{FF2B5EF4-FFF2-40B4-BE49-F238E27FC236}">
                <a16:creationId xmlns:a16="http://schemas.microsoft.com/office/drawing/2014/main" id="{C635FF62-9B21-47E3-ACD2-11278F9D45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9875" y="1989138"/>
          <a:ext cx="32004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Equation" r:id="rId3" imgW="1511300" imgH="241300" progId="Equation.3">
                  <p:embed/>
                </p:oleObj>
              </mc:Choice>
              <mc:Fallback>
                <p:oleObj name="Equation" r:id="rId3" imgW="1511300" imgH="241300" progId="Equation.3">
                  <p:embed/>
                  <p:pic>
                    <p:nvPicPr>
                      <p:cNvPr id="52228" name="Object 4">
                        <a:extLst>
                          <a:ext uri="{FF2B5EF4-FFF2-40B4-BE49-F238E27FC236}">
                            <a16:creationId xmlns:a16="http://schemas.microsoft.com/office/drawing/2014/main" id="{C635FF62-9B21-47E3-ACD2-11278F9D4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75" y="1989138"/>
                        <a:ext cx="32004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>
            <a:extLst>
              <a:ext uri="{FF2B5EF4-FFF2-40B4-BE49-F238E27FC236}">
                <a16:creationId xmlns:a16="http://schemas.microsoft.com/office/drawing/2014/main" id="{1F4BD873-0E6E-475A-B45C-B2104E6167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229225"/>
          <a:ext cx="31242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수식" r:id="rId5" imgW="1422400" imgH="228600" progId="Equation.3">
                  <p:embed/>
                </p:oleObj>
              </mc:Choice>
              <mc:Fallback>
                <p:oleObj name="수식" r:id="rId5" imgW="1422400" imgH="228600" progId="Equation.3">
                  <p:embed/>
                  <p:pic>
                    <p:nvPicPr>
                      <p:cNvPr id="52229" name="Object 5">
                        <a:extLst>
                          <a:ext uri="{FF2B5EF4-FFF2-40B4-BE49-F238E27FC236}">
                            <a16:creationId xmlns:a16="http://schemas.microsoft.com/office/drawing/2014/main" id="{1F4BD873-0E6E-475A-B45C-B2104E6167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229225"/>
                        <a:ext cx="31242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>
            <a:extLst>
              <a:ext uri="{FF2B5EF4-FFF2-40B4-BE49-F238E27FC236}">
                <a16:creationId xmlns:a16="http://schemas.microsoft.com/office/drawing/2014/main" id="{09CE9D87-6F1D-4943-8A89-3066F62204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3388" y="3357564"/>
          <a:ext cx="3429000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Equation" r:id="rId7" imgW="1803400" imgH="698500" progId="Equation.3">
                  <p:embed/>
                </p:oleObj>
              </mc:Choice>
              <mc:Fallback>
                <p:oleObj name="Equation" r:id="rId7" imgW="1803400" imgH="698500" progId="Equation.3">
                  <p:embed/>
                  <p:pic>
                    <p:nvPicPr>
                      <p:cNvPr id="52230" name="Object 6">
                        <a:extLst>
                          <a:ext uri="{FF2B5EF4-FFF2-40B4-BE49-F238E27FC236}">
                            <a16:creationId xmlns:a16="http://schemas.microsoft.com/office/drawing/2014/main" id="{09CE9D87-6F1D-4943-8A89-3066F62204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3357564"/>
                        <a:ext cx="3429000" cy="132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1" name="Picture 7" descr="freq_domain">
            <a:extLst>
              <a:ext uri="{FF2B5EF4-FFF2-40B4-BE49-F238E27FC236}">
                <a16:creationId xmlns:a16="http://schemas.microsoft.com/office/drawing/2014/main" id="{6948B86F-3A00-4FBC-BCE7-004AEB04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2924176"/>
            <a:ext cx="52879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46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37E43EA-D28D-4A27-923B-8E13CCB4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6" y="1935138"/>
            <a:ext cx="3585547" cy="24942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5C5963F-A55D-4E4E-8989-8A508931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60" y="1259502"/>
            <a:ext cx="6800697" cy="44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7C357B05-9546-47B4-BB08-F468FFA8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7084" y="1295046"/>
            <a:ext cx="6048375" cy="1808162"/>
          </a:xfrm>
          <a:prstGeom prst="rect">
            <a:avLst/>
          </a:prstGeom>
          <a:noFill/>
        </p:spPr>
      </p:pic>
      <p:grpSp>
        <p:nvGrpSpPr>
          <p:cNvPr id="47" name="Group 6">
            <a:extLst>
              <a:ext uri="{FF2B5EF4-FFF2-40B4-BE49-F238E27FC236}">
                <a16:creationId xmlns:a16="http://schemas.microsoft.com/office/drawing/2014/main" id="{7F37760E-BC13-4A73-9120-95CB4E56DC24}"/>
              </a:ext>
            </a:extLst>
          </p:cNvPr>
          <p:cNvGrpSpPr>
            <a:grpSpLocks/>
          </p:cNvGrpSpPr>
          <p:nvPr/>
        </p:nvGrpSpPr>
        <p:grpSpPr bwMode="auto">
          <a:xfrm>
            <a:off x="2531184" y="3742971"/>
            <a:ext cx="7419975" cy="2116137"/>
            <a:chOff x="657" y="1071"/>
            <a:chExt cx="4674" cy="1333"/>
          </a:xfrm>
        </p:grpSpPr>
        <p:pic>
          <p:nvPicPr>
            <p:cNvPr id="48" name="Picture 7" descr="sources">
              <a:extLst>
                <a:ext uri="{FF2B5EF4-FFF2-40B4-BE49-F238E27FC236}">
                  <a16:creationId xmlns:a16="http://schemas.microsoft.com/office/drawing/2014/main" id="{BDB88767-CD97-419B-BE22-1908797A2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1071"/>
              <a:ext cx="1771" cy="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observations">
              <a:extLst>
                <a:ext uri="{FF2B5EF4-FFF2-40B4-BE49-F238E27FC236}">
                  <a16:creationId xmlns:a16="http://schemas.microsoft.com/office/drawing/2014/main" id="{AE81F217-7787-4EDE-959C-3BF36145C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71"/>
              <a:ext cx="1769" cy="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9">
              <a:extLst>
                <a:ext uri="{FF2B5EF4-FFF2-40B4-BE49-F238E27FC236}">
                  <a16:creationId xmlns:a16="http://schemas.microsoft.com/office/drawing/2014/main" id="{78FB1FBB-13C7-45F7-A8BB-53F06820F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1570"/>
              <a:ext cx="2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800"/>
                <a:t>=</a:t>
              </a:r>
            </a:p>
          </p:txBody>
        </p: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86AF5687-EED5-4BF8-9E3F-3FFCDEC0F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1586"/>
              <a:ext cx="2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600"/>
                <a:t>X</a:t>
              </a:r>
            </a:p>
          </p:txBody>
        </p:sp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4CF26623-02DD-4157-BBA7-732B04AF8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479"/>
              <a:ext cx="499" cy="544"/>
            </a:xfrm>
            <a:prstGeom prst="flowChartProcess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aphicFrame>
          <p:nvGraphicFramePr>
            <p:cNvPr id="53" name="Object 12">
              <a:extLst>
                <a:ext uri="{FF2B5EF4-FFF2-40B4-BE49-F238E27FC236}">
                  <a16:creationId xmlns:a16="http://schemas.microsoft.com/office/drawing/2014/main" id="{857D1427-B8C1-44E1-9497-C8C975FC89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9" y="1479"/>
            <a:ext cx="463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" name="Equation" r:id="rId6" imgW="152268" imgH="164957" progId="Equation.3">
                    <p:embed/>
                  </p:oleObj>
                </mc:Choice>
                <mc:Fallback>
                  <p:oleObj name="Equation" r:id="rId6" imgW="152268" imgH="164957" progId="Equation.3">
                    <p:embed/>
                    <p:pic>
                      <p:nvPicPr>
                        <p:cNvPr id="17418" name="Object 12">
                          <a:extLst>
                            <a:ext uri="{FF2B5EF4-FFF2-40B4-BE49-F238E27FC236}">
                              <a16:creationId xmlns:a16="http://schemas.microsoft.com/office/drawing/2014/main" id="{618B7BCC-0125-4BFD-A97F-8736A24403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1479"/>
                          <a:ext cx="463" cy="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Rectangle 13">
            <a:extLst>
              <a:ext uri="{FF2B5EF4-FFF2-40B4-BE49-F238E27FC236}">
                <a16:creationId xmlns:a16="http://schemas.microsoft.com/office/drawing/2014/main" id="{FF64C55D-79AA-4668-8745-D07C6AD4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809" y="3671533"/>
            <a:ext cx="4392613" cy="2232025"/>
          </a:xfrm>
          <a:prstGeom prst="rect">
            <a:avLst/>
          </a:prstGeom>
          <a:solidFill>
            <a:schemeClr val="accent2">
              <a:alpha val="34901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64442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52A3EA7-1D97-45A7-BBBC-70BB82280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Blind Source Separation by ICA</a:t>
            </a:r>
          </a:p>
        </p:txBody>
      </p:sp>
      <p:pic>
        <p:nvPicPr>
          <p:cNvPr id="20484" name="Picture 17">
            <a:hlinkClick r:id="" action="ppaction://noaction" highlightClick="1">
              <a:snd r:embed="rId2" name="x3.wav"/>
            </a:hlinkClick>
            <a:extLst>
              <a:ext uri="{FF2B5EF4-FFF2-40B4-BE49-F238E27FC236}">
                <a16:creationId xmlns:a16="http://schemas.microsoft.com/office/drawing/2014/main" id="{8431EDC7-260F-493E-900E-83CD75FE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916113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8">
            <a:hlinkClick r:id="" action="ppaction://noaction" highlightClick="1">
              <a:snd r:embed="rId4" name="x2.wav"/>
            </a:hlinkClick>
            <a:extLst>
              <a:ext uri="{FF2B5EF4-FFF2-40B4-BE49-F238E27FC236}">
                <a16:creationId xmlns:a16="http://schemas.microsoft.com/office/drawing/2014/main" id="{0D348FEB-98F8-4373-A60D-4E480C9B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781300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9">
            <a:hlinkClick r:id="" action="ppaction://noaction" highlightClick="1">
              <a:snd r:embed="rId5" name="x4.wav"/>
            </a:hlinkClick>
            <a:extLst>
              <a:ext uri="{FF2B5EF4-FFF2-40B4-BE49-F238E27FC236}">
                <a16:creationId xmlns:a16="http://schemas.microsoft.com/office/drawing/2014/main" id="{CD7EDA1C-6102-4034-8FE2-7E0722C5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797425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0">
            <a:hlinkClick r:id="" action="ppaction://noaction" highlightClick="1">
              <a:snd r:embed="rId6" name="x5.wav"/>
            </a:hlinkClick>
            <a:extLst>
              <a:ext uri="{FF2B5EF4-FFF2-40B4-BE49-F238E27FC236}">
                <a16:creationId xmlns:a16="http://schemas.microsoft.com/office/drawing/2014/main" id="{AB9A01AB-5205-46D6-83E9-3DF6011D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876925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3">
            <a:hlinkClick r:id="" action="ppaction://noaction" highlightClick="1">
              <a:snd r:embed="rId7" name="x1.wav"/>
            </a:hlinkClick>
            <a:extLst>
              <a:ext uri="{FF2B5EF4-FFF2-40B4-BE49-F238E27FC236}">
                <a16:creationId xmlns:a16="http://schemas.microsoft.com/office/drawing/2014/main" id="{9FE407D4-0692-4AB4-A43C-D00540E4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789363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6">
            <a:extLst>
              <a:ext uri="{FF2B5EF4-FFF2-40B4-BE49-F238E27FC236}">
                <a16:creationId xmlns:a16="http://schemas.microsoft.com/office/drawing/2014/main" id="{36B8EAA3-7AC1-4BED-88BE-A71442CFA35C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1557338"/>
            <a:ext cx="1155700" cy="4933950"/>
            <a:chOff x="1791" y="981"/>
            <a:chExt cx="728" cy="3108"/>
          </a:xfrm>
        </p:grpSpPr>
        <p:pic>
          <p:nvPicPr>
            <p:cNvPr id="20545" name="Picture 25">
              <a:extLst>
                <a:ext uri="{FF2B5EF4-FFF2-40B4-BE49-F238E27FC236}">
                  <a16:creationId xmlns:a16="http://schemas.microsoft.com/office/drawing/2014/main" id="{61FCA2F2-32AA-4F4F-A701-E471A8ACD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578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6" name="Picture 83" descr="MCj04218740000[1]">
              <a:extLst>
                <a:ext uri="{FF2B5EF4-FFF2-40B4-BE49-F238E27FC236}">
                  <a16:creationId xmlns:a16="http://schemas.microsoft.com/office/drawing/2014/main" id="{BEF57EEF-E8A1-458D-9B71-97C1DF33D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52"/>
              <a:ext cx="719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7" name="Picture 84" descr="j0292020">
              <a:extLst>
                <a:ext uri="{FF2B5EF4-FFF2-40B4-BE49-F238E27FC236}">
                  <a16:creationId xmlns:a16="http://schemas.microsoft.com/office/drawing/2014/main" id="{D3E26170-B175-441D-B6F2-63A74344C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3522"/>
              <a:ext cx="598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8" name="Picture 85" descr="s3">
              <a:extLst>
                <a:ext uri="{FF2B5EF4-FFF2-40B4-BE49-F238E27FC236}">
                  <a16:creationId xmlns:a16="http://schemas.microsoft.com/office/drawing/2014/main" id="{E3E4CE0A-FFE4-4266-9978-9F40E92C4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617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49" name="Group 116">
              <a:extLst>
                <a:ext uri="{FF2B5EF4-FFF2-40B4-BE49-F238E27FC236}">
                  <a16:creationId xmlns:a16="http://schemas.microsoft.com/office/drawing/2014/main" id="{0095D6CD-8772-47B5-AB6E-EF7CA856C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" y="2887"/>
              <a:ext cx="728" cy="567"/>
              <a:chOff x="476" y="3022"/>
              <a:chExt cx="871" cy="680"/>
            </a:xfrm>
          </p:grpSpPr>
          <p:sp>
            <p:nvSpPr>
              <p:cNvPr id="20550" name="AutoShape 86">
                <a:extLst>
                  <a:ext uri="{FF2B5EF4-FFF2-40B4-BE49-F238E27FC236}">
                    <a16:creationId xmlns:a16="http://schemas.microsoft.com/office/drawing/2014/main" id="{B36087C7-52F7-44BA-B84D-DBF2CD5E366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76" y="3022"/>
                <a:ext cx="871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1" name="Freeform 88">
                <a:extLst>
                  <a:ext uri="{FF2B5EF4-FFF2-40B4-BE49-F238E27FC236}">
                    <a16:creationId xmlns:a16="http://schemas.microsoft.com/office/drawing/2014/main" id="{CC8C831D-0DB9-4B27-A500-4D0FF8FB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" y="3029"/>
                <a:ext cx="710" cy="594"/>
              </a:xfrm>
              <a:custGeom>
                <a:avLst/>
                <a:gdLst>
                  <a:gd name="T0" fmla="*/ 0 w 1421"/>
                  <a:gd name="T1" fmla="*/ 127 h 594"/>
                  <a:gd name="T2" fmla="*/ 0 w 1421"/>
                  <a:gd name="T3" fmla="*/ 62 h 594"/>
                  <a:gd name="T4" fmla="*/ 0 w 1421"/>
                  <a:gd name="T5" fmla="*/ 14 h 594"/>
                  <a:gd name="T6" fmla="*/ 0 w 1421"/>
                  <a:gd name="T7" fmla="*/ 5 h 594"/>
                  <a:gd name="T8" fmla="*/ 0 w 1421"/>
                  <a:gd name="T9" fmla="*/ 1 h 594"/>
                  <a:gd name="T10" fmla="*/ 0 w 1421"/>
                  <a:gd name="T11" fmla="*/ 1 h 594"/>
                  <a:gd name="T12" fmla="*/ 0 w 1421"/>
                  <a:gd name="T13" fmla="*/ 9 h 594"/>
                  <a:gd name="T14" fmla="*/ 0 w 1421"/>
                  <a:gd name="T15" fmla="*/ 25 h 594"/>
                  <a:gd name="T16" fmla="*/ 0 w 1421"/>
                  <a:gd name="T17" fmla="*/ 42 h 594"/>
                  <a:gd name="T18" fmla="*/ 0 w 1421"/>
                  <a:gd name="T19" fmla="*/ 55 h 594"/>
                  <a:gd name="T20" fmla="*/ 0 w 1421"/>
                  <a:gd name="T21" fmla="*/ 62 h 594"/>
                  <a:gd name="T22" fmla="*/ 0 w 1421"/>
                  <a:gd name="T23" fmla="*/ 228 h 594"/>
                  <a:gd name="T24" fmla="*/ 0 w 1421"/>
                  <a:gd name="T25" fmla="*/ 237 h 594"/>
                  <a:gd name="T26" fmla="*/ 0 w 1421"/>
                  <a:gd name="T27" fmla="*/ 246 h 594"/>
                  <a:gd name="T28" fmla="*/ 0 w 1421"/>
                  <a:gd name="T29" fmla="*/ 254 h 594"/>
                  <a:gd name="T30" fmla="*/ 0 w 1421"/>
                  <a:gd name="T31" fmla="*/ 262 h 594"/>
                  <a:gd name="T32" fmla="*/ 0 w 1421"/>
                  <a:gd name="T33" fmla="*/ 271 h 594"/>
                  <a:gd name="T34" fmla="*/ 0 w 1421"/>
                  <a:gd name="T35" fmla="*/ 299 h 594"/>
                  <a:gd name="T36" fmla="*/ 0 w 1421"/>
                  <a:gd name="T37" fmla="*/ 343 h 594"/>
                  <a:gd name="T38" fmla="*/ 0 w 1421"/>
                  <a:gd name="T39" fmla="*/ 402 h 594"/>
                  <a:gd name="T40" fmla="*/ 0 w 1421"/>
                  <a:gd name="T41" fmla="*/ 476 h 594"/>
                  <a:gd name="T42" fmla="*/ 0 w 1421"/>
                  <a:gd name="T43" fmla="*/ 563 h 594"/>
                  <a:gd name="T44" fmla="*/ 0 w 1421"/>
                  <a:gd name="T45" fmla="*/ 586 h 594"/>
                  <a:gd name="T46" fmla="*/ 0 w 1421"/>
                  <a:gd name="T47" fmla="*/ 594 h 594"/>
                  <a:gd name="T48" fmla="*/ 0 w 1421"/>
                  <a:gd name="T49" fmla="*/ 591 h 594"/>
                  <a:gd name="T50" fmla="*/ 0 w 1421"/>
                  <a:gd name="T51" fmla="*/ 579 h 594"/>
                  <a:gd name="T52" fmla="*/ 0 w 1421"/>
                  <a:gd name="T53" fmla="*/ 559 h 594"/>
                  <a:gd name="T54" fmla="*/ 0 w 1421"/>
                  <a:gd name="T55" fmla="*/ 535 h 594"/>
                  <a:gd name="T56" fmla="*/ 0 w 1421"/>
                  <a:gd name="T57" fmla="*/ 508 h 594"/>
                  <a:gd name="T58" fmla="*/ 0 w 1421"/>
                  <a:gd name="T59" fmla="*/ 483 h 594"/>
                  <a:gd name="T60" fmla="*/ 0 w 1421"/>
                  <a:gd name="T61" fmla="*/ 458 h 594"/>
                  <a:gd name="T62" fmla="*/ 0 w 1421"/>
                  <a:gd name="T63" fmla="*/ 440 h 594"/>
                  <a:gd name="T64" fmla="*/ 0 w 1421"/>
                  <a:gd name="T65" fmla="*/ 422 h 594"/>
                  <a:gd name="T66" fmla="*/ 0 w 1421"/>
                  <a:gd name="T67" fmla="*/ 371 h 594"/>
                  <a:gd name="T68" fmla="*/ 0 w 1421"/>
                  <a:gd name="T69" fmla="*/ 298 h 594"/>
                  <a:gd name="T70" fmla="*/ 0 w 1421"/>
                  <a:gd name="T71" fmla="*/ 219 h 594"/>
                  <a:gd name="T72" fmla="*/ 0 w 1421"/>
                  <a:gd name="T73" fmla="*/ 155 h 594"/>
                  <a:gd name="T74" fmla="*/ 0 w 1421"/>
                  <a:gd name="T75" fmla="*/ 122 h 594"/>
                  <a:gd name="T76" fmla="*/ 0 w 1421"/>
                  <a:gd name="T77" fmla="*/ 123 h 594"/>
                  <a:gd name="T78" fmla="*/ 0 w 1421"/>
                  <a:gd name="T79" fmla="*/ 125 h 594"/>
                  <a:gd name="T80" fmla="*/ 0 w 1421"/>
                  <a:gd name="T81" fmla="*/ 129 h 594"/>
                  <a:gd name="T82" fmla="*/ 0 w 1421"/>
                  <a:gd name="T83" fmla="*/ 135 h 594"/>
                  <a:gd name="T84" fmla="*/ 0 w 1421"/>
                  <a:gd name="T85" fmla="*/ 142 h 594"/>
                  <a:gd name="T86" fmla="*/ 0 w 1421"/>
                  <a:gd name="T87" fmla="*/ 161 h 594"/>
                  <a:gd name="T88" fmla="*/ 0 w 1421"/>
                  <a:gd name="T89" fmla="*/ 168 h 594"/>
                  <a:gd name="T90" fmla="*/ 0 w 1421"/>
                  <a:gd name="T91" fmla="*/ 178 h 594"/>
                  <a:gd name="T92" fmla="*/ 0 w 1421"/>
                  <a:gd name="T93" fmla="*/ 190 h 594"/>
                  <a:gd name="T94" fmla="*/ 0 w 1421"/>
                  <a:gd name="T95" fmla="*/ 202 h 594"/>
                  <a:gd name="T96" fmla="*/ 0 w 1421"/>
                  <a:gd name="T97" fmla="*/ 210 h 594"/>
                  <a:gd name="T98" fmla="*/ 0 w 1421"/>
                  <a:gd name="T99" fmla="*/ 159 h 5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21"/>
                  <a:gd name="T151" fmla="*/ 0 h 594"/>
                  <a:gd name="T152" fmla="*/ 1421 w 1421"/>
                  <a:gd name="T153" fmla="*/ 594 h 5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21" h="594">
                    <a:moveTo>
                      <a:pt x="516" y="145"/>
                    </a:moveTo>
                    <a:lnTo>
                      <a:pt x="516" y="140"/>
                    </a:lnTo>
                    <a:lnTo>
                      <a:pt x="519" y="127"/>
                    </a:lnTo>
                    <a:lnTo>
                      <a:pt x="522" y="108"/>
                    </a:lnTo>
                    <a:lnTo>
                      <a:pt x="527" y="84"/>
                    </a:lnTo>
                    <a:lnTo>
                      <a:pt x="533" y="62"/>
                    </a:lnTo>
                    <a:lnTo>
                      <a:pt x="541" y="40"/>
                    </a:lnTo>
                    <a:lnTo>
                      <a:pt x="550" y="24"/>
                    </a:lnTo>
                    <a:lnTo>
                      <a:pt x="561" y="14"/>
                    </a:lnTo>
                    <a:lnTo>
                      <a:pt x="577" y="10"/>
                    </a:lnTo>
                    <a:lnTo>
                      <a:pt x="599" y="7"/>
                    </a:lnTo>
                    <a:lnTo>
                      <a:pt x="627" y="5"/>
                    </a:lnTo>
                    <a:lnTo>
                      <a:pt x="657" y="3"/>
                    </a:lnTo>
                    <a:lnTo>
                      <a:pt x="690" y="2"/>
                    </a:lnTo>
                    <a:lnTo>
                      <a:pt x="721" y="1"/>
                    </a:lnTo>
                    <a:lnTo>
                      <a:pt x="749" y="0"/>
                    </a:lnTo>
                    <a:lnTo>
                      <a:pt x="775" y="0"/>
                    </a:lnTo>
                    <a:lnTo>
                      <a:pt x="789" y="1"/>
                    </a:lnTo>
                    <a:lnTo>
                      <a:pt x="806" y="2"/>
                    </a:lnTo>
                    <a:lnTo>
                      <a:pt x="825" y="5"/>
                    </a:lnTo>
                    <a:lnTo>
                      <a:pt x="848" y="9"/>
                    </a:lnTo>
                    <a:lnTo>
                      <a:pt x="873" y="13"/>
                    </a:lnTo>
                    <a:lnTo>
                      <a:pt x="897" y="20"/>
                    </a:lnTo>
                    <a:lnTo>
                      <a:pt x="923" y="25"/>
                    </a:lnTo>
                    <a:lnTo>
                      <a:pt x="949" y="31"/>
                    </a:lnTo>
                    <a:lnTo>
                      <a:pt x="973" y="36"/>
                    </a:lnTo>
                    <a:lnTo>
                      <a:pt x="996" y="42"/>
                    </a:lnTo>
                    <a:lnTo>
                      <a:pt x="1018" y="47"/>
                    </a:lnTo>
                    <a:lnTo>
                      <a:pt x="1037" y="51"/>
                    </a:lnTo>
                    <a:lnTo>
                      <a:pt x="1053" y="55"/>
                    </a:lnTo>
                    <a:lnTo>
                      <a:pt x="1064" y="58"/>
                    </a:lnTo>
                    <a:lnTo>
                      <a:pt x="1072" y="60"/>
                    </a:lnTo>
                    <a:lnTo>
                      <a:pt x="1075" y="62"/>
                    </a:lnTo>
                    <a:lnTo>
                      <a:pt x="1041" y="222"/>
                    </a:lnTo>
                    <a:lnTo>
                      <a:pt x="1061" y="225"/>
                    </a:lnTo>
                    <a:lnTo>
                      <a:pt x="1080" y="228"/>
                    </a:lnTo>
                    <a:lnTo>
                      <a:pt x="1101" y="231"/>
                    </a:lnTo>
                    <a:lnTo>
                      <a:pt x="1118" y="234"/>
                    </a:lnTo>
                    <a:lnTo>
                      <a:pt x="1137" y="237"/>
                    </a:lnTo>
                    <a:lnTo>
                      <a:pt x="1155" y="240"/>
                    </a:lnTo>
                    <a:lnTo>
                      <a:pt x="1171" y="244"/>
                    </a:lnTo>
                    <a:lnTo>
                      <a:pt x="1187" y="246"/>
                    </a:lnTo>
                    <a:lnTo>
                      <a:pt x="1204" y="249"/>
                    </a:lnTo>
                    <a:lnTo>
                      <a:pt x="1217" y="252"/>
                    </a:lnTo>
                    <a:lnTo>
                      <a:pt x="1231" y="254"/>
                    </a:lnTo>
                    <a:lnTo>
                      <a:pt x="1243" y="257"/>
                    </a:lnTo>
                    <a:lnTo>
                      <a:pt x="1254" y="259"/>
                    </a:lnTo>
                    <a:lnTo>
                      <a:pt x="1262" y="262"/>
                    </a:lnTo>
                    <a:lnTo>
                      <a:pt x="1270" y="264"/>
                    </a:lnTo>
                    <a:lnTo>
                      <a:pt x="1277" y="266"/>
                    </a:lnTo>
                    <a:lnTo>
                      <a:pt x="1289" y="271"/>
                    </a:lnTo>
                    <a:lnTo>
                      <a:pt x="1304" y="278"/>
                    </a:lnTo>
                    <a:lnTo>
                      <a:pt x="1319" y="287"/>
                    </a:lnTo>
                    <a:lnTo>
                      <a:pt x="1336" y="299"/>
                    </a:lnTo>
                    <a:lnTo>
                      <a:pt x="1353" y="311"/>
                    </a:lnTo>
                    <a:lnTo>
                      <a:pt x="1370" y="326"/>
                    </a:lnTo>
                    <a:lnTo>
                      <a:pt x="1385" y="343"/>
                    </a:lnTo>
                    <a:lnTo>
                      <a:pt x="1399" y="360"/>
                    </a:lnTo>
                    <a:lnTo>
                      <a:pt x="1410" y="381"/>
                    </a:lnTo>
                    <a:lnTo>
                      <a:pt x="1418" y="402"/>
                    </a:lnTo>
                    <a:lnTo>
                      <a:pt x="1421" y="425"/>
                    </a:lnTo>
                    <a:lnTo>
                      <a:pt x="1421" y="449"/>
                    </a:lnTo>
                    <a:lnTo>
                      <a:pt x="1415" y="476"/>
                    </a:lnTo>
                    <a:lnTo>
                      <a:pt x="1403" y="503"/>
                    </a:lnTo>
                    <a:lnTo>
                      <a:pt x="1385" y="532"/>
                    </a:lnTo>
                    <a:lnTo>
                      <a:pt x="1359" y="563"/>
                    </a:lnTo>
                    <a:lnTo>
                      <a:pt x="1347" y="572"/>
                    </a:lnTo>
                    <a:lnTo>
                      <a:pt x="1330" y="580"/>
                    </a:lnTo>
                    <a:lnTo>
                      <a:pt x="1308" y="586"/>
                    </a:lnTo>
                    <a:lnTo>
                      <a:pt x="1282" y="590"/>
                    </a:lnTo>
                    <a:lnTo>
                      <a:pt x="1252" y="593"/>
                    </a:lnTo>
                    <a:lnTo>
                      <a:pt x="1219" y="594"/>
                    </a:lnTo>
                    <a:lnTo>
                      <a:pt x="1182" y="594"/>
                    </a:lnTo>
                    <a:lnTo>
                      <a:pt x="1143" y="593"/>
                    </a:lnTo>
                    <a:lnTo>
                      <a:pt x="1099" y="591"/>
                    </a:lnTo>
                    <a:lnTo>
                      <a:pt x="1054" y="588"/>
                    </a:lnTo>
                    <a:lnTo>
                      <a:pt x="1007" y="584"/>
                    </a:lnTo>
                    <a:lnTo>
                      <a:pt x="958" y="579"/>
                    </a:lnTo>
                    <a:lnTo>
                      <a:pt x="909" y="573"/>
                    </a:lnTo>
                    <a:lnTo>
                      <a:pt x="858" y="567"/>
                    </a:lnTo>
                    <a:lnTo>
                      <a:pt x="806" y="559"/>
                    </a:lnTo>
                    <a:lnTo>
                      <a:pt x="754" y="551"/>
                    </a:lnTo>
                    <a:lnTo>
                      <a:pt x="702" y="543"/>
                    </a:lnTo>
                    <a:lnTo>
                      <a:pt x="649" y="535"/>
                    </a:lnTo>
                    <a:lnTo>
                      <a:pt x="598" y="527"/>
                    </a:lnTo>
                    <a:lnTo>
                      <a:pt x="547" y="518"/>
                    </a:lnTo>
                    <a:lnTo>
                      <a:pt x="497" y="508"/>
                    </a:lnTo>
                    <a:lnTo>
                      <a:pt x="450" y="500"/>
                    </a:lnTo>
                    <a:lnTo>
                      <a:pt x="404" y="491"/>
                    </a:lnTo>
                    <a:lnTo>
                      <a:pt x="359" y="483"/>
                    </a:lnTo>
                    <a:lnTo>
                      <a:pt x="318" y="474"/>
                    </a:lnTo>
                    <a:lnTo>
                      <a:pt x="279" y="466"/>
                    </a:lnTo>
                    <a:lnTo>
                      <a:pt x="244" y="458"/>
                    </a:lnTo>
                    <a:lnTo>
                      <a:pt x="211" y="452"/>
                    </a:lnTo>
                    <a:lnTo>
                      <a:pt x="184" y="446"/>
                    </a:lnTo>
                    <a:lnTo>
                      <a:pt x="160" y="440"/>
                    </a:lnTo>
                    <a:lnTo>
                      <a:pt x="139" y="436"/>
                    </a:lnTo>
                    <a:lnTo>
                      <a:pt x="125" y="432"/>
                    </a:lnTo>
                    <a:lnTo>
                      <a:pt x="100" y="422"/>
                    </a:lnTo>
                    <a:lnTo>
                      <a:pt x="77" y="409"/>
                    </a:lnTo>
                    <a:lnTo>
                      <a:pt x="55" y="392"/>
                    </a:lnTo>
                    <a:lnTo>
                      <a:pt x="38" y="371"/>
                    </a:lnTo>
                    <a:lnTo>
                      <a:pt x="21" y="348"/>
                    </a:lnTo>
                    <a:lnTo>
                      <a:pt x="9" y="323"/>
                    </a:lnTo>
                    <a:lnTo>
                      <a:pt x="3" y="298"/>
                    </a:lnTo>
                    <a:lnTo>
                      <a:pt x="0" y="271"/>
                    </a:lnTo>
                    <a:lnTo>
                      <a:pt x="3" y="245"/>
                    </a:lnTo>
                    <a:lnTo>
                      <a:pt x="11" y="219"/>
                    </a:lnTo>
                    <a:lnTo>
                      <a:pt x="27" y="195"/>
                    </a:lnTo>
                    <a:lnTo>
                      <a:pt x="50" y="174"/>
                    </a:lnTo>
                    <a:lnTo>
                      <a:pt x="81" y="155"/>
                    </a:lnTo>
                    <a:lnTo>
                      <a:pt x="120" y="139"/>
                    </a:lnTo>
                    <a:lnTo>
                      <a:pt x="168" y="128"/>
                    </a:lnTo>
                    <a:lnTo>
                      <a:pt x="226" y="122"/>
                    </a:lnTo>
                    <a:lnTo>
                      <a:pt x="228" y="122"/>
                    </a:lnTo>
                    <a:lnTo>
                      <a:pt x="233" y="122"/>
                    </a:lnTo>
                    <a:lnTo>
                      <a:pt x="241" y="123"/>
                    </a:lnTo>
                    <a:lnTo>
                      <a:pt x="252" y="123"/>
                    </a:lnTo>
                    <a:lnTo>
                      <a:pt x="265" y="124"/>
                    </a:lnTo>
                    <a:lnTo>
                      <a:pt x="282" y="125"/>
                    </a:lnTo>
                    <a:lnTo>
                      <a:pt x="299" y="127"/>
                    </a:lnTo>
                    <a:lnTo>
                      <a:pt x="320" y="128"/>
                    </a:lnTo>
                    <a:lnTo>
                      <a:pt x="341" y="129"/>
                    </a:lnTo>
                    <a:lnTo>
                      <a:pt x="363" y="131"/>
                    </a:lnTo>
                    <a:lnTo>
                      <a:pt x="388" y="133"/>
                    </a:lnTo>
                    <a:lnTo>
                      <a:pt x="413" y="135"/>
                    </a:lnTo>
                    <a:lnTo>
                      <a:pt x="438" y="137"/>
                    </a:lnTo>
                    <a:lnTo>
                      <a:pt x="465" y="140"/>
                    </a:lnTo>
                    <a:lnTo>
                      <a:pt x="491" y="142"/>
                    </a:lnTo>
                    <a:lnTo>
                      <a:pt x="516" y="145"/>
                    </a:lnTo>
                    <a:lnTo>
                      <a:pt x="585" y="159"/>
                    </a:lnTo>
                    <a:lnTo>
                      <a:pt x="600" y="161"/>
                    </a:lnTo>
                    <a:lnTo>
                      <a:pt x="618" y="163"/>
                    </a:lnTo>
                    <a:lnTo>
                      <a:pt x="638" y="165"/>
                    </a:lnTo>
                    <a:lnTo>
                      <a:pt x="661" y="168"/>
                    </a:lnTo>
                    <a:lnTo>
                      <a:pt x="686" y="171"/>
                    </a:lnTo>
                    <a:lnTo>
                      <a:pt x="712" y="175"/>
                    </a:lnTo>
                    <a:lnTo>
                      <a:pt x="739" y="178"/>
                    </a:lnTo>
                    <a:lnTo>
                      <a:pt x="767" y="182"/>
                    </a:lnTo>
                    <a:lnTo>
                      <a:pt x="796" y="186"/>
                    </a:lnTo>
                    <a:lnTo>
                      <a:pt x="823" y="190"/>
                    </a:lnTo>
                    <a:lnTo>
                      <a:pt x="850" y="193"/>
                    </a:lnTo>
                    <a:lnTo>
                      <a:pt x="877" y="198"/>
                    </a:lnTo>
                    <a:lnTo>
                      <a:pt x="901" y="202"/>
                    </a:lnTo>
                    <a:lnTo>
                      <a:pt x="923" y="205"/>
                    </a:lnTo>
                    <a:lnTo>
                      <a:pt x="943" y="208"/>
                    </a:lnTo>
                    <a:lnTo>
                      <a:pt x="961" y="210"/>
                    </a:lnTo>
                    <a:lnTo>
                      <a:pt x="1022" y="104"/>
                    </a:lnTo>
                    <a:lnTo>
                      <a:pt x="606" y="37"/>
                    </a:lnTo>
                    <a:lnTo>
                      <a:pt x="585" y="159"/>
                    </a:lnTo>
                    <a:lnTo>
                      <a:pt x="516" y="145"/>
                    </a:lnTo>
                    <a:close/>
                  </a:path>
                </a:pathLst>
              </a:custGeom>
              <a:solidFill>
                <a:srgbClr val="7FC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2" name="Freeform 89">
                <a:extLst>
                  <a:ext uri="{FF2B5EF4-FFF2-40B4-BE49-F238E27FC236}">
                    <a16:creationId xmlns:a16="http://schemas.microsoft.com/office/drawing/2014/main" id="{981ABED5-611C-426E-B0D7-10C910A2E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3163"/>
                <a:ext cx="189" cy="302"/>
              </a:xfrm>
              <a:custGeom>
                <a:avLst/>
                <a:gdLst>
                  <a:gd name="T0" fmla="*/ 0 w 380"/>
                  <a:gd name="T1" fmla="*/ 0 h 302"/>
                  <a:gd name="T2" fmla="*/ 0 w 380"/>
                  <a:gd name="T3" fmla="*/ 3 h 302"/>
                  <a:gd name="T4" fmla="*/ 0 w 380"/>
                  <a:gd name="T5" fmla="*/ 11 h 302"/>
                  <a:gd name="T6" fmla="*/ 0 w 380"/>
                  <a:gd name="T7" fmla="*/ 24 h 302"/>
                  <a:gd name="T8" fmla="*/ 0 w 380"/>
                  <a:gd name="T9" fmla="*/ 39 h 302"/>
                  <a:gd name="T10" fmla="*/ 0 w 380"/>
                  <a:gd name="T11" fmla="*/ 55 h 302"/>
                  <a:gd name="T12" fmla="*/ 0 w 380"/>
                  <a:gd name="T13" fmla="*/ 73 h 302"/>
                  <a:gd name="T14" fmla="*/ 0 w 380"/>
                  <a:gd name="T15" fmla="*/ 89 h 302"/>
                  <a:gd name="T16" fmla="*/ 0 w 380"/>
                  <a:gd name="T17" fmla="*/ 103 h 302"/>
                  <a:gd name="T18" fmla="*/ 0 w 380"/>
                  <a:gd name="T19" fmla="*/ 129 h 302"/>
                  <a:gd name="T20" fmla="*/ 0 w 380"/>
                  <a:gd name="T21" fmla="*/ 156 h 302"/>
                  <a:gd name="T22" fmla="*/ 0 w 380"/>
                  <a:gd name="T23" fmla="*/ 183 h 302"/>
                  <a:gd name="T24" fmla="*/ 0 w 380"/>
                  <a:gd name="T25" fmla="*/ 215 h 302"/>
                  <a:gd name="T26" fmla="*/ 0 w 380"/>
                  <a:gd name="T27" fmla="*/ 232 h 302"/>
                  <a:gd name="T28" fmla="*/ 0 w 380"/>
                  <a:gd name="T29" fmla="*/ 248 h 302"/>
                  <a:gd name="T30" fmla="*/ 0 w 380"/>
                  <a:gd name="T31" fmla="*/ 263 h 302"/>
                  <a:gd name="T32" fmla="*/ 0 w 380"/>
                  <a:gd name="T33" fmla="*/ 276 h 302"/>
                  <a:gd name="T34" fmla="*/ 0 w 380"/>
                  <a:gd name="T35" fmla="*/ 286 h 302"/>
                  <a:gd name="T36" fmla="*/ 0 w 380"/>
                  <a:gd name="T37" fmla="*/ 295 h 302"/>
                  <a:gd name="T38" fmla="*/ 0 w 380"/>
                  <a:gd name="T39" fmla="*/ 300 h 302"/>
                  <a:gd name="T40" fmla="*/ 0 w 380"/>
                  <a:gd name="T41" fmla="*/ 302 h 302"/>
                  <a:gd name="T42" fmla="*/ 0 w 380"/>
                  <a:gd name="T43" fmla="*/ 301 h 302"/>
                  <a:gd name="T44" fmla="*/ 0 w 380"/>
                  <a:gd name="T45" fmla="*/ 300 h 302"/>
                  <a:gd name="T46" fmla="*/ 0 w 380"/>
                  <a:gd name="T47" fmla="*/ 298 h 302"/>
                  <a:gd name="T48" fmla="*/ 0 w 380"/>
                  <a:gd name="T49" fmla="*/ 295 h 302"/>
                  <a:gd name="T50" fmla="*/ 0 w 380"/>
                  <a:gd name="T51" fmla="*/ 292 h 302"/>
                  <a:gd name="T52" fmla="*/ 0 w 380"/>
                  <a:gd name="T53" fmla="*/ 286 h 302"/>
                  <a:gd name="T54" fmla="*/ 0 w 380"/>
                  <a:gd name="T55" fmla="*/ 280 h 302"/>
                  <a:gd name="T56" fmla="*/ 0 w 380"/>
                  <a:gd name="T57" fmla="*/ 272 h 302"/>
                  <a:gd name="T58" fmla="*/ 0 w 380"/>
                  <a:gd name="T59" fmla="*/ 262 h 302"/>
                  <a:gd name="T60" fmla="*/ 0 w 380"/>
                  <a:gd name="T61" fmla="*/ 247 h 302"/>
                  <a:gd name="T62" fmla="*/ 0 w 380"/>
                  <a:gd name="T63" fmla="*/ 226 h 302"/>
                  <a:gd name="T64" fmla="*/ 0 w 380"/>
                  <a:gd name="T65" fmla="*/ 202 h 302"/>
                  <a:gd name="T66" fmla="*/ 0 w 380"/>
                  <a:gd name="T67" fmla="*/ 174 h 302"/>
                  <a:gd name="T68" fmla="*/ 0 w 380"/>
                  <a:gd name="T69" fmla="*/ 142 h 302"/>
                  <a:gd name="T70" fmla="*/ 0 w 380"/>
                  <a:gd name="T71" fmla="*/ 106 h 302"/>
                  <a:gd name="T72" fmla="*/ 0 w 380"/>
                  <a:gd name="T73" fmla="*/ 69 h 302"/>
                  <a:gd name="T74" fmla="*/ 0 w 380"/>
                  <a:gd name="T75" fmla="*/ 52 h 302"/>
                  <a:gd name="T76" fmla="*/ 0 w 380"/>
                  <a:gd name="T77" fmla="*/ 39 h 302"/>
                  <a:gd name="T78" fmla="*/ 0 w 380"/>
                  <a:gd name="T79" fmla="*/ 27 h 302"/>
                  <a:gd name="T80" fmla="*/ 0 w 380"/>
                  <a:gd name="T81" fmla="*/ 16 h 302"/>
                  <a:gd name="T82" fmla="*/ 0 w 380"/>
                  <a:gd name="T83" fmla="*/ 9 h 302"/>
                  <a:gd name="T84" fmla="*/ 0 w 380"/>
                  <a:gd name="T85" fmla="*/ 3 h 302"/>
                  <a:gd name="T86" fmla="*/ 0 w 380"/>
                  <a:gd name="T87" fmla="*/ 0 h 302"/>
                  <a:gd name="T88" fmla="*/ 0 w 380"/>
                  <a:gd name="T89" fmla="*/ 0 h 3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0"/>
                  <a:gd name="T136" fmla="*/ 0 h 302"/>
                  <a:gd name="T137" fmla="*/ 380 w 380"/>
                  <a:gd name="T138" fmla="*/ 302 h 30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0" h="302">
                    <a:moveTo>
                      <a:pt x="204" y="0"/>
                    </a:moveTo>
                    <a:lnTo>
                      <a:pt x="228" y="3"/>
                    </a:lnTo>
                    <a:lnTo>
                      <a:pt x="254" y="11"/>
                    </a:lnTo>
                    <a:lnTo>
                      <a:pt x="280" y="24"/>
                    </a:lnTo>
                    <a:lnTo>
                      <a:pt x="304" y="39"/>
                    </a:lnTo>
                    <a:lnTo>
                      <a:pt x="326" y="55"/>
                    </a:lnTo>
                    <a:lnTo>
                      <a:pt x="345" y="73"/>
                    </a:lnTo>
                    <a:lnTo>
                      <a:pt x="358" y="89"/>
                    </a:lnTo>
                    <a:lnTo>
                      <a:pt x="366" y="103"/>
                    </a:lnTo>
                    <a:lnTo>
                      <a:pt x="376" y="129"/>
                    </a:lnTo>
                    <a:lnTo>
                      <a:pt x="380" y="156"/>
                    </a:lnTo>
                    <a:lnTo>
                      <a:pt x="376" y="183"/>
                    </a:lnTo>
                    <a:lnTo>
                      <a:pt x="365" y="215"/>
                    </a:lnTo>
                    <a:lnTo>
                      <a:pt x="354" y="232"/>
                    </a:lnTo>
                    <a:lnTo>
                      <a:pt x="336" y="248"/>
                    </a:lnTo>
                    <a:lnTo>
                      <a:pt x="316" y="263"/>
                    </a:lnTo>
                    <a:lnTo>
                      <a:pt x="294" y="276"/>
                    </a:lnTo>
                    <a:lnTo>
                      <a:pt x="271" y="286"/>
                    </a:lnTo>
                    <a:lnTo>
                      <a:pt x="250" y="295"/>
                    </a:lnTo>
                    <a:lnTo>
                      <a:pt x="231" y="300"/>
                    </a:lnTo>
                    <a:lnTo>
                      <a:pt x="219" y="302"/>
                    </a:lnTo>
                    <a:lnTo>
                      <a:pt x="208" y="301"/>
                    </a:lnTo>
                    <a:lnTo>
                      <a:pt x="193" y="300"/>
                    </a:lnTo>
                    <a:lnTo>
                      <a:pt x="177" y="298"/>
                    </a:lnTo>
                    <a:lnTo>
                      <a:pt x="160" y="295"/>
                    </a:lnTo>
                    <a:lnTo>
                      <a:pt x="141" y="292"/>
                    </a:lnTo>
                    <a:lnTo>
                      <a:pt x="124" y="286"/>
                    </a:lnTo>
                    <a:lnTo>
                      <a:pt x="107" y="280"/>
                    </a:lnTo>
                    <a:lnTo>
                      <a:pt x="92" y="272"/>
                    </a:lnTo>
                    <a:lnTo>
                      <a:pt x="76" y="262"/>
                    </a:lnTo>
                    <a:lnTo>
                      <a:pt x="56" y="247"/>
                    </a:lnTo>
                    <a:lnTo>
                      <a:pt x="34" y="226"/>
                    </a:lnTo>
                    <a:lnTo>
                      <a:pt x="17" y="202"/>
                    </a:lnTo>
                    <a:lnTo>
                      <a:pt x="4" y="174"/>
                    </a:lnTo>
                    <a:lnTo>
                      <a:pt x="0" y="142"/>
                    </a:lnTo>
                    <a:lnTo>
                      <a:pt x="8" y="106"/>
                    </a:lnTo>
                    <a:lnTo>
                      <a:pt x="33" y="69"/>
                    </a:lnTo>
                    <a:lnTo>
                      <a:pt x="48" y="52"/>
                    </a:lnTo>
                    <a:lnTo>
                      <a:pt x="67" y="39"/>
                    </a:lnTo>
                    <a:lnTo>
                      <a:pt x="87" y="27"/>
                    </a:lnTo>
                    <a:lnTo>
                      <a:pt x="109" y="16"/>
                    </a:lnTo>
                    <a:lnTo>
                      <a:pt x="132" y="9"/>
                    </a:lnTo>
                    <a:lnTo>
                      <a:pt x="156" y="3"/>
                    </a:lnTo>
                    <a:lnTo>
                      <a:pt x="179" y="0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3" name="Freeform 90">
                <a:extLst>
                  <a:ext uri="{FF2B5EF4-FFF2-40B4-BE49-F238E27FC236}">
                    <a16:creationId xmlns:a16="http://schemas.microsoft.com/office/drawing/2014/main" id="{518D1F04-01D5-4FD8-B38C-29FE83573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" y="3302"/>
                <a:ext cx="204" cy="312"/>
              </a:xfrm>
              <a:custGeom>
                <a:avLst/>
                <a:gdLst>
                  <a:gd name="T0" fmla="*/ 1 w 407"/>
                  <a:gd name="T1" fmla="*/ 3 h 312"/>
                  <a:gd name="T2" fmla="*/ 1 w 407"/>
                  <a:gd name="T3" fmla="*/ 1 h 312"/>
                  <a:gd name="T4" fmla="*/ 1 w 407"/>
                  <a:gd name="T5" fmla="*/ 0 h 312"/>
                  <a:gd name="T6" fmla="*/ 1 w 407"/>
                  <a:gd name="T7" fmla="*/ 1 h 312"/>
                  <a:gd name="T8" fmla="*/ 1 w 407"/>
                  <a:gd name="T9" fmla="*/ 5 h 312"/>
                  <a:gd name="T10" fmla="*/ 1 w 407"/>
                  <a:gd name="T11" fmla="*/ 10 h 312"/>
                  <a:gd name="T12" fmla="*/ 1 w 407"/>
                  <a:gd name="T13" fmla="*/ 19 h 312"/>
                  <a:gd name="T14" fmla="*/ 1 w 407"/>
                  <a:gd name="T15" fmla="*/ 30 h 312"/>
                  <a:gd name="T16" fmla="*/ 1 w 407"/>
                  <a:gd name="T17" fmla="*/ 44 h 312"/>
                  <a:gd name="T18" fmla="*/ 1 w 407"/>
                  <a:gd name="T19" fmla="*/ 64 h 312"/>
                  <a:gd name="T20" fmla="*/ 1 w 407"/>
                  <a:gd name="T21" fmla="*/ 90 h 312"/>
                  <a:gd name="T22" fmla="*/ 1 w 407"/>
                  <a:gd name="T23" fmla="*/ 121 h 312"/>
                  <a:gd name="T24" fmla="*/ 1 w 407"/>
                  <a:gd name="T25" fmla="*/ 154 h 312"/>
                  <a:gd name="T26" fmla="*/ 0 w 407"/>
                  <a:gd name="T27" fmla="*/ 187 h 312"/>
                  <a:gd name="T28" fmla="*/ 1 w 407"/>
                  <a:gd name="T29" fmla="*/ 219 h 312"/>
                  <a:gd name="T30" fmla="*/ 1 w 407"/>
                  <a:gd name="T31" fmla="*/ 247 h 312"/>
                  <a:gd name="T32" fmla="*/ 1 w 407"/>
                  <a:gd name="T33" fmla="*/ 269 h 312"/>
                  <a:gd name="T34" fmla="*/ 1 w 407"/>
                  <a:gd name="T35" fmla="*/ 278 h 312"/>
                  <a:gd name="T36" fmla="*/ 1 w 407"/>
                  <a:gd name="T37" fmla="*/ 285 h 312"/>
                  <a:gd name="T38" fmla="*/ 1 w 407"/>
                  <a:gd name="T39" fmla="*/ 293 h 312"/>
                  <a:gd name="T40" fmla="*/ 1 w 407"/>
                  <a:gd name="T41" fmla="*/ 298 h 312"/>
                  <a:gd name="T42" fmla="*/ 1 w 407"/>
                  <a:gd name="T43" fmla="*/ 303 h 312"/>
                  <a:gd name="T44" fmla="*/ 1 w 407"/>
                  <a:gd name="T45" fmla="*/ 307 h 312"/>
                  <a:gd name="T46" fmla="*/ 1 w 407"/>
                  <a:gd name="T47" fmla="*/ 310 h 312"/>
                  <a:gd name="T48" fmla="*/ 1 w 407"/>
                  <a:gd name="T49" fmla="*/ 311 h 312"/>
                  <a:gd name="T50" fmla="*/ 1 w 407"/>
                  <a:gd name="T51" fmla="*/ 312 h 312"/>
                  <a:gd name="T52" fmla="*/ 1 w 407"/>
                  <a:gd name="T53" fmla="*/ 311 h 312"/>
                  <a:gd name="T54" fmla="*/ 1 w 407"/>
                  <a:gd name="T55" fmla="*/ 310 h 312"/>
                  <a:gd name="T56" fmla="*/ 1 w 407"/>
                  <a:gd name="T57" fmla="*/ 307 h 312"/>
                  <a:gd name="T58" fmla="*/ 1 w 407"/>
                  <a:gd name="T59" fmla="*/ 303 h 312"/>
                  <a:gd name="T60" fmla="*/ 1 w 407"/>
                  <a:gd name="T61" fmla="*/ 298 h 312"/>
                  <a:gd name="T62" fmla="*/ 1 w 407"/>
                  <a:gd name="T63" fmla="*/ 292 h 312"/>
                  <a:gd name="T64" fmla="*/ 1 w 407"/>
                  <a:gd name="T65" fmla="*/ 284 h 312"/>
                  <a:gd name="T66" fmla="*/ 1 w 407"/>
                  <a:gd name="T67" fmla="*/ 266 h 312"/>
                  <a:gd name="T68" fmla="*/ 1 w 407"/>
                  <a:gd name="T69" fmla="*/ 246 h 312"/>
                  <a:gd name="T70" fmla="*/ 1 w 407"/>
                  <a:gd name="T71" fmla="*/ 222 h 312"/>
                  <a:gd name="T72" fmla="*/ 1 w 407"/>
                  <a:gd name="T73" fmla="*/ 199 h 312"/>
                  <a:gd name="T74" fmla="*/ 1 w 407"/>
                  <a:gd name="T75" fmla="*/ 174 h 312"/>
                  <a:gd name="T76" fmla="*/ 1 w 407"/>
                  <a:gd name="T77" fmla="*/ 149 h 312"/>
                  <a:gd name="T78" fmla="*/ 1 w 407"/>
                  <a:gd name="T79" fmla="*/ 127 h 312"/>
                  <a:gd name="T80" fmla="*/ 1 w 407"/>
                  <a:gd name="T81" fmla="*/ 107 h 312"/>
                  <a:gd name="T82" fmla="*/ 1 w 407"/>
                  <a:gd name="T83" fmla="*/ 88 h 312"/>
                  <a:gd name="T84" fmla="*/ 1 w 407"/>
                  <a:gd name="T85" fmla="*/ 71 h 312"/>
                  <a:gd name="T86" fmla="*/ 1 w 407"/>
                  <a:gd name="T87" fmla="*/ 54 h 312"/>
                  <a:gd name="T88" fmla="*/ 1 w 407"/>
                  <a:gd name="T89" fmla="*/ 41 h 312"/>
                  <a:gd name="T90" fmla="*/ 1 w 407"/>
                  <a:gd name="T91" fmla="*/ 29 h 312"/>
                  <a:gd name="T92" fmla="*/ 1 w 407"/>
                  <a:gd name="T93" fmla="*/ 19 h 312"/>
                  <a:gd name="T94" fmla="*/ 1 w 407"/>
                  <a:gd name="T95" fmla="*/ 9 h 312"/>
                  <a:gd name="T96" fmla="*/ 1 w 407"/>
                  <a:gd name="T97" fmla="*/ 3 h 3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7"/>
                  <a:gd name="T148" fmla="*/ 0 h 312"/>
                  <a:gd name="T149" fmla="*/ 407 w 407"/>
                  <a:gd name="T150" fmla="*/ 312 h 3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7" h="312">
                    <a:moveTo>
                      <a:pt x="243" y="3"/>
                    </a:moveTo>
                    <a:lnTo>
                      <a:pt x="223" y="1"/>
                    </a:lnTo>
                    <a:lnTo>
                      <a:pt x="202" y="0"/>
                    </a:lnTo>
                    <a:lnTo>
                      <a:pt x="181" y="1"/>
                    </a:lnTo>
                    <a:lnTo>
                      <a:pt x="159" y="5"/>
                    </a:lnTo>
                    <a:lnTo>
                      <a:pt x="139" y="10"/>
                    </a:lnTo>
                    <a:lnTo>
                      <a:pt x="117" y="19"/>
                    </a:lnTo>
                    <a:lnTo>
                      <a:pt x="97" y="30"/>
                    </a:lnTo>
                    <a:lnTo>
                      <a:pt x="78" y="44"/>
                    </a:lnTo>
                    <a:lnTo>
                      <a:pt x="57" y="64"/>
                    </a:lnTo>
                    <a:lnTo>
                      <a:pt x="37" y="90"/>
                    </a:lnTo>
                    <a:lnTo>
                      <a:pt x="19" y="121"/>
                    </a:lnTo>
                    <a:lnTo>
                      <a:pt x="6" y="154"/>
                    </a:lnTo>
                    <a:lnTo>
                      <a:pt x="0" y="187"/>
                    </a:lnTo>
                    <a:lnTo>
                      <a:pt x="7" y="219"/>
                    </a:lnTo>
                    <a:lnTo>
                      <a:pt x="27" y="247"/>
                    </a:lnTo>
                    <a:lnTo>
                      <a:pt x="65" y="269"/>
                    </a:lnTo>
                    <a:lnTo>
                      <a:pt x="88" y="278"/>
                    </a:lnTo>
                    <a:lnTo>
                      <a:pt x="112" y="285"/>
                    </a:lnTo>
                    <a:lnTo>
                      <a:pt x="135" y="293"/>
                    </a:lnTo>
                    <a:lnTo>
                      <a:pt x="156" y="298"/>
                    </a:lnTo>
                    <a:lnTo>
                      <a:pt x="177" y="303"/>
                    </a:lnTo>
                    <a:lnTo>
                      <a:pt x="197" y="307"/>
                    </a:lnTo>
                    <a:lnTo>
                      <a:pt x="216" y="310"/>
                    </a:lnTo>
                    <a:lnTo>
                      <a:pt x="235" y="311"/>
                    </a:lnTo>
                    <a:lnTo>
                      <a:pt x="251" y="312"/>
                    </a:lnTo>
                    <a:lnTo>
                      <a:pt x="267" y="311"/>
                    </a:lnTo>
                    <a:lnTo>
                      <a:pt x="282" y="310"/>
                    </a:lnTo>
                    <a:lnTo>
                      <a:pt x="296" y="307"/>
                    </a:lnTo>
                    <a:lnTo>
                      <a:pt x="308" y="303"/>
                    </a:lnTo>
                    <a:lnTo>
                      <a:pt x="319" y="298"/>
                    </a:lnTo>
                    <a:lnTo>
                      <a:pt x="328" y="292"/>
                    </a:lnTo>
                    <a:lnTo>
                      <a:pt x="337" y="284"/>
                    </a:lnTo>
                    <a:lnTo>
                      <a:pt x="351" y="266"/>
                    </a:lnTo>
                    <a:lnTo>
                      <a:pt x="366" y="246"/>
                    </a:lnTo>
                    <a:lnTo>
                      <a:pt x="380" y="222"/>
                    </a:lnTo>
                    <a:lnTo>
                      <a:pt x="393" y="199"/>
                    </a:lnTo>
                    <a:lnTo>
                      <a:pt x="402" y="174"/>
                    </a:lnTo>
                    <a:lnTo>
                      <a:pt x="407" y="149"/>
                    </a:lnTo>
                    <a:lnTo>
                      <a:pt x="407" y="127"/>
                    </a:lnTo>
                    <a:lnTo>
                      <a:pt x="400" y="107"/>
                    </a:lnTo>
                    <a:lnTo>
                      <a:pt x="389" y="88"/>
                    </a:lnTo>
                    <a:lnTo>
                      <a:pt x="376" y="71"/>
                    </a:lnTo>
                    <a:lnTo>
                      <a:pt x="361" y="54"/>
                    </a:lnTo>
                    <a:lnTo>
                      <a:pt x="345" y="41"/>
                    </a:lnTo>
                    <a:lnTo>
                      <a:pt x="324" y="29"/>
                    </a:lnTo>
                    <a:lnTo>
                      <a:pt x="300" y="19"/>
                    </a:lnTo>
                    <a:lnTo>
                      <a:pt x="274" y="9"/>
                    </a:lnTo>
                    <a:lnTo>
                      <a:pt x="243" y="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4" name="Freeform 91">
                <a:extLst>
                  <a:ext uri="{FF2B5EF4-FFF2-40B4-BE49-F238E27FC236}">
                    <a16:creationId xmlns:a16="http://schemas.microsoft.com/office/drawing/2014/main" id="{07F2C96D-0FD8-4F1F-ACA5-6C7A72F4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" y="3258"/>
                <a:ext cx="199" cy="222"/>
              </a:xfrm>
              <a:custGeom>
                <a:avLst/>
                <a:gdLst>
                  <a:gd name="T0" fmla="*/ 0 w 399"/>
                  <a:gd name="T1" fmla="*/ 0 h 222"/>
                  <a:gd name="T2" fmla="*/ 0 w 399"/>
                  <a:gd name="T3" fmla="*/ 177 h 222"/>
                  <a:gd name="T4" fmla="*/ 0 w 399"/>
                  <a:gd name="T5" fmla="*/ 222 h 222"/>
                  <a:gd name="T6" fmla="*/ 0 w 399"/>
                  <a:gd name="T7" fmla="*/ 69 h 222"/>
                  <a:gd name="T8" fmla="*/ 0 w 399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222"/>
                  <a:gd name="T17" fmla="*/ 399 w 399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222">
                    <a:moveTo>
                      <a:pt x="41" y="0"/>
                    </a:moveTo>
                    <a:lnTo>
                      <a:pt x="0" y="177"/>
                    </a:lnTo>
                    <a:lnTo>
                      <a:pt x="381" y="222"/>
                    </a:lnTo>
                    <a:lnTo>
                      <a:pt x="399" y="69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5" name="Freeform 92">
                <a:extLst>
                  <a:ext uri="{FF2B5EF4-FFF2-40B4-BE49-F238E27FC236}">
                    <a16:creationId xmlns:a16="http://schemas.microsoft.com/office/drawing/2014/main" id="{11D8FE11-F6AF-4F49-9450-7F3904D76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" y="3196"/>
                <a:ext cx="85" cy="230"/>
              </a:xfrm>
              <a:custGeom>
                <a:avLst/>
                <a:gdLst>
                  <a:gd name="T0" fmla="*/ 1 w 169"/>
                  <a:gd name="T1" fmla="*/ 230 h 230"/>
                  <a:gd name="T2" fmla="*/ 1 w 169"/>
                  <a:gd name="T3" fmla="*/ 229 h 230"/>
                  <a:gd name="T4" fmla="*/ 1 w 169"/>
                  <a:gd name="T5" fmla="*/ 226 h 230"/>
                  <a:gd name="T6" fmla="*/ 1 w 169"/>
                  <a:gd name="T7" fmla="*/ 221 h 230"/>
                  <a:gd name="T8" fmla="*/ 1 w 169"/>
                  <a:gd name="T9" fmla="*/ 214 h 230"/>
                  <a:gd name="T10" fmla="*/ 1 w 169"/>
                  <a:gd name="T11" fmla="*/ 205 h 230"/>
                  <a:gd name="T12" fmla="*/ 1 w 169"/>
                  <a:gd name="T13" fmla="*/ 194 h 230"/>
                  <a:gd name="T14" fmla="*/ 1 w 169"/>
                  <a:gd name="T15" fmla="*/ 182 h 230"/>
                  <a:gd name="T16" fmla="*/ 1 w 169"/>
                  <a:gd name="T17" fmla="*/ 168 h 230"/>
                  <a:gd name="T18" fmla="*/ 1 w 169"/>
                  <a:gd name="T19" fmla="*/ 152 h 230"/>
                  <a:gd name="T20" fmla="*/ 1 w 169"/>
                  <a:gd name="T21" fmla="*/ 135 h 230"/>
                  <a:gd name="T22" fmla="*/ 0 w 169"/>
                  <a:gd name="T23" fmla="*/ 115 h 230"/>
                  <a:gd name="T24" fmla="*/ 1 w 169"/>
                  <a:gd name="T25" fmla="*/ 95 h 230"/>
                  <a:gd name="T26" fmla="*/ 1 w 169"/>
                  <a:gd name="T27" fmla="*/ 73 h 230"/>
                  <a:gd name="T28" fmla="*/ 1 w 169"/>
                  <a:gd name="T29" fmla="*/ 50 h 230"/>
                  <a:gd name="T30" fmla="*/ 1 w 169"/>
                  <a:gd name="T31" fmla="*/ 25 h 230"/>
                  <a:gd name="T32" fmla="*/ 1 w 169"/>
                  <a:gd name="T33" fmla="*/ 0 h 230"/>
                  <a:gd name="T34" fmla="*/ 1 w 169"/>
                  <a:gd name="T35" fmla="*/ 21 h 230"/>
                  <a:gd name="T36" fmla="*/ 1 w 169"/>
                  <a:gd name="T37" fmla="*/ 42 h 230"/>
                  <a:gd name="T38" fmla="*/ 1 w 169"/>
                  <a:gd name="T39" fmla="*/ 65 h 230"/>
                  <a:gd name="T40" fmla="*/ 1 w 169"/>
                  <a:gd name="T41" fmla="*/ 90 h 230"/>
                  <a:gd name="T42" fmla="*/ 1 w 169"/>
                  <a:gd name="T43" fmla="*/ 118 h 230"/>
                  <a:gd name="T44" fmla="*/ 1 w 169"/>
                  <a:gd name="T45" fmla="*/ 150 h 230"/>
                  <a:gd name="T46" fmla="*/ 1 w 169"/>
                  <a:gd name="T47" fmla="*/ 187 h 230"/>
                  <a:gd name="T48" fmla="*/ 1 w 169"/>
                  <a:gd name="T49" fmla="*/ 230 h 2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9"/>
                  <a:gd name="T76" fmla="*/ 0 h 230"/>
                  <a:gd name="T77" fmla="*/ 169 w 169"/>
                  <a:gd name="T78" fmla="*/ 230 h 2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9" h="230">
                    <a:moveTo>
                      <a:pt x="169" y="230"/>
                    </a:moveTo>
                    <a:lnTo>
                      <a:pt x="165" y="229"/>
                    </a:lnTo>
                    <a:lnTo>
                      <a:pt x="154" y="226"/>
                    </a:lnTo>
                    <a:lnTo>
                      <a:pt x="139" y="221"/>
                    </a:lnTo>
                    <a:lnTo>
                      <a:pt x="119" y="214"/>
                    </a:lnTo>
                    <a:lnTo>
                      <a:pt x="97" y="205"/>
                    </a:lnTo>
                    <a:lnTo>
                      <a:pt x="74" y="194"/>
                    </a:lnTo>
                    <a:lnTo>
                      <a:pt x="52" y="182"/>
                    </a:lnTo>
                    <a:lnTo>
                      <a:pt x="32" y="168"/>
                    </a:lnTo>
                    <a:lnTo>
                      <a:pt x="16" y="152"/>
                    </a:lnTo>
                    <a:lnTo>
                      <a:pt x="4" y="135"/>
                    </a:lnTo>
                    <a:lnTo>
                      <a:pt x="0" y="115"/>
                    </a:lnTo>
                    <a:lnTo>
                      <a:pt x="2" y="95"/>
                    </a:lnTo>
                    <a:lnTo>
                      <a:pt x="15" y="73"/>
                    </a:lnTo>
                    <a:lnTo>
                      <a:pt x="39" y="50"/>
                    </a:lnTo>
                    <a:lnTo>
                      <a:pt x="74" y="25"/>
                    </a:lnTo>
                    <a:lnTo>
                      <a:pt x="124" y="0"/>
                    </a:lnTo>
                    <a:lnTo>
                      <a:pt x="107" y="21"/>
                    </a:lnTo>
                    <a:lnTo>
                      <a:pt x="88" y="42"/>
                    </a:lnTo>
                    <a:lnTo>
                      <a:pt x="71" y="65"/>
                    </a:lnTo>
                    <a:lnTo>
                      <a:pt x="63" y="90"/>
                    </a:lnTo>
                    <a:lnTo>
                      <a:pt x="65" y="118"/>
                    </a:lnTo>
                    <a:lnTo>
                      <a:pt x="80" y="150"/>
                    </a:lnTo>
                    <a:lnTo>
                      <a:pt x="113" y="187"/>
                    </a:lnTo>
                    <a:lnTo>
                      <a:pt x="169" y="2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6" name="Freeform 93">
                <a:extLst>
                  <a:ext uri="{FF2B5EF4-FFF2-40B4-BE49-F238E27FC236}">
                    <a16:creationId xmlns:a16="http://schemas.microsoft.com/office/drawing/2014/main" id="{ECC4819A-D091-4BCB-8F45-B0C114484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3345"/>
                <a:ext cx="79" cy="231"/>
              </a:xfrm>
              <a:custGeom>
                <a:avLst/>
                <a:gdLst>
                  <a:gd name="T0" fmla="*/ 1 w 158"/>
                  <a:gd name="T1" fmla="*/ 231 h 231"/>
                  <a:gd name="T2" fmla="*/ 1 w 158"/>
                  <a:gd name="T3" fmla="*/ 231 h 231"/>
                  <a:gd name="T4" fmla="*/ 1 w 158"/>
                  <a:gd name="T5" fmla="*/ 229 h 231"/>
                  <a:gd name="T6" fmla="*/ 1 w 158"/>
                  <a:gd name="T7" fmla="*/ 227 h 231"/>
                  <a:gd name="T8" fmla="*/ 1 w 158"/>
                  <a:gd name="T9" fmla="*/ 224 h 231"/>
                  <a:gd name="T10" fmla="*/ 1 w 158"/>
                  <a:gd name="T11" fmla="*/ 219 h 231"/>
                  <a:gd name="T12" fmla="*/ 1 w 158"/>
                  <a:gd name="T13" fmla="*/ 212 h 231"/>
                  <a:gd name="T14" fmla="*/ 1 w 158"/>
                  <a:gd name="T15" fmla="*/ 204 h 231"/>
                  <a:gd name="T16" fmla="*/ 1 w 158"/>
                  <a:gd name="T17" fmla="*/ 192 h 231"/>
                  <a:gd name="T18" fmla="*/ 1 w 158"/>
                  <a:gd name="T19" fmla="*/ 179 h 231"/>
                  <a:gd name="T20" fmla="*/ 1 w 158"/>
                  <a:gd name="T21" fmla="*/ 163 h 231"/>
                  <a:gd name="T22" fmla="*/ 0 w 158"/>
                  <a:gd name="T23" fmla="*/ 144 h 231"/>
                  <a:gd name="T24" fmla="*/ 1 w 158"/>
                  <a:gd name="T25" fmla="*/ 123 h 231"/>
                  <a:gd name="T26" fmla="*/ 1 w 158"/>
                  <a:gd name="T27" fmla="*/ 97 h 231"/>
                  <a:gd name="T28" fmla="*/ 1 w 158"/>
                  <a:gd name="T29" fmla="*/ 69 h 231"/>
                  <a:gd name="T30" fmla="*/ 1 w 158"/>
                  <a:gd name="T31" fmla="*/ 36 h 231"/>
                  <a:gd name="T32" fmla="*/ 1 w 158"/>
                  <a:gd name="T33" fmla="*/ 0 h 231"/>
                  <a:gd name="T34" fmla="*/ 1 w 158"/>
                  <a:gd name="T35" fmla="*/ 21 h 231"/>
                  <a:gd name="T36" fmla="*/ 1 w 158"/>
                  <a:gd name="T37" fmla="*/ 42 h 231"/>
                  <a:gd name="T38" fmla="*/ 1 w 158"/>
                  <a:gd name="T39" fmla="*/ 66 h 231"/>
                  <a:gd name="T40" fmla="*/ 1 w 158"/>
                  <a:gd name="T41" fmla="*/ 91 h 231"/>
                  <a:gd name="T42" fmla="*/ 1 w 158"/>
                  <a:gd name="T43" fmla="*/ 121 h 231"/>
                  <a:gd name="T44" fmla="*/ 1 w 158"/>
                  <a:gd name="T45" fmla="*/ 154 h 231"/>
                  <a:gd name="T46" fmla="*/ 1 w 158"/>
                  <a:gd name="T47" fmla="*/ 190 h 231"/>
                  <a:gd name="T48" fmla="*/ 1 w 158"/>
                  <a:gd name="T49" fmla="*/ 231 h 2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8"/>
                  <a:gd name="T76" fmla="*/ 0 h 231"/>
                  <a:gd name="T77" fmla="*/ 158 w 158"/>
                  <a:gd name="T78" fmla="*/ 231 h 2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8" h="231">
                    <a:moveTo>
                      <a:pt x="158" y="231"/>
                    </a:moveTo>
                    <a:lnTo>
                      <a:pt x="154" y="231"/>
                    </a:lnTo>
                    <a:lnTo>
                      <a:pt x="145" y="229"/>
                    </a:lnTo>
                    <a:lnTo>
                      <a:pt x="130" y="227"/>
                    </a:lnTo>
                    <a:lnTo>
                      <a:pt x="112" y="224"/>
                    </a:lnTo>
                    <a:lnTo>
                      <a:pt x="92" y="219"/>
                    </a:lnTo>
                    <a:lnTo>
                      <a:pt x="70" y="212"/>
                    </a:lnTo>
                    <a:lnTo>
                      <a:pt x="50" y="204"/>
                    </a:lnTo>
                    <a:lnTo>
                      <a:pt x="31" y="192"/>
                    </a:lnTo>
                    <a:lnTo>
                      <a:pt x="16" y="179"/>
                    </a:lnTo>
                    <a:lnTo>
                      <a:pt x="5" y="163"/>
                    </a:lnTo>
                    <a:lnTo>
                      <a:pt x="0" y="144"/>
                    </a:lnTo>
                    <a:lnTo>
                      <a:pt x="2" y="123"/>
                    </a:lnTo>
                    <a:lnTo>
                      <a:pt x="15" y="97"/>
                    </a:lnTo>
                    <a:lnTo>
                      <a:pt x="35" y="69"/>
                    </a:lnTo>
                    <a:lnTo>
                      <a:pt x="67" y="36"/>
                    </a:lnTo>
                    <a:lnTo>
                      <a:pt x="114" y="0"/>
                    </a:lnTo>
                    <a:lnTo>
                      <a:pt x="103" y="21"/>
                    </a:lnTo>
                    <a:lnTo>
                      <a:pt x="88" y="42"/>
                    </a:lnTo>
                    <a:lnTo>
                      <a:pt x="74" y="66"/>
                    </a:lnTo>
                    <a:lnTo>
                      <a:pt x="66" y="91"/>
                    </a:lnTo>
                    <a:lnTo>
                      <a:pt x="66" y="121"/>
                    </a:lnTo>
                    <a:lnTo>
                      <a:pt x="78" y="154"/>
                    </a:lnTo>
                    <a:lnTo>
                      <a:pt x="108" y="190"/>
                    </a:lnTo>
                    <a:lnTo>
                      <a:pt x="158" y="2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7" name="Freeform 94">
                <a:extLst>
                  <a:ext uri="{FF2B5EF4-FFF2-40B4-BE49-F238E27FC236}">
                    <a16:creationId xmlns:a16="http://schemas.microsoft.com/office/drawing/2014/main" id="{5C35B2CD-613D-49EF-800C-7FE4CB6E9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" y="3358"/>
                <a:ext cx="38" cy="44"/>
              </a:xfrm>
              <a:custGeom>
                <a:avLst/>
                <a:gdLst>
                  <a:gd name="T0" fmla="*/ 0 w 77"/>
                  <a:gd name="T1" fmla="*/ 43 h 44"/>
                  <a:gd name="T2" fmla="*/ 0 w 77"/>
                  <a:gd name="T3" fmla="*/ 40 h 44"/>
                  <a:gd name="T4" fmla="*/ 0 w 77"/>
                  <a:gd name="T5" fmla="*/ 35 h 44"/>
                  <a:gd name="T6" fmla="*/ 0 w 77"/>
                  <a:gd name="T7" fmla="*/ 29 h 44"/>
                  <a:gd name="T8" fmla="*/ 0 w 77"/>
                  <a:gd name="T9" fmla="*/ 23 h 44"/>
                  <a:gd name="T10" fmla="*/ 0 w 77"/>
                  <a:gd name="T11" fmla="*/ 18 h 44"/>
                  <a:gd name="T12" fmla="*/ 0 w 77"/>
                  <a:gd name="T13" fmla="*/ 12 h 44"/>
                  <a:gd name="T14" fmla="*/ 0 w 77"/>
                  <a:gd name="T15" fmla="*/ 7 h 44"/>
                  <a:gd name="T16" fmla="*/ 0 w 77"/>
                  <a:gd name="T17" fmla="*/ 2 h 44"/>
                  <a:gd name="T18" fmla="*/ 0 w 77"/>
                  <a:gd name="T19" fmla="*/ 1 h 44"/>
                  <a:gd name="T20" fmla="*/ 0 w 77"/>
                  <a:gd name="T21" fmla="*/ 0 h 44"/>
                  <a:gd name="T22" fmla="*/ 0 w 77"/>
                  <a:gd name="T23" fmla="*/ 0 h 44"/>
                  <a:gd name="T24" fmla="*/ 0 w 77"/>
                  <a:gd name="T25" fmla="*/ 1 h 44"/>
                  <a:gd name="T26" fmla="*/ 0 w 77"/>
                  <a:gd name="T27" fmla="*/ 5 h 44"/>
                  <a:gd name="T28" fmla="*/ 0 w 77"/>
                  <a:gd name="T29" fmla="*/ 12 h 44"/>
                  <a:gd name="T30" fmla="*/ 0 w 77"/>
                  <a:gd name="T31" fmla="*/ 19 h 44"/>
                  <a:gd name="T32" fmla="*/ 0 w 77"/>
                  <a:gd name="T33" fmla="*/ 25 h 44"/>
                  <a:gd name="T34" fmla="*/ 0 w 77"/>
                  <a:gd name="T35" fmla="*/ 31 h 44"/>
                  <a:gd name="T36" fmla="*/ 0 w 77"/>
                  <a:gd name="T37" fmla="*/ 36 h 44"/>
                  <a:gd name="T38" fmla="*/ 0 w 77"/>
                  <a:gd name="T39" fmla="*/ 40 h 44"/>
                  <a:gd name="T40" fmla="*/ 0 w 77"/>
                  <a:gd name="T41" fmla="*/ 42 h 44"/>
                  <a:gd name="T42" fmla="*/ 0 w 77"/>
                  <a:gd name="T43" fmla="*/ 43 h 44"/>
                  <a:gd name="T44" fmla="*/ 0 w 77"/>
                  <a:gd name="T45" fmla="*/ 44 h 44"/>
                  <a:gd name="T46" fmla="*/ 0 w 77"/>
                  <a:gd name="T47" fmla="*/ 44 h 44"/>
                  <a:gd name="T48" fmla="*/ 0 w 77"/>
                  <a:gd name="T49" fmla="*/ 43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7"/>
                  <a:gd name="T76" fmla="*/ 0 h 44"/>
                  <a:gd name="T77" fmla="*/ 77 w 77"/>
                  <a:gd name="T78" fmla="*/ 44 h 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7" h="44">
                    <a:moveTo>
                      <a:pt x="61" y="43"/>
                    </a:moveTo>
                    <a:lnTo>
                      <a:pt x="67" y="40"/>
                    </a:lnTo>
                    <a:lnTo>
                      <a:pt x="73" y="35"/>
                    </a:lnTo>
                    <a:lnTo>
                      <a:pt x="77" y="29"/>
                    </a:lnTo>
                    <a:lnTo>
                      <a:pt x="77" y="23"/>
                    </a:lnTo>
                    <a:lnTo>
                      <a:pt x="74" y="18"/>
                    </a:lnTo>
                    <a:lnTo>
                      <a:pt x="70" y="12"/>
                    </a:lnTo>
                    <a:lnTo>
                      <a:pt x="63" y="7"/>
                    </a:lnTo>
                    <a:lnTo>
                      <a:pt x="54" y="2"/>
                    </a:lnTo>
                    <a:lnTo>
                      <a:pt x="40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9" y="31"/>
                    </a:lnTo>
                    <a:lnTo>
                      <a:pt x="17" y="36"/>
                    </a:lnTo>
                    <a:lnTo>
                      <a:pt x="24" y="40"/>
                    </a:lnTo>
                    <a:lnTo>
                      <a:pt x="32" y="42"/>
                    </a:lnTo>
                    <a:lnTo>
                      <a:pt x="40" y="43"/>
                    </a:lnTo>
                    <a:lnTo>
                      <a:pt x="47" y="44"/>
                    </a:lnTo>
                    <a:lnTo>
                      <a:pt x="54" y="44"/>
                    </a:lnTo>
                    <a:lnTo>
                      <a:pt x="61" y="4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8" name="Freeform 95">
                <a:extLst>
                  <a:ext uri="{FF2B5EF4-FFF2-40B4-BE49-F238E27FC236}">
                    <a16:creationId xmlns:a16="http://schemas.microsoft.com/office/drawing/2014/main" id="{40CFB856-205E-4A8E-81C9-7F404C7AD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" y="3382"/>
                <a:ext cx="31" cy="54"/>
              </a:xfrm>
              <a:custGeom>
                <a:avLst/>
                <a:gdLst>
                  <a:gd name="T0" fmla="*/ 1 w 61"/>
                  <a:gd name="T1" fmla="*/ 32 h 54"/>
                  <a:gd name="T2" fmla="*/ 1 w 61"/>
                  <a:gd name="T3" fmla="*/ 35 h 54"/>
                  <a:gd name="T4" fmla="*/ 1 w 61"/>
                  <a:gd name="T5" fmla="*/ 36 h 54"/>
                  <a:gd name="T6" fmla="*/ 1 w 61"/>
                  <a:gd name="T7" fmla="*/ 36 h 54"/>
                  <a:gd name="T8" fmla="*/ 1 w 61"/>
                  <a:gd name="T9" fmla="*/ 34 h 54"/>
                  <a:gd name="T10" fmla="*/ 1 w 61"/>
                  <a:gd name="T11" fmla="*/ 31 h 54"/>
                  <a:gd name="T12" fmla="*/ 1 w 61"/>
                  <a:gd name="T13" fmla="*/ 27 h 54"/>
                  <a:gd name="T14" fmla="*/ 1 w 61"/>
                  <a:gd name="T15" fmla="*/ 22 h 54"/>
                  <a:gd name="T16" fmla="*/ 1 w 61"/>
                  <a:gd name="T17" fmla="*/ 19 h 54"/>
                  <a:gd name="T18" fmla="*/ 1 w 61"/>
                  <a:gd name="T19" fmla="*/ 15 h 54"/>
                  <a:gd name="T20" fmla="*/ 1 w 61"/>
                  <a:gd name="T21" fmla="*/ 9 h 54"/>
                  <a:gd name="T22" fmla="*/ 1 w 61"/>
                  <a:gd name="T23" fmla="*/ 4 h 54"/>
                  <a:gd name="T24" fmla="*/ 1 w 61"/>
                  <a:gd name="T25" fmla="*/ 0 h 54"/>
                  <a:gd name="T26" fmla="*/ 1 w 61"/>
                  <a:gd name="T27" fmla="*/ 0 h 54"/>
                  <a:gd name="T28" fmla="*/ 1 w 61"/>
                  <a:gd name="T29" fmla="*/ 0 h 54"/>
                  <a:gd name="T30" fmla="*/ 1 w 61"/>
                  <a:gd name="T31" fmla="*/ 4 h 54"/>
                  <a:gd name="T32" fmla="*/ 1 w 61"/>
                  <a:gd name="T33" fmla="*/ 15 h 54"/>
                  <a:gd name="T34" fmla="*/ 0 w 61"/>
                  <a:gd name="T35" fmla="*/ 22 h 54"/>
                  <a:gd name="T36" fmla="*/ 1 w 61"/>
                  <a:gd name="T37" fmla="*/ 30 h 54"/>
                  <a:gd name="T38" fmla="*/ 1 w 61"/>
                  <a:gd name="T39" fmla="*/ 37 h 54"/>
                  <a:gd name="T40" fmla="*/ 1 w 61"/>
                  <a:gd name="T41" fmla="*/ 42 h 54"/>
                  <a:gd name="T42" fmla="*/ 1 w 61"/>
                  <a:gd name="T43" fmla="*/ 47 h 54"/>
                  <a:gd name="T44" fmla="*/ 1 w 61"/>
                  <a:gd name="T45" fmla="*/ 50 h 54"/>
                  <a:gd name="T46" fmla="*/ 1 w 61"/>
                  <a:gd name="T47" fmla="*/ 53 h 54"/>
                  <a:gd name="T48" fmla="*/ 1 w 61"/>
                  <a:gd name="T49" fmla="*/ 54 h 54"/>
                  <a:gd name="T50" fmla="*/ 1 w 61"/>
                  <a:gd name="T51" fmla="*/ 48 h 54"/>
                  <a:gd name="T52" fmla="*/ 1 w 61"/>
                  <a:gd name="T53" fmla="*/ 42 h 54"/>
                  <a:gd name="T54" fmla="*/ 1 w 61"/>
                  <a:gd name="T55" fmla="*/ 37 h 54"/>
                  <a:gd name="T56" fmla="*/ 1 w 61"/>
                  <a:gd name="T57" fmla="*/ 32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1"/>
                  <a:gd name="T88" fmla="*/ 0 h 54"/>
                  <a:gd name="T89" fmla="*/ 61 w 61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1" h="54">
                    <a:moveTo>
                      <a:pt x="35" y="32"/>
                    </a:moveTo>
                    <a:lnTo>
                      <a:pt x="39" y="35"/>
                    </a:lnTo>
                    <a:lnTo>
                      <a:pt x="44" y="36"/>
                    </a:lnTo>
                    <a:lnTo>
                      <a:pt x="50" y="36"/>
                    </a:lnTo>
                    <a:lnTo>
                      <a:pt x="55" y="34"/>
                    </a:lnTo>
                    <a:lnTo>
                      <a:pt x="59" y="31"/>
                    </a:lnTo>
                    <a:lnTo>
                      <a:pt x="61" y="27"/>
                    </a:lnTo>
                    <a:lnTo>
                      <a:pt x="61" y="22"/>
                    </a:lnTo>
                    <a:lnTo>
                      <a:pt x="59" y="19"/>
                    </a:lnTo>
                    <a:lnTo>
                      <a:pt x="55" y="15"/>
                    </a:lnTo>
                    <a:lnTo>
                      <a:pt x="49" y="9"/>
                    </a:lnTo>
                    <a:lnTo>
                      <a:pt x="40" y="4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9" y="4"/>
                    </a:lnTo>
                    <a:lnTo>
                      <a:pt x="1" y="15"/>
                    </a:lnTo>
                    <a:lnTo>
                      <a:pt x="0" y="22"/>
                    </a:lnTo>
                    <a:lnTo>
                      <a:pt x="1" y="30"/>
                    </a:lnTo>
                    <a:lnTo>
                      <a:pt x="7" y="37"/>
                    </a:lnTo>
                    <a:lnTo>
                      <a:pt x="15" y="42"/>
                    </a:lnTo>
                    <a:lnTo>
                      <a:pt x="24" y="47"/>
                    </a:lnTo>
                    <a:lnTo>
                      <a:pt x="35" y="50"/>
                    </a:lnTo>
                    <a:lnTo>
                      <a:pt x="47" y="53"/>
                    </a:lnTo>
                    <a:lnTo>
                      <a:pt x="59" y="54"/>
                    </a:lnTo>
                    <a:lnTo>
                      <a:pt x="51" y="48"/>
                    </a:lnTo>
                    <a:lnTo>
                      <a:pt x="42" y="42"/>
                    </a:lnTo>
                    <a:lnTo>
                      <a:pt x="34" y="37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9" name="Freeform 96">
                <a:extLst>
                  <a:ext uri="{FF2B5EF4-FFF2-40B4-BE49-F238E27FC236}">
                    <a16:creationId xmlns:a16="http://schemas.microsoft.com/office/drawing/2014/main" id="{724BEEB2-A889-4129-9C4F-08834BCB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" y="3140"/>
                <a:ext cx="214" cy="349"/>
              </a:xfrm>
              <a:custGeom>
                <a:avLst/>
                <a:gdLst>
                  <a:gd name="T0" fmla="*/ 0 w 429"/>
                  <a:gd name="T1" fmla="*/ 27 h 349"/>
                  <a:gd name="T2" fmla="*/ 0 w 429"/>
                  <a:gd name="T3" fmla="*/ 12 h 349"/>
                  <a:gd name="T4" fmla="*/ 0 w 429"/>
                  <a:gd name="T5" fmla="*/ 3 h 349"/>
                  <a:gd name="T6" fmla="*/ 0 w 429"/>
                  <a:gd name="T7" fmla="*/ 0 h 349"/>
                  <a:gd name="T8" fmla="*/ 0 w 429"/>
                  <a:gd name="T9" fmla="*/ 4 h 349"/>
                  <a:gd name="T10" fmla="*/ 0 w 429"/>
                  <a:gd name="T11" fmla="*/ 15 h 349"/>
                  <a:gd name="T12" fmla="*/ 0 w 429"/>
                  <a:gd name="T13" fmla="*/ 35 h 349"/>
                  <a:gd name="T14" fmla="*/ 0 w 429"/>
                  <a:gd name="T15" fmla="*/ 61 h 349"/>
                  <a:gd name="T16" fmla="*/ 0 w 429"/>
                  <a:gd name="T17" fmla="*/ 92 h 349"/>
                  <a:gd name="T18" fmla="*/ 0 w 429"/>
                  <a:gd name="T19" fmla="*/ 125 h 349"/>
                  <a:gd name="T20" fmla="*/ 0 w 429"/>
                  <a:gd name="T21" fmla="*/ 162 h 349"/>
                  <a:gd name="T22" fmla="*/ 0 w 429"/>
                  <a:gd name="T23" fmla="*/ 199 h 349"/>
                  <a:gd name="T24" fmla="*/ 0 w 429"/>
                  <a:gd name="T25" fmla="*/ 232 h 349"/>
                  <a:gd name="T26" fmla="*/ 0 w 429"/>
                  <a:gd name="T27" fmla="*/ 259 h 349"/>
                  <a:gd name="T28" fmla="*/ 0 w 429"/>
                  <a:gd name="T29" fmla="*/ 283 h 349"/>
                  <a:gd name="T30" fmla="*/ 0 w 429"/>
                  <a:gd name="T31" fmla="*/ 304 h 349"/>
                  <a:gd name="T32" fmla="*/ 0 w 429"/>
                  <a:gd name="T33" fmla="*/ 321 h 349"/>
                  <a:gd name="T34" fmla="*/ 0 w 429"/>
                  <a:gd name="T35" fmla="*/ 334 h 349"/>
                  <a:gd name="T36" fmla="*/ 0 w 429"/>
                  <a:gd name="T37" fmla="*/ 343 h 349"/>
                  <a:gd name="T38" fmla="*/ 0 w 429"/>
                  <a:gd name="T39" fmla="*/ 348 h 349"/>
                  <a:gd name="T40" fmla="*/ 0 w 429"/>
                  <a:gd name="T41" fmla="*/ 348 h 349"/>
                  <a:gd name="T42" fmla="*/ 0 w 429"/>
                  <a:gd name="T43" fmla="*/ 338 h 349"/>
                  <a:gd name="T44" fmla="*/ 0 w 429"/>
                  <a:gd name="T45" fmla="*/ 316 h 349"/>
                  <a:gd name="T46" fmla="*/ 0 w 429"/>
                  <a:gd name="T47" fmla="*/ 284 h 349"/>
                  <a:gd name="T48" fmla="*/ 0 w 429"/>
                  <a:gd name="T49" fmla="*/ 248 h 349"/>
                  <a:gd name="T50" fmla="*/ 0 w 429"/>
                  <a:gd name="T51" fmla="*/ 215 h 349"/>
                  <a:gd name="T52" fmla="*/ 0 w 429"/>
                  <a:gd name="T53" fmla="*/ 187 h 349"/>
                  <a:gd name="T54" fmla="*/ 0 w 429"/>
                  <a:gd name="T55" fmla="*/ 164 h 349"/>
                  <a:gd name="T56" fmla="*/ 0 w 429"/>
                  <a:gd name="T57" fmla="*/ 146 h 349"/>
                  <a:gd name="T58" fmla="*/ 0 w 429"/>
                  <a:gd name="T59" fmla="*/ 129 h 349"/>
                  <a:gd name="T60" fmla="*/ 0 w 429"/>
                  <a:gd name="T61" fmla="*/ 121 h 349"/>
                  <a:gd name="T62" fmla="*/ 0 w 429"/>
                  <a:gd name="T63" fmla="*/ 126 h 349"/>
                  <a:gd name="T64" fmla="*/ 0 w 429"/>
                  <a:gd name="T65" fmla="*/ 139 h 349"/>
                  <a:gd name="T66" fmla="*/ 0 w 429"/>
                  <a:gd name="T67" fmla="*/ 148 h 349"/>
                  <a:gd name="T68" fmla="*/ 0 w 429"/>
                  <a:gd name="T69" fmla="*/ 161 h 349"/>
                  <a:gd name="T70" fmla="*/ 0 w 429"/>
                  <a:gd name="T71" fmla="*/ 192 h 349"/>
                  <a:gd name="T72" fmla="*/ 0 w 429"/>
                  <a:gd name="T73" fmla="*/ 228 h 349"/>
                  <a:gd name="T74" fmla="*/ 0 w 429"/>
                  <a:gd name="T75" fmla="*/ 264 h 349"/>
                  <a:gd name="T76" fmla="*/ 0 w 429"/>
                  <a:gd name="T77" fmla="*/ 293 h 349"/>
                  <a:gd name="T78" fmla="*/ 0 w 429"/>
                  <a:gd name="T79" fmla="*/ 308 h 349"/>
                  <a:gd name="T80" fmla="*/ 0 w 429"/>
                  <a:gd name="T81" fmla="*/ 316 h 349"/>
                  <a:gd name="T82" fmla="*/ 0 w 429"/>
                  <a:gd name="T83" fmla="*/ 317 h 349"/>
                  <a:gd name="T84" fmla="*/ 0 w 429"/>
                  <a:gd name="T85" fmla="*/ 307 h 349"/>
                  <a:gd name="T86" fmla="*/ 0 w 429"/>
                  <a:gd name="T87" fmla="*/ 290 h 349"/>
                  <a:gd name="T88" fmla="*/ 0 w 429"/>
                  <a:gd name="T89" fmla="*/ 263 h 349"/>
                  <a:gd name="T90" fmla="*/ 0 w 429"/>
                  <a:gd name="T91" fmla="*/ 230 h 349"/>
                  <a:gd name="T92" fmla="*/ 0 w 429"/>
                  <a:gd name="T93" fmla="*/ 184 h 349"/>
                  <a:gd name="T94" fmla="*/ 0 w 429"/>
                  <a:gd name="T95" fmla="*/ 133 h 349"/>
                  <a:gd name="T96" fmla="*/ 0 w 429"/>
                  <a:gd name="T97" fmla="*/ 87 h 349"/>
                  <a:gd name="T98" fmla="*/ 0 w 429"/>
                  <a:gd name="T99" fmla="*/ 52 h 349"/>
                  <a:gd name="T100" fmla="*/ 0 w 429"/>
                  <a:gd name="T101" fmla="*/ 30 h 349"/>
                  <a:gd name="T102" fmla="*/ 0 w 429"/>
                  <a:gd name="T103" fmla="*/ 42 h 349"/>
                  <a:gd name="T104" fmla="*/ 0 w 429"/>
                  <a:gd name="T105" fmla="*/ 72 h 349"/>
                  <a:gd name="T106" fmla="*/ 0 w 429"/>
                  <a:gd name="T107" fmla="*/ 99 h 349"/>
                  <a:gd name="T108" fmla="*/ 0 w 429"/>
                  <a:gd name="T109" fmla="*/ 96 h 349"/>
                  <a:gd name="T110" fmla="*/ 0 w 429"/>
                  <a:gd name="T111" fmla="*/ 5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9"/>
                  <a:gd name="T169" fmla="*/ 0 h 349"/>
                  <a:gd name="T170" fmla="*/ 429 w 42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9" h="349">
                    <a:moveTo>
                      <a:pt x="357" y="38"/>
                    </a:moveTo>
                    <a:lnTo>
                      <a:pt x="342" y="27"/>
                    </a:lnTo>
                    <a:lnTo>
                      <a:pt x="326" y="19"/>
                    </a:lnTo>
                    <a:lnTo>
                      <a:pt x="308" y="12"/>
                    </a:lnTo>
                    <a:lnTo>
                      <a:pt x="290" y="7"/>
                    </a:lnTo>
                    <a:lnTo>
                      <a:pt x="271" y="3"/>
                    </a:lnTo>
                    <a:lnTo>
                      <a:pt x="252" y="1"/>
                    </a:lnTo>
                    <a:lnTo>
                      <a:pt x="232" y="0"/>
                    </a:lnTo>
                    <a:lnTo>
                      <a:pt x="212" y="1"/>
                    </a:lnTo>
                    <a:lnTo>
                      <a:pt x="186" y="4"/>
                    </a:lnTo>
                    <a:lnTo>
                      <a:pt x="162" y="9"/>
                    </a:lnTo>
                    <a:lnTo>
                      <a:pt x="139" y="15"/>
                    </a:lnTo>
                    <a:lnTo>
                      <a:pt x="117" y="24"/>
                    </a:lnTo>
                    <a:lnTo>
                      <a:pt x="97" y="35"/>
                    </a:lnTo>
                    <a:lnTo>
                      <a:pt x="78" y="48"/>
                    </a:lnTo>
                    <a:lnTo>
                      <a:pt x="60" y="61"/>
                    </a:lnTo>
                    <a:lnTo>
                      <a:pt x="45" y="75"/>
                    </a:lnTo>
                    <a:lnTo>
                      <a:pt x="32" y="92"/>
                    </a:lnTo>
                    <a:lnTo>
                      <a:pt x="19" y="108"/>
                    </a:lnTo>
                    <a:lnTo>
                      <a:pt x="11" y="125"/>
                    </a:lnTo>
                    <a:lnTo>
                      <a:pt x="4" y="144"/>
                    </a:lnTo>
                    <a:lnTo>
                      <a:pt x="0" y="162"/>
                    </a:lnTo>
                    <a:lnTo>
                      <a:pt x="0" y="181"/>
                    </a:lnTo>
                    <a:lnTo>
                      <a:pt x="2" y="199"/>
                    </a:lnTo>
                    <a:lnTo>
                      <a:pt x="7" y="217"/>
                    </a:lnTo>
                    <a:lnTo>
                      <a:pt x="14" y="232"/>
                    </a:lnTo>
                    <a:lnTo>
                      <a:pt x="22" y="246"/>
                    </a:lnTo>
                    <a:lnTo>
                      <a:pt x="32" y="259"/>
                    </a:lnTo>
                    <a:lnTo>
                      <a:pt x="42" y="272"/>
                    </a:lnTo>
                    <a:lnTo>
                      <a:pt x="55" y="283"/>
                    </a:lnTo>
                    <a:lnTo>
                      <a:pt x="69" y="294"/>
                    </a:lnTo>
                    <a:lnTo>
                      <a:pt x="84" y="304"/>
                    </a:lnTo>
                    <a:lnTo>
                      <a:pt x="101" y="312"/>
                    </a:lnTo>
                    <a:lnTo>
                      <a:pt x="117" y="321"/>
                    </a:lnTo>
                    <a:lnTo>
                      <a:pt x="135" y="328"/>
                    </a:lnTo>
                    <a:lnTo>
                      <a:pt x="154" y="334"/>
                    </a:lnTo>
                    <a:lnTo>
                      <a:pt x="172" y="339"/>
                    </a:lnTo>
                    <a:lnTo>
                      <a:pt x="193" y="343"/>
                    </a:lnTo>
                    <a:lnTo>
                      <a:pt x="213" y="346"/>
                    </a:lnTo>
                    <a:lnTo>
                      <a:pt x="233" y="348"/>
                    </a:lnTo>
                    <a:lnTo>
                      <a:pt x="254" y="349"/>
                    </a:lnTo>
                    <a:lnTo>
                      <a:pt x="282" y="348"/>
                    </a:lnTo>
                    <a:lnTo>
                      <a:pt x="308" y="344"/>
                    </a:lnTo>
                    <a:lnTo>
                      <a:pt x="334" y="338"/>
                    </a:lnTo>
                    <a:lnTo>
                      <a:pt x="357" y="328"/>
                    </a:lnTo>
                    <a:lnTo>
                      <a:pt x="377" y="316"/>
                    </a:lnTo>
                    <a:lnTo>
                      <a:pt x="396" y="301"/>
                    </a:lnTo>
                    <a:lnTo>
                      <a:pt x="411" y="284"/>
                    </a:lnTo>
                    <a:lnTo>
                      <a:pt x="423" y="264"/>
                    </a:lnTo>
                    <a:lnTo>
                      <a:pt x="429" y="248"/>
                    </a:lnTo>
                    <a:lnTo>
                      <a:pt x="429" y="232"/>
                    </a:lnTo>
                    <a:lnTo>
                      <a:pt x="425" y="215"/>
                    </a:lnTo>
                    <a:lnTo>
                      <a:pt x="417" y="199"/>
                    </a:lnTo>
                    <a:lnTo>
                      <a:pt x="408" y="187"/>
                    </a:lnTo>
                    <a:lnTo>
                      <a:pt x="400" y="175"/>
                    </a:lnTo>
                    <a:lnTo>
                      <a:pt x="392" y="164"/>
                    </a:lnTo>
                    <a:lnTo>
                      <a:pt x="381" y="155"/>
                    </a:lnTo>
                    <a:lnTo>
                      <a:pt x="370" y="146"/>
                    </a:lnTo>
                    <a:lnTo>
                      <a:pt x="358" y="137"/>
                    </a:lnTo>
                    <a:lnTo>
                      <a:pt x="345" y="129"/>
                    </a:lnTo>
                    <a:lnTo>
                      <a:pt x="331" y="123"/>
                    </a:lnTo>
                    <a:lnTo>
                      <a:pt x="320" y="121"/>
                    </a:lnTo>
                    <a:lnTo>
                      <a:pt x="309" y="122"/>
                    </a:lnTo>
                    <a:lnTo>
                      <a:pt x="300" y="126"/>
                    </a:lnTo>
                    <a:lnTo>
                      <a:pt x="293" y="134"/>
                    </a:lnTo>
                    <a:lnTo>
                      <a:pt x="293" y="139"/>
                    </a:lnTo>
                    <a:lnTo>
                      <a:pt x="294" y="144"/>
                    </a:lnTo>
                    <a:lnTo>
                      <a:pt x="299" y="148"/>
                    </a:lnTo>
                    <a:lnTo>
                      <a:pt x="305" y="150"/>
                    </a:lnTo>
                    <a:lnTo>
                      <a:pt x="326" y="161"/>
                    </a:lnTo>
                    <a:lnTo>
                      <a:pt x="346" y="175"/>
                    </a:lnTo>
                    <a:lnTo>
                      <a:pt x="362" y="192"/>
                    </a:lnTo>
                    <a:lnTo>
                      <a:pt x="374" y="209"/>
                    </a:lnTo>
                    <a:lnTo>
                      <a:pt x="381" y="228"/>
                    </a:lnTo>
                    <a:lnTo>
                      <a:pt x="383" y="246"/>
                    </a:lnTo>
                    <a:lnTo>
                      <a:pt x="374" y="264"/>
                    </a:lnTo>
                    <a:lnTo>
                      <a:pt x="360" y="282"/>
                    </a:lnTo>
                    <a:lnTo>
                      <a:pt x="345" y="293"/>
                    </a:lnTo>
                    <a:lnTo>
                      <a:pt x="328" y="301"/>
                    </a:lnTo>
                    <a:lnTo>
                      <a:pt x="311" y="308"/>
                    </a:lnTo>
                    <a:lnTo>
                      <a:pt x="293" y="312"/>
                    </a:lnTo>
                    <a:lnTo>
                      <a:pt x="273" y="316"/>
                    </a:lnTo>
                    <a:lnTo>
                      <a:pt x="254" y="317"/>
                    </a:lnTo>
                    <a:lnTo>
                      <a:pt x="233" y="317"/>
                    </a:lnTo>
                    <a:lnTo>
                      <a:pt x="213" y="314"/>
                    </a:lnTo>
                    <a:lnTo>
                      <a:pt x="186" y="307"/>
                    </a:lnTo>
                    <a:lnTo>
                      <a:pt x="160" y="299"/>
                    </a:lnTo>
                    <a:lnTo>
                      <a:pt x="136" y="290"/>
                    </a:lnTo>
                    <a:lnTo>
                      <a:pt x="113" y="278"/>
                    </a:lnTo>
                    <a:lnTo>
                      <a:pt x="93" y="263"/>
                    </a:lnTo>
                    <a:lnTo>
                      <a:pt x="75" y="248"/>
                    </a:lnTo>
                    <a:lnTo>
                      <a:pt x="61" y="230"/>
                    </a:lnTo>
                    <a:lnTo>
                      <a:pt x="50" y="210"/>
                    </a:lnTo>
                    <a:lnTo>
                      <a:pt x="44" y="184"/>
                    </a:lnTo>
                    <a:lnTo>
                      <a:pt x="45" y="157"/>
                    </a:lnTo>
                    <a:lnTo>
                      <a:pt x="53" y="133"/>
                    </a:lnTo>
                    <a:lnTo>
                      <a:pt x="67" y="109"/>
                    </a:lnTo>
                    <a:lnTo>
                      <a:pt x="87" y="87"/>
                    </a:lnTo>
                    <a:lnTo>
                      <a:pt x="111" y="68"/>
                    </a:lnTo>
                    <a:lnTo>
                      <a:pt x="140" y="52"/>
                    </a:lnTo>
                    <a:lnTo>
                      <a:pt x="172" y="38"/>
                    </a:lnTo>
                    <a:lnTo>
                      <a:pt x="215" y="30"/>
                    </a:lnTo>
                    <a:lnTo>
                      <a:pt x="254" y="32"/>
                    </a:lnTo>
                    <a:lnTo>
                      <a:pt x="289" y="42"/>
                    </a:lnTo>
                    <a:lnTo>
                      <a:pt x="319" y="57"/>
                    </a:lnTo>
                    <a:lnTo>
                      <a:pt x="342" y="72"/>
                    </a:lnTo>
                    <a:lnTo>
                      <a:pt x="361" y="88"/>
                    </a:lnTo>
                    <a:lnTo>
                      <a:pt x="372" y="99"/>
                    </a:lnTo>
                    <a:lnTo>
                      <a:pt x="376" y="103"/>
                    </a:lnTo>
                    <a:lnTo>
                      <a:pt x="376" y="96"/>
                    </a:lnTo>
                    <a:lnTo>
                      <a:pt x="376" y="78"/>
                    </a:lnTo>
                    <a:lnTo>
                      <a:pt x="370" y="57"/>
                    </a:lnTo>
                    <a:lnTo>
                      <a:pt x="357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0" name="Freeform 97">
                <a:extLst>
                  <a:ext uri="{FF2B5EF4-FFF2-40B4-BE49-F238E27FC236}">
                    <a16:creationId xmlns:a16="http://schemas.microsoft.com/office/drawing/2014/main" id="{2B3608F3-1E32-482E-868C-696880A8D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" y="3288"/>
                <a:ext cx="198" cy="357"/>
              </a:xfrm>
              <a:custGeom>
                <a:avLst/>
                <a:gdLst>
                  <a:gd name="T0" fmla="*/ 1 w 396"/>
                  <a:gd name="T1" fmla="*/ 87 h 357"/>
                  <a:gd name="T2" fmla="*/ 1 w 396"/>
                  <a:gd name="T3" fmla="*/ 148 h 357"/>
                  <a:gd name="T4" fmla="*/ 1 w 396"/>
                  <a:gd name="T5" fmla="*/ 213 h 357"/>
                  <a:gd name="T6" fmla="*/ 1 w 396"/>
                  <a:gd name="T7" fmla="*/ 272 h 357"/>
                  <a:gd name="T8" fmla="*/ 1 w 396"/>
                  <a:gd name="T9" fmla="*/ 308 h 357"/>
                  <a:gd name="T10" fmla="*/ 1 w 396"/>
                  <a:gd name="T11" fmla="*/ 325 h 357"/>
                  <a:gd name="T12" fmla="*/ 1 w 396"/>
                  <a:gd name="T13" fmla="*/ 340 h 357"/>
                  <a:gd name="T14" fmla="*/ 1 w 396"/>
                  <a:gd name="T15" fmla="*/ 351 h 357"/>
                  <a:gd name="T16" fmla="*/ 1 w 396"/>
                  <a:gd name="T17" fmla="*/ 356 h 357"/>
                  <a:gd name="T18" fmla="*/ 1 w 396"/>
                  <a:gd name="T19" fmla="*/ 355 h 357"/>
                  <a:gd name="T20" fmla="*/ 1 w 396"/>
                  <a:gd name="T21" fmla="*/ 347 h 357"/>
                  <a:gd name="T22" fmla="*/ 1 w 396"/>
                  <a:gd name="T23" fmla="*/ 330 h 357"/>
                  <a:gd name="T24" fmla="*/ 1 w 396"/>
                  <a:gd name="T25" fmla="*/ 306 h 357"/>
                  <a:gd name="T26" fmla="*/ 1 w 396"/>
                  <a:gd name="T27" fmla="*/ 278 h 357"/>
                  <a:gd name="T28" fmla="*/ 1 w 396"/>
                  <a:gd name="T29" fmla="*/ 249 h 357"/>
                  <a:gd name="T30" fmla="*/ 1 w 396"/>
                  <a:gd name="T31" fmla="*/ 219 h 357"/>
                  <a:gd name="T32" fmla="*/ 1 w 396"/>
                  <a:gd name="T33" fmla="*/ 184 h 357"/>
                  <a:gd name="T34" fmla="*/ 1 w 396"/>
                  <a:gd name="T35" fmla="*/ 147 h 357"/>
                  <a:gd name="T36" fmla="*/ 1 w 396"/>
                  <a:gd name="T37" fmla="*/ 115 h 357"/>
                  <a:gd name="T38" fmla="*/ 1 w 396"/>
                  <a:gd name="T39" fmla="*/ 93 h 357"/>
                  <a:gd name="T40" fmla="*/ 1 w 396"/>
                  <a:gd name="T41" fmla="*/ 86 h 357"/>
                  <a:gd name="T42" fmla="*/ 1 w 396"/>
                  <a:gd name="T43" fmla="*/ 89 h 357"/>
                  <a:gd name="T44" fmla="*/ 1 w 396"/>
                  <a:gd name="T45" fmla="*/ 98 h 357"/>
                  <a:gd name="T46" fmla="*/ 1 w 396"/>
                  <a:gd name="T47" fmla="*/ 108 h 357"/>
                  <a:gd name="T48" fmla="*/ 1 w 396"/>
                  <a:gd name="T49" fmla="*/ 117 h 357"/>
                  <a:gd name="T50" fmla="*/ 1 w 396"/>
                  <a:gd name="T51" fmla="*/ 132 h 357"/>
                  <a:gd name="T52" fmla="*/ 1 w 396"/>
                  <a:gd name="T53" fmla="*/ 151 h 357"/>
                  <a:gd name="T54" fmla="*/ 1 w 396"/>
                  <a:gd name="T55" fmla="*/ 173 h 357"/>
                  <a:gd name="T56" fmla="*/ 1 w 396"/>
                  <a:gd name="T57" fmla="*/ 203 h 357"/>
                  <a:gd name="T58" fmla="*/ 1 w 396"/>
                  <a:gd name="T59" fmla="*/ 245 h 357"/>
                  <a:gd name="T60" fmla="*/ 1 w 396"/>
                  <a:gd name="T61" fmla="*/ 284 h 357"/>
                  <a:gd name="T62" fmla="*/ 1 w 396"/>
                  <a:gd name="T63" fmla="*/ 312 h 357"/>
                  <a:gd name="T64" fmla="*/ 1 w 396"/>
                  <a:gd name="T65" fmla="*/ 321 h 357"/>
                  <a:gd name="T66" fmla="*/ 1 w 396"/>
                  <a:gd name="T67" fmla="*/ 318 h 357"/>
                  <a:gd name="T68" fmla="*/ 1 w 396"/>
                  <a:gd name="T69" fmla="*/ 307 h 357"/>
                  <a:gd name="T70" fmla="*/ 1 w 396"/>
                  <a:gd name="T71" fmla="*/ 287 h 357"/>
                  <a:gd name="T72" fmla="*/ 1 w 396"/>
                  <a:gd name="T73" fmla="*/ 256 h 357"/>
                  <a:gd name="T74" fmla="*/ 1 w 396"/>
                  <a:gd name="T75" fmla="*/ 207 h 357"/>
                  <a:gd name="T76" fmla="*/ 1 w 396"/>
                  <a:gd name="T77" fmla="*/ 154 h 357"/>
                  <a:gd name="T78" fmla="*/ 1 w 396"/>
                  <a:gd name="T79" fmla="*/ 104 h 357"/>
                  <a:gd name="T80" fmla="*/ 1 w 396"/>
                  <a:gd name="T81" fmla="*/ 71 h 357"/>
                  <a:gd name="T82" fmla="*/ 1 w 396"/>
                  <a:gd name="T83" fmla="*/ 56 h 357"/>
                  <a:gd name="T84" fmla="*/ 1 w 396"/>
                  <a:gd name="T85" fmla="*/ 45 h 357"/>
                  <a:gd name="T86" fmla="*/ 1 w 396"/>
                  <a:gd name="T87" fmla="*/ 36 h 357"/>
                  <a:gd name="T88" fmla="*/ 1 w 396"/>
                  <a:gd name="T89" fmla="*/ 31 h 357"/>
                  <a:gd name="T90" fmla="*/ 1 w 396"/>
                  <a:gd name="T91" fmla="*/ 27 h 357"/>
                  <a:gd name="T92" fmla="*/ 1 w 396"/>
                  <a:gd name="T93" fmla="*/ 27 h 357"/>
                  <a:gd name="T94" fmla="*/ 1 w 396"/>
                  <a:gd name="T95" fmla="*/ 30 h 357"/>
                  <a:gd name="T96" fmla="*/ 1 w 396"/>
                  <a:gd name="T97" fmla="*/ 21 h 357"/>
                  <a:gd name="T98" fmla="*/ 1 w 396"/>
                  <a:gd name="T99" fmla="*/ 8 h 357"/>
                  <a:gd name="T100" fmla="*/ 1 w 396"/>
                  <a:gd name="T101" fmla="*/ 1 h 357"/>
                  <a:gd name="T102" fmla="*/ 1 w 396"/>
                  <a:gd name="T103" fmla="*/ 1 h 357"/>
                  <a:gd name="T104" fmla="*/ 1 w 396"/>
                  <a:gd name="T105" fmla="*/ 6 h 357"/>
                  <a:gd name="T106" fmla="*/ 1 w 396"/>
                  <a:gd name="T107" fmla="*/ 16 h 357"/>
                  <a:gd name="T108" fmla="*/ 1 w 396"/>
                  <a:gd name="T109" fmla="*/ 31 h 357"/>
                  <a:gd name="T110" fmla="*/ 1 w 396"/>
                  <a:gd name="T111" fmla="*/ 49 h 35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96"/>
                  <a:gd name="T169" fmla="*/ 0 h 357"/>
                  <a:gd name="T170" fmla="*/ 396 w 396"/>
                  <a:gd name="T171" fmla="*/ 357 h 35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96" h="357">
                    <a:moveTo>
                      <a:pt x="46" y="59"/>
                    </a:moveTo>
                    <a:lnTo>
                      <a:pt x="26" y="87"/>
                    </a:lnTo>
                    <a:lnTo>
                      <a:pt x="11" y="116"/>
                    </a:lnTo>
                    <a:lnTo>
                      <a:pt x="3" y="148"/>
                    </a:lnTo>
                    <a:lnTo>
                      <a:pt x="0" y="181"/>
                    </a:lnTo>
                    <a:lnTo>
                      <a:pt x="6" y="213"/>
                    </a:lnTo>
                    <a:lnTo>
                      <a:pt x="18" y="243"/>
                    </a:lnTo>
                    <a:lnTo>
                      <a:pt x="39" y="272"/>
                    </a:lnTo>
                    <a:lnTo>
                      <a:pt x="68" y="297"/>
                    </a:lnTo>
                    <a:lnTo>
                      <a:pt x="83" y="308"/>
                    </a:lnTo>
                    <a:lnTo>
                      <a:pt x="99" y="317"/>
                    </a:lnTo>
                    <a:lnTo>
                      <a:pt x="115" y="325"/>
                    </a:lnTo>
                    <a:lnTo>
                      <a:pt x="134" y="333"/>
                    </a:lnTo>
                    <a:lnTo>
                      <a:pt x="152" y="340"/>
                    </a:lnTo>
                    <a:lnTo>
                      <a:pt x="172" y="347"/>
                    </a:lnTo>
                    <a:lnTo>
                      <a:pt x="191" y="351"/>
                    </a:lnTo>
                    <a:lnTo>
                      <a:pt x="210" y="354"/>
                    </a:lnTo>
                    <a:lnTo>
                      <a:pt x="231" y="356"/>
                    </a:lnTo>
                    <a:lnTo>
                      <a:pt x="250" y="357"/>
                    </a:lnTo>
                    <a:lnTo>
                      <a:pt x="269" y="355"/>
                    </a:lnTo>
                    <a:lnTo>
                      <a:pt x="287" y="352"/>
                    </a:lnTo>
                    <a:lnTo>
                      <a:pt x="305" y="347"/>
                    </a:lnTo>
                    <a:lnTo>
                      <a:pt x="321" y="339"/>
                    </a:lnTo>
                    <a:lnTo>
                      <a:pt x="338" y="330"/>
                    </a:lnTo>
                    <a:lnTo>
                      <a:pt x="353" y="318"/>
                    </a:lnTo>
                    <a:lnTo>
                      <a:pt x="365" y="306"/>
                    </a:lnTo>
                    <a:lnTo>
                      <a:pt x="374" y="292"/>
                    </a:lnTo>
                    <a:lnTo>
                      <a:pt x="382" y="278"/>
                    </a:lnTo>
                    <a:lnTo>
                      <a:pt x="388" y="264"/>
                    </a:lnTo>
                    <a:lnTo>
                      <a:pt x="392" y="249"/>
                    </a:lnTo>
                    <a:lnTo>
                      <a:pt x="395" y="234"/>
                    </a:lnTo>
                    <a:lnTo>
                      <a:pt x="396" y="219"/>
                    </a:lnTo>
                    <a:lnTo>
                      <a:pt x="396" y="203"/>
                    </a:lnTo>
                    <a:lnTo>
                      <a:pt x="393" y="184"/>
                    </a:lnTo>
                    <a:lnTo>
                      <a:pt x="388" y="166"/>
                    </a:lnTo>
                    <a:lnTo>
                      <a:pt x="378" y="147"/>
                    </a:lnTo>
                    <a:lnTo>
                      <a:pt x="366" y="131"/>
                    </a:lnTo>
                    <a:lnTo>
                      <a:pt x="350" y="115"/>
                    </a:lnTo>
                    <a:lnTo>
                      <a:pt x="332" y="103"/>
                    </a:lnTo>
                    <a:lnTo>
                      <a:pt x="311" y="93"/>
                    </a:lnTo>
                    <a:lnTo>
                      <a:pt x="286" y="87"/>
                    </a:lnTo>
                    <a:lnTo>
                      <a:pt x="279" y="86"/>
                    </a:lnTo>
                    <a:lnTo>
                      <a:pt x="271" y="86"/>
                    </a:lnTo>
                    <a:lnTo>
                      <a:pt x="266" y="89"/>
                    </a:lnTo>
                    <a:lnTo>
                      <a:pt x="260" y="93"/>
                    </a:lnTo>
                    <a:lnTo>
                      <a:pt x="259" y="98"/>
                    </a:lnTo>
                    <a:lnTo>
                      <a:pt x="260" y="103"/>
                    </a:lnTo>
                    <a:lnTo>
                      <a:pt x="263" y="108"/>
                    </a:lnTo>
                    <a:lnTo>
                      <a:pt x="269" y="111"/>
                    </a:lnTo>
                    <a:lnTo>
                      <a:pt x="283" y="117"/>
                    </a:lnTo>
                    <a:lnTo>
                      <a:pt x="297" y="125"/>
                    </a:lnTo>
                    <a:lnTo>
                      <a:pt x="309" y="132"/>
                    </a:lnTo>
                    <a:lnTo>
                      <a:pt x="320" y="141"/>
                    </a:lnTo>
                    <a:lnTo>
                      <a:pt x="328" y="151"/>
                    </a:lnTo>
                    <a:lnTo>
                      <a:pt x="336" y="161"/>
                    </a:lnTo>
                    <a:lnTo>
                      <a:pt x="343" y="173"/>
                    </a:lnTo>
                    <a:lnTo>
                      <a:pt x="347" y="184"/>
                    </a:lnTo>
                    <a:lnTo>
                      <a:pt x="351" y="203"/>
                    </a:lnTo>
                    <a:lnTo>
                      <a:pt x="353" y="225"/>
                    </a:lnTo>
                    <a:lnTo>
                      <a:pt x="350" y="245"/>
                    </a:lnTo>
                    <a:lnTo>
                      <a:pt x="343" y="266"/>
                    </a:lnTo>
                    <a:lnTo>
                      <a:pt x="331" y="284"/>
                    </a:lnTo>
                    <a:lnTo>
                      <a:pt x="315" y="300"/>
                    </a:lnTo>
                    <a:lnTo>
                      <a:pt x="294" y="312"/>
                    </a:lnTo>
                    <a:lnTo>
                      <a:pt x="269" y="319"/>
                    </a:lnTo>
                    <a:lnTo>
                      <a:pt x="245" y="321"/>
                    </a:lnTo>
                    <a:lnTo>
                      <a:pt x="224" y="321"/>
                    </a:lnTo>
                    <a:lnTo>
                      <a:pt x="201" y="318"/>
                    </a:lnTo>
                    <a:lnTo>
                      <a:pt x="179" y="313"/>
                    </a:lnTo>
                    <a:lnTo>
                      <a:pt x="157" y="307"/>
                    </a:lnTo>
                    <a:lnTo>
                      <a:pt x="137" y="297"/>
                    </a:lnTo>
                    <a:lnTo>
                      <a:pt x="118" y="287"/>
                    </a:lnTo>
                    <a:lnTo>
                      <a:pt x="99" y="276"/>
                    </a:lnTo>
                    <a:lnTo>
                      <a:pt x="75" y="256"/>
                    </a:lnTo>
                    <a:lnTo>
                      <a:pt x="57" y="232"/>
                    </a:lnTo>
                    <a:lnTo>
                      <a:pt x="45" y="207"/>
                    </a:lnTo>
                    <a:lnTo>
                      <a:pt x="39" y="181"/>
                    </a:lnTo>
                    <a:lnTo>
                      <a:pt x="39" y="154"/>
                    </a:lnTo>
                    <a:lnTo>
                      <a:pt x="45" y="129"/>
                    </a:lnTo>
                    <a:lnTo>
                      <a:pt x="56" y="104"/>
                    </a:lnTo>
                    <a:lnTo>
                      <a:pt x="71" y="81"/>
                    </a:lnTo>
                    <a:lnTo>
                      <a:pt x="81" y="71"/>
                    </a:lnTo>
                    <a:lnTo>
                      <a:pt x="92" y="63"/>
                    </a:lnTo>
                    <a:lnTo>
                      <a:pt x="104" y="56"/>
                    </a:lnTo>
                    <a:lnTo>
                      <a:pt x="118" y="50"/>
                    </a:lnTo>
                    <a:lnTo>
                      <a:pt x="130" y="45"/>
                    </a:lnTo>
                    <a:lnTo>
                      <a:pt x="145" y="40"/>
                    </a:lnTo>
                    <a:lnTo>
                      <a:pt x="159" y="36"/>
                    </a:lnTo>
                    <a:lnTo>
                      <a:pt x="175" y="33"/>
                    </a:lnTo>
                    <a:lnTo>
                      <a:pt x="190" y="31"/>
                    </a:lnTo>
                    <a:lnTo>
                      <a:pt x="206" y="28"/>
                    </a:lnTo>
                    <a:lnTo>
                      <a:pt x="222" y="27"/>
                    </a:lnTo>
                    <a:lnTo>
                      <a:pt x="240" y="27"/>
                    </a:lnTo>
                    <a:lnTo>
                      <a:pt x="258" y="27"/>
                    </a:lnTo>
                    <a:lnTo>
                      <a:pt x="277" y="28"/>
                    </a:lnTo>
                    <a:lnTo>
                      <a:pt x="296" y="30"/>
                    </a:lnTo>
                    <a:lnTo>
                      <a:pt x="315" y="32"/>
                    </a:lnTo>
                    <a:lnTo>
                      <a:pt x="306" y="21"/>
                    </a:lnTo>
                    <a:lnTo>
                      <a:pt x="296" y="14"/>
                    </a:lnTo>
                    <a:lnTo>
                      <a:pt x="282" y="8"/>
                    </a:lnTo>
                    <a:lnTo>
                      <a:pt x="266" y="3"/>
                    </a:lnTo>
                    <a:lnTo>
                      <a:pt x="248" y="1"/>
                    </a:lnTo>
                    <a:lnTo>
                      <a:pt x="229" y="0"/>
                    </a:lnTo>
                    <a:lnTo>
                      <a:pt x="210" y="1"/>
                    </a:lnTo>
                    <a:lnTo>
                      <a:pt x="190" y="2"/>
                    </a:lnTo>
                    <a:lnTo>
                      <a:pt x="170" y="6"/>
                    </a:lnTo>
                    <a:lnTo>
                      <a:pt x="148" y="10"/>
                    </a:lnTo>
                    <a:lnTo>
                      <a:pt x="128" y="16"/>
                    </a:lnTo>
                    <a:lnTo>
                      <a:pt x="109" y="23"/>
                    </a:lnTo>
                    <a:lnTo>
                      <a:pt x="91" y="31"/>
                    </a:lnTo>
                    <a:lnTo>
                      <a:pt x="73" y="40"/>
                    </a:lnTo>
                    <a:lnTo>
                      <a:pt x="58" y="4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1" name="Freeform 98">
                <a:extLst>
                  <a:ext uri="{FF2B5EF4-FFF2-40B4-BE49-F238E27FC236}">
                    <a16:creationId xmlns:a16="http://schemas.microsoft.com/office/drawing/2014/main" id="{B10D70EC-FD6F-4CC4-AA45-E856C2FF4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" y="3275"/>
                <a:ext cx="21" cy="135"/>
              </a:xfrm>
              <a:custGeom>
                <a:avLst/>
                <a:gdLst>
                  <a:gd name="T0" fmla="*/ 0 w 42"/>
                  <a:gd name="T1" fmla="*/ 125 h 135"/>
                  <a:gd name="T2" fmla="*/ 0 w 42"/>
                  <a:gd name="T3" fmla="*/ 129 h 135"/>
                  <a:gd name="T4" fmla="*/ 1 w 42"/>
                  <a:gd name="T5" fmla="*/ 131 h 135"/>
                  <a:gd name="T6" fmla="*/ 1 w 42"/>
                  <a:gd name="T7" fmla="*/ 134 h 135"/>
                  <a:gd name="T8" fmla="*/ 1 w 42"/>
                  <a:gd name="T9" fmla="*/ 135 h 135"/>
                  <a:gd name="T10" fmla="*/ 1 w 42"/>
                  <a:gd name="T11" fmla="*/ 135 h 135"/>
                  <a:gd name="T12" fmla="*/ 1 w 42"/>
                  <a:gd name="T13" fmla="*/ 133 h 135"/>
                  <a:gd name="T14" fmla="*/ 1 w 42"/>
                  <a:gd name="T15" fmla="*/ 129 h 135"/>
                  <a:gd name="T16" fmla="*/ 1 w 42"/>
                  <a:gd name="T17" fmla="*/ 126 h 135"/>
                  <a:gd name="T18" fmla="*/ 1 w 42"/>
                  <a:gd name="T19" fmla="*/ 89 h 135"/>
                  <a:gd name="T20" fmla="*/ 1 w 42"/>
                  <a:gd name="T21" fmla="*/ 48 h 135"/>
                  <a:gd name="T22" fmla="*/ 1 w 42"/>
                  <a:gd name="T23" fmla="*/ 14 h 135"/>
                  <a:gd name="T24" fmla="*/ 1 w 42"/>
                  <a:gd name="T25" fmla="*/ 0 h 135"/>
                  <a:gd name="T26" fmla="*/ 1 w 42"/>
                  <a:gd name="T27" fmla="*/ 16 h 135"/>
                  <a:gd name="T28" fmla="*/ 1 w 42"/>
                  <a:gd name="T29" fmla="*/ 49 h 135"/>
                  <a:gd name="T30" fmla="*/ 1 w 42"/>
                  <a:gd name="T31" fmla="*/ 89 h 135"/>
                  <a:gd name="T32" fmla="*/ 0 w 42"/>
                  <a:gd name="T33" fmla="*/ 125 h 1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35"/>
                  <a:gd name="T53" fmla="*/ 42 w 42"/>
                  <a:gd name="T54" fmla="*/ 135 h 1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35">
                    <a:moveTo>
                      <a:pt x="0" y="125"/>
                    </a:moveTo>
                    <a:lnTo>
                      <a:pt x="0" y="129"/>
                    </a:lnTo>
                    <a:lnTo>
                      <a:pt x="2" y="131"/>
                    </a:lnTo>
                    <a:lnTo>
                      <a:pt x="6" y="134"/>
                    </a:lnTo>
                    <a:lnTo>
                      <a:pt x="10" y="135"/>
                    </a:lnTo>
                    <a:lnTo>
                      <a:pt x="16" y="135"/>
                    </a:lnTo>
                    <a:lnTo>
                      <a:pt x="19" y="133"/>
                    </a:lnTo>
                    <a:lnTo>
                      <a:pt x="21" y="129"/>
                    </a:lnTo>
                    <a:lnTo>
                      <a:pt x="23" y="126"/>
                    </a:lnTo>
                    <a:lnTo>
                      <a:pt x="31" y="89"/>
                    </a:lnTo>
                    <a:lnTo>
                      <a:pt x="39" y="48"/>
                    </a:lnTo>
                    <a:lnTo>
                      <a:pt x="42" y="14"/>
                    </a:lnTo>
                    <a:lnTo>
                      <a:pt x="38" y="0"/>
                    </a:lnTo>
                    <a:lnTo>
                      <a:pt x="28" y="16"/>
                    </a:lnTo>
                    <a:lnTo>
                      <a:pt x="15" y="49"/>
                    </a:lnTo>
                    <a:lnTo>
                      <a:pt x="4" y="8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2" name="Freeform 99">
                <a:extLst>
                  <a:ext uri="{FF2B5EF4-FFF2-40B4-BE49-F238E27FC236}">
                    <a16:creationId xmlns:a16="http://schemas.microsoft.com/office/drawing/2014/main" id="{BAD9F17A-7982-444D-AC24-3307631E3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" y="3280"/>
                <a:ext cx="185" cy="161"/>
              </a:xfrm>
              <a:custGeom>
                <a:avLst/>
                <a:gdLst>
                  <a:gd name="T0" fmla="*/ 1 w 369"/>
                  <a:gd name="T1" fmla="*/ 23 h 161"/>
                  <a:gd name="T2" fmla="*/ 1 w 369"/>
                  <a:gd name="T3" fmla="*/ 21 h 161"/>
                  <a:gd name="T4" fmla="*/ 1 w 369"/>
                  <a:gd name="T5" fmla="*/ 15 h 161"/>
                  <a:gd name="T6" fmla="*/ 1 w 369"/>
                  <a:gd name="T7" fmla="*/ 17 h 161"/>
                  <a:gd name="T8" fmla="*/ 1 w 369"/>
                  <a:gd name="T9" fmla="*/ 25 h 161"/>
                  <a:gd name="T10" fmla="*/ 1 w 369"/>
                  <a:gd name="T11" fmla="*/ 35 h 161"/>
                  <a:gd name="T12" fmla="*/ 1 w 369"/>
                  <a:gd name="T13" fmla="*/ 49 h 161"/>
                  <a:gd name="T14" fmla="*/ 1 w 369"/>
                  <a:gd name="T15" fmla="*/ 61 h 161"/>
                  <a:gd name="T16" fmla="*/ 1 w 369"/>
                  <a:gd name="T17" fmla="*/ 72 h 161"/>
                  <a:gd name="T18" fmla="*/ 1 w 369"/>
                  <a:gd name="T19" fmla="*/ 80 h 161"/>
                  <a:gd name="T20" fmla="*/ 1 w 369"/>
                  <a:gd name="T21" fmla="*/ 84 h 161"/>
                  <a:gd name="T22" fmla="*/ 1 w 369"/>
                  <a:gd name="T23" fmla="*/ 115 h 161"/>
                  <a:gd name="T24" fmla="*/ 1 w 369"/>
                  <a:gd name="T25" fmla="*/ 147 h 161"/>
                  <a:gd name="T26" fmla="*/ 1 w 369"/>
                  <a:gd name="T27" fmla="*/ 156 h 161"/>
                  <a:gd name="T28" fmla="*/ 1 w 369"/>
                  <a:gd name="T29" fmla="*/ 161 h 161"/>
                  <a:gd name="T30" fmla="*/ 1 w 369"/>
                  <a:gd name="T31" fmla="*/ 158 h 161"/>
                  <a:gd name="T32" fmla="*/ 1 w 369"/>
                  <a:gd name="T33" fmla="*/ 150 h 161"/>
                  <a:gd name="T34" fmla="*/ 1 w 369"/>
                  <a:gd name="T35" fmla="*/ 123 h 161"/>
                  <a:gd name="T36" fmla="*/ 1 w 369"/>
                  <a:gd name="T37" fmla="*/ 95 h 161"/>
                  <a:gd name="T38" fmla="*/ 1 w 369"/>
                  <a:gd name="T39" fmla="*/ 85 h 161"/>
                  <a:gd name="T40" fmla="*/ 1 w 369"/>
                  <a:gd name="T41" fmla="*/ 69 h 161"/>
                  <a:gd name="T42" fmla="*/ 1 w 369"/>
                  <a:gd name="T43" fmla="*/ 54 h 161"/>
                  <a:gd name="T44" fmla="*/ 1 w 369"/>
                  <a:gd name="T45" fmla="*/ 47 h 161"/>
                  <a:gd name="T46" fmla="*/ 1 w 369"/>
                  <a:gd name="T47" fmla="*/ 40 h 161"/>
                  <a:gd name="T48" fmla="*/ 1 w 369"/>
                  <a:gd name="T49" fmla="*/ 32 h 161"/>
                  <a:gd name="T50" fmla="*/ 1 w 369"/>
                  <a:gd name="T51" fmla="*/ 25 h 161"/>
                  <a:gd name="T52" fmla="*/ 1 w 369"/>
                  <a:gd name="T53" fmla="*/ 17 h 161"/>
                  <a:gd name="T54" fmla="*/ 1 w 369"/>
                  <a:gd name="T55" fmla="*/ 11 h 161"/>
                  <a:gd name="T56" fmla="*/ 1 w 369"/>
                  <a:gd name="T57" fmla="*/ 4 h 161"/>
                  <a:gd name="T58" fmla="*/ 1 w 369"/>
                  <a:gd name="T59" fmla="*/ 1 h 161"/>
                  <a:gd name="T60" fmla="*/ 1 w 369"/>
                  <a:gd name="T61" fmla="*/ 0 h 161"/>
                  <a:gd name="T62" fmla="*/ 1 w 369"/>
                  <a:gd name="T63" fmla="*/ 4 h 161"/>
                  <a:gd name="T64" fmla="*/ 0 w 369"/>
                  <a:gd name="T65" fmla="*/ 17 h 161"/>
                  <a:gd name="T66" fmla="*/ 1 w 369"/>
                  <a:gd name="T67" fmla="*/ 20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9"/>
                  <a:gd name="T103" fmla="*/ 0 h 161"/>
                  <a:gd name="T104" fmla="*/ 369 w 369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9" h="161">
                    <a:moveTo>
                      <a:pt x="1" y="20"/>
                    </a:moveTo>
                    <a:lnTo>
                      <a:pt x="7" y="23"/>
                    </a:lnTo>
                    <a:lnTo>
                      <a:pt x="13" y="23"/>
                    </a:lnTo>
                    <a:lnTo>
                      <a:pt x="19" y="21"/>
                    </a:lnTo>
                    <a:lnTo>
                      <a:pt x="22" y="20"/>
                    </a:lnTo>
                    <a:lnTo>
                      <a:pt x="27" y="15"/>
                    </a:lnTo>
                    <a:lnTo>
                      <a:pt x="31" y="15"/>
                    </a:lnTo>
                    <a:lnTo>
                      <a:pt x="40" y="17"/>
                    </a:lnTo>
                    <a:lnTo>
                      <a:pt x="55" y="20"/>
                    </a:lnTo>
                    <a:lnTo>
                      <a:pt x="74" y="25"/>
                    </a:lnTo>
                    <a:lnTo>
                      <a:pt x="97" y="30"/>
                    </a:lnTo>
                    <a:lnTo>
                      <a:pt x="123" y="35"/>
                    </a:lnTo>
                    <a:lnTo>
                      <a:pt x="150" y="42"/>
                    </a:lnTo>
                    <a:lnTo>
                      <a:pt x="177" y="49"/>
                    </a:lnTo>
                    <a:lnTo>
                      <a:pt x="206" y="55"/>
                    </a:lnTo>
                    <a:lnTo>
                      <a:pt x="233" y="61"/>
                    </a:lnTo>
                    <a:lnTo>
                      <a:pt x="259" y="67"/>
                    </a:lnTo>
                    <a:lnTo>
                      <a:pt x="280" y="72"/>
                    </a:lnTo>
                    <a:lnTo>
                      <a:pt x="301" y="77"/>
                    </a:lnTo>
                    <a:lnTo>
                      <a:pt x="316" y="80"/>
                    </a:lnTo>
                    <a:lnTo>
                      <a:pt x="325" y="83"/>
                    </a:lnTo>
                    <a:lnTo>
                      <a:pt x="328" y="84"/>
                    </a:lnTo>
                    <a:lnTo>
                      <a:pt x="327" y="99"/>
                    </a:lnTo>
                    <a:lnTo>
                      <a:pt x="324" y="115"/>
                    </a:lnTo>
                    <a:lnTo>
                      <a:pt x="321" y="131"/>
                    </a:lnTo>
                    <a:lnTo>
                      <a:pt x="324" y="147"/>
                    </a:lnTo>
                    <a:lnTo>
                      <a:pt x="324" y="152"/>
                    </a:lnTo>
                    <a:lnTo>
                      <a:pt x="327" y="156"/>
                    </a:lnTo>
                    <a:lnTo>
                      <a:pt x="332" y="159"/>
                    </a:lnTo>
                    <a:lnTo>
                      <a:pt x="337" y="161"/>
                    </a:lnTo>
                    <a:lnTo>
                      <a:pt x="344" y="160"/>
                    </a:lnTo>
                    <a:lnTo>
                      <a:pt x="350" y="158"/>
                    </a:lnTo>
                    <a:lnTo>
                      <a:pt x="354" y="155"/>
                    </a:lnTo>
                    <a:lnTo>
                      <a:pt x="356" y="150"/>
                    </a:lnTo>
                    <a:lnTo>
                      <a:pt x="362" y="137"/>
                    </a:lnTo>
                    <a:lnTo>
                      <a:pt x="366" y="123"/>
                    </a:lnTo>
                    <a:lnTo>
                      <a:pt x="366" y="109"/>
                    </a:lnTo>
                    <a:lnTo>
                      <a:pt x="366" y="95"/>
                    </a:lnTo>
                    <a:lnTo>
                      <a:pt x="367" y="92"/>
                    </a:lnTo>
                    <a:lnTo>
                      <a:pt x="369" y="85"/>
                    </a:lnTo>
                    <a:lnTo>
                      <a:pt x="369" y="76"/>
                    </a:lnTo>
                    <a:lnTo>
                      <a:pt x="367" y="69"/>
                    </a:lnTo>
                    <a:lnTo>
                      <a:pt x="347" y="57"/>
                    </a:lnTo>
                    <a:lnTo>
                      <a:pt x="327" y="54"/>
                    </a:lnTo>
                    <a:lnTo>
                      <a:pt x="308" y="50"/>
                    </a:lnTo>
                    <a:lnTo>
                      <a:pt x="287" y="47"/>
                    </a:lnTo>
                    <a:lnTo>
                      <a:pt x="268" y="43"/>
                    </a:lnTo>
                    <a:lnTo>
                      <a:pt x="248" y="40"/>
                    </a:lnTo>
                    <a:lnTo>
                      <a:pt x="229" y="35"/>
                    </a:lnTo>
                    <a:lnTo>
                      <a:pt x="209" y="32"/>
                    </a:lnTo>
                    <a:lnTo>
                      <a:pt x="190" y="28"/>
                    </a:lnTo>
                    <a:lnTo>
                      <a:pt x="171" y="25"/>
                    </a:lnTo>
                    <a:lnTo>
                      <a:pt x="150" y="21"/>
                    </a:lnTo>
                    <a:lnTo>
                      <a:pt x="131" y="17"/>
                    </a:lnTo>
                    <a:lnTo>
                      <a:pt x="111" y="14"/>
                    </a:lnTo>
                    <a:lnTo>
                      <a:pt x="92" y="11"/>
                    </a:lnTo>
                    <a:lnTo>
                      <a:pt x="72" y="7"/>
                    </a:lnTo>
                    <a:lnTo>
                      <a:pt x="53" y="4"/>
                    </a:lnTo>
                    <a:lnTo>
                      <a:pt x="32" y="1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1" y="11"/>
                    </a:lnTo>
                    <a:lnTo>
                      <a:pt x="0" y="17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3" name="Freeform 100">
                <a:extLst>
                  <a:ext uri="{FF2B5EF4-FFF2-40B4-BE49-F238E27FC236}">
                    <a16:creationId xmlns:a16="http://schemas.microsoft.com/office/drawing/2014/main" id="{BB9F6BDE-7A92-4A6F-AB02-4E5BA531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3371"/>
                <a:ext cx="38" cy="43"/>
              </a:xfrm>
              <a:custGeom>
                <a:avLst/>
                <a:gdLst>
                  <a:gd name="T0" fmla="*/ 1 w 76"/>
                  <a:gd name="T1" fmla="*/ 41 h 43"/>
                  <a:gd name="T2" fmla="*/ 1 w 76"/>
                  <a:gd name="T3" fmla="*/ 43 h 43"/>
                  <a:gd name="T4" fmla="*/ 1 w 76"/>
                  <a:gd name="T5" fmla="*/ 43 h 43"/>
                  <a:gd name="T6" fmla="*/ 1 w 76"/>
                  <a:gd name="T7" fmla="*/ 42 h 43"/>
                  <a:gd name="T8" fmla="*/ 1 w 76"/>
                  <a:gd name="T9" fmla="*/ 39 h 43"/>
                  <a:gd name="T10" fmla="*/ 1 w 76"/>
                  <a:gd name="T11" fmla="*/ 35 h 43"/>
                  <a:gd name="T12" fmla="*/ 1 w 76"/>
                  <a:gd name="T13" fmla="*/ 31 h 43"/>
                  <a:gd name="T14" fmla="*/ 1 w 76"/>
                  <a:gd name="T15" fmla="*/ 27 h 43"/>
                  <a:gd name="T16" fmla="*/ 1 w 76"/>
                  <a:gd name="T17" fmla="*/ 23 h 43"/>
                  <a:gd name="T18" fmla="*/ 1 w 76"/>
                  <a:gd name="T19" fmla="*/ 17 h 43"/>
                  <a:gd name="T20" fmla="*/ 1 w 76"/>
                  <a:gd name="T21" fmla="*/ 11 h 43"/>
                  <a:gd name="T22" fmla="*/ 1 w 76"/>
                  <a:gd name="T23" fmla="*/ 7 h 43"/>
                  <a:gd name="T24" fmla="*/ 1 w 76"/>
                  <a:gd name="T25" fmla="*/ 3 h 43"/>
                  <a:gd name="T26" fmla="*/ 1 w 76"/>
                  <a:gd name="T27" fmla="*/ 1 h 43"/>
                  <a:gd name="T28" fmla="*/ 1 w 76"/>
                  <a:gd name="T29" fmla="*/ 0 h 43"/>
                  <a:gd name="T30" fmla="*/ 1 w 76"/>
                  <a:gd name="T31" fmla="*/ 0 h 43"/>
                  <a:gd name="T32" fmla="*/ 1 w 76"/>
                  <a:gd name="T33" fmla="*/ 1 h 43"/>
                  <a:gd name="T34" fmla="*/ 1 w 76"/>
                  <a:gd name="T35" fmla="*/ 4 h 43"/>
                  <a:gd name="T36" fmla="*/ 1 w 76"/>
                  <a:gd name="T37" fmla="*/ 10 h 43"/>
                  <a:gd name="T38" fmla="*/ 0 w 76"/>
                  <a:gd name="T39" fmla="*/ 17 h 43"/>
                  <a:gd name="T40" fmla="*/ 1 w 76"/>
                  <a:gd name="T41" fmla="*/ 24 h 43"/>
                  <a:gd name="T42" fmla="*/ 1 w 76"/>
                  <a:gd name="T43" fmla="*/ 30 h 43"/>
                  <a:gd name="T44" fmla="*/ 1 w 76"/>
                  <a:gd name="T45" fmla="*/ 35 h 43"/>
                  <a:gd name="T46" fmla="*/ 1 w 76"/>
                  <a:gd name="T47" fmla="*/ 39 h 43"/>
                  <a:gd name="T48" fmla="*/ 1 w 76"/>
                  <a:gd name="T49" fmla="*/ 41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43"/>
                  <a:gd name="T77" fmla="*/ 76 w 76"/>
                  <a:gd name="T78" fmla="*/ 43 h 4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43">
                    <a:moveTo>
                      <a:pt x="30" y="41"/>
                    </a:moveTo>
                    <a:lnTo>
                      <a:pt x="42" y="43"/>
                    </a:lnTo>
                    <a:lnTo>
                      <a:pt x="53" y="43"/>
                    </a:lnTo>
                    <a:lnTo>
                      <a:pt x="61" y="42"/>
                    </a:lnTo>
                    <a:lnTo>
                      <a:pt x="67" y="39"/>
                    </a:lnTo>
                    <a:lnTo>
                      <a:pt x="71" y="35"/>
                    </a:lnTo>
                    <a:lnTo>
                      <a:pt x="74" y="31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75" y="17"/>
                    </a:lnTo>
                    <a:lnTo>
                      <a:pt x="69" y="11"/>
                    </a:lnTo>
                    <a:lnTo>
                      <a:pt x="63" y="7"/>
                    </a:lnTo>
                    <a:lnTo>
                      <a:pt x="53" y="3"/>
                    </a:lnTo>
                    <a:lnTo>
                      <a:pt x="41" y="1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8" y="30"/>
                    </a:lnTo>
                    <a:lnTo>
                      <a:pt x="17" y="35"/>
                    </a:lnTo>
                    <a:lnTo>
                      <a:pt x="23" y="39"/>
                    </a:lnTo>
                    <a:lnTo>
                      <a:pt x="3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4" name="Freeform 101">
                <a:extLst>
                  <a:ext uri="{FF2B5EF4-FFF2-40B4-BE49-F238E27FC236}">
                    <a16:creationId xmlns:a16="http://schemas.microsoft.com/office/drawing/2014/main" id="{CAB4D205-7B84-40FC-A38A-62518D1B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" y="3395"/>
                <a:ext cx="30" cy="55"/>
              </a:xfrm>
              <a:custGeom>
                <a:avLst/>
                <a:gdLst>
                  <a:gd name="T0" fmla="*/ 0 w 61"/>
                  <a:gd name="T1" fmla="*/ 32 h 55"/>
                  <a:gd name="T2" fmla="*/ 0 w 61"/>
                  <a:gd name="T3" fmla="*/ 34 h 55"/>
                  <a:gd name="T4" fmla="*/ 0 w 61"/>
                  <a:gd name="T5" fmla="*/ 35 h 55"/>
                  <a:gd name="T6" fmla="*/ 0 w 61"/>
                  <a:gd name="T7" fmla="*/ 35 h 55"/>
                  <a:gd name="T8" fmla="*/ 0 w 61"/>
                  <a:gd name="T9" fmla="*/ 33 h 55"/>
                  <a:gd name="T10" fmla="*/ 0 w 61"/>
                  <a:gd name="T11" fmla="*/ 30 h 55"/>
                  <a:gd name="T12" fmla="*/ 0 w 61"/>
                  <a:gd name="T13" fmla="*/ 26 h 55"/>
                  <a:gd name="T14" fmla="*/ 0 w 61"/>
                  <a:gd name="T15" fmla="*/ 22 h 55"/>
                  <a:gd name="T16" fmla="*/ 0 w 61"/>
                  <a:gd name="T17" fmla="*/ 19 h 55"/>
                  <a:gd name="T18" fmla="*/ 0 w 61"/>
                  <a:gd name="T19" fmla="*/ 15 h 55"/>
                  <a:gd name="T20" fmla="*/ 0 w 61"/>
                  <a:gd name="T21" fmla="*/ 9 h 55"/>
                  <a:gd name="T22" fmla="*/ 0 w 61"/>
                  <a:gd name="T23" fmla="*/ 4 h 55"/>
                  <a:gd name="T24" fmla="*/ 0 w 61"/>
                  <a:gd name="T25" fmla="*/ 0 h 55"/>
                  <a:gd name="T26" fmla="*/ 0 w 61"/>
                  <a:gd name="T27" fmla="*/ 2 h 55"/>
                  <a:gd name="T28" fmla="*/ 0 w 61"/>
                  <a:gd name="T29" fmla="*/ 5 h 55"/>
                  <a:gd name="T30" fmla="*/ 0 w 61"/>
                  <a:gd name="T31" fmla="*/ 10 h 55"/>
                  <a:gd name="T32" fmla="*/ 0 w 61"/>
                  <a:gd name="T33" fmla="*/ 14 h 55"/>
                  <a:gd name="T34" fmla="*/ 0 w 61"/>
                  <a:gd name="T35" fmla="*/ 16 h 55"/>
                  <a:gd name="T36" fmla="*/ 0 w 61"/>
                  <a:gd name="T37" fmla="*/ 23 h 55"/>
                  <a:gd name="T38" fmla="*/ 0 w 61"/>
                  <a:gd name="T39" fmla="*/ 30 h 55"/>
                  <a:gd name="T40" fmla="*/ 0 w 61"/>
                  <a:gd name="T41" fmla="*/ 36 h 55"/>
                  <a:gd name="T42" fmla="*/ 0 w 61"/>
                  <a:gd name="T43" fmla="*/ 38 h 55"/>
                  <a:gd name="T44" fmla="*/ 0 w 61"/>
                  <a:gd name="T45" fmla="*/ 42 h 55"/>
                  <a:gd name="T46" fmla="*/ 0 w 61"/>
                  <a:gd name="T47" fmla="*/ 45 h 55"/>
                  <a:gd name="T48" fmla="*/ 0 w 61"/>
                  <a:gd name="T49" fmla="*/ 48 h 55"/>
                  <a:gd name="T50" fmla="*/ 0 w 61"/>
                  <a:gd name="T51" fmla="*/ 51 h 55"/>
                  <a:gd name="T52" fmla="*/ 0 w 61"/>
                  <a:gd name="T53" fmla="*/ 53 h 55"/>
                  <a:gd name="T54" fmla="*/ 0 w 61"/>
                  <a:gd name="T55" fmla="*/ 55 h 55"/>
                  <a:gd name="T56" fmla="*/ 0 w 61"/>
                  <a:gd name="T57" fmla="*/ 55 h 55"/>
                  <a:gd name="T58" fmla="*/ 0 w 61"/>
                  <a:gd name="T59" fmla="*/ 55 h 55"/>
                  <a:gd name="T60" fmla="*/ 0 w 61"/>
                  <a:gd name="T61" fmla="*/ 49 h 55"/>
                  <a:gd name="T62" fmla="*/ 0 w 61"/>
                  <a:gd name="T63" fmla="*/ 41 h 55"/>
                  <a:gd name="T64" fmla="*/ 0 w 61"/>
                  <a:gd name="T65" fmla="*/ 34 h 55"/>
                  <a:gd name="T66" fmla="*/ 0 w 61"/>
                  <a:gd name="T67" fmla="*/ 32 h 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1"/>
                  <a:gd name="T103" fmla="*/ 0 h 55"/>
                  <a:gd name="T104" fmla="*/ 61 w 61"/>
                  <a:gd name="T105" fmla="*/ 55 h 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1" h="55">
                    <a:moveTo>
                      <a:pt x="35" y="32"/>
                    </a:moveTo>
                    <a:lnTo>
                      <a:pt x="39" y="34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54" y="33"/>
                    </a:lnTo>
                    <a:lnTo>
                      <a:pt x="58" y="30"/>
                    </a:lnTo>
                    <a:lnTo>
                      <a:pt x="61" y="26"/>
                    </a:lnTo>
                    <a:lnTo>
                      <a:pt x="61" y="22"/>
                    </a:lnTo>
                    <a:lnTo>
                      <a:pt x="58" y="19"/>
                    </a:lnTo>
                    <a:lnTo>
                      <a:pt x="55" y="15"/>
                    </a:lnTo>
                    <a:lnTo>
                      <a:pt x="48" y="9"/>
                    </a:lnTo>
                    <a:lnTo>
                      <a:pt x="40" y="4"/>
                    </a:lnTo>
                    <a:lnTo>
                      <a:pt x="27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1" y="23"/>
                    </a:lnTo>
                    <a:lnTo>
                      <a:pt x="4" y="30"/>
                    </a:lnTo>
                    <a:lnTo>
                      <a:pt x="6" y="36"/>
                    </a:lnTo>
                    <a:lnTo>
                      <a:pt x="8" y="38"/>
                    </a:lnTo>
                    <a:lnTo>
                      <a:pt x="12" y="42"/>
                    </a:lnTo>
                    <a:lnTo>
                      <a:pt x="16" y="45"/>
                    </a:lnTo>
                    <a:lnTo>
                      <a:pt x="20" y="48"/>
                    </a:lnTo>
                    <a:lnTo>
                      <a:pt x="24" y="51"/>
                    </a:lnTo>
                    <a:lnTo>
                      <a:pt x="29" y="53"/>
                    </a:lnTo>
                    <a:lnTo>
                      <a:pt x="36" y="55"/>
                    </a:lnTo>
                    <a:lnTo>
                      <a:pt x="46" y="55"/>
                    </a:lnTo>
                    <a:lnTo>
                      <a:pt x="56" y="55"/>
                    </a:lnTo>
                    <a:lnTo>
                      <a:pt x="55" y="49"/>
                    </a:lnTo>
                    <a:lnTo>
                      <a:pt x="47" y="41"/>
                    </a:lnTo>
                    <a:lnTo>
                      <a:pt x="37" y="34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5" name="Freeform 102">
                <a:extLst>
                  <a:ext uri="{FF2B5EF4-FFF2-40B4-BE49-F238E27FC236}">
                    <a16:creationId xmlns:a16="http://schemas.microsoft.com/office/drawing/2014/main" id="{29C14C44-9990-4575-A795-8EDB9A2F8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" y="3487"/>
                <a:ext cx="327" cy="111"/>
              </a:xfrm>
              <a:custGeom>
                <a:avLst/>
                <a:gdLst>
                  <a:gd name="T0" fmla="*/ 0 w 655"/>
                  <a:gd name="T1" fmla="*/ 111 h 111"/>
                  <a:gd name="T2" fmla="*/ 0 w 655"/>
                  <a:gd name="T3" fmla="*/ 111 h 111"/>
                  <a:gd name="T4" fmla="*/ 0 w 655"/>
                  <a:gd name="T5" fmla="*/ 109 h 111"/>
                  <a:gd name="T6" fmla="*/ 0 w 655"/>
                  <a:gd name="T7" fmla="*/ 105 h 111"/>
                  <a:gd name="T8" fmla="*/ 0 w 655"/>
                  <a:gd name="T9" fmla="*/ 99 h 111"/>
                  <a:gd name="T10" fmla="*/ 0 w 655"/>
                  <a:gd name="T11" fmla="*/ 93 h 111"/>
                  <a:gd name="T12" fmla="*/ 0 w 655"/>
                  <a:gd name="T13" fmla="*/ 87 h 111"/>
                  <a:gd name="T14" fmla="*/ 0 w 655"/>
                  <a:gd name="T15" fmla="*/ 83 h 111"/>
                  <a:gd name="T16" fmla="*/ 0 w 655"/>
                  <a:gd name="T17" fmla="*/ 81 h 111"/>
                  <a:gd name="T18" fmla="*/ 0 w 655"/>
                  <a:gd name="T19" fmla="*/ 85 h 111"/>
                  <a:gd name="T20" fmla="*/ 0 w 655"/>
                  <a:gd name="T21" fmla="*/ 82 h 111"/>
                  <a:gd name="T22" fmla="*/ 0 w 655"/>
                  <a:gd name="T23" fmla="*/ 78 h 111"/>
                  <a:gd name="T24" fmla="*/ 0 w 655"/>
                  <a:gd name="T25" fmla="*/ 76 h 111"/>
                  <a:gd name="T26" fmla="*/ 0 w 655"/>
                  <a:gd name="T27" fmla="*/ 74 h 111"/>
                  <a:gd name="T28" fmla="*/ 0 w 655"/>
                  <a:gd name="T29" fmla="*/ 72 h 111"/>
                  <a:gd name="T30" fmla="*/ 0 w 655"/>
                  <a:gd name="T31" fmla="*/ 70 h 111"/>
                  <a:gd name="T32" fmla="*/ 0 w 655"/>
                  <a:gd name="T33" fmla="*/ 68 h 111"/>
                  <a:gd name="T34" fmla="*/ 0 w 655"/>
                  <a:gd name="T35" fmla="*/ 67 h 111"/>
                  <a:gd name="T36" fmla="*/ 0 w 655"/>
                  <a:gd name="T37" fmla="*/ 65 h 111"/>
                  <a:gd name="T38" fmla="*/ 0 w 655"/>
                  <a:gd name="T39" fmla="*/ 64 h 111"/>
                  <a:gd name="T40" fmla="*/ 0 w 655"/>
                  <a:gd name="T41" fmla="*/ 62 h 111"/>
                  <a:gd name="T42" fmla="*/ 0 w 655"/>
                  <a:gd name="T43" fmla="*/ 60 h 111"/>
                  <a:gd name="T44" fmla="*/ 0 w 655"/>
                  <a:gd name="T45" fmla="*/ 58 h 111"/>
                  <a:gd name="T46" fmla="*/ 0 w 655"/>
                  <a:gd name="T47" fmla="*/ 55 h 111"/>
                  <a:gd name="T48" fmla="*/ 0 w 655"/>
                  <a:gd name="T49" fmla="*/ 52 h 111"/>
                  <a:gd name="T50" fmla="*/ 0 w 655"/>
                  <a:gd name="T51" fmla="*/ 49 h 111"/>
                  <a:gd name="T52" fmla="*/ 0 w 655"/>
                  <a:gd name="T53" fmla="*/ 45 h 111"/>
                  <a:gd name="T54" fmla="*/ 0 w 655"/>
                  <a:gd name="T55" fmla="*/ 41 h 111"/>
                  <a:gd name="T56" fmla="*/ 0 w 655"/>
                  <a:gd name="T57" fmla="*/ 37 h 111"/>
                  <a:gd name="T58" fmla="*/ 0 w 655"/>
                  <a:gd name="T59" fmla="*/ 33 h 111"/>
                  <a:gd name="T60" fmla="*/ 0 w 655"/>
                  <a:gd name="T61" fmla="*/ 29 h 111"/>
                  <a:gd name="T62" fmla="*/ 0 w 655"/>
                  <a:gd name="T63" fmla="*/ 25 h 111"/>
                  <a:gd name="T64" fmla="*/ 0 w 655"/>
                  <a:gd name="T65" fmla="*/ 21 h 111"/>
                  <a:gd name="T66" fmla="*/ 0 w 655"/>
                  <a:gd name="T67" fmla="*/ 17 h 111"/>
                  <a:gd name="T68" fmla="*/ 0 w 655"/>
                  <a:gd name="T69" fmla="*/ 14 h 111"/>
                  <a:gd name="T70" fmla="*/ 0 w 655"/>
                  <a:gd name="T71" fmla="*/ 9 h 111"/>
                  <a:gd name="T72" fmla="*/ 0 w 655"/>
                  <a:gd name="T73" fmla="*/ 7 h 111"/>
                  <a:gd name="T74" fmla="*/ 0 w 655"/>
                  <a:gd name="T75" fmla="*/ 4 h 111"/>
                  <a:gd name="T76" fmla="*/ 0 w 655"/>
                  <a:gd name="T77" fmla="*/ 2 h 111"/>
                  <a:gd name="T78" fmla="*/ 0 w 655"/>
                  <a:gd name="T79" fmla="*/ 1 h 111"/>
                  <a:gd name="T80" fmla="*/ 0 w 655"/>
                  <a:gd name="T81" fmla="*/ 0 h 111"/>
                  <a:gd name="T82" fmla="*/ 0 w 655"/>
                  <a:gd name="T83" fmla="*/ 0 h 111"/>
                  <a:gd name="T84" fmla="*/ 0 w 655"/>
                  <a:gd name="T85" fmla="*/ 1 h 111"/>
                  <a:gd name="T86" fmla="*/ 0 w 655"/>
                  <a:gd name="T87" fmla="*/ 3 h 111"/>
                  <a:gd name="T88" fmla="*/ 0 w 655"/>
                  <a:gd name="T89" fmla="*/ 5 h 111"/>
                  <a:gd name="T90" fmla="*/ 0 w 655"/>
                  <a:gd name="T91" fmla="*/ 6 h 111"/>
                  <a:gd name="T92" fmla="*/ 0 w 655"/>
                  <a:gd name="T93" fmla="*/ 7 h 111"/>
                  <a:gd name="T94" fmla="*/ 0 w 655"/>
                  <a:gd name="T95" fmla="*/ 10 h 111"/>
                  <a:gd name="T96" fmla="*/ 0 w 655"/>
                  <a:gd name="T97" fmla="*/ 15 h 111"/>
                  <a:gd name="T98" fmla="*/ 0 w 655"/>
                  <a:gd name="T99" fmla="*/ 21 h 111"/>
                  <a:gd name="T100" fmla="*/ 0 w 655"/>
                  <a:gd name="T101" fmla="*/ 27 h 111"/>
                  <a:gd name="T102" fmla="*/ 0 w 655"/>
                  <a:gd name="T103" fmla="*/ 34 h 111"/>
                  <a:gd name="T104" fmla="*/ 0 w 655"/>
                  <a:gd name="T105" fmla="*/ 42 h 111"/>
                  <a:gd name="T106" fmla="*/ 0 w 655"/>
                  <a:gd name="T107" fmla="*/ 51 h 111"/>
                  <a:gd name="T108" fmla="*/ 0 w 655"/>
                  <a:gd name="T109" fmla="*/ 61 h 111"/>
                  <a:gd name="T110" fmla="*/ 0 w 655"/>
                  <a:gd name="T111" fmla="*/ 69 h 111"/>
                  <a:gd name="T112" fmla="*/ 0 w 655"/>
                  <a:gd name="T113" fmla="*/ 78 h 111"/>
                  <a:gd name="T114" fmla="*/ 0 w 655"/>
                  <a:gd name="T115" fmla="*/ 86 h 111"/>
                  <a:gd name="T116" fmla="*/ 0 w 655"/>
                  <a:gd name="T117" fmla="*/ 93 h 111"/>
                  <a:gd name="T118" fmla="*/ 0 w 655"/>
                  <a:gd name="T119" fmla="*/ 100 h 111"/>
                  <a:gd name="T120" fmla="*/ 0 w 655"/>
                  <a:gd name="T121" fmla="*/ 107 h 111"/>
                  <a:gd name="T122" fmla="*/ 0 w 655"/>
                  <a:gd name="T123" fmla="*/ 111 h 1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55"/>
                  <a:gd name="T187" fmla="*/ 0 h 111"/>
                  <a:gd name="T188" fmla="*/ 655 w 655"/>
                  <a:gd name="T189" fmla="*/ 111 h 1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55" h="111">
                    <a:moveTo>
                      <a:pt x="632" y="111"/>
                    </a:moveTo>
                    <a:lnTo>
                      <a:pt x="640" y="111"/>
                    </a:lnTo>
                    <a:lnTo>
                      <a:pt x="647" y="109"/>
                    </a:lnTo>
                    <a:lnTo>
                      <a:pt x="652" y="105"/>
                    </a:lnTo>
                    <a:lnTo>
                      <a:pt x="655" y="99"/>
                    </a:lnTo>
                    <a:lnTo>
                      <a:pt x="655" y="93"/>
                    </a:lnTo>
                    <a:lnTo>
                      <a:pt x="652" y="87"/>
                    </a:lnTo>
                    <a:lnTo>
                      <a:pt x="647" y="83"/>
                    </a:lnTo>
                    <a:lnTo>
                      <a:pt x="639" y="81"/>
                    </a:lnTo>
                    <a:lnTo>
                      <a:pt x="637" y="85"/>
                    </a:lnTo>
                    <a:lnTo>
                      <a:pt x="622" y="82"/>
                    </a:lnTo>
                    <a:lnTo>
                      <a:pt x="606" y="78"/>
                    </a:lnTo>
                    <a:lnTo>
                      <a:pt x="590" y="76"/>
                    </a:lnTo>
                    <a:lnTo>
                      <a:pt x="575" y="74"/>
                    </a:lnTo>
                    <a:lnTo>
                      <a:pt x="559" y="72"/>
                    </a:lnTo>
                    <a:lnTo>
                      <a:pt x="544" y="70"/>
                    </a:lnTo>
                    <a:lnTo>
                      <a:pt x="527" y="68"/>
                    </a:lnTo>
                    <a:lnTo>
                      <a:pt x="511" y="67"/>
                    </a:lnTo>
                    <a:lnTo>
                      <a:pt x="496" y="65"/>
                    </a:lnTo>
                    <a:lnTo>
                      <a:pt x="480" y="64"/>
                    </a:lnTo>
                    <a:lnTo>
                      <a:pt x="464" y="62"/>
                    </a:lnTo>
                    <a:lnTo>
                      <a:pt x="449" y="60"/>
                    </a:lnTo>
                    <a:lnTo>
                      <a:pt x="433" y="58"/>
                    </a:lnTo>
                    <a:lnTo>
                      <a:pt x="416" y="55"/>
                    </a:lnTo>
                    <a:lnTo>
                      <a:pt x="401" y="52"/>
                    </a:lnTo>
                    <a:lnTo>
                      <a:pt x="385" y="49"/>
                    </a:lnTo>
                    <a:lnTo>
                      <a:pt x="366" y="45"/>
                    </a:lnTo>
                    <a:lnTo>
                      <a:pt x="346" y="41"/>
                    </a:lnTo>
                    <a:lnTo>
                      <a:pt x="324" y="37"/>
                    </a:lnTo>
                    <a:lnTo>
                      <a:pt x="302" y="33"/>
                    </a:lnTo>
                    <a:lnTo>
                      <a:pt x="278" y="29"/>
                    </a:lnTo>
                    <a:lnTo>
                      <a:pt x="254" y="25"/>
                    </a:lnTo>
                    <a:lnTo>
                      <a:pt x="229" y="21"/>
                    </a:lnTo>
                    <a:lnTo>
                      <a:pt x="203" y="17"/>
                    </a:lnTo>
                    <a:lnTo>
                      <a:pt x="179" y="14"/>
                    </a:lnTo>
                    <a:lnTo>
                      <a:pt x="153" y="9"/>
                    </a:lnTo>
                    <a:lnTo>
                      <a:pt x="129" y="7"/>
                    </a:lnTo>
                    <a:lnTo>
                      <a:pt x="105" y="4"/>
                    </a:lnTo>
                    <a:lnTo>
                      <a:pt x="80" y="2"/>
                    </a:lnTo>
                    <a:lnTo>
                      <a:pt x="58" y="1"/>
                    </a:lnTo>
                    <a:lnTo>
                      <a:pt x="37" y="0"/>
                    </a:lnTo>
                    <a:lnTo>
                      <a:pt x="16" y="0"/>
                    </a:lnTo>
                    <a:lnTo>
                      <a:pt x="11" y="1"/>
                    </a:lnTo>
                    <a:lnTo>
                      <a:pt x="7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9" y="10"/>
                    </a:lnTo>
                    <a:lnTo>
                      <a:pt x="42" y="15"/>
                    </a:lnTo>
                    <a:lnTo>
                      <a:pt x="72" y="21"/>
                    </a:lnTo>
                    <a:lnTo>
                      <a:pt x="109" y="27"/>
                    </a:lnTo>
                    <a:lnTo>
                      <a:pt x="151" y="34"/>
                    </a:lnTo>
                    <a:lnTo>
                      <a:pt x="197" y="42"/>
                    </a:lnTo>
                    <a:lnTo>
                      <a:pt x="246" y="51"/>
                    </a:lnTo>
                    <a:lnTo>
                      <a:pt x="297" y="61"/>
                    </a:lnTo>
                    <a:lnTo>
                      <a:pt x="350" y="69"/>
                    </a:lnTo>
                    <a:lnTo>
                      <a:pt x="403" y="78"/>
                    </a:lnTo>
                    <a:lnTo>
                      <a:pt x="454" y="86"/>
                    </a:lnTo>
                    <a:lnTo>
                      <a:pt x="504" y="93"/>
                    </a:lnTo>
                    <a:lnTo>
                      <a:pt x="551" y="100"/>
                    </a:lnTo>
                    <a:lnTo>
                      <a:pt x="594" y="107"/>
                    </a:lnTo>
                    <a:lnTo>
                      <a:pt x="632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6" name="Freeform 103">
                <a:extLst>
                  <a:ext uri="{FF2B5EF4-FFF2-40B4-BE49-F238E27FC236}">
                    <a16:creationId xmlns:a16="http://schemas.microsoft.com/office/drawing/2014/main" id="{C73EE858-AC14-440C-A6B3-05539F688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" y="3037"/>
                <a:ext cx="21" cy="132"/>
              </a:xfrm>
              <a:custGeom>
                <a:avLst/>
                <a:gdLst>
                  <a:gd name="T0" fmla="*/ 0 w 43"/>
                  <a:gd name="T1" fmla="*/ 17 h 132"/>
                  <a:gd name="T2" fmla="*/ 0 w 43"/>
                  <a:gd name="T3" fmla="*/ 12 h 132"/>
                  <a:gd name="T4" fmla="*/ 0 w 43"/>
                  <a:gd name="T5" fmla="*/ 7 h 132"/>
                  <a:gd name="T6" fmla="*/ 0 w 43"/>
                  <a:gd name="T7" fmla="*/ 3 h 132"/>
                  <a:gd name="T8" fmla="*/ 0 w 43"/>
                  <a:gd name="T9" fmla="*/ 1 h 132"/>
                  <a:gd name="T10" fmla="*/ 0 w 43"/>
                  <a:gd name="T11" fmla="*/ 0 h 132"/>
                  <a:gd name="T12" fmla="*/ 0 w 43"/>
                  <a:gd name="T13" fmla="*/ 2 h 132"/>
                  <a:gd name="T14" fmla="*/ 0 w 43"/>
                  <a:gd name="T15" fmla="*/ 5 h 132"/>
                  <a:gd name="T16" fmla="*/ 0 w 43"/>
                  <a:gd name="T17" fmla="*/ 10 h 132"/>
                  <a:gd name="T18" fmla="*/ 0 w 43"/>
                  <a:gd name="T19" fmla="*/ 37 h 132"/>
                  <a:gd name="T20" fmla="*/ 0 w 43"/>
                  <a:gd name="T21" fmla="*/ 66 h 132"/>
                  <a:gd name="T22" fmla="*/ 0 w 43"/>
                  <a:gd name="T23" fmla="*/ 96 h 132"/>
                  <a:gd name="T24" fmla="*/ 0 w 43"/>
                  <a:gd name="T25" fmla="*/ 126 h 132"/>
                  <a:gd name="T26" fmla="*/ 0 w 43"/>
                  <a:gd name="T27" fmla="*/ 128 h 132"/>
                  <a:gd name="T28" fmla="*/ 0 w 43"/>
                  <a:gd name="T29" fmla="*/ 130 h 132"/>
                  <a:gd name="T30" fmla="*/ 0 w 43"/>
                  <a:gd name="T31" fmla="*/ 131 h 132"/>
                  <a:gd name="T32" fmla="*/ 0 w 43"/>
                  <a:gd name="T33" fmla="*/ 132 h 132"/>
                  <a:gd name="T34" fmla="*/ 0 w 43"/>
                  <a:gd name="T35" fmla="*/ 132 h 132"/>
                  <a:gd name="T36" fmla="*/ 0 w 43"/>
                  <a:gd name="T37" fmla="*/ 131 h 132"/>
                  <a:gd name="T38" fmla="*/ 0 w 43"/>
                  <a:gd name="T39" fmla="*/ 130 h 132"/>
                  <a:gd name="T40" fmla="*/ 0 w 43"/>
                  <a:gd name="T41" fmla="*/ 128 h 132"/>
                  <a:gd name="T42" fmla="*/ 0 w 43"/>
                  <a:gd name="T43" fmla="*/ 116 h 132"/>
                  <a:gd name="T44" fmla="*/ 0 w 43"/>
                  <a:gd name="T45" fmla="*/ 85 h 132"/>
                  <a:gd name="T46" fmla="*/ 0 w 43"/>
                  <a:gd name="T47" fmla="*/ 48 h 132"/>
                  <a:gd name="T48" fmla="*/ 0 w 43"/>
                  <a:gd name="T49" fmla="*/ 1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3"/>
                  <a:gd name="T76" fmla="*/ 0 h 132"/>
                  <a:gd name="T77" fmla="*/ 43 w 43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3" h="132">
                    <a:moveTo>
                      <a:pt x="42" y="17"/>
                    </a:moveTo>
                    <a:lnTo>
                      <a:pt x="43" y="12"/>
                    </a:lnTo>
                    <a:lnTo>
                      <a:pt x="42" y="7"/>
                    </a:lnTo>
                    <a:lnTo>
                      <a:pt x="38" y="3"/>
                    </a:lnTo>
                    <a:lnTo>
                      <a:pt x="32" y="1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4" y="5"/>
                    </a:lnTo>
                    <a:lnTo>
                      <a:pt x="12" y="10"/>
                    </a:lnTo>
                    <a:lnTo>
                      <a:pt x="1" y="37"/>
                    </a:lnTo>
                    <a:lnTo>
                      <a:pt x="0" y="66"/>
                    </a:lnTo>
                    <a:lnTo>
                      <a:pt x="2" y="96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5" y="130"/>
                    </a:lnTo>
                    <a:lnTo>
                      <a:pt x="6" y="131"/>
                    </a:lnTo>
                    <a:lnTo>
                      <a:pt x="9" y="132"/>
                    </a:lnTo>
                    <a:lnTo>
                      <a:pt x="12" y="132"/>
                    </a:lnTo>
                    <a:lnTo>
                      <a:pt x="14" y="131"/>
                    </a:lnTo>
                    <a:lnTo>
                      <a:pt x="17" y="130"/>
                    </a:lnTo>
                    <a:lnTo>
                      <a:pt x="19" y="128"/>
                    </a:lnTo>
                    <a:lnTo>
                      <a:pt x="20" y="116"/>
                    </a:lnTo>
                    <a:lnTo>
                      <a:pt x="24" y="85"/>
                    </a:lnTo>
                    <a:lnTo>
                      <a:pt x="32" y="48"/>
                    </a:ln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7" name="Freeform 104">
                <a:extLst>
                  <a:ext uri="{FF2B5EF4-FFF2-40B4-BE49-F238E27FC236}">
                    <a16:creationId xmlns:a16="http://schemas.microsoft.com/office/drawing/2014/main" id="{7B11DA5D-9AA9-4461-A3B5-E082BF160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" y="3068"/>
                <a:ext cx="17" cy="86"/>
              </a:xfrm>
              <a:custGeom>
                <a:avLst/>
                <a:gdLst>
                  <a:gd name="T0" fmla="*/ 1 w 34"/>
                  <a:gd name="T1" fmla="*/ 11 h 86"/>
                  <a:gd name="T2" fmla="*/ 1 w 34"/>
                  <a:gd name="T3" fmla="*/ 8 h 86"/>
                  <a:gd name="T4" fmla="*/ 1 w 34"/>
                  <a:gd name="T5" fmla="*/ 5 h 86"/>
                  <a:gd name="T6" fmla="*/ 1 w 34"/>
                  <a:gd name="T7" fmla="*/ 2 h 86"/>
                  <a:gd name="T8" fmla="*/ 1 w 34"/>
                  <a:gd name="T9" fmla="*/ 0 h 86"/>
                  <a:gd name="T10" fmla="*/ 1 w 34"/>
                  <a:gd name="T11" fmla="*/ 0 h 86"/>
                  <a:gd name="T12" fmla="*/ 1 w 34"/>
                  <a:gd name="T13" fmla="*/ 1 h 86"/>
                  <a:gd name="T14" fmla="*/ 1 w 34"/>
                  <a:gd name="T15" fmla="*/ 3 h 86"/>
                  <a:gd name="T16" fmla="*/ 1 w 34"/>
                  <a:gd name="T17" fmla="*/ 6 h 86"/>
                  <a:gd name="T18" fmla="*/ 1 w 34"/>
                  <a:gd name="T19" fmla="*/ 27 h 86"/>
                  <a:gd name="T20" fmla="*/ 0 w 34"/>
                  <a:gd name="T21" fmla="*/ 50 h 86"/>
                  <a:gd name="T22" fmla="*/ 1 w 34"/>
                  <a:gd name="T23" fmla="*/ 72 h 86"/>
                  <a:gd name="T24" fmla="*/ 1 w 34"/>
                  <a:gd name="T25" fmla="*/ 86 h 86"/>
                  <a:gd name="T26" fmla="*/ 1 w 34"/>
                  <a:gd name="T27" fmla="*/ 80 h 86"/>
                  <a:gd name="T28" fmla="*/ 1 w 34"/>
                  <a:gd name="T29" fmla="*/ 59 h 86"/>
                  <a:gd name="T30" fmla="*/ 1 w 34"/>
                  <a:gd name="T31" fmla="*/ 35 h 86"/>
                  <a:gd name="T32" fmla="*/ 1 w 34"/>
                  <a:gd name="T33" fmla="*/ 1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86"/>
                  <a:gd name="T53" fmla="*/ 34 w 34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86">
                    <a:moveTo>
                      <a:pt x="34" y="11"/>
                    </a:moveTo>
                    <a:lnTo>
                      <a:pt x="34" y="8"/>
                    </a:lnTo>
                    <a:lnTo>
                      <a:pt x="33" y="5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3" y="27"/>
                    </a:lnTo>
                    <a:lnTo>
                      <a:pt x="0" y="50"/>
                    </a:lnTo>
                    <a:lnTo>
                      <a:pt x="3" y="72"/>
                    </a:lnTo>
                    <a:lnTo>
                      <a:pt x="7" y="86"/>
                    </a:lnTo>
                    <a:lnTo>
                      <a:pt x="17" y="80"/>
                    </a:lnTo>
                    <a:lnTo>
                      <a:pt x="25" y="59"/>
                    </a:lnTo>
                    <a:lnTo>
                      <a:pt x="29" y="35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8" name="Freeform 105">
                <a:extLst>
                  <a:ext uri="{FF2B5EF4-FFF2-40B4-BE49-F238E27FC236}">
                    <a16:creationId xmlns:a16="http://schemas.microsoft.com/office/drawing/2014/main" id="{3FAEBE0F-6AEB-41D2-AFC1-3DF0AEB85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3032"/>
                <a:ext cx="254" cy="66"/>
              </a:xfrm>
              <a:custGeom>
                <a:avLst/>
                <a:gdLst>
                  <a:gd name="T0" fmla="*/ 0 w 509"/>
                  <a:gd name="T1" fmla="*/ 65 h 66"/>
                  <a:gd name="T2" fmla="*/ 0 w 509"/>
                  <a:gd name="T3" fmla="*/ 66 h 66"/>
                  <a:gd name="T4" fmla="*/ 0 w 509"/>
                  <a:gd name="T5" fmla="*/ 66 h 66"/>
                  <a:gd name="T6" fmla="*/ 0 w 509"/>
                  <a:gd name="T7" fmla="*/ 65 h 66"/>
                  <a:gd name="T8" fmla="*/ 0 w 509"/>
                  <a:gd name="T9" fmla="*/ 64 h 66"/>
                  <a:gd name="T10" fmla="*/ 0 w 509"/>
                  <a:gd name="T11" fmla="*/ 62 h 66"/>
                  <a:gd name="T12" fmla="*/ 0 w 509"/>
                  <a:gd name="T13" fmla="*/ 60 h 66"/>
                  <a:gd name="T14" fmla="*/ 0 w 509"/>
                  <a:gd name="T15" fmla="*/ 56 h 66"/>
                  <a:gd name="T16" fmla="*/ 0 w 509"/>
                  <a:gd name="T17" fmla="*/ 52 h 66"/>
                  <a:gd name="T18" fmla="*/ 0 w 509"/>
                  <a:gd name="T19" fmla="*/ 48 h 66"/>
                  <a:gd name="T20" fmla="*/ 0 w 509"/>
                  <a:gd name="T21" fmla="*/ 46 h 66"/>
                  <a:gd name="T22" fmla="*/ 0 w 509"/>
                  <a:gd name="T23" fmla="*/ 44 h 66"/>
                  <a:gd name="T24" fmla="*/ 0 w 509"/>
                  <a:gd name="T25" fmla="*/ 43 h 66"/>
                  <a:gd name="T26" fmla="*/ 0 w 509"/>
                  <a:gd name="T27" fmla="*/ 37 h 66"/>
                  <a:gd name="T28" fmla="*/ 0 w 509"/>
                  <a:gd name="T29" fmla="*/ 32 h 66"/>
                  <a:gd name="T30" fmla="*/ 0 w 509"/>
                  <a:gd name="T31" fmla="*/ 27 h 66"/>
                  <a:gd name="T32" fmla="*/ 0 w 509"/>
                  <a:gd name="T33" fmla="*/ 22 h 66"/>
                  <a:gd name="T34" fmla="*/ 0 w 509"/>
                  <a:gd name="T35" fmla="*/ 18 h 66"/>
                  <a:gd name="T36" fmla="*/ 0 w 509"/>
                  <a:gd name="T37" fmla="*/ 14 h 66"/>
                  <a:gd name="T38" fmla="*/ 0 w 509"/>
                  <a:gd name="T39" fmla="*/ 10 h 66"/>
                  <a:gd name="T40" fmla="*/ 0 w 509"/>
                  <a:gd name="T41" fmla="*/ 6 h 66"/>
                  <a:gd name="T42" fmla="*/ 0 w 509"/>
                  <a:gd name="T43" fmla="*/ 4 h 66"/>
                  <a:gd name="T44" fmla="*/ 0 w 509"/>
                  <a:gd name="T45" fmla="*/ 2 h 66"/>
                  <a:gd name="T46" fmla="*/ 0 w 509"/>
                  <a:gd name="T47" fmla="*/ 1 h 66"/>
                  <a:gd name="T48" fmla="*/ 0 w 509"/>
                  <a:gd name="T49" fmla="*/ 0 h 66"/>
                  <a:gd name="T50" fmla="*/ 0 w 509"/>
                  <a:gd name="T51" fmla="*/ 0 h 66"/>
                  <a:gd name="T52" fmla="*/ 0 w 509"/>
                  <a:gd name="T53" fmla="*/ 0 h 66"/>
                  <a:gd name="T54" fmla="*/ 0 w 509"/>
                  <a:gd name="T55" fmla="*/ 2 h 66"/>
                  <a:gd name="T56" fmla="*/ 0 w 509"/>
                  <a:gd name="T57" fmla="*/ 4 h 66"/>
                  <a:gd name="T58" fmla="*/ 0 w 509"/>
                  <a:gd name="T59" fmla="*/ 5 h 66"/>
                  <a:gd name="T60" fmla="*/ 0 w 509"/>
                  <a:gd name="T61" fmla="*/ 7 h 66"/>
                  <a:gd name="T62" fmla="*/ 0 w 509"/>
                  <a:gd name="T63" fmla="*/ 9 h 66"/>
                  <a:gd name="T64" fmla="*/ 0 w 509"/>
                  <a:gd name="T65" fmla="*/ 11 h 66"/>
                  <a:gd name="T66" fmla="*/ 0 w 509"/>
                  <a:gd name="T67" fmla="*/ 14 h 66"/>
                  <a:gd name="T68" fmla="*/ 0 w 509"/>
                  <a:gd name="T69" fmla="*/ 17 h 66"/>
                  <a:gd name="T70" fmla="*/ 0 w 509"/>
                  <a:gd name="T71" fmla="*/ 20 h 66"/>
                  <a:gd name="T72" fmla="*/ 0 w 509"/>
                  <a:gd name="T73" fmla="*/ 24 h 66"/>
                  <a:gd name="T74" fmla="*/ 0 w 509"/>
                  <a:gd name="T75" fmla="*/ 27 h 66"/>
                  <a:gd name="T76" fmla="*/ 0 w 509"/>
                  <a:gd name="T77" fmla="*/ 32 h 66"/>
                  <a:gd name="T78" fmla="*/ 0 w 509"/>
                  <a:gd name="T79" fmla="*/ 36 h 66"/>
                  <a:gd name="T80" fmla="*/ 0 w 509"/>
                  <a:gd name="T81" fmla="*/ 41 h 66"/>
                  <a:gd name="T82" fmla="*/ 0 w 509"/>
                  <a:gd name="T83" fmla="*/ 46 h 66"/>
                  <a:gd name="T84" fmla="*/ 0 w 509"/>
                  <a:gd name="T85" fmla="*/ 52 h 66"/>
                  <a:gd name="T86" fmla="*/ 0 w 509"/>
                  <a:gd name="T87" fmla="*/ 59 h 66"/>
                  <a:gd name="T88" fmla="*/ 0 w 509"/>
                  <a:gd name="T89" fmla="*/ 65 h 6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9"/>
                  <a:gd name="T136" fmla="*/ 0 h 66"/>
                  <a:gd name="T137" fmla="*/ 509 w 509"/>
                  <a:gd name="T138" fmla="*/ 66 h 6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9" h="66">
                    <a:moveTo>
                      <a:pt x="481" y="65"/>
                    </a:moveTo>
                    <a:lnTo>
                      <a:pt x="485" y="66"/>
                    </a:lnTo>
                    <a:lnTo>
                      <a:pt x="490" y="66"/>
                    </a:lnTo>
                    <a:lnTo>
                      <a:pt x="494" y="65"/>
                    </a:lnTo>
                    <a:lnTo>
                      <a:pt x="498" y="64"/>
                    </a:lnTo>
                    <a:lnTo>
                      <a:pt x="502" y="62"/>
                    </a:lnTo>
                    <a:lnTo>
                      <a:pt x="506" y="60"/>
                    </a:lnTo>
                    <a:lnTo>
                      <a:pt x="507" y="56"/>
                    </a:lnTo>
                    <a:lnTo>
                      <a:pt x="509" y="52"/>
                    </a:lnTo>
                    <a:lnTo>
                      <a:pt x="507" y="48"/>
                    </a:lnTo>
                    <a:lnTo>
                      <a:pt x="504" y="46"/>
                    </a:lnTo>
                    <a:lnTo>
                      <a:pt x="500" y="44"/>
                    </a:lnTo>
                    <a:lnTo>
                      <a:pt x="495" y="43"/>
                    </a:lnTo>
                    <a:lnTo>
                      <a:pt x="462" y="37"/>
                    </a:lnTo>
                    <a:lnTo>
                      <a:pt x="429" y="32"/>
                    </a:lnTo>
                    <a:lnTo>
                      <a:pt x="391" y="27"/>
                    </a:lnTo>
                    <a:lnTo>
                      <a:pt x="353" y="22"/>
                    </a:lnTo>
                    <a:lnTo>
                      <a:pt x="313" y="18"/>
                    </a:lnTo>
                    <a:lnTo>
                      <a:pt x="273" y="14"/>
                    </a:lnTo>
                    <a:lnTo>
                      <a:pt x="233" y="10"/>
                    </a:lnTo>
                    <a:lnTo>
                      <a:pt x="195" y="6"/>
                    </a:lnTo>
                    <a:lnTo>
                      <a:pt x="159" y="4"/>
                    </a:lnTo>
                    <a:lnTo>
                      <a:pt x="124" y="2"/>
                    </a:lnTo>
                    <a:lnTo>
                      <a:pt x="92" y="1"/>
                    </a:lnTo>
                    <a:lnTo>
                      <a:pt x="64" y="0"/>
                    </a:lnTo>
                    <a:lnTo>
                      <a:pt x="39" y="0"/>
                    </a:lnTo>
                    <a:lnTo>
                      <a:pt x="20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10" y="5"/>
                    </a:lnTo>
                    <a:lnTo>
                      <a:pt x="25" y="7"/>
                    </a:lnTo>
                    <a:lnTo>
                      <a:pt x="44" y="9"/>
                    </a:lnTo>
                    <a:lnTo>
                      <a:pt x="67" y="11"/>
                    </a:lnTo>
                    <a:lnTo>
                      <a:pt x="95" y="14"/>
                    </a:lnTo>
                    <a:lnTo>
                      <a:pt x="125" y="17"/>
                    </a:lnTo>
                    <a:lnTo>
                      <a:pt x="159" y="20"/>
                    </a:lnTo>
                    <a:lnTo>
                      <a:pt x="194" y="24"/>
                    </a:lnTo>
                    <a:lnTo>
                      <a:pt x="231" y="27"/>
                    </a:lnTo>
                    <a:lnTo>
                      <a:pt x="267" y="32"/>
                    </a:lnTo>
                    <a:lnTo>
                      <a:pt x="305" y="36"/>
                    </a:lnTo>
                    <a:lnTo>
                      <a:pt x="343" y="41"/>
                    </a:lnTo>
                    <a:lnTo>
                      <a:pt x="381" y="46"/>
                    </a:lnTo>
                    <a:lnTo>
                      <a:pt x="416" y="52"/>
                    </a:lnTo>
                    <a:lnTo>
                      <a:pt x="450" y="59"/>
                    </a:lnTo>
                    <a:lnTo>
                      <a:pt x="481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9" name="Freeform 106">
                <a:extLst>
                  <a:ext uri="{FF2B5EF4-FFF2-40B4-BE49-F238E27FC236}">
                    <a16:creationId xmlns:a16="http://schemas.microsoft.com/office/drawing/2014/main" id="{BDB5251B-0650-4CFB-99AE-FAFAD98E3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" y="3065"/>
                <a:ext cx="213" cy="77"/>
              </a:xfrm>
              <a:custGeom>
                <a:avLst/>
                <a:gdLst>
                  <a:gd name="T0" fmla="*/ 0 w 427"/>
                  <a:gd name="T1" fmla="*/ 77 h 77"/>
                  <a:gd name="T2" fmla="*/ 0 w 427"/>
                  <a:gd name="T3" fmla="*/ 77 h 77"/>
                  <a:gd name="T4" fmla="*/ 0 w 427"/>
                  <a:gd name="T5" fmla="*/ 75 h 77"/>
                  <a:gd name="T6" fmla="*/ 0 w 427"/>
                  <a:gd name="T7" fmla="*/ 73 h 77"/>
                  <a:gd name="T8" fmla="*/ 0 w 427"/>
                  <a:gd name="T9" fmla="*/ 69 h 77"/>
                  <a:gd name="T10" fmla="*/ 0 w 427"/>
                  <a:gd name="T11" fmla="*/ 66 h 77"/>
                  <a:gd name="T12" fmla="*/ 0 w 427"/>
                  <a:gd name="T13" fmla="*/ 63 h 77"/>
                  <a:gd name="T14" fmla="*/ 0 w 427"/>
                  <a:gd name="T15" fmla="*/ 60 h 77"/>
                  <a:gd name="T16" fmla="*/ 0 w 427"/>
                  <a:gd name="T17" fmla="*/ 59 h 77"/>
                  <a:gd name="T18" fmla="*/ 0 w 427"/>
                  <a:gd name="T19" fmla="*/ 53 h 77"/>
                  <a:gd name="T20" fmla="*/ 0 w 427"/>
                  <a:gd name="T21" fmla="*/ 47 h 77"/>
                  <a:gd name="T22" fmla="*/ 0 w 427"/>
                  <a:gd name="T23" fmla="*/ 41 h 77"/>
                  <a:gd name="T24" fmla="*/ 0 w 427"/>
                  <a:gd name="T25" fmla="*/ 35 h 77"/>
                  <a:gd name="T26" fmla="*/ 0 w 427"/>
                  <a:gd name="T27" fmla="*/ 30 h 77"/>
                  <a:gd name="T28" fmla="*/ 0 w 427"/>
                  <a:gd name="T29" fmla="*/ 24 h 77"/>
                  <a:gd name="T30" fmla="*/ 0 w 427"/>
                  <a:gd name="T31" fmla="*/ 19 h 77"/>
                  <a:gd name="T32" fmla="*/ 0 w 427"/>
                  <a:gd name="T33" fmla="*/ 15 h 77"/>
                  <a:gd name="T34" fmla="*/ 0 w 427"/>
                  <a:gd name="T35" fmla="*/ 11 h 77"/>
                  <a:gd name="T36" fmla="*/ 0 w 427"/>
                  <a:gd name="T37" fmla="*/ 8 h 77"/>
                  <a:gd name="T38" fmla="*/ 0 w 427"/>
                  <a:gd name="T39" fmla="*/ 5 h 77"/>
                  <a:gd name="T40" fmla="*/ 0 w 427"/>
                  <a:gd name="T41" fmla="*/ 3 h 77"/>
                  <a:gd name="T42" fmla="*/ 0 w 427"/>
                  <a:gd name="T43" fmla="*/ 1 h 77"/>
                  <a:gd name="T44" fmla="*/ 0 w 427"/>
                  <a:gd name="T45" fmla="*/ 1 h 77"/>
                  <a:gd name="T46" fmla="*/ 0 w 427"/>
                  <a:gd name="T47" fmla="*/ 0 h 77"/>
                  <a:gd name="T48" fmla="*/ 0 w 427"/>
                  <a:gd name="T49" fmla="*/ 1 h 77"/>
                  <a:gd name="T50" fmla="*/ 0 w 427"/>
                  <a:gd name="T51" fmla="*/ 4 h 77"/>
                  <a:gd name="T52" fmla="*/ 0 w 427"/>
                  <a:gd name="T53" fmla="*/ 7 h 77"/>
                  <a:gd name="T54" fmla="*/ 0 w 427"/>
                  <a:gd name="T55" fmla="*/ 10 h 77"/>
                  <a:gd name="T56" fmla="*/ 0 w 427"/>
                  <a:gd name="T57" fmla="*/ 14 h 77"/>
                  <a:gd name="T58" fmla="*/ 0 w 427"/>
                  <a:gd name="T59" fmla="*/ 18 h 77"/>
                  <a:gd name="T60" fmla="*/ 0 w 427"/>
                  <a:gd name="T61" fmla="*/ 22 h 77"/>
                  <a:gd name="T62" fmla="*/ 0 w 427"/>
                  <a:gd name="T63" fmla="*/ 27 h 77"/>
                  <a:gd name="T64" fmla="*/ 0 w 427"/>
                  <a:gd name="T65" fmla="*/ 32 h 77"/>
                  <a:gd name="T66" fmla="*/ 0 w 427"/>
                  <a:gd name="T67" fmla="*/ 37 h 77"/>
                  <a:gd name="T68" fmla="*/ 0 w 427"/>
                  <a:gd name="T69" fmla="*/ 42 h 77"/>
                  <a:gd name="T70" fmla="*/ 0 w 427"/>
                  <a:gd name="T71" fmla="*/ 47 h 77"/>
                  <a:gd name="T72" fmla="*/ 0 w 427"/>
                  <a:gd name="T73" fmla="*/ 52 h 77"/>
                  <a:gd name="T74" fmla="*/ 0 w 427"/>
                  <a:gd name="T75" fmla="*/ 58 h 77"/>
                  <a:gd name="T76" fmla="*/ 0 w 427"/>
                  <a:gd name="T77" fmla="*/ 64 h 77"/>
                  <a:gd name="T78" fmla="*/ 0 w 427"/>
                  <a:gd name="T79" fmla="*/ 71 h 77"/>
                  <a:gd name="T80" fmla="*/ 0 w 427"/>
                  <a:gd name="T81" fmla="*/ 77 h 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7"/>
                  <a:gd name="T124" fmla="*/ 0 h 77"/>
                  <a:gd name="T125" fmla="*/ 427 w 427"/>
                  <a:gd name="T126" fmla="*/ 77 h 7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7" h="77">
                    <a:moveTo>
                      <a:pt x="412" y="77"/>
                    </a:moveTo>
                    <a:lnTo>
                      <a:pt x="417" y="77"/>
                    </a:lnTo>
                    <a:lnTo>
                      <a:pt x="421" y="75"/>
                    </a:lnTo>
                    <a:lnTo>
                      <a:pt x="424" y="73"/>
                    </a:lnTo>
                    <a:lnTo>
                      <a:pt x="427" y="69"/>
                    </a:lnTo>
                    <a:lnTo>
                      <a:pt x="427" y="66"/>
                    </a:lnTo>
                    <a:lnTo>
                      <a:pt x="425" y="63"/>
                    </a:lnTo>
                    <a:lnTo>
                      <a:pt x="421" y="60"/>
                    </a:lnTo>
                    <a:lnTo>
                      <a:pt x="417" y="59"/>
                    </a:lnTo>
                    <a:lnTo>
                      <a:pt x="390" y="53"/>
                    </a:lnTo>
                    <a:lnTo>
                      <a:pt x="362" y="47"/>
                    </a:lnTo>
                    <a:lnTo>
                      <a:pt x="332" y="41"/>
                    </a:lnTo>
                    <a:lnTo>
                      <a:pt x="299" y="35"/>
                    </a:lnTo>
                    <a:lnTo>
                      <a:pt x="267" y="30"/>
                    </a:lnTo>
                    <a:lnTo>
                      <a:pt x="234" y="24"/>
                    </a:lnTo>
                    <a:lnTo>
                      <a:pt x="200" y="19"/>
                    </a:lnTo>
                    <a:lnTo>
                      <a:pt x="169" y="15"/>
                    </a:lnTo>
                    <a:lnTo>
                      <a:pt x="138" y="11"/>
                    </a:lnTo>
                    <a:lnTo>
                      <a:pt x="110" y="8"/>
                    </a:lnTo>
                    <a:lnTo>
                      <a:pt x="82" y="5"/>
                    </a:lnTo>
                    <a:lnTo>
                      <a:pt x="58" y="3"/>
                    </a:lnTo>
                    <a:lnTo>
                      <a:pt x="38" y="1"/>
                    </a:lnTo>
                    <a:lnTo>
                      <a:pt x="20" y="1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12" y="7"/>
                    </a:lnTo>
                    <a:lnTo>
                      <a:pt x="27" y="10"/>
                    </a:lnTo>
                    <a:lnTo>
                      <a:pt x="46" y="14"/>
                    </a:lnTo>
                    <a:lnTo>
                      <a:pt x="69" y="18"/>
                    </a:lnTo>
                    <a:lnTo>
                      <a:pt x="95" y="22"/>
                    </a:lnTo>
                    <a:lnTo>
                      <a:pt x="124" y="27"/>
                    </a:lnTo>
                    <a:lnTo>
                      <a:pt x="156" y="32"/>
                    </a:lnTo>
                    <a:lnTo>
                      <a:pt x="188" y="37"/>
                    </a:lnTo>
                    <a:lnTo>
                      <a:pt x="222" y="42"/>
                    </a:lnTo>
                    <a:lnTo>
                      <a:pt x="257" y="47"/>
                    </a:lnTo>
                    <a:lnTo>
                      <a:pt x="291" y="52"/>
                    </a:lnTo>
                    <a:lnTo>
                      <a:pt x="324" y="58"/>
                    </a:lnTo>
                    <a:lnTo>
                      <a:pt x="356" y="64"/>
                    </a:lnTo>
                    <a:lnTo>
                      <a:pt x="385" y="71"/>
                    </a:lnTo>
                    <a:lnTo>
                      <a:pt x="412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0" name="Freeform 107">
                <a:extLst>
                  <a:ext uri="{FF2B5EF4-FFF2-40B4-BE49-F238E27FC236}">
                    <a16:creationId xmlns:a16="http://schemas.microsoft.com/office/drawing/2014/main" id="{8214A87A-0246-4EA4-9879-8EDBC758F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3155"/>
                <a:ext cx="27" cy="51"/>
              </a:xfrm>
              <a:custGeom>
                <a:avLst/>
                <a:gdLst>
                  <a:gd name="T0" fmla="*/ 0 w 54"/>
                  <a:gd name="T1" fmla="*/ 38 h 51"/>
                  <a:gd name="T2" fmla="*/ 0 w 54"/>
                  <a:gd name="T3" fmla="*/ 42 h 51"/>
                  <a:gd name="T4" fmla="*/ 1 w 54"/>
                  <a:gd name="T5" fmla="*/ 46 h 51"/>
                  <a:gd name="T6" fmla="*/ 1 w 54"/>
                  <a:gd name="T7" fmla="*/ 49 h 51"/>
                  <a:gd name="T8" fmla="*/ 1 w 54"/>
                  <a:gd name="T9" fmla="*/ 51 h 51"/>
                  <a:gd name="T10" fmla="*/ 1 w 54"/>
                  <a:gd name="T11" fmla="*/ 51 h 51"/>
                  <a:gd name="T12" fmla="*/ 1 w 54"/>
                  <a:gd name="T13" fmla="*/ 50 h 51"/>
                  <a:gd name="T14" fmla="*/ 1 w 54"/>
                  <a:gd name="T15" fmla="*/ 47 h 51"/>
                  <a:gd name="T16" fmla="*/ 1 w 54"/>
                  <a:gd name="T17" fmla="*/ 44 h 51"/>
                  <a:gd name="T18" fmla="*/ 1 w 54"/>
                  <a:gd name="T19" fmla="*/ 33 h 51"/>
                  <a:gd name="T20" fmla="*/ 1 w 54"/>
                  <a:gd name="T21" fmla="*/ 18 h 51"/>
                  <a:gd name="T22" fmla="*/ 1 w 54"/>
                  <a:gd name="T23" fmla="*/ 6 h 51"/>
                  <a:gd name="T24" fmla="*/ 1 w 54"/>
                  <a:gd name="T25" fmla="*/ 0 h 51"/>
                  <a:gd name="T26" fmla="*/ 1 w 54"/>
                  <a:gd name="T27" fmla="*/ 2 h 51"/>
                  <a:gd name="T28" fmla="*/ 1 w 54"/>
                  <a:gd name="T29" fmla="*/ 4 h 51"/>
                  <a:gd name="T30" fmla="*/ 1 w 54"/>
                  <a:gd name="T31" fmla="*/ 8 h 51"/>
                  <a:gd name="T32" fmla="*/ 1 w 54"/>
                  <a:gd name="T33" fmla="*/ 12 h 51"/>
                  <a:gd name="T34" fmla="*/ 1 w 54"/>
                  <a:gd name="T35" fmla="*/ 17 h 51"/>
                  <a:gd name="T36" fmla="*/ 1 w 54"/>
                  <a:gd name="T37" fmla="*/ 23 h 51"/>
                  <a:gd name="T38" fmla="*/ 1 w 54"/>
                  <a:gd name="T39" fmla="*/ 31 h 51"/>
                  <a:gd name="T40" fmla="*/ 0 w 54"/>
                  <a:gd name="T41" fmla="*/ 38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4"/>
                  <a:gd name="T64" fmla="*/ 0 h 51"/>
                  <a:gd name="T65" fmla="*/ 54 w 54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4" h="51">
                    <a:moveTo>
                      <a:pt x="0" y="38"/>
                    </a:moveTo>
                    <a:lnTo>
                      <a:pt x="0" y="42"/>
                    </a:lnTo>
                    <a:lnTo>
                      <a:pt x="1" y="46"/>
                    </a:lnTo>
                    <a:lnTo>
                      <a:pt x="5" y="49"/>
                    </a:lnTo>
                    <a:lnTo>
                      <a:pt x="9" y="51"/>
                    </a:lnTo>
                    <a:lnTo>
                      <a:pt x="15" y="51"/>
                    </a:lnTo>
                    <a:lnTo>
                      <a:pt x="20" y="50"/>
                    </a:lnTo>
                    <a:lnTo>
                      <a:pt x="24" y="47"/>
                    </a:lnTo>
                    <a:lnTo>
                      <a:pt x="27" y="44"/>
                    </a:lnTo>
                    <a:lnTo>
                      <a:pt x="36" y="33"/>
                    </a:lnTo>
                    <a:lnTo>
                      <a:pt x="47" y="18"/>
                    </a:lnTo>
                    <a:lnTo>
                      <a:pt x="54" y="6"/>
                    </a:lnTo>
                    <a:lnTo>
                      <a:pt x="51" y="0"/>
                    </a:lnTo>
                    <a:lnTo>
                      <a:pt x="44" y="2"/>
                    </a:lnTo>
                    <a:lnTo>
                      <a:pt x="38" y="4"/>
                    </a:lnTo>
                    <a:lnTo>
                      <a:pt x="30" y="8"/>
                    </a:lnTo>
                    <a:lnTo>
                      <a:pt x="21" y="12"/>
                    </a:lnTo>
                    <a:lnTo>
                      <a:pt x="15" y="17"/>
                    </a:lnTo>
                    <a:lnTo>
                      <a:pt x="8" y="23"/>
                    </a:lnTo>
                    <a:lnTo>
                      <a:pt x="4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1" name="Freeform 108">
                <a:extLst>
                  <a:ext uri="{FF2B5EF4-FFF2-40B4-BE49-F238E27FC236}">
                    <a16:creationId xmlns:a16="http://schemas.microsoft.com/office/drawing/2014/main" id="{8B5CCBE7-5F83-4A87-A767-B2245F1AC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3108"/>
                <a:ext cx="21" cy="90"/>
              </a:xfrm>
              <a:custGeom>
                <a:avLst/>
                <a:gdLst>
                  <a:gd name="T0" fmla="*/ 0 w 42"/>
                  <a:gd name="T1" fmla="*/ 79 h 90"/>
                  <a:gd name="T2" fmla="*/ 0 w 42"/>
                  <a:gd name="T3" fmla="*/ 83 h 90"/>
                  <a:gd name="T4" fmla="*/ 1 w 42"/>
                  <a:gd name="T5" fmla="*/ 86 h 90"/>
                  <a:gd name="T6" fmla="*/ 1 w 42"/>
                  <a:gd name="T7" fmla="*/ 89 h 90"/>
                  <a:gd name="T8" fmla="*/ 1 w 42"/>
                  <a:gd name="T9" fmla="*/ 90 h 90"/>
                  <a:gd name="T10" fmla="*/ 1 w 42"/>
                  <a:gd name="T11" fmla="*/ 90 h 90"/>
                  <a:gd name="T12" fmla="*/ 1 w 42"/>
                  <a:gd name="T13" fmla="*/ 89 h 90"/>
                  <a:gd name="T14" fmla="*/ 1 w 42"/>
                  <a:gd name="T15" fmla="*/ 86 h 90"/>
                  <a:gd name="T16" fmla="*/ 1 w 42"/>
                  <a:gd name="T17" fmla="*/ 83 h 90"/>
                  <a:gd name="T18" fmla="*/ 1 w 42"/>
                  <a:gd name="T19" fmla="*/ 59 h 90"/>
                  <a:gd name="T20" fmla="*/ 1 w 42"/>
                  <a:gd name="T21" fmla="*/ 32 h 90"/>
                  <a:gd name="T22" fmla="*/ 1 w 42"/>
                  <a:gd name="T23" fmla="*/ 10 h 90"/>
                  <a:gd name="T24" fmla="*/ 1 w 42"/>
                  <a:gd name="T25" fmla="*/ 0 h 90"/>
                  <a:gd name="T26" fmla="*/ 1 w 42"/>
                  <a:gd name="T27" fmla="*/ 12 h 90"/>
                  <a:gd name="T28" fmla="*/ 1 w 42"/>
                  <a:gd name="T29" fmla="*/ 33 h 90"/>
                  <a:gd name="T30" fmla="*/ 1 w 42"/>
                  <a:gd name="T31" fmla="*/ 56 h 90"/>
                  <a:gd name="T32" fmla="*/ 0 w 42"/>
                  <a:gd name="T33" fmla="*/ 79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90"/>
                  <a:gd name="T53" fmla="*/ 42 w 42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90">
                    <a:moveTo>
                      <a:pt x="0" y="79"/>
                    </a:moveTo>
                    <a:lnTo>
                      <a:pt x="0" y="83"/>
                    </a:lnTo>
                    <a:lnTo>
                      <a:pt x="1" y="86"/>
                    </a:lnTo>
                    <a:lnTo>
                      <a:pt x="5" y="89"/>
                    </a:lnTo>
                    <a:lnTo>
                      <a:pt x="9" y="90"/>
                    </a:lnTo>
                    <a:lnTo>
                      <a:pt x="15" y="90"/>
                    </a:lnTo>
                    <a:lnTo>
                      <a:pt x="19" y="89"/>
                    </a:lnTo>
                    <a:lnTo>
                      <a:pt x="23" y="86"/>
                    </a:lnTo>
                    <a:lnTo>
                      <a:pt x="24" y="83"/>
                    </a:lnTo>
                    <a:lnTo>
                      <a:pt x="31" y="59"/>
                    </a:lnTo>
                    <a:lnTo>
                      <a:pt x="39" y="32"/>
                    </a:lnTo>
                    <a:lnTo>
                      <a:pt x="42" y="10"/>
                    </a:lnTo>
                    <a:lnTo>
                      <a:pt x="38" y="0"/>
                    </a:lnTo>
                    <a:lnTo>
                      <a:pt x="27" y="12"/>
                    </a:lnTo>
                    <a:lnTo>
                      <a:pt x="15" y="33"/>
                    </a:lnTo>
                    <a:lnTo>
                      <a:pt x="5" y="56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2" name="Freeform 109">
                <a:extLst>
                  <a:ext uri="{FF2B5EF4-FFF2-40B4-BE49-F238E27FC236}">
                    <a16:creationId xmlns:a16="http://schemas.microsoft.com/office/drawing/2014/main" id="{1198456C-754C-46FF-9569-449F1D5BC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" y="3113"/>
                <a:ext cx="93" cy="320"/>
              </a:xfrm>
              <a:custGeom>
                <a:avLst/>
                <a:gdLst>
                  <a:gd name="T0" fmla="*/ 1 w 186"/>
                  <a:gd name="T1" fmla="*/ 0 h 320"/>
                  <a:gd name="T2" fmla="*/ 1 w 186"/>
                  <a:gd name="T3" fmla="*/ 2 h 320"/>
                  <a:gd name="T4" fmla="*/ 1 w 186"/>
                  <a:gd name="T5" fmla="*/ 8 h 320"/>
                  <a:gd name="T6" fmla="*/ 1 w 186"/>
                  <a:gd name="T7" fmla="*/ 16 h 320"/>
                  <a:gd name="T8" fmla="*/ 1 w 186"/>
                  <a:gd name="T9" fmla="*/ 27 h 320"/>
                  <a:gd name="T10" fmla="*/ 1 w 186"/>
                  <a:gd name="T11" fmla="*/ 40 h 320"/>
                  <a:gd name="T12" fmla="*/ 1 w 186"/>
                  <a:gd name="T13" fmla="*/ 54 h 320"/>
                  <a:gd name="T14" fmla="*/ 1 w 186"/>
                  <a:gd name="T15" fmla="*/ 72 h 320"/>
                  <a:gd name="T16" fmla="*/ 1 w 186"/>
                  <a:gd name="T17" fmla="*/ 89 h 320"/>
                  <a:gd name="T18" fmla="*/ 1 w 186"/>
                  <a:gd name="T19" fmla="*/ 118 h 320"/>
                  <a:gd name="T20" fmla="*/ 1 w 186"/>
                  <a:gd name="T21" fmla="*/ 146 h 320"/>
                  <a:gd name="T22" fmla="*/ 1 w 186"/>
                  <a:gd name="T23" fmla="*/ 176 h 320"/>
                  <a:gd name="T24" fmla="*/ 0 w 186"/>
                  <a:gd name="T25" fmla="*/ 206 h 320"/>
                  <a:gd name="T26" fmla="*/ 1 w 186"/>
                  <a:gd name="T27" fmla="*/ 234 h 320"/>
                  <a:gd name="T28" fmla="*/ 1 w 186"/>
                  <a:gd name="T29" fmla="*/ 262 h 320"/>
                  <a:gd name="T30" fmla="*/ 1 w 186"/>
                  <a:gd name="T31" fmla="*/ 288 h 320"/>
                  <a:gd name="T32" fmla="*/ 1 w 186"/>
                  <a:gd name="T33" fmla="*/ 314 h 320"/>
                  <a:gd name="T34" fmla="*/ 1 w 186"/>
                  <a:gd name="T35" fmla="*/ 318 h 320"/>
                  <a:gd name="T36" fmla="*/ 1 w 186"/>
                  <a:gd name="T37" fmla="*/ 320 h 320"/>
                  <a:gd name="T38" fmla="*/ 1 w 186"/>
                  <a:gd name="T39" fmla="*/ 320 h 320"/>
                  <a:gd name="T40" fmla="*/ 1 w 186"/>
                  <a:gd name="T41" fmla="*/ 318 h 320"/>
                  <a:gd name="T42" fmla="*/ 1 w 186"/>
                  <a:gd name="T43" fmla="*/ 314 h 320"/>
                  <a:gd name="T44" fmla="*/ 1 w 186"/>
                  <a:gd name="T45" fmla="*/ 309 h 320"/>
                  <a:gd name="T46" fmla="*/ 1 w 186"/>
                  <a:gd name="T47" fmla="*/ 304 h 320"/>
                  <a:gd name="T48" fmla="*/ 1 w 186"/>
                  <a:gd name="T49" fmla="*/ 298 h 320"/>
                  <a:gd name="T50" fmla="*/ 1 w 186"/>
                  <a:gd name="T51" fmla="*/ 267 h 320"/>
                  <a:gd name="T52" fmla="*/ 1 w 186"/>
                  <a:gd name="T53" fmla="*/ 237 h 320"/>
                  <a:gd name="T54" fmla="*/ 1 w 186"/>
                  <a:gd name="T55" fmla="*/ 209 h 320"/>
                  <a:gd name="T56" fmla="*/ 1 w 186"/>
                  <a:gd name="T57" fmla="*/ 181 h 320"/>
                  <a:gd name="T58" fmla="*/ 1 w 186"/>
                  <a:gd name="T59" fmla="*/ 154 h 320"/>
                  <a:gd name="T60" fmla="*/ 1 w 186"/>
                  <a:gd name="T61" fmla="*/ 130 h 320"/>
                  <a:gd name="T62" fmla="*/ 1 w 186"/>
                  <a:gd name="T63" fmla="*/ 107 h 320"/>
                  <a:gd name="T64" fmla="*/ 1 w 186"/>
                  <a:gd name="T65" fmla="*/ 86 h 320"/>
                  <a:gd name="T66" fmla="*/ 1 w 186"/>
                  <a:gd name="T67" fmla="*/ 67 h 320"/>
                  <a:gd name="T68" fmla="*/ 1 w 186"/>
                  <a:gd name="T69" fmla="*/ 50 h 320"/>
                  <a:gd name="T70" fmla="*/ 1 w 186"/>
                  <a:gd name="T71" fmla="*/ 36 h 320"/>
                  <a:gd name="T72" fmla="*/ 1 w 186"/>
                  <a:gd name="T73" fmla="*/ 24 h 320"/>
                  <a:gd name="T74" fmla="*/ 1 w 186"/>
                  <a:gd name="T75" fmla="*/ 13 h 320"/>
                  <a:gd name="T76" fmla="*/ 1 w 186"/>
                  <a:gd name="T77" fmla="*/ 6 h 320"/>
                  <a:gd name="T78" fmla="*/ 1 w 186"/>
                  <a:gd name="T79" fmla="*/ 1 h 320"/>
                  <a:gd name="T80" fmla="*/ 1 w 186"/>
                  <a:gd name="T81" fmla="*/ 0 h 3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6"/>
                  <a:gd name="T124" fmla="*/ 0 h 320"/>
                  <a:gd name="T125" fmla="*/ 186 w 186"/>
                  <a:gd name="T126" fmla="*/ 320 h 3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6" h="320">
                    <a:moveTo>
                      <a:pt x="186" y="0"/>
                    </a:moveTo>
                    <a:lnTo>
                      <a:pt x="160" y="2"/>
                    </a:lnTo>
                    <a:lnTo>
                      <a:pt x="136" y="8"/>
                    </a:lnTo>
                    <a:lnTo>
                      <a:pt x="114" y="16"/>
                    </a:lnTo>
                    <a:lnTo>
                      <a:pt x="93" y="27"/>
                    </a:lnTo>
                    <a:lnTo>
                      <a:pt x="75" y="40"/>
                    </a:lnTo>
                    <a:lnTo>
                      <a:pt x="57" y="54"/>
                    </a:lnTo>
                    <a:lnTo>
                      <a:pt x="44" y="72"/>
                    </a:lnTo>
                    <a:lnTo>
                      <a:pt x="32" y="89"/>
                    </a:lnTo>
                    <a:lnTo>
                      <a:pt x="17" y="118"/>
                    </a:lnTo>
                    <a:lnTo>
                      <a:pt x="7" y="146"/>
                    </a:lnTo>
                    <a:lnTo>
                      <a:pt x="2" y="176"/>
                    </a:lnTo>
                    <a:lnTo>
                      <a:pt x="0" y="206"/>
                    </a:lnTo>
                    <a:lnTo>
                      <a:pt x="6" y="234"/>
                    </a:lnTo>
                    <a:lnTo>
                      <a:pt x="15" y="262"/>
                    </a:lnTo>
                    <a:lnTo>
                      <a:pt x="32" y="288"/>
                    </a:lnTo>
                    <a:lnTo>
                      <a:pt x="53" y="314"/>
                    </a:lnTo>
                    <a:lnTo>
                      <a:pt x="59" y="318"/>
                    </a:lnTo>
                    <a:lnTo>
                      <a:pt x="65" y="320"/>
                    </a:lnTo>
                    <a:lnTo>
                      <a:pt x="72" y="320"/>
                    </a:lnTo>
                    <a:lnTo>
                      <a:pt x="80" y="318"/>
                    </a:lnTo>
                    <a:lnTo>
                      <a:pt x="86" y="314"/>
                    </a:lnTo>
                    <a:lnTo>
                      <a:pt x="89" y="309"/>
                    </a:lnTo>
                    <a:lnTo>
                      <a:pt x="89" y="304"/>
                    </a:lnTo>
                    <a:lnTo>
                      <a:pt x="86" y="298"/>
                    </a:lnTo>
                    <a:lnTo>
                      <a:pt x="61" y="267"/>
                    </a:lnTo>
                    <a:lnTo>
                      <a:pt x="47" y="237"/>
                    </a:lnTo>
                    <a:lnTo>
                      <a:pt x="38" y="209"/>
                    </a:lnTo>
                    <a:lnTo>
                      <a:pt x="37" y="181"/>
                    </a:lnTo>
                    <a:lnTo>
                      <a:pt x="42" y="154"/>
                    </a:lnTo>
                    <a:lnTo>
                      <a:pt x="51" y="130"/>
                    </a:lnTo>
                    <a:lnTo>
                      <a:pt x="64" y="107"/>
                    </a:lnTo>
                    <a:lnTo>
                      <a:pt x="79" y="86"/>
                    </a:lnTo>
                    <a:lnTo>
                      <a:pt x="97" y="67"/>
                    </a:lnTo>
                    <a:lnTo>
                      <a:pt x="114" y="50"/>
                    </a:lnTo>
                    <a:lnTo>
                      <a:pt x="132" y="36"/>
                    </a:lnTo>
                    <a:lnTo>
                      <a:pt x="150" y="24"/>
                    </a:lnTo>
                    <a:lnTo>
                      <a:pt x="164" y="13"/>
                    </a:lnTo>
                    <a:lnTo>
                      <a:pt x="175" y="6"/>
                    </a:lnTo>
                    <a:lnTo>
                      <a:pt x="183" y="1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3" name="Freeform 110">
                <a:extLst>
                  <a:ext uri="{FF2B5EF4-FFF2-40B4-BE49-F238E27FC236}">
                    <a16:creationId xmlns:a16="http://schemas.microsoft.com/office/drawing/2014/main" id="{A22F13F6-F051-4EA1-A649-AC82F2938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" y="3292"/>
                <a:ext cx="65" cy="321"/>
              </a:xfrm>
              <a:custGeom>
                <a:avLst/>
                <a:gdLst>
                  <a:gd name="T0" fmla="*/ 0 w 131"/>
                  <a:gd name="T1" fmla="*/ 3 h 321"/>
                  <a:gd name="T2" fmla="*/ 0 w 131"/>
                  <a:gd name="T3" fmla="*/ 34 h 321"/>
                  <a:gd name="T4" fmla="*/ 0 w 131"/>
                  <a:gd name="T5" fmla="*/ 66 h 321"/>
                  <a:gd name="T6" fmla="*/ 0 w 131"/>
                  <a:gd name="T7" fmla="*/ 102 h 321"/>
                  <a:gd name="T8" fmla="*/ 0 w 131"/>
                  <a:gd name="T9" fmla="*/ 140 h 321"/>
                  <a:gd name="T10" fmla="*/ 0 w 131"/>
                  <a:gd name="T11" fmla="*/ 178 h 321"/>
                  <a:gd name="T12" fmla="*/ 0 w 131"/>
                  <a:gd name="T13" fmla="*/ 215 h 321"/>
                  <a:gd name="T14" fmla="*/ 0 w 131"/>
                  <a:gd name="T15" fmla="*/ 250 h 321"/>
                  <a:gd name="T16" fmla="*/ 0 w 131"/>
                  <a:gd name="T17" fmla="*/ 284 h 321"/>
                  <a:gd name="T18" fmla="*/ 0 w 131"/>
                  <a:gd name="T19" fmla="*/ 288 h 321"/>
                  <a:gd name="T20" fmla="*/ 0 w 131"/>
                  <a:gd name="T21" fmla="*/ 293 h 321"/>
                  <a:gd name="T22" fmla="*/ 0 w 131"/>
                  <a:gd name="T23" fmla="*/ 299 h 321"/>
                  <a:gd name="T24" fmla="*/ 0 w 131"/>
                  <a:gd name="T25" fmla="*/ 305 h 321"/>
                  <a:gd name="T26" fmla="*/ 0 w 131"/>
                  <a:gd name="T27" fmla="*/ 310 h 321"/>
                  <a:gd name="T28" fmla="*/ 0 w 131"/>
                  <a:gd name="T29" fmla="*/ 315 h 321"/>
                  <a:gd name="T30" fmla="*/ 0 w 131"/>
                  <a:gd name="T31" fmla="*/ 319 h 321"/>
                  <a:gd name="T32" fmla="*/ 0 w 131"/>
                  <a:gd name="T33" fmla="*/ 321 h 321"/>
                  <a:gd name="T34" fmla="*/ 0 w 131"/>
                  <a:gd name="T35" fmla="*/ 321 h 321"/>
                  <a:gd name="T36" fmla="*/ 0 w 131"/>
                  <a:gd name="T37" fmla="*/ 320 h 321"/>
                  <a:gd name="T38" fmla="*/ 0 w 131"/>
                  <a:gd name="T39" fmla="*/ 317 h 321"/>
                  <a:gd name="T40" fmla="*/ 0 w 131"/>
                  <a:gd name="T41" fmla="*/ 312 h 321"/>
                  <a:gd name="T42" fmla="*/ 0 w 131"/>
                  <a:gd name="T43" fmla="*/ 293 h 321"/>
                  <a:gd name="T44" fmla="*/ 0 w 131"/>
                  <a:gd name="T45" fmla="*/ 274 h 321"/>
                  <a:gd name="T46" fmla="*/ 0 w 131"/>
                  <a:gd name="T47" fmla="*/ 255 h 321"/>
                  <a:gd name="T48" fmla="*/ 0 w 131"/>
                  <a:gd name="T49" fmla="*/ 233 h 321"/>
                  <a:gd name="T50" fmla="*/ 0 w 131"/>
                  <a:gd name="T51" fmla="*/ 212 h 321"/>
                  <a:gd name="T52" fmla="*/ 0 w 131"/>
                  <a:gd name="T53" fmla="*/ 190 h 321"/>
                  <a:gd name="T54" fmla="*/ 0 w 131"/>
                  <a:gd name="T55" fmla="*/ 168 h 321"/>
                  <a:gd name="T56" fmla="*/ 0 w 131"/>
                  <a:gd name="T57" fmla="*/ 146 h 321"/>
                  <a:gd name="T58" fmla="*/ 0 w 131"/>
                  <a:gd name="T59" fmla="*/ 125 h 321"/>
                  <a:gd name="T60" fmla="*/ 0 w 131"/>
                  <a:gd name="T61" fmla="*/ 102 h 321"/>
                  <a:gd name="T62" fmla="*/ 0 w 131"/>
                  <a:gd name="T63" fmla="*/ 81 h 321"/>
                  <a:gd name="T64" fmla="*/ 0 w 131"/>
                  <a:gd name="T65" fmla="*/ 60 h 321"/>
                  <a:gd name="T66" fmla="*/ 0 w 131"/>
                  <a:gd name="T67" fmla="*/ 41 h 321"/>
                  <a:gd name="T68" fmla="*/ 0 w 131"/>
                  <a:gd name="T69" fmla="*/ 23 h 321"/>
                  <a:gd name="T70" fmla="*/ 0 w 131"/>
                  <a:gd name="T71" fmla="*/ 10 h 321"/>
                  <a:gd name="T72" fmla="*/ 0 w 131"/>
                  <a:gd name="T73" fmla="*/ 0 h 321"/>
                  <a:gd name="T74" fmla="*/ 0 w 131"/>
                  <a:gd name="T75" fmla="*/ 0 h 321"/>
                  <a:gd name="T76" fmla="*/ 0 w 131"/>
                  <a:gd name="T77" fmla="*/ 1 h 321"/>
                  <a:gd name="T78" fmla="*/ 0 w 131"/>
                  <a:gd name="T79" fmla="*/ 2 h 321"/>
                  <a:gd name="T80" fmla="*/ 0 w 131"/>
                  <a:gd name="T81" fmla="*/ 3 h 3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1"/>
                  <a:gd name="T124" fmla="*/ 0 h 321"/>
                  <a:gd name="T125" fmla="*/ 131 w 131"/>
                  <a:gd name="T126" fmla="*/ 321 h 3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1" h="321">
                    <a:moveTo>
                      <a:pt x="0" y="3"/>
                    </a:moveTo>
                    <a:lnTo>
                      <a:pt x="30" y="34"/>
                    </a:lnTo>
                    <a:lnTo>
                      <a:pt x="56" y="66"/>
                    </a:lnTo>
                    <a:lnTo>
                      <a:pt x="75" y="102"/>
                    </a:lnTo>
                    <a:lnTo>
                      <a:pt x="89" y="140"/>
                    </a:lnTo>
                    <a:lnTo>
                      <a:pt x="94" y="178"/>
                    </a:lnTo>
                    <a:lnTo>
                      <a:pt x="89" y="215"/>
                    </a:lnTo>
                    <a:lnTo>
                      <a:pt x="72" y="250"/>
                    </a:lnTo>
                    <a:lnTo>
                      <a:pt x="44" y="284"/>
                    </a:lnTo>
                    <a:lnTo>
                      <a:pt x="40" y="288"/>
                    </a:lnTo>
                    <a:lnTo>
                      <a:pt x="37" y="293"/>
                    </a:lnTo>
                    <a:lnTo>
                      <a:pt x="36" y="299"/>
                    </a:lnTo>
                    <a:lnTo>
                      <a:pt x="34" y="305"/>
                    </a:lnTo>
                    <a:lnTo>
                      <a:pt x="34" y="310"/>
                    </a:lnTo>
                    <a:lnTo>
                      <a:pt x="36" y="315"/>
                    </a:lnTo>
                    <a:lnTo>
                      <a:pt x="40" y="319"/>
                    </a:lnTo>
                    <a:lnTo>
                      <a:pt x="46" y="321"/>
                    </a:lnTo>
                    <a:lnTo>
                      <a:pt x="53" y="321"/>
                    </a:lnTo>
                    <a:lnTo>
                      <a:pt x="60" y="320"/>
                    </a:lnTo>
                    <a:lnTo>
                      <a:pt x="65" y="317"/>
                    </a:lnTo>
                    <a:lnTo>
                      <a:pt x="68" y="312"/>
                    </a:lnTo>
                    <a:lnTo>
                      <a:pt x="86" y="293"/>
                    </a:lnTo>
                    <a:lnTo>
                      <a:pt x="101" y="274"/>
                    </a:lnTo>
                    <a:lnTo>
                      <a:pt x="113" y="255"/>
                    </a:lnTo>
                    <a:lnTo>
                      <a:pt x="121" y="233"/>
                    </a:lnTo>
                    <a:lnTo>
                      <a:pt x="128" y="212"/>
                    </a:lnTo>
                    <a:lnTo>
                      <a:pt x="131" y="190"/>
                    </a:lnTo>
                    <a:lnTo>
                      <a:pt x="129" y="168"/>
                    </a:lnTo>
                    <a:lnTo>
                      <a:pt x="125" y="146"/>
                    </a:lnTo>
                    <a:lnTo>
                      <a:pt x="118" y="125"/>
                    </a:lnTo>
                    <a:lnTo>
                      <a:pt x="110" y="102"/>
                    </a:lnTo>
                    <a:lnTo>
                      <a:pt x="99" y="81"/>
                    </a:lnTo>
                    <a:lnTo>
                      <a:pt x="87" y="60"/>
                    </a:lnTo>
                    <a:lnTo>
                      <a:pt x="71" y="41"/>
                    </a:lnTo>
                    <a:lnTo>
                      <a:pt x="53" y="23"/>
                    </a:lnTo>
                    <a:lnTo>
                      <a:pt x="32" y="1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4" name="Freeform 111">
                <a:extLst>
                  <a:ext uri="{FF2B5EF4-FFF2-40B4-BE49-F238E27FC236}">
                    <a16:creationId xmlns:a16="http://schemas.microsoft.com/office/drawing/2014/main" id="{FC5033D4-E8ED-4009-8364-2A4945E14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" y="3089"/>
                <a:ext cx="63" cy="76"/>
              </a:xfrm>
              <a:custGeom>
                <a:avLst/>
                <a:gdLst>
                  <a:gd name="T0" fmla="*/ 0 w 127"/>
                  <a:gd name="T1" fmla="*/ 3 h 76"/>
                  <a:gd name="T2" fmla="*/ 0 w 127"/>
                  <a:gd name="T3" fmla="*/ 0 h 76"/>
                  <a:gd name="T4" fmla="*/ 0 w 127"/>
                  <a:gd name="T5" fmla="*/ 3 h 76"/>
                  <a:gd name="T6" fmla="*/ 0 w 127"/>
                  <a:gd name="T7" fmla="*/ 8 h 76"/>
                  <a:gd name="T8" fmla="*/ 0 w 127"/>
                  <a:gd name="T9" fmla="*/ 15 h 76"/>
                  <a:gd name="T10" fmla="*/ 0 w 127"/>
                  <a:gd name="T11" fmla="*/ 25 h 76"/>
                  <a:gd name="T12" fmla="*/ 0 w 127"/>
                  <a:gd name="T13" fmla="*/ 36 h 76"/>
                  <a:gd name="T14" fmla="*/ 0 w 127"/>
                  <a:gd name="T15" fmla="*/ 49 h 76"/>
                  <a:gd name="T16" fmla="*/ 0 w 127"/>
                  <a:gd name="T17" fmla="*/ 63 h 76"/>
                  <a:gd name="T18" fmla="*/ 0 w 127"/>
                  <a:gd name="T19" fmla="*/ 66 h 76"/>
                  <a:gd name="T20" fmla="*/ 0 w 127"/>
                  <a:gd name="T21" fmla="*/ 70 h 76"/>
                  <a:gd name="T22" fmla="*/ 0 w 127"/>
                  <a:gd name="T23" fmla="*/ 73 h 76"/>
                  <a:gd name="T24" fmla="*/ 0 w 127"/>
                  <a:gd name="T25" fmla="*/ 75 h 76"/>
                  <a:gd name="T26" fmla="*/ 0 w 127"/>
                  <a:gd name="T27" fmla="*/ 76 h 76"/>
                  <a:gd name="T28" fmla="*/ 0 w 127"/>
                  <a:gd name="T29" fmla="*/ 76 h 76"/>
                  <a:gd name="T30" fmla="*/ 0 w 127"/>
                  <a:gd name="T31" fmla="*/ 75 h 76"/>
                  <a:gd name="T32" fmla="*/ 0 w 127"/>
                  <a:gd name="T33" fmla="*/ 72 h 76"/>
                  <a:gd name="T34" fmla="*/ 0 w 127"/>
                  <a:gd name="T35" fmla="*/ 61 h 76"/>
                  <a:gd name="T36" fmla="*/ 0 w 127"/>
                  <a:gd name="T37" fmla="*/ 49 h 76"/>
                  <a:gd name="T38" fmla="*/ 0 w 127"/>
                  <a:gd name="T39" fmla="*/ 37 h 76"/>
                  <a:gd name="T40" fmla="*/ 0 w 127"/>
                  <a:gd name="T41" fmla="*/ 26 h 76"/>
                  <a:gd name="T42" fmla="*/ 0 w 127"/>
                  <a:gd name="T43" fmla="*/ 17 h 76"/>
                  <a:gd name="T44" fmla="*/ 0 w 127"/>
                  <a:gd name="T45" fmla="*/ 10 h 76"/>
                  <a:gd name="T46" fmla="*/ 0 w 127"/>
                  <a:gd name="T47" fmla="*/ 5 h 76"/>
                  <a:gd name="T48" fmla="*/ 0 w 127"/>
                  <a:gd name="T49" fmla="*/ 3 h 76"/>
                  <a:gd name="T50" fmla="*/ 0 w 127"/>
                  <a:gd name="T51" fmla="*/ 3 h 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7"/>
                  <a:gd name="T79" fmla="*/ 0 h 76"/>
                  <a:gd name="T80" fmla="*/ 127 w 127"/>
                  <a:gd name="T81" fmla="*/ 76 h 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7" h="76">
                    <a:moveTo>
                      <a:pt x="127" y="3"/>
                    </a:moveTo>
                    <a:lnTo>
                      <a:pt x="106" y="0"/>
                    </a:lnTo>
                    <a:lnTo>
                      <a:pt x="86" y="3"/>
                    </a:lnTo>
                    <a:lnTo>
                      <a:pt x="68" y="8"/>
                    </a:lnTo>
                    <a:lnTo>
                      <a:pt x="51" y="15"/>
                    </a:lnTo>
                    <a:lnTo>
                      <a:pt x="36" y="25"/>
                    </a:lnTo>
                    <a:lnTo>
                      <a:pt x="22" y="36"/>
                    </a:lnTo>
                    <a:lnTo>
                      <a:pt x="11" y="49"/>
                    </a:lnTo>
                    <a:lnTo>
                      <a:pt x="2" y="63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3"/>
                    </a:lnTo>
                    <a:lnTo>
                      <a:pt x="6" y="75"/>
                    </a:lnTo>
                    <a:lnTo>
                      <a:pt x="10" y="76"/>
                    </a:lnTo>
                    <a:lnTo>
                      <a:pt x="14" y="76"/>
                    </a:lnTo>
                    <a:lnTo>
                      <a:pt x="18" y="75"/>
                    </a:lnTo>
                    <a:lnTo>
                      <a:pt x="22" y="72"/>
                    </a:lnTo>
                    <a:lnTo>
                      <a:pt x="34" y="61"/>
                    </a:lnTo>
                    <a:lnTo>
                      <a:pt x="49" y="49"/>
                    </a:lnTo>
                    <a:lnTo>
                      <a:pt x="67" y="37"/>
                    </a:lnTo>
                    <a:lnTo>
                      <a:pt x="85" y="26"/>
                    </a:lnTo>
                    <a:lnTo>
                      <a:pt x="101" y="17"/>
                    </a:lnTo>
                    <a:lnTo>
                      <a:pt x="114" y="10"/>
                    </a:lnTo>
                    <a:lnTo>
                      <a:pt x="124" y="5"/>
                    </a:lnTo>
                    <a:lnTo>
                      <a:pt x="127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5" name="Freeform 112">
                <a:extLst>
                  <a:ext uri="{FF2B5EF4-FFF2-40B4-BE49-F238E27FC236}">
                    <a16:creationId xmlns:a16="http://schemas.microsoft.com/office/drawing/2014/main" id="{F5667B32-9A28-415E-9E29-AD1A1D11D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3316"/>
                <a:ext cx="34" cy="124"/>
              </a:xfrm>
              <a:custGeom>
                <a:avLst/>
                <a:gdLst>
                  <a:gd name="T0" fmla="*/ 1 w 67"/>
                  <a:gd name="T1" fmla="*/ 116 h 124"/>
                  <a:gd name="T2" fmla="*/ 1 w 67"/>
                  <a:gd name="T3" fmla="*/ 119 h 124"/>
                  <a:gd name="T4" fmla="*/ 1 w 67"/>
                  <a:gd name="T5" fmla="*/ 122 h 124"/>
                  <a:gd name="T6" fmla="*/ 1 w 67"/>
                  <a:gd name="T7" fmla="*/ 123 h 124"/>
                  <a:gd name="T8" fmla="*/ 1 w 67"/>
                  <a:gd name="T9" fmla="*/ 124 h 124"/>
                  <a:gd name="T10" fmla="*/ 1 w 67"/>
                  <a:gd name="T11" fmla="*/ 123 h 124"/>
                  <a:gd name="T12" fmla="*/ 1 w 67"/>
                  <a:gd name="T13" fmla="*/ 121 h 124"/>
                  <a:gd name="T14" fmla="*/ 1 w 67"/>
                  <a:gd name="T15" fmla="*/ 119 h 124"/>
                  <a:gd name="T16" fmla="*/ 1 w 67"/>
                  <a:gd name="T17" fmla="*/ 116 h 124"/>
                  <a:gd name="T18" fmla="*/ 1 w 67"/>
                  <a:gd name="T19" fmla="*/ 99 h 124"/>
                  <a:gd name="T20" fmla="*/ 1 w 67"/>
                  <a:gd name="T21" fmla="*/ 79 h 124"/>
                  <a:gd name="T22" fmla="*/ 1 w 67"/>
                  <a:gd name="T23" fmla="*/ 59 h 124"/>
                  <a:gd name="T24" fmla="*/ 1 w 67"/>
                  <a:gd name="T25" fmla="*/ 40 h 124"/>
                  <a:gd name="T26" fmla="*/ 1 w 67"/>
                  <a:gd name="T27" fmla="*/ 24 h 124"/>
                  <a:gd name="T28" fmla="*/ 1 w 67"/>
                  <a:gd name="T29" fmla="*/ 11 h 124"/>
                  <a:gd name="T30" fmla="*/ 1 w 67"/>
                  <a:gd name="T31" fmla="*/ 3 h 124"/>
                  <a:gd name="T32" fmla="*/ 0 w 67"/>
                  <a:gd name="T33" fmla="*/ 0 h 124"/>
                  <a:gd name="T34" fmla="*/ 1 w 67"/>
                  <a:gd name="T35" fmla="*/ 10 h 124"/>
                  <a:gd name="T36" fmla="*/ 1 w 67"/>
                  <a:gd name="T37" fmla="*/ 21 h 124"/>
                  <a:gd name="T38" fmla="*/ 1 w 67"/>
                  <a:gd name="T39" fmla="*/ 35 h 124"/>
                  <a:gd name="T40" fmla="*/ 1 w 67"/>
                  <a:gd name="T41" fmla="*/ 51 h 124"/>
                  <a:gd name="T42" fmla="*/ 1 w 67"/>
                  <a:gd name="T43" fmla="*/ 67 h 124"/>
                  <a:gd name="T44" fmla="*/ 1 w 67"/>
                  <a:gd name="T45" fmla="*/ 83 h 124"/>
                  <a:gd name="T46" fmla="*/ 1 w 67"/>
                  <a:gd name="T47" fmla="*/ 100 h 124"/>
                  <a:gd name="T48" fmla="*/ 1 w 67"/>
                  <a:gd name="T49" fmla="*/ 116 h 1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7"/>
                  <a:gd name="T76" fmla="*/ 0 h 124"/>
                  <a:gd name="T77" fmla="*/ 67 w 67"/>
                  <a:gd name="T78" fmla="*/ 124 h 12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7" h="124">
                    <a:moveTo>
                      <a:pt x="47" y="116"/>
                    </a:moveTo>
                    <a:lnTo>
                      <a:pt x="48" y="119"/>
                    </a:lnTo>
                    <a:lnTo>
                      <a:pt x="51" y="122"/>
                    </a:lnTo>
                    <a:lnTo>
                      <a:pt x="54" y="123"/>
                    </a:lnTo>
                    <a:lnTo>
                      <a:pt x="58" y="124"/>
                    </a:lnTo>
                    <a:lnTo>
                      <a:pt x="62" y="123"/>
                    </a:lnTo>
                    <a:lnTo>
                      <a:pt x="65" y="121"/>
                    </a:lnTo>
                    <a:lnTo>
                      <a:pt x="67" y="119"/>
                    </a:lnTo>
                    <a:lnTo>
                      <a:pt x="67" y="116"/>
                    </a:lnTo>
                    <a:lnTo>
                      <a:pt x="66" y="99"/>
                    </a:lnTo>
                    <a:lnTo>
                      <a:pt x="61" y="79"/>
                    </a:lnTo>
                    <a:lnTo>
                      <a:pt x="51" y="59"/>
                    </a:lnTo>
                    <a:lnTo>
                      <a:pt x="40" y="40"/>
                    </a:lnTo>
                    <a:lnTo>
                      <a:pt x="28" y="24"/>
                    </a:lnTo>
                    <a:lnTo>
                      <a:pt x="17" y="11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2" y="21"/>
                    </a:lnTo>
                    <a:lnTo>
                      <a:pt x="20" y="35"/>
                    </a:lnTo>
                    <a:lnTo>
                      <a:pt x="27" y="51"/>
                    </a:lnTo>
                    <a:lnTo>
                      <a:pt x="33" y="67"/>
                    </a:lnTo>
                    <a:lnTo>
                      <a:pt x="40" y="83"/>
                    </a:lnTo>
                    <a:lnTo>
                      <a:pt x="44" y="100"/>
                    </a:lnTo>
                    <a:lnTo>
                      <a:pt x="47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6" name="Freeform 113">
                <a:extLst>
                  <a:ext uri="{FF2B5EF4-FFF2-40B4-BE49-F238E27FC236}">
                    <a16:creationId xmlns:a16="http://schemas.microsoft.com/office/drawing/2014/main" id="{C25CB0A3-5C84-413A-8C52-59858B36A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" y="3356"/>
                <a:ext cx="13" cy="91"/>
              </a:xfrm>
              <a:custGeom>
                <a:avLst/>
                <a:gdLst>
                  <a:gd name="T0" fmla="*/ 0 w 26"/>
                  <a:gd name="T1" fmla="*/ 82 h 91"/>
                  <a:gd name="T2" fmla="*/ 0 w 26"/>
                  <a:gd name="T3" fmla="*/ 85 h 91"/>
                  <a:gd name="T4" fmla="*/ 1 w 26"/>
                  <a:gd name="T5" fmla="*/ 88 h 91"/>
                  <a:gd name="T6" fmla="*/ 1 w 26"/>
                  <a:gd name="T7" fmla="*/ 90 h 91"/>
                  <a:gd name="T8" fmla="*/ 1 w 26"/>
                  <a:gd name="T9" fmla="*/ 91 h 91"/>
                  <a:gd name="T10" fmla="*/ 1 w 26"/>
                  <a:gd name="T11" fmla="*/ 90 h 91"/>
                  <a:gd name="T12" fmla="*/ 1 w 26"/>
                  <a:gd name="T13" fmla="*/ 89 h 91"/>
                  <a:gd name="T14" fmla="*/ 1 w 26"/>
                  <a:gd name="T15" fmla="*/ 86 h 91"/>
                  <a:gd name="T16" fmla="*/ 1 w 26"/>
                  <a:gd name="T17" fmla="*/ 83 h 91"/>
                  <a:gd name="T18" fmla="*/ 1 w 26"/>
                  <a:gd name="T19" fmla="*/ 59 h 91"/>
                  <a:gd name="T20" fmla="*/ 1 w 26"/>
                  <a:gd name="T21" fmla="*/ 31 h 91"/>
                  <a:gd name="T22" fmla="*/ 1 w 26"/>
                  <a:gd name="T23" fmla="*/ 9 h 91"/>
                  <a:gd name="T24" fmla="*/ 1 w 26"/>
                  <a:gd name="T25" fmla="*/ 0 h 91"/>
                  <a:gd name="T26" fmla="*/ 0 w 26"/>
                  <a:gd name="T27" fmla="*/ 16 h 91"/>
                  <a:gd name="T28" fmla="*/ 1 w 26"/>
                  <a:gd name="T29" fmla="*/ 36 h 91"/>
                  <a:gd name="T30" fmla="*/ 1 w 26"/>
                  <a:gd name="T31" fmla="*/ 60 h 91"/>
                  <a:gd name="T32" fmla="*/ 0 w 26"/>
                  <a:gd name="T33" fmla="*/ 82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91"/>
                  <a:gd name="T53" fmla="*/ 26 w 26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91">
                    <a:moveTo>
                      <a:pt x="0" y="82"/>
                    </a:moveTo>
                    <a:lnTo>
                      <a:pt x="0" y="85"/>
                    </a:lnTo>
                    <a:lnTo>
                      <a:pt x="3" y="88"/>
                    </a:lnTo>
                    <a:lnTo>
                      <a:pt x="5" y="90"/>
                    </a:lnTo>
                    <a:lnTo>
                      <a:pt x="9" y="91"/>
                    </a:lnTo>
                    <a:lnTo>
                      <a:pt x="15" y="90"/>
                    </a:lnTo>
                    <a:lnTo>
                      <a:pt x="19" y="89"/>
                    </a:lnTo>
                    <a:lnTo>
                      <a:pt x="22" y="86"/>
                    </a:lnTo>
                    <a:lnTo>
                      <a:pt x="23" y="83"/>
                    </a:lnTo>
                    <a:lnTo>
                      <a:pt x="26" y="59"/>
                    </a:lnTo>
                    <a:lnTo>
                      <a:pt x="23" y="31"/>
                    </a:lnTo>
                    <a:lnTo>
                      <a:pt x="15" y="9"/>
                    </a:lnTo>
                    <a:lnTo>
                      <a:pt x="1" y="0"/>
                    </a:lnTo>
                    <a:lnTo>
                      <a:pt x="0" y="16"/>
                    </a:lnTo>
                    <a:lnTo>
                      <a:pt x="3" y="36"/>
                    </a:lnTo>
                    <a:lnTo>
                      <a:pt x="4" y="6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7" name="Freeform 114">
                <a:extLst>
                  <a:ext uri="{FF2B5EF4-FFF2-40B4-BE49-F238E27FC236}">
                    <a16:creationId xmlns:a16="http://schemas.microsoft.com/office/drawing/2014/main" id="{7F97F96F-D694-4AE5-8CB0-BB6971DF7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" y="3146"/>
                <a:ext cx="353" cy="122"/>
              </a:xfrm>
              <a:custGeom>
                <a:avLst/>
                <a:gdLst>
                  <a:gd name="T0" fmla="*/ 1 w 706"/>
                  <a:gd name="T1" fmla="*/ 67 h 122"/>
                  <a:gd name="T2" fmla="*/ 1 w 706"/>
                  <a:gd name="T3" fmla="*/ 56 h 122"/>
                  <a:gd name="T4" fmla="*/ 1 w 706"/>
                  <a:gd name="T5" fmla="*/ 50 h 122"/>
                  <a:gd name="T6" fmla="*/ 1 w 706"/>
                  <a:gd name="T7" fmla="*/ 57 h 122"/>
                  <a:gd name="T8" fmla="*/ 1 w 706"/>
                  <a:gd name="T9" fmla="*/ 65 h 122"/>
                  <a:gd name="T10" fmla="*/ 1 w 706"/>
                  <a:gd name="T11" fmla="*/ 68 h 122"/>
                  <a:gd name="T12" fmla="*/ 1 w 706"/>
                  <a:gd name="T13" fmla="*/ 64 h 122"/>
                  <a:gd name="T14" fmla="*/ 1 w 706"/>
                  <a:gd name="T15" fmla="*/ 48 h 122"/>
                  <a:gd name="T16" fmla="*/ 1 w 706"/>
                  <a:gd name="T17" fmla="*/ 34 h 122"/>
                  <a:gd name="T18" fmla="*/ 1 w 706"/>
                  <a:gd name="T19" fmla="*/ 30 h 122"/>
                  <a:gd name="T20" fmla="*/ 1 w 706"/>
                  <a:gd name="T21" fmla="*/ 40 h 122"/>
                  <a:gd name="T22" fmla="*/ 1 w 706"/>
                  <a:gd name="T23" fmla="*/ 55 h 122"/>
                  <a:gd name="T24" fmla="*/ 1 w 706"/>
                  <a:gd name="T25" fmla="*/ 59 h 122"/>
                  <a:gd name="T26" fmla="*/ 1 w 706"/>
                  <a:gd name="T27" fmla="*/ 55 h 122"/>
                  <a:gd name="T28" fmla="*/ 1 w 706"/>
                  <a:gd name="T29" fmla="*/ 52 h 122"/>
                  <a:gd name="T30" fmla="*/ 1 w 706"/>
                  <a:gd name="T31" fmla="*/ 40 h 122"/>
                  <a:gd name="T32" fmla="*/ 1 w 706"/>
                  <a:gd name="T33" fmla="*/ 28 h 122"/>
                  <a:gd name="T34" fmla="*/ 1 w 706"/>
                  <a:gd name="T35" fmla="*/ 21 h 122"/>
                  <a:gd name="T36" fmla="*/ 1 w 706"/>
                  <a:gd name="T37" fmla="*/ 26 h 122"/>
                  <a:gd name="T38" fmla="*/ 1 w 706"/>
                  <a:gd name="T39" fmla="*/ 44 h 122"/>
                  <a:gd name="T40" fmla="*/ 1 w 706"/>
                  <a:gd name="T41" fmla="*/ 47 h 122"/>
                  <a:gd name="T42" fmla="*/ 1 w 706"/>
                  <a:gd name="T43" fmla="*/ 45 h 122"/>
                  <a:gd name="T44" fmla="*/ 1 w 706"/>
                  <a:gd name="T45" fmla="*/ 43 h 122"/>
                  <a:gd name="T46" fmla="*/ 1 w 706"/>
                  <a:gd name="T47" fmla="*/ 34 h 122"/>
                  <a:gd name="T48" fmla="*/ 1 w 706"/>
                  <a:gd name="T49" fmla="*/ 21 h 122"/>
                  <a:gd name="T50" fmla="*/ 1 w 706"/>
                  <a:gd name="T51" fmla="*/ 11 h 122"/>
                  <a:gd name="T52" fmla="*/ 1 w 706"/>
                  <a:gd name="T53" fmla="*/ 19 h 122"/>
                  <a:gd name="T54" fmla="*/ 1 w 706"/>
                  <a:gd name="T55" fmla="*/ 31 h 122"/>
                  <a:gd name="T56" fmla="*/ 1 w 706"/>
                  <a:gd name="T57" fmla="*/ 30 h 122"/>
                  <a:gd name="T58" fmla="*/ 1 w 706"/>
                  <a:gd name="T59" fmla="*/ 18 h 122"/>
                  <a:gd name="T60" fmla="*/ 1 w 706"/>
                  <a:gd name="T61" fmla="*/ 9 h 122"/>
                  <a:gd name="T62" fmla="*/ 1 w 706"/>
                  <a:gd name="T63" fmla="*/ 3 h 122"/>
                  <a:gd name="T64" fmla="*/ 1 w 706"/>
                  <a:gd name="T65" fmla="*/ 0 h 122"/>
                  <a:gd name="T66" fmla="*/ 1 w 706"/>
                  <a:gd name="T67" fmla="*/ 5 h 122"/>
                  <a:gd name="T68" fmla="*/ 1 w 706"/>
                  <a:gd name="T69" fmla="*/ 19 h 122"/>
                  <a:gd name="T70" fmla="*/ 1 w 706"/>
                  <a:gd name="T71" fmla="*/ 33 h 122"/>
                  <a:gd name="T72" fmla="*/ 1 w 706"/>
                  <a:gd name="T73" fmla="*/ 47 h 122"/>
                  <a:gd name="T74" fmla="*/ 1 w 706"/>
                  <a:gd name="T75" fmla="*/ 60 h 122"/>
                  <a:gd name="T76" fmla="*/ 1 w 706"/>
                  <a:gd name="T77" fmla="*/ 71 h 122"/>
                  <a:gd name="T78" fmla="*/ 1 w 706"/>
                  <a:gd name="T79" fmla="*/ 82 h 122"/>
                  <a:gd name="T80" fmla="*/ 1 w 706"/>
                  <a:gd name="T81" fmla="*/ 95 h 122"/>
                  <a:gd name="T82" fmla="*/ 1 w 706"/>
                  <a:gd name="T83" fmla="*/ 108 h 122"/>
                  <a:gd name="T84" fmla="*/ 1 w 706"/>
                  <a:gd name="T85" fmla="*/ 118 h 122"/>
                  <a:gd name="T86" fmla="*/ 1 w 706"/>
                  <a:gd name="T87" fmla="*/ 122 h 122"/>
                  <a:gd name="T88" fmla="*/ 1 w 706"/>
                  <a:gd name="T89" fmla="*/ 117 h 122"/>
                  <a:gd name="T90" fmla="*/ 1 w 706"/>
                  <a:gd name="T91" fmla="*/ 101 h 122"/>
                  <a:gd name="T92" fmla="*/ 1 w 706"/>
                  <a:gd name="T93" fmla="*/ 93 h 122"/>
                  <a:gd name="T94" fmla="*/ 1 w 706"/>
                  <a:gd name="T95" fmla="*/ 90 h 122"/>
                  <a:gd name="T96" fmla="*/ 1 w 706"/>
                  <a:gd name="T97" fmla="*/ 82 h 12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06"/>
                  <a:gd name="T148" fmla="*/ 0 h 122"/>
                  <a:gd name="T149" fmla="*/ 706 w 706"/>
                  <a:gd name="T150" fmla="*/ 122 h 12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06" h="122">
                    <a:moveTo>
                      <a:pt x="556" y="73"/>
                    </a:moveTo>
                    <a:lnTo>
                      <a:pt x="557" y="70"/>
                    </a:lnTo>
                    <a:lnTo>
                      <a:pt x="558" y="67"/>
                    </a:lnTo>
                    <a:lnTo>
                      <a:pt x="558" y="64"/>
                    </a:lnTo>
                    <a:lnTo>
                      <a:pt x="557" y="61"/>
                    </a:lnTo>
                    <a:lnTo>
                      <a:pt x="556" y="56"/>
                    </a:lnTo>
                    <a:lnTo>
                      <a:pt x="551" y="52"/>
                    </a:lnTo>
                    <a:lnTo>
                      <a:pt x="546" y="50"/>
                    </a:lnTo>
                    <a:lnTo>
                      <a:pt x="541" y="50"/>
                    </a:lnTo>
                    <a:lnTo>
                      <a:pt x="535" y="51"/>
                    </a:lnTo>
                    <a:lnTo>
                      <a:pt x="530" y="53"/>
                    </a:lnTo>
                    <a:lnTo>
                      <a:pt x="527" y="57"/>
                    </a:lnTo>
                    <a:lnTo>
                      <a:pt x="526" y="62"/>
                    </a:lnTo>
                    <a:lnTo>
                      <a:pt x="526" y="64"/>
                    </a:lnTo>
                    <a:lnTo>
                      <a:pt x="527" y="65"/>
                    </a:lnTo>
                    <a:lnTo>
                      <a:pt x="528" y="67"/>
                    </a:lnTo>
                    <a:lnTo>
                      <a:pt x="530" y="69"/>
                    </a:lnTo>
                    <a:lnTo>
                      <a:pt x="523" y="68"/>
                    </a:lnTo>
                    <a:lnTo>
                      <a:pt x="515" y="66"/>
                    </a:lnTo>
                    <a:lnTo>
                      <a:pt x="507" y="65"/>
                    </a:lnTo>
                    <a:lnTo>
                      <a:pt x="500" y="64"/>
                    </a:lnTo>
                    <a:lnTo>
                      <a:pt x="503" y="59"/>
                    </a:lnTo>
                    <a:lnTo>
                      <a:pt x="504" y="54"/>
                    </a:lnTo>
                    <a:lnTo>
                      <a:pt x="505" y="48"/>
                    </a:lnTo>
                    <a:lnTo>
                      <a:pt x="505" y="43"/>
                    </a:lnTo>
                    <a:lnTo>
                      <a:pt x="505" y="39"/>
                    </a:lnTo>
                    <a:lnTo>
                      <a:pt x="503" y="34"/>
                    </a:lnTo>
                    <a:lnTo>
                      <a:pt x="499" y="32"/>
                    </a:lnTo>
                    <a:lnTo>
                      <a:pt x="493" y="30"/>
                    </a:lnTo>
                    <a:lnTo>
                      <a:pt x="488" y="30"/>
                    </a:lnTo>
                    <a:lnTo>
                      <a:pt x="484" y="32"/>
                    </a:lnTo>
                    <a:lnTo>
                      <a:pt x="480" y="36"/>
                    </a:lnTo>
                    <a:lnTo>
                      <a:pt x="477" y="40"/>
                    </a:lnTo>
                    <a:lnTo>
                      <a:pt x="476" y="45"/>
                    </a:lnTo>
                    <a:lnTo>
                      <a:pt x="474" y="50"/>
                    </a:lnTo>
                    <a:lnTo>
                      <a:pt x="474" y="55"/>
                    </a:lnTo>
                    <a:lnTo>
                      <a:pt x="476" y="61"/>
                    </a:lnTo>
                    <a:lnTo>
                      <a:pt x="469" y="60"/>
                    </a:lnTo>
                    <a:lnTo>
                      <a:pt x="462" y="59"/>
                    </a:lnTo>
                    <a:lnTo>
                      <a:pt x="455" y="58"/>
                    </a:lnTo>
                    <a:lnTo>
                      <a:pt x="448" y="56"/>
                    </a:lnTo>
                    <a:lnTo>
                      <a:pt x="442" y="55"/>
                    </a:lnTo>
                    <a:lnTo>
                      <a:pt x="434" y="54"/>
                    </a:lnTo>
                    <a:lnTo>
                      <a:pt x="427" y="53"/>
                    </a:lnTo>
                    <a:lnTo>
                      <a:pt x="420" y="52"/>
                    </a:lnTo>
                    <a:lnTo>
                      <a:pt x="423" y="48"/>
                    </a:lnTo>
                    <a:lnTo>
                      <a:pt x="425" y="44"/>
                    </a:lnTo>
                    <a:lnTo>
                      <a:pt x="427" y="40"/>
                    </a:lnTo>
                    <a:lnTo>
                      <a:pt x="429" y="36"/>
                    </a:lnTo>
                    <a:lnTo>
                      <a:pt x="431" y="31"/>
                    </a:lnTo>
                    <a:lnTo>
                      <a:pt x="429" y="28"/>
                    </a:lnTo>
                    <a:lnTo>
                      <a:pt x="428" y="25"/>
                    </a:lnTo>
                    <a:lnTo>
                      <a:pt x="424" y="22"/>
                    </a:lnTo>
                    <a:lnTo>
                      <a:pt x="419" y="21"/>
                    </a:lnTo>
                    <a:lnTo>
                      <a:pt x="413" y="22"/>
                    </a:lnTo>
                    <a:lnTo>
                      <a:pt x="409" y="24"/>
                    </a:lnTo>
                    <a:lnTo>
                      <a:pt x="405" y="26"/>
                    </a:lnTo>
                    <a:lnTo>
                      <a:pt x="401" y="31"/>
                    </a:lnTo>
                    <a:lnTo>
                      <a:pt x="398" y="38"/>
                    </a:lnTo>
                    <a:lnTo>
                      <a:pt x="398" y="44"/>
                    </a:lnTo>
                    <a:lnTo>
                      <a:pt x="400" y="49"/>
                    </a:lnTo>
                    <a:lnTo>
                      <a:pt x="394" y="48"/>
                    </a:lnTo>
                    <a:lnTo>
                      <a:pt x="389" y="47"/>
                    </a:lnTo>
                    <a:lnTo>
                      <a:pt x="383" y="47"/>
                    </a:lnTo>
                    <a:lnTo>
                      <a:pt x="378" y="46"/>
                    </a:lnTo>
                    <a:lnTo>
                      <a:pt x="371" y="45"/>
                    </a:lnTo>
                    <a:lnTo>
                      <a:pt x="366" y="44"/>
                    </a:lnTo>
                    <a:lnTo>
                      <a:pt x="360" y="44"/>
                    </a:lnTo>
                    <a:lnTo>
                      <a:pt x="355" y="43"/>
                    </a:lnTo>
                    <a:lnTo>
                      <a:pt x="359" y="41"/>
                    </a:lnTo>
                    <a:lnTo>
                      <a:pt x="362" y="38"/>
                    </a:lnTo>
                    <a:lnTo>
                      <a:pt x="364" y="34"/>
                    </a:lnTo>
                    <a:lnTo>
                      <a:pt x="367" y="32"/>
                    </a:lnTo>
                    <a:lnTo>
                      <a:pt x="368" y="27"/>
                    </a:lnTo>
                    <a:lnTo>
                      <a:pt x="367" y="21"/>
                    </a:lnTo>
                    <a:lnTo>
                      <a:pt x="363" y="17"/>
                    </a:lnTo>
                    <a:lnTo>
                      <a:pt x="358" y="13"/>
                    </a:lnTo>
                    <a:lnTo>
                      <a:pt x="351" y="11"/>
                    </a:lnTo>
                    <a:lnTo>
                      <a:pt x="343" y="12"/>
                    </a:lnTo>
                    <a:lnTo>
                      <a:pt x="337" y="15"/>
                    </a:lnTo>
                    <a:lnTo>
                      <a:pt x="332" y="19"/>
                    </a:lnTo>
                    <a:lnTo>
                      <a:pt x="332" y="21"/>
                    </a:lnTo>
                    <a:lnTo>
                      <a:pt x="331" y="25"/>
                    </a:lnTo>
                    <a:lnTo>
                      <a:pt x="329" y="31"/>
                    </a:lnTo>
                    <a:lnTo>
                      <a:pt x="328" y="39"/>
                    </a:lnTo>
                    <a:lnTo>
                      <a:pt x="298" y="34"/>
                    </a:lnTo>
                    <a:lnTo>
                      <a:pt x="270" y="30"/>
                    </a:lnTo>
                    <a:lnTo>
                      <a:pt x="241" y="26"/>
                    </a:lnTo>
                    <a:lnTo>
                      <a:pt x="213" y="22"/>
                    </a:lnTo>
                    <a:lnTo>
                      <a:pt x="185" y="18"/>
                    </a:lnTo>
                    <a:lnTo>
                      <a:pt x="160" y="15"/>
                    </a:lnTo>
                    <a:lnTo>
                      <a:pt x="134" y="12"/>
                    </a:lnTo>
                    <a:lnTo>
                      <a:pt x="111" y="9"/>
                    </a:lnTo>
                    <a:lnTo>
                      <a:pt x="89" y="7"/>
                    </a:lnTo>
                    <a:lnTo>
                      <a:pt x="69" y="4"/>
                    </a:lnTo>
                    <a:lnTo>
                      <a:pt x="51" y="3"/>
                    </a:lnTo>
                    <a:lnTo>
                      <a:pt x="36" y="1"/>
                    </a:lnTo>
                    <a:lnTo>
                      <a:pt x="23" y="1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15" y="10"/>
                    </a:lnTo>
                    <a:lnTo>
                      <a:pt x="30" y="14"/>
                    </a:lnTo>
                    <a:lnTo>
                      <a:pt x="46" y="19"/>
                    </a:lnTo>
                    <a:lnTo>
                      <a:pt x="68" y="23"/>
                    </a:lnTo>
                    <a:lnTo>
                      <a:pt x="91" y="28"/>
                    </a:lnTo>
                    <a:lnTo>
                      <a:pt x="115" y="33"/>
                    </a:lnTo>
                    <a:lnTo>
                      <a:pt x="142" y="38"/>
                    </a:lnTo>
                    <a:lnTo>
                      <a:pt x="169" y="43"/>
                    </a:lnTo>
                    <a:lnTo>
                      <a:pt x="198" y="47"/>
                    </a:lnTo>
                    <a:lnTo>
                      <a:pt x="225" y="52"/>
                    </a:lnTo>
                    <a:lnTo>
                      <a:pt x="252" y="56"/>
                    </a:lnTo>
                    <a:lnTo>
                      <a:pt x="279" y="60"/>
                    </a:lnTo>
                    <a:lnTo>
                      <a:pt x="302" y="64"/>
                    </a:lnTo>
                    <a:lnTo>
                      <a:pt x="325" y="68"/>
                    </a:lnTo>
                    <a:lnTo>
                      <a:pt x="344" y="71"/>
                    </a:lnTo>
                    <a:lnTo>
                      <a:pt x="362" y="74"/>
                    </a:lnTo>
                    <a:lnTo>
                      <a:pt x="379" y="78"/>
                    </a:lnTo>
                    <a:lnTo>
                      <a:pt x="400" y="82"/>
                    </a:lnTo>
                    <a:lnTo>
                      <a:pt x="421" y="87"/>
                    </a:lnTo>
                    <a:lnTo>
                      <a:pt x="444" y="91"/>
                    </a:lnTo>
                    <a:lnTo>
                      <a:pt x="467" y="95"/>
                    </a:lnTo>
                    <a:lnTo>
                      <a:pt x="490" y="100"/>
                    </a:lnTo>
                    <a:lnTo>
                      <a:pt x="515" y="104"/>
                    </a:lnTo>
                    <a:lnTo>
                      <a:pt x="539" y="108"/>
                    </a:lnTo>
                    <a:lnTo>
                      <a:pt x="562" y="111"/>
                    </a:lnTo>
                    <a:lnTo>
                      <a:pt x="587" y="115"/>
                    </a:lnTo>
                    <a:lnTo>
                      <a:pt x="610" y="118"/>
                    </a:lnTo>
                    <a:lnTo>
                      <a:pt x="631" y="120"/>
                    </a:lnTo>
                    <a:lnTo>
                      <a:pt x="652" y="121"/>
                    </a:lnTo>
                    <a:lnTo>
                      <a:pt x="672" y="122"/>
                    </a:lnTo>
                    <a:lnTo>
                      <a:pt x="690" y="122"/>
                    </a:lnTo>
                    <a:lnTo>
                      <a:pt x="697" y="120"/>
                    </a:lnTo>
                    <a:lnTo>
                      <a:pt x="702" y="117"/>
                    </a:lnTo>
                    <a:lnTo>
                      <a:pt x="706" y="112"/>
                    </a:lnTo>
                    <a:lnTo>
                      <a:pt x="706" y="106"/>
                    </a:lnTo>
                    <a:lnTo>
                      <a:pt x="703" y="101"/>
                    </a:lnTo>
                    <a:lnTo>
                      <a:pt x="699" y="96"/>
                    </a:lnTo>
                    <a:lnTo>
                      <a:pt x="692" y="94"/>
                    </a:lnTo>
                    <a:lnTo>
                      <a:pt x="684" y="93"/>
                    </a:lnTo>
                    <a:lnTo>
                      <a:pt x="682" y="93"/>
                    </a:lnTo>
                    <a:lnTo>
                      <a:pt x="675" y="92"/>
                    </a:lnTo>
                    <a:lnTo>
                      <a:pt x="664" y="90"/>
                    </a:lnTo>
                    <a:lnTo>
                      <a:pt x="649" y="88"/>
                    </a:lnTo>
                    <a:lnTo>
                      <a:pt x="630" y="85"/>
                    </a:lnTo>
                    <a:lnTo>
                      <a:pt x="607" y="82"/>
                    </a:lnTo>
                    <a:lnTo>
                      <a:pt x="583" y="77"/>
                    </a:lnTo>
                    <a:lnTo>
                      <a:pt x="556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8" name="Freeform 115">
                <a:extLst>
                  <a:ext uri="{FF2B5EF4-FFF2-40B4-BE49-F238E27FC236}">
                    <a16:creationId xmlns:a16="http://schemas.microsoft.com/office/drawing/2014/main" id="{6685126C-E04E-4A67-BF1F-293B0AADC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523"/>
                <a:ext cx="404" cy="124"/>
              </a:xfrm>
              <a:custGeom>
                <a:avLst/>
                <a:gdLst>
                  <a:gd name="T0" fmla="*/ 1 w 808"/>
                  <a:gd name="T1" fmla="*/ 18 h 124"/>
                  <a:gd name="T2" fmla="*/ 1 w 808"/>
                  <a:gd name="T3" fmla="*/ 28 h 124"/>
                  <a:gd name="T4" fmla="*/ 1 w 808"/>
                  <a:gd name="T5" fmla="*/ 35 h 124"/>
                  <a:gd name="T6" fmla="*/ 1 w 808"/>
                  <a:gd name="T7" fmla="*/ 42 h 124"/>
                  <a:gd name="T8" fmla="*/ 1 w 808"/>
                  <a:gd name="T9" fmla="*/ 49 h 124"/>
                  <a:gd name="T10" fmla="*/ 1 w 808"/>
                  <a:gd name="T11" fmla="*/ 56 h 124"/>
                  <a:gd name="T12" fmla="*/ 1 w 808"/>
                  <a:gd name="T13" fmla="*/ 63 h 124"/>
                  <a:gd name="T14" fmla="*/ 1 w 808"/>
                  <a:gd name="T15" fmla="*/ 72 h 124"/>
                  <a:gd name="T16" fmla="*/ 1 w 808"/>
                  <a:gd name="T17" fmla="*/ 79 h 124"/>
                  <a:gd name="T18" fmla="*/ 1 w 808"/>
                  <a:gd name="T19" fmla="*/ 86 h 124"/>
                  <a:gd name="T20" fmla="*/ 1 w 808"/>
                  <a:gd name="T21" fmla="*/ 93 h 124"/>
                  <a:gd name="T22" fmla="*/ 1 w 808"/>
                  <a:gd name="T23" fmla="*/ 100 h 124"/>
                  <a:gd name="T24" fmla="*/ 1 w 808"/>
                  <a:gd name="T25" fmla="*/ 106 h 124"/>
                  <a:gd name="T26" fmla="*/ 1 w 808"/>
                  <a:gd name="T27" fmla="*/ 113 h 124"/>
                  <a:gd name="T28" fmla="*/ 1 w 808"/>
                  <a:gd name="T29" fmla="*/ 118 h 124"/>
                  <a:gd name="T30" fmla="*/ 1 w 808"/>
                  <a:gd name="T31" fmla="*/ 122 h 124"/>
                  <a:gd name="T32" fmla="*/ 1 w 808"/>
                  <a:gd name="T33" fmla="*/ 124 h 124"/>
                  <a:gd name="T34" fmla="*/ 1 w 808"/>
                  <a:gd name="T35" fmla="*/ 117 h 124"/>
                  <a:gd name="T36" fmla="*/ 1 w 808"/>
                  <a:gd name="T37" fmla="*/ 106 h 124"/>
                  <a:gd name="T38" fmla="*/ 1 w 808"/>
                  <a:gd name="T39" fmla="*/ 98 h 124"/>
                  <a:gd name="T40" fmla="*/ 1 w 808"/>
                  <a:gd name="T41" fmla="*/ 94 h 124"/>
                  <a:gd name="T42" fmla="*/ 1 w 808"/>
                  <a:gd name="T43" fmla="*/ 89 h 124"/>
                  <a:gd name="T44" fmla="*/ 1 w 808"/>
                  <a:gd name="T45" fmla="*/ 83 h 124"/>
                  <a:gd name="T46" fmla="*/ 1 w 808"/>
                  <a:gd name="T47" fmla="*/ 77 h 124"/>
                  <a:gd name="T48" fmla="*/ 1 w 808"/>
                  <a:gd name="T49" fmla="*/ 71 h 124"/>
                  <a:gd name="T50" fmla="*/ 1 w 808"/>
                  <a:gd name="T51" fmla="*/ 63 h 124"/>
                  <a:gd name="T52" fmla="*/ 1 w 808"/>
                  <a:gd name="T53" fmla="*/ 57 h 124"/>
                  <a:gd name="T54" fmla="*/ 1 w 808"/>
                  <a:gd name="T55" fmla="*/ 51 h 124"/>
                  <a:gd name="T56" fmla="*/ 1 w 808"/>
                  <a:gd name="T57" fmla="*/ 44 h 124"/>
                  <a:gd name="T58" fmla="*/ 1 w 808"/>
                  <a:gd name="T59" fmla="*/ 36 h 124"/>
                  <a:gd name="T60" fmla="*/ 1 w 808"/>
                  <a:gd name="T61" fmla="*/ 28 h 124"/>
                  <a:gd name="T62" fmla="*/ 1 w 808"/>
                  <a:gd name="T63" fmla="*/ 21 h 124"/>
                  <a:gd name="T64" fmla="*/ 1 w 808"/>
                  <a:gd name="T65" fmla="*/ 13 h 124"/>
                  <a:gd name="T66" fmla="*/ 1 w 808"/>
                  <a:gd name="T67" fmla="*/ 8 h 124"/>
                  <a:gd name="T68" fmla="*/ 1 w 808"/>
                  <a:gd name="T69" fmla="*/ 4 h 124"/>
                  <a:gd name="T70" fmla="*/ 1 w 808"/>
                  <a:gd name="T71" fmla="*/ 1 h 124"/>
                  <a:gd name="T72" fmla="*/ 1 w 808"/>
                  <a:gd name="T73" fmla="*/ 2 h 124"/>
                  <a:gd name="T74" fmla="*/ 1 w 808"/>
                  <a:gd name="T75" fmla="*/ 11 h 124"/>
                  <a:gd name="T76" fmla="*/ 0 w 808"/>
                  <a:gd name="T77" fmla="*/ 13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8"/>
                  <a:gd name="T118" fmla="*/ 0 h 124"/>
                  <a:gd name="T119" fmla="*/ 808 w 808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8" h="124">
                    <a:moveTo>
                      <a:pt x="0" y="13"/>
                    </a:moveTo>
                    <a:lnTo>
                      <a:pt x="29" y="18"/>
                    </a:lnTo>
                    <a:lnTo>
                      <a:pt x="59" y="23"/>
                    </a:lnTo>
                    <a:lnTo>
                      <a:pt x="87" y="28"/>
                    </a:lnTo>
                    <a:lnTo>
                      <a:pt x="116" y="32"/>
                    </a:lnTo>
                    <a:lnTo>
                      <a:pt x="145" y="35"/>
                    </a:lnTo>
                    <a:lnTo>
                      <a:pt x="174" y="39"/>
                    </a:lnTo>
                    <a:lnTo>
                      <a:pt x="204" y="42"/>
                    </a:lnTo>
                    <a:lnTo>
                      <a:pt x="234" y="46"/>
                    </a:lnTo>
                    <a:lnTo>
                      <a:pt x="262" y="49"/>
                    </a:lnTo>
                    <a:lnTo>
                      <a:pt x="292" y="52"/>
                    </a:lnTo>
                    <a:lnTo>
                      <a:pt x="320" y="56"/>
                    </a:lnTo>
                    <a:lnTo>
                      <a:pt x="350" y="59"/>
                    </a:lnTo>
                    <a:lnTo>
                      <a:pt x="379" y="63"/>
                    </a:lnTo>
                    <a:lnTo>
                      <a:pt x="407" y="68"/>
                    </a:lnTo>
                    <a:lnTo>
                      <a:pt x="437" y="72"/>
                    </a:lnTo>
                    <a:lnTo>
                      <a:pt x="465" y="76"/>
                    </a:lnTo>
                    <a:lnTo>
                      <a:pt x="486" y="79"/>
                    </a:lnTo>
                    <a:lnTo>
                      <a:pt x="506" y="82"/>
                    </a:lnTo>
                    <a:lnTo>
                      <a:pt x="526" y="86"/>
                    </a:lnTo>
                    <a:lnTo>
                      <a:pt x="547" y="89"/>
                    </a:lnTo>
                    <a:lnTo>
                      <a:pt x="567" y="93"/>
                    </a:lnTo>
                    <a:lnTo>
                      <a:pt x="586" y="96"/>
                    </a:lnTo>
                    <a:lnTo>
                      <a:pt x="606" y="100"/>
                    </a:lnTo>
                    <a:lnTo>
                      <a:pt x="627" y="103"/>
                    </a:lnTo>
                    <a:lnTo>
                      <a:pt x="647" y="106"/>
                    </a:lnTo>
                    <a:lnTo>
                      <a:pt x="667" y="109"/>
                    </a:lnTo>
                    <a:lnTo>
                      <a:pt x="686" y="113"/>
                    </a:lnTo>
                    <a:lnTo>
                      <a:pt x="707" y="116"/>
                    </a:lnTo>
                    <a:lnTo>
                      <a:pt x="727" y="118"/>
                    </a:lnTo>
                    <a:lnTo>
                      <a:pt x="747" y="121"/>
                    </a:lnTo>
                    <a:lnTo>
                      <a:pt x="768" y="122"/>
                    </a:lnTo>
                    <a:lnTo>
                      <a:pt x="788" y="124"/>
                    </a:lnTo>
                    <a:lnTo>
                      <a:pt x="796" y="124"/>
                    </a:lnTo>
                    <a:lnTo>
                      <a:pt x="802" y="121"/>
                    </a:lnTo>
                    <a:lnTo>
                      <a:pt x="806" y="117"/>
                    </a:lnTo>
                    <a:lnTo>
                      <a:pt x="808" y="112"/>
                    </a:lnTo>
                    <a:lnTo>
                      <a:pt x="808" y="106"/>
                    </a:lnTo>
                    <a:lnTo>
                      <a:pt x="804" y="101"/>
                    </a:lnTo>
                    <a:lnTo>
                      <a:pt x="799" y="98"/>
                    </a:lnTo>
                    <a:lnTo>
                      <a:pt x="792" y="97"/>
                    </a:lnTo>
                    <a:lnTo>
                      <a:pt x="772" y="94"/>
                    </a:lnTo>
                    <a:lnTo>
                      <a:pt x="751" y="92"/>
                    </a:lnTo>
                    <a:lnTo>
                      <a:pt x="732" y="89"/>
                    </a:lnTo>
                    <a:lnTo>
                      <a:pt x="712" y="86"/>
                    </a:lnTo>
                    <a:lnTo>
                      <a:pt x="692" y="83"/>
                    </a:lnTo>
                    <a:lnTo>
                      <a:pt x="671" y="80"/>
                    </a:lnTo>
                    <a:lnTo>
                      <a:pt x="652" y="77"/>
                    </a:lnTo>
                    <a:lnTo>
                      <a:pt x="632" y="74"/>
                    </a:lnTo>
                    <a:lnTo>
                      <a:pt x="612" y="71"/>
                    </a:lnTo>
                    <a:lnTo>
                      <a:pt x="593" y="67"/>
                    </a:lnTo>
                    <a:lnTo>
                      <a:pt x="572" y="63"/>
                    </a:lnTo>
                    <a:lnTo>
                      <a:pt x="552" y="60"/>
                    </a:lnTo>
                    <a:lnTo>
                      <a:pt x="532" y="57"/>
                    </a:lnTo>
                    <a:lnTo>
                      <a:pt x="513" y="54"/>
                    </a:lnTo>
                    <a:lnTo>
                      <a:pt x="492" y="51"/>
                    </a:lnTo>
                    <a:lnTo>
                      <a:pt x="472" y="48"/>
                    </a:lnTo>
                    <a:lnTo>
                      <a:pt x="444" y="44"/>
                    </a:lnTo>
                    <a:lnTo>
                      <a:pt x="417" y="40"/>
                    </a:lnTo>
                    <a:lnTo>
                      <a:pt x="388" y="36"/>
                    </a:lnTo>
                    <a:lnTo>
                      <a:pt x="361" y="32"/>
                    </a:lnTo>
                    <a:lnTo>
                      <a:pt x="333" y="28"/>
                    </a:lnTo>
                    <a:lnTo>
                      <a:pt x="305" y="24"/>
                    </a:lnTo>
                    <a:lnTo>
                      <a:pt x="277" y="21"/>
                    </a:lnTo>
                    <a:lnTo>
                      <a:pt x="248" y="16"/>
                    </a:lnTo>
                    <a:lnTo>
                      <a:pt x="220" y="13"/>
                    </a:lnTo>
                    <a:lnTo>
                      <a:pt x="193" y="10"/>
                    </a:lnTo>
                    <a:lnTo>
                      <a:pt x="164" y="8"/>
                    </a:lnTo>
                    <a:lnTo>
                      <a:pt x="136" y="6"/>
                    </a:lnTo>
                    <a:lnTo>
                      <a:pt x="106" y="4"/>
                    </a:lnTo>
                    <a:lnTo>
                      <a:pt x="78" y="2"/>
                    </a:lnTo>
                    <a:lnTo>
                      <a:pt x="49" y="1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pic>
        <p:nvPicPr>
          <p:cNvPr id="20490" name="Picture 117" descr="x1">
            <a:hlinkClick r:id="" action="ppaction://noaction" highlightClick="1">
              <a:snd r:embed="rId7" name="x1.wav"/>
            </a:hlinkClick>
            <a:extLst>
              <a:ext uri="{FF2B5EF4-FFF2-40B4-BE49-F238E27FC236}">
                <a16:creationId xmlns:a16="http://schemas.microsoft.com/office/drawing/2014/main" id="{DC02DBAB-3E59-4567-82AB-E396B43E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557338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8" descr="x2">
            <a:hlinkClick r:id="" action="ppaction://noaction" highlightClick="1">
              <a:snd r:embed="rId2" name="x3.wav"/>
            </a:hlinkClick>
            <a:extLst>
              <a:ext uri="{FF2B5EF4-FFF2-40B4-BE49-F238E27FC236}">
                <a16:creationId xmlns:a16="http://schemas.microsoft.com/office/drawing/2014/main" id="{A016F264-662F-4878-879D-755067D5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573463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9" descr="x3">
            <a:hlinkClick r:id="" action="ppaction://noaction" highlightClick="1">
              <a:snd r:embed="rId4" name="x2.wav"/>
            </a:hlinkClick>
            <a:extLst>
              <a:ext uri="{FF2B5EF4-FFF2-40B4-BE49-F238E27FC236}">
                <a16:creationId xmlns:a16="http://schemas.microsoft.com/office/drawing/2014/main" id="{8A000D37-A782-4263-A5D4-3BA15587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65400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0" descr="x4">
            <a:hlinkClick r:id="" action="ppaction://noaction" highlightClick="1">
              <a:snd r:embed="rId5" name="x4.wav"/>
            </a:hlinkClick>
            <a:extLst>
              <a:ext uri="{FF2B5EF4-FFF2-40B4-BE49-F238E27FC236}">
                <a16:creationId xmlns:a16="http://schemas.microsoft.com/office/drawing/2014/main" id="{FC4A05C7-6F58-4BB0-AE38-12C44F1C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581525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21" descr="x5">
            <a:hlinkClick r:id="" action="ppaction://noaction" highlightClick="1">
              <a:snd r:embed="rId6" name="x5.wav"/>
            </a:hlinkClick>
            <a:extLst>
              <a:ext uri="{FF2B5EF4-FFF2-40B4-BE49-F238E27FC236}">
                <a16:creationId xmlns:a16="http://schemas.microsoft.com/office/drawing/2014/main" id="{2FE9A3E9-6027-4CAB-90F7-7A2AC684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589588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36">
            <a:extLst>
              <a:ext uri="{FF2B5EF4-FFF2-40B4-BE49-F238E27FC236}">
                <a16:creationId xmlns:a16="http://schemas.microsoft.com/office/drawing/2014/main" id="{E8048827-4804-4C76-89FC-6B89BC9EBA5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227647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06" name="Line 50">
            <a:extLst>
              <a:ext uri="{FF2B5EF4-FFF2-40B4-BE49-F238E27FC236}">
                <a16:creationId xmlns:a16="http://schemas.microsoft.com/office/drawing/2014/main" id="{95DFCE2D-7589-4664-87D4-CC6127E40650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8401050" y="2060575"/>
            <a:ext cx="503238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7" name="Line 51">
            <a:extLst>
              <a:ext uri="{FF2B5EF4-FFF2-40B4-BE49-F238E27FC236}">
                <a16:creationId xmlns:a16="http://schemas.microsoft.com/office/drawing/2014/main" id="{013AA4FF-8BCB-4183-AE26-77EFB0AC1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2997201"/>
            <a:ext cx="503238" cy="144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8" name="Line 52">
            <a:extLst>
              <a:ext uri="{FF2B5EF4-FFF2-40B4-BE49-F238E27FC236}">
                <a16:creationId xmlns:a16="http://schemas.microsoft.com/office/drawing/2014/main" id="{C9B6D88A-BB7B-462F-A8A0-EDC681FA0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4868863"/>
            <a:ext cx="503238" cy="144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9" name="Line 53">
            <a:extLst>
              <a:ext uri="{FF2B5EF4-FFF2-40B4-BE49-F238E27FC236}">
                <a16:creationId xmlns:a16="http://schemas.microsoft.com/office/drawing/2014/main" id="{086665A9-6BC6-4A98-B741-6C93A4CB00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01050" y="5734050"/>
            <a:ext cx="503238" cy="287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0" name="Line 54">
            <a:extLst>
              <a:ext uri="{FF2B5EF4-FFF2-40B4-BE49-F238E27FC236}">
                <a16:creationId xmlns:a16="http://schemas.microsoft.com/office/drawing/2014/main" id="{CD178B31-CF9A-4559-9C26-B1C6B247A1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4005263"/>
            <a:ext cx="5032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1" name="Oval 200">
            <a:extLst>
              <a:ext uri="{FF2B5EF4-FFF2-40B4-BE49-F238E27FC236}">
                <a16:creationId xmlns:a16="http://schemas.microsoft.com/office/drawing/2014/main" id="{3F562D99-AA39-433A-94AE-B1373548AAD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3068639"/>
            <a:ext cx="171450" cy="1793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2" name="Oval 203">
            <a:extLst>
              <a:ext uri="{FF2B5EF4-FFF2-40B4-BE49-F238E27FC236}">
                <a16:creationId xmlns:a16="http://schemas.microsoft.com/office/drawing/2014/main" id="{CF396F23-54D3-47A3-9905-D0C3F5ABA67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39338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3" name="Oval 206">
            <a:extLst>
              <a:ext uri="{FF2B5EF4-FFF2-40B4-BE49-F238E27FC236}">
                <a16:creationId xmlns:a16="http://schemas.microsoft.com/office/drawing/2014/main" id="{6678A44A-A89B-4556-ACE6-3F3063845B5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47974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4" name="Oval 209">
            <a:extLst>
              <a:ext uri="{FF2B5EF4-FFF2-40B4-BE49-F238E27FC236}">
                <a16:creationId xmlns:a16="http://schemas.microsoft.com/office/drawing/2014/main" id="{D9A14CAA-C6AD-46CC-BB9C-F2E46C814C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56610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grpSp>
        <p:nvGrpSpPr>
          <p:cNvPr id="4" name="Group 236">
            <a:extLst>
              <a:ext uri="{FF2B5EF4-FFF2-40B4-BE49-F238E27FC236}">
                <a16:creationId xmlns:a16="http://schemas.microsoft.com/office/drawing/2014/main" id="{08F0C3F8-2C3E-4609-AB4C-96D403F6429C}"/>
              </a:ext>
            </a:extLst>
          </p:cNvPr>
          <p:cNvGrpSpPr>
            <a:grpSpLocks/>
          </p:cNvGrpSpPr>
          <p:nvPr/>
        </p:nvGrpSpPr>
        <p:grpSpPr bwMode="auto">
          <a:xfrm>
            <a:off x="8112125" y="2365375"/>
            <a:ext cx="127000" cy="3384550"/>
            <a:chOff x="4059" y="1490"/>
            <a:chExt cx="216" cy="2132"/>
          </a:xfrm>
        </p:grpSpPr>
        <p:sp>
          <p:nvSpPr>
            <p:cNvPr id="20540" name="Line 37">
              <a:extLst>
                <a:ext uri="{FF2B5EF4-FFF2-40B4-BE49-F238E27FC236}">
                  <a16:creationId xmlns:a16="http://schemas.microsoft.com/office/drawing/2014/main" id="{2921C806-7A34-4E5B-85A7-BD513D4137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1490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1" name="Line 201">
              <a:extLst>
                <a:ext uri="{FF2B5EF4-FFF2-40B4-BE49-F238E27FC236}">
                  <a16:creationId xmlns:a16="http://schemas.microsoft.com/office/drawing/2014/main" id="{47430C87-3F72-438C-A484-6F9CAD8762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1989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2" name="Line 204">
              <a:extLst>
                <a:ext uri="{FF2B5EF4-FFF2-40B4-BE49-F238E27FC236}">
                  <a16:creationId xmlns:a16="http://schemas.microsoft.com/office/drawing/2014/main" id="{A2017FE5-EC7E-44A2-9EED-CF7266E8C6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2534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3" name="Line 207">
              <a:extLst>
                <a:ext uri="{FF2B5EF4-FFF2-40B4-BE49-F238E27FC236}">
                  <a16:creationId xmlns:a16="http://schemas.microsoft.com/office/drawing/2014/main" id="{0C830CD4-33E0-4C9F-82D6-3D98B90DEB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3078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4" name="Line 210">
              <a:extLst>
                <a:ext uri="{FF2B5EF4-FFF2-40B4-BE49-F238E27FC236}">
                  <a16:creationId xmlns:a16="http://schemas.microsoft.com/office/drawing/2014/main" id="{DF119E13-7D77-4BEC-85B9-6A7DFD9E54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3622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21" name="Oval 239">
            <a:extLst>
              <a:ext uri="{FF2B5EF4-FFF2-40B4-BE49-F238E27FC236}">
                <a16:creationId xmlns:a16="http://schemas.microsoft.com/office/drawing/2014/main" id="{F7D5B0A2-372C-4939-A6D8-9A61F1F3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664200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2" name="Line 241">
            <a:extLst>
              <a:ext uri="{FF2B5EF4-FFF2-40B4-BE49-F238E27FC236}">
                <a16:creationId xmlns:a16="http://schemas.microsoft.com/office/drawing/2014/main" id="{57356CB4-D9E6-4D7D-AE27-57CFEC06F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69113" y="5762625"/>
            <a:ext cx="234950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3" name="Line 242">
            <a:extLst>
              <a:ext uri="{FF2B5EF4-FFF2-40B4-BE49-F238E27FC236}">
                <a16:creationId xmlns:a16="http://schemas.microsoft.com/office/drawing/2014/main" id="{D6942DA9-35CA-491E-959A-DAEA95146909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816726" y="4868863"/>
            <a:ext cx="282575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4" name="Line 243">
            <a:extLst>
              <a:ext uri="{FF2B5EF4-FFF2-40B4-BE49-F238E27FC236}">
                <a16:creationId xmlns:a16="http://schemas.microsoft.com/office/drawing/2014/main" id="{8472473C-8A24-4B99-A1F8-5B27387BA50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816725" y="2997201"/>
            <a:ext cx="287338" cy="163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5" name="Line 244">
            <a:extLst>
              <a:ext uri="{FF2B5EF4-FFF2-40B4-BE49-F238E27FC236}">
                <a16:creationId xmlns:a16="http://schemas.microsoft.com/office/drawing/2014/main" id="{8829FB5F-C00F-47B0-9DE6-EC67650D3A9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867525" y="2098675"/>
            <a:ext cx="234950" cy="287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6" name="Line 245">
            <a:extLst>
              <a:ext uri="{FF2B5EF4-FFF2-40B4-BE49-F238E27FC236}">
                <a16:creationId xmlns:a16="http://schemas.microsoft.com/office/drawing/2014/main" id="{D3C8B358-CB38-432B-BB5E-4A903282782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816725" y="4005263"/>
            <a:ext cx="285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7" name="Oval 246">
            <a:extLst>
              <a:ext uri="{FF2B5EF4-FFF2-40B4-BE49-F238E27FC236}">
                <a16:creationId xmlns:a16="http://schemas.microsoft.com/office/drawing/2014/main" id="{914DED0A-94A9-47CC-B9B9-16C543E1B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47974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8" name="Oval 247">
            <a:extLst>
              <a:ext uri="{FF2B5EF4-FFF2-40B4-BE49-F238E27FC236}">
                <a16:creationId xmlns:a16="http://schemas.microsoft.com/office/drawing/2014/main" id="{572703C7-8492-4495-A4A7-AF9B34D0A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9338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9" name="Oval 248">
            <a:extLst>
              <a:ext uri="{FF2B5EF4-FFF2-40B4-BE49-F238E27FC236}">
                <a16:creationId xmlns:a16="http://schemas.microsoft.com/office/drawing/2014/main" id="{CB055CEA-FD11-4984-B98A-89F86839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068639"/>
            <a:ext cx="171450" cy="1793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30" name="Oval 249">
            <a:extLst>
              <a:ext uri="{FF2B5EF4-FFF2-40B4-BE49-F238E27FC236}">
                <a16:creationId xmlns:a16="http://schemas.microsoft.com/office/drawing/2014/main" id="{05D4F2FA-3AD2-4FCE-AF91-4BEB7742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2279650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31" name="Line 251">
            <a:extLst>
              <a:ext uri="{FF2B5EF4-FFF2-40B4-BE49-F238E27FC236}">
                <a16:creationId xmlns:a16="http://schemas.microsoft.com/office/drawing/2014/main" id="{D8A5989D-9C21-409D-B150-80FB1FF5F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756275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2" name="Line 252">
            <a:extLst>
              <a:ext uri="{FF2B5EF4-FFF2-40B4-BE49-F238E27FC236}">
                <a16:creationId xmlns:a16="http://schemas.microsoft.com/office/drawing/2014/main" id="{394C6EA8-2923-4E45-BB9B-9C94F2D60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8688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3" name="Line 253">
            <a:extLst>
              <a:ext uri="{FF2B5EF4-FFF2-40B4-BE49-F238E27FC236}">
                <a16:creationId xmlns:a16="http://schemas.microsoft.com/office/drawing/2014/main" id="{45C34D78-81E0-4917-BD2F-2CDB4C4BC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0052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4" name="Line 254">
            <a:extLst>
              <a:ext uri="{FF2B5EF4-FFF2-40B4-BE49-F238E27FC236}">
                <a16:creationId xmlns:a16="http://schemas.microsoft.com/office/drawing/2014/main" id="{14866079-0F17-47F1-A429-8A4F3D77B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31416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5" name="Line 255">
            <a:extLst>
              <a:ext uri="{FF2B5EF4-FFF2-40B4-BE49-F238E27FC236}">
                <a16:creationId xmlns:a16="http://schemas.microsoft.com/office/drawing/2014/main" id="{A70953E9-6F57-4D96-AA62-CD7AB2203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2371725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6" name="Text Box 4">
            <a:extLst>
              <a:ext uri="{FF2B5EF4-FFF2-40B4-BE49-F238E27FC236}">
                <a16:creationId xmlns:a16="http://schemas.microsoft.com/office/drawing/2014/main" id="{F28DB0CC-449C-41FF-885A-726A69546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133600"/>
            <a:ext cx="719138" cy="3816350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2400">
              <a:ea typeface="궁서" panose="02030600000101010101" pitchFamily="18" charset="-127"/>
            </a:endParaRPr>
          </a:p>
        </p:txBody>
      </p:sp>
      <p:grpSp>
        <p:nvGrpSpPr>
          <p:cNvPr id="5" name="Group 128">
            <a:extLst>
              <a:ext uri="{FF2B5EF4-FFF2-40B4-BE49-F238E27FC236}">
                <a16:creationId xmlns:a16="http://schemas.microsoft.com/office/drawing/2014/main" id="{34C2A56B-9607-49C3-9CC6-F697046A5518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1557338"/>
            <a:ext cx="1155700" cy="4933950"/>
            <a:chOff x="4921" y="981"/>
            <a:chExt cx="728" cy="3108"/>
          </a:xfrm>
        </p:grpSpPr>
        <p:pic>
          <p:nvPicPr>
            <p:cNvPr id="20535" name="Picture 122" descr="x1">
              <a:extLst>
                <a:ext uri="{FF2B5EF4-FFF2-40B4-BE49-F238E27FC236}">
                  <a16:creationId xmlns:a16="http://schemas.microsoft.com/office/drawing/2014/main" id="{11CF08D7-AB60-45C3-8E00-100B91257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98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6" name="Picture 123" descr="x2">
              <a:extLst>
                <a:ext uri="{FF2B5EF4-FFF2-40B4-BE49-F238E27FC236}">
                  <a16:creationId xmlns:a16="http://schemas.microsoft.com/office/drawing/2014/main" id="{9638EAA9-B1FB-4C59-AF8A-9B4089E42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25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7" name="Picture 124" descr="x3">
              <a:extLst>
                <a:ext uri="{FF2B5EF4-FFF2-40B4-BE49-F238E27FC236}">
                  <a16:creationId xmlns:a16="http://schemas.microsoft.com/office/drawing/2014/main" id="{97E6777F-7BEC-44A4-9D35-7BF42B0E4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616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8" name="Picture 125" descr="x4">
              <a:extLst>
                <a:ext uri="{FF2B5EF4-FFF2-40B4-BE49-F238E27FC236}">
                  <a16:creationId xmlns:a16="http://schemas.microsoft.com/office/drawing/2014/main" id="{18A5C6A9-4801-4B8D-B922-05A48E91D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886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9" name="Picture 126" descr="x5">
              <a:extLst>
                <a:ext uri="{FF2B5EF4-FFF2-40B4-BE49-F238E27FC236}">
                  <a16:creationId xmlns:a16="http://schemas.microsoft.com/office/drawing/2014/main" id="{E72421A7-DAEB-43C7-89B5-207B96A5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52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" name="WordArt 272">
            <a:extLst>
              <a:ext uri="{FF2B5EF4-FFF2-40B4-BE49-F238E27FC236}">
                <a16:creationId xmlns:a16="http://schemas.microsoft.com/office/drawing/2014/main" id="{3DB1978B-CEB7-4D18-8E5D-8E638CACE0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6604795" y="3783807"/>
            <a:ext cx="23653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initial system</a:t>
            </a:r>
            <a:endParaRPr lang="ko-KR" altLang="en-US" sz="3600" kern="1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8723" name="Picture 127" descr="MCj04218740000[1]">
            <a:hlinkClick r:id="" action="ppaction://noaction" highlightClick="1">
              <a:snd r:embed="rId17" name="u3.wav"/>
            </a:hlinkClick>
            <a:extLst>
              <a:ext uri="{FF2B5EF4-FFF2-40B4-BE49-F238E27FC236}">
                <a16:creationId xmlns:a16="http://schemas.microsoft.com/office/drawing/2014/main" id="{C3DFD86B-2261-4B07-B1FB-A3747200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57338"/>
            <a:ext cx="11414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4" name="Picture 129">
            <a:hlinkClick r:id="" action="ppaction://noaction" highlightClick="1">
              <a:snd r:embed="rId18" name="u1.wav"/>
            </a:hlinkClick>
            <a:extLst>
              <a:ext uri="{FF2B5EF4-FFF2-40B4-BE49-F238E27FC236}">
                <a16:creationId xmlns:a16="http://schemas.microsoft.com/office/drawing/2014/main" id="{FC006874-712A-4382-A8A7-94A4DDC3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6" y="2565401"/>
            <a:ext cx="917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5" name="Picture 130" descr="s3">
            <a:hlinkClick r:id="" action="ppaction://noaction" highlightClick="1">
              <a:snd r:embed="rId19" name="u4.wav"/>
            </a:hlinkClick>
            <a:extLst>
              <a:ext uri="{FF2B5EF4-FFF2-40B4-BE49-F238E27FC236}">
                <a16:creationId xmlns:a16="http://schemas.microsoft.com/office/drawing/2014/main" id="{DAB4359B-44AD-486A-843F-EDED69EC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573463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6" name="Picture 131" descr="j0292020">
            <a:hlinkClick r:id="" action="ppaction://noaction" highlightClick="1">
              <a:snd r:embed="rId20" name="u2.wav"/>
            </a:hlinkClick>
            <a:extLst>
              <a:ext uri="{FF2B5EF4-FFF2-40B4-BE49-F238E27FC236}">
                <a16:creationId xmlns:a16="http://schemas.microsoft.com/office/drawing/2014/main" id="{0BCA59D5-07FC-4B85-919D-45E9ED95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4581526"/>
            <a:ext cx="9493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7" name="Picture 280" descr="f4">
            <a:hlinkClick r:id="" action="ppaction://noaction" highlightClick="1">
              <a:snd r:embed="rId21" name="u5.wav"/>
            </a:hlinkClick>
            <a:extLst>
              <a:ext uri="{FF2B5EF4-FFF2-40B4-BE49-F238E27FC236}">
                <a16:creationId xmlns:a16="http://schemas.microsoft.com/office/drawing/2014/main" id="{E2E5F740-8279-49C3-A046-10C3FBD6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5589589"/>
            <a:ext cx="11525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83">
            <a:extLst>
              <a:ext uri="{FF2B5EF4-FFF2-40B4-BE49-F238E27FC236}">
                <a16:creationId xmlns:a16="http://schemas.microsoft.com/office/drawing/2014/main" id="{3230E01D-880D-4870-8915-8219C24A98D2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2133600"/>
            <a:ext cx="719138" cy="3816350"/>
            <a:chOff x="1429" y="1661"/>
            <a:chExt cx="453" cy="2404"/>
          </a:xfrm>
        </p:grpSpPr>
        <p:sp>
          <p:nvSpPr>
            <p:cNvPr id="20533" name="Text Box 284">
              <a:extLst>
                <a:ext uri="{FF2B5EF4-FFF2-40B4-BE49-F238E27FC236}">
                  <a16:creationId xmlns:a16="http://schemas.microsoft.com/office/drawing/2014/main" id="{AD513237-316E-46A9-BC33-FFA7D3E3D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661"/>
              <a:ext cx="453" cy="2404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ko-KR" sz="2400">
                <a:ea typeface="궁서" panose="02030600000101010101" pitchFamily="18" charset="-127"/>
              </a:endParaRPr>
            </a:p>
          </p:txBody>
        </p:sp>
        <p:pic>
          <p:nvPicPr>
            <p:cNvPr id="20534" name="Picture 285">
              <a:extLst>
                <a:ext uri="{FF2B5EF4-FFF2-40B4-BE49-F238E27FC236}">
                  <a16:creationId xmlns:a16="http://schemas.microsoft.com/office/drawing/2014/main" id="{9D9BB37F-A0E7-4B70-8ED3-82212FC3F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52" y="2638"/>
              <a:ext cx="2403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WordArt 299">
            <a:extLst>
              <a:ext uri="{FF2B5EF4-FFF2-40B4-BE49-F238E27FC236}">
                <a16:creationId xmlns:a16="http://schemas.microsoft.com/office/drawing/2014/main" id="{F06D05A8-A373-4D37-A96A-7902698FE4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2747169" y="3753644"/>
            <a:ext cx="316865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</a:rPr>
              <a:t>mixing environment</a:t>
            </a:r>
            <a:endParaRPr lang="ko-KR" altLang="en-US" sz="36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4" name="WordArt 301">
            <a:extLst>
              <a:ext uri="{FF2B5EF4-FFF2-40B4-BE49-F238E27FC236}">
                <a16:creationId xmlns:a16="http://schemas.microsoft.com/office/drawing/2014/main" id="{CEBF3A70-4312-4F21-8BD5-2A578CC16D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2205038"/>
            <a:ext cx="1655762" cy="2449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r>
              <a:rPr lang="en-US" altLang="ko-KR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?</a:t>
            </a:r>
            <a:endParaRPr lang="ko-KR" alt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" panose="020B0604020202020204" pitchFamily="34" charset="0"/>
            </a:endParaRPr>
          </a:p>
        </p:txBody>
      </p:sp>
      <p:sp>
        <p:nvSpPr>
          <p:cNvPr id="155" name="Text Box 302">
            <a:extLst>
              <a:ext uri="{FF2B5EF4-FFF2-40B4-BE49-F238E27FC236}">
                <a16:creationId xmlns:a16="http://schemas.microsoft.com/office/drawing/2014/main" id="{6AD6F547-DC16-4A44-A639-95D6BE6B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4868864"/>
            <a:ext cx="3526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400">
                <a:solidFill>
                  <a:srgbClr val="CC00CC"/>
                </a:solidFill>
              </a:rPr>
              <a:t>Unknown sources and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400">
                <a:solidFill>
                  <a:srgbClr val="CC00CC"/>
                </a:solidFill>
              </a:rPr>
              <a:t>the mixing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41867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12" grpId="0" animBg="1"/>
      <p:bldP spid="113" grpId="0" animBg="1"/>
      <p:bldP spid="114" grpId="0" animBg="1"/>
      <p:bldP spid="121" grpId="0" animBg="1"/>
      <p:bldP spid="127" grpId="0" animBg="1"/>
      <p:bldP spid="128" grpId="0" animBg="1"/>
      <p:bldP spid="129" grpId="0" animBg="1"/>
      <p:bldP spid="130" grpId="0" animBg="1"/>
      <p:bldP spid="136" grpId="0" animBg="1"/>
      <p:bldP spid="136" grpId="1" animBg="1"/>
      <p:bldP spid="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>
            <a:extLst>
              <a:ext uri="{FF2B5EF4-FFF2-40B4-BE49-F238E27FC236}">
                <a16:creationId xmlns:a16="http://schemas.microsoft.com/office/drawing/2014/main" id="{14794FC9-D69A-441D-91BB-46CA23352400}"/>
              </a:ext>
            </a:extLst>
          </p:cNvPr>
          <p:cNvSpPr txBox="1">
            <a:spLocks noChangeArrowheads="1"/>
          </p:cNvSpPr>
          <p:nvPr/>
        </p:nvSpPr>
        <p:spPr>
          <a:xfrm>
            <a:off x="1354076" y="1368072"/>
            <a:ext cx="8280400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2800">
                <a:latin typeface="Arial" panose="020B0604020202020204" pitchFamily="34" charset="0"/>
              </a:rPr>
              <a:t>Independent Components of Natural Scenes </a:t>
            </a:r>
            <a:r>
              <a:rPr lang="en-US" altLang="ko-KR" sz="2000">
                <a:latin typeface="Arial" panose="020B0604020202020204" pitchFamily="34" charset="0"/>
              </a:rPr>
              <a:t>(Bell and Sejnowski, Vision Research 1996.[2])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ko-KR" sz="2800" dirty="0">
              <a:latin typeface="Arial" panose="020B0604020202020204" pitchFamily="34" charset="0"/>
            </a:endParaRPr>
          </a:p>
        </p:txBody>
      </p:sp>
      <p:graphicFrame>
        <p:nvGraphicFramePr>
          <p:cNvPr id="99" name="Object 4">
            <a:extLst>
              <a:ext uri="{FF2B5EF4-FFF2-40B4-BE49-F238E27FC236}">
                <a16:creationId xmlns:a16="http://schemas.microsoft.com/office/drawing/2014/main" id="{B8EE0AE8-7E04-446C-8EB0-4187B79D2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93400"/>
              </p:ext>
            </p:extLst>
          </p:nvPr>
        </p:nvGraphicFramePr>
        <p:xfrm>
          <a:off x="2793938" y="2303109"/>
          <a:ext cx="5834063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Image" r:id="rId3" imgW="5632238" imgH="3474433" progId="Photoshop.Image.7">
                  <p:embed/>
                </p:oleObj>
              </mc:Choice>
              <mc:Fallback>
                <p:oleObj name="Image" r:id="rId3" imgW="5632238" imgH="3474433" progId="Photoshop.Image.7">
                  <p:embed/>
                  <p:pic>
                    <p:nvPicPr>
                      <p:cNvPr id="40963" name="Object 4">
                        <a:extLst>
                          <a:ext uri="{FF2B5EF4-FFF2-40B4-BE49-F238E27FC236}">
                            <a16:creationId xmlns:a16="http://schemas.microsoft.com/office/drawing/2014/main" id="{F9C283A8-01F7-4C8A-B5EC-3D65A9C01D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3938" y="2303109"/>
                        <a:ext cx="5834063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95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1C7F0F-2907-4809-9C5C-A45BE8E9A278}"/>
              </a:ext>
            </a:extLst>
          </p:cNvPr>
          <p:cNvSpPr txBox="1">
            <a:spLocks noChangeArrowheads="1"/>
          </p:cNvSpPr>
          <p:nvPr/>
        </p:nvSpPr>
        <p:spPr>
          <a:xfrm>
            <a:off x="1995272" y="1039597"/>
            <a:ext cx="8002587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2800">
                <a:latin typeface="Arial" panose="020B0604020202020204" pitchFamily="34" charset="0"/>
              </a:rPr>
              <a:t>Independent Components are Edge Filters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505DA2F2-F94D-439C-ABA2-70A4C1FA1E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647990"/>
              </p:ext>
            </p:extLst>
          </p:nvPr>
        </p:nvGraphicFramePr>
        <p:xfrm>
          <a:off x="4298734" y="1542834"/>
          <a:ext cx="37512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Image" r:id="rId3" imgW="4486285" imgH="5412801" progId="Photoshop.Image.7">
                  <p:embed/>
                </p:oleObj>
              </mc:Choice>
              <mc:Fallback>
                <p:oleObj name="Image" r:id="rId3" imgW="4486285" imgH="5412801" progId="Photoshop.Image.7">
                  <p:embed/>
                  <p:pic>
                    <p:nvPicPr>
                      <p:cNvPr id="41987" name="Object 6">
                        <a:extLst>
                          <a:ext uri="{FF2B5EF4-FFF2-40B4-BE49-F238E27FC236}">
                            <a16:creationId xmlns:a16="http://schemas.microsoft.com/office/drawing/2014/main" id="{62F5716D-65FC-4CA7-9C0E-84C5C45468D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734" y="1542834"/>
                        <a:ext cx="37512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60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FA281-7135-430D-92AD-72A6C244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909637"/>
            <a:ext cx="52006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0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855</Words>
  <Application>Microsoft Office PowerPoint</Application>
  <PresentationFormat>와이드스크린</PresentationFormat>
  <Paragraphs>281</Paragraphs>
  <Slides>45</Slides>
  <Notes>5</Notes>
  <HiddenSlides>0</HiddenSlides>
  <MMClips>6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5</vt:i4>
      </vt:variant>
      <vt:variant>
        <vt:lpstr>슬라이드 제목</vt:lpstr>
      </vt:variant>
      <vt:variant>
        <vt:i4>45</vt:i4>
      </vt:variant>
    </vt:vector>
  </HeadingPairs>
  <TitlesOfParts>
    <vt:vector size="57" baseType="lpstr">
      <vt:lpstr>굴림</vt:lpstr>
      <vt:lpstr>맑은 고딕</vt:lpstr>
      <vt:lpstr>Arial</vt:lpstr>
      <vt:lpstr>Cambria Math</vt:lpstr>
      <vt:lpstr>Times New Roman</vt:lpstr>
      <vt:lpstr>Wingdings</vt:lpstr>
      <vt:lpstr>Office 테마</vt:lpstr>
      <vt:lpstr>클립</vt:lpstr>
      <vt:lpstr>비트맵 이미지</vt:lpstr>
      <vt:lpstr>수식</vt:lpstr>
      <vt:lpstr>Equation</vt:lpstr>
      <vt:lpstr>Image</vt:lpstr>
      <vt:lpstr>Machine Learning</vt:lpstr>
      <vt:lpstr>Contents</vt:lpstr>
      <vt:lpstr>11.1. Problem Statement</vt:lpstr>
      <vt:lpstr>PowerPoint 프레젠테이션</vt:lpstr>
      <vt:lpstr>PowerPoint 프레젠테이션</vt:lpstr>
      <vt:lpstr>Blind Source Separation by ICA</vt:lpstr>
      <vt:lpstr>PowerPoint 프레젠테이션</vt:lpstr>
      <vt:lpstr>PowerPoint 프레젠테이션</vt:lpstr>
      <vt:lpstr>PowerPoint 프레젠테이션</vt:lpstr>
      <vt:lpstr>Assumptions and limitations on ICA</vt:lpstr>
      <vt:lpstr>11.2. Information Theory</vt:lpstr>
      <vt:lpstr>PowerPoint 프레젠테이션</vt:lpstr>
      <vt:lpstr>PowerPoint 프레젠테이션</vt:lpstr>
      <vt:lpstr>PowerPoint 프레젠테이션</vt:lpstr>
      <vt:lpstr>Probability Density Function</vt:lpstr>
      <vt:lpstr>PowerPoint 프레젠테이션</vt:lpstr>
      <vt:lpstr>Objective Function of ICA</vt:lpstr>
      <vt:lpstr>Maximizing Output Entropy: InfoMax</vt:lpstr>
      <vt:lpstr>One Input One Output</vt:lpstr>
      <vt:lpstr>PowerPoint 프레젠테이션</vt:lpstr>
      <vt:lpstr>PowerPoint 프레젠테이션</vt:lpstr>
      <vt:lpstr>PowerPoint 프레젠테이션</vt:lpstr>
      <vt:lpstr>Flex. ICA: Generalized Gaussian</vt:lpstr>
      <vt:lpstr>PowerPoint 프레젠테이션</vt:lpstr>
      <vt:lpstr>PowerPoint 프레젠테이션</vt:lpstr>
      <vt:lpstr>Comparison of PCA and ICA</vt:lpstr>
      <vt:lpstr>Whitened signal and independent signal</vt:lpstr>
      <vt:lpstr>Unifying Information-Theoretic Framework(1)</vt:lpstr>
      <vt:lpstr>Unifying Information-Theoretic Framework(2)</vt:lpstr>
      <vt:lpstr>Unifying Information-Theoretic Framework(3)</vt:lpstr>
      <vt:lpstr>Applications of ICA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11.8 Convolved Mixtures: ANC vs. BSS</vt:lpstr>
      <vt:lpstr>Adaptive Noise Canceling(ANC)</vt:lpstr>
      <vt:lpstr>ICA-Based Approach to ANC [36]</vt:lpstr>
      <vt:lpstr>PowerPoint 프레젠테이션</vt:lpstr>
      <vt:lpstr>Time Domain Approach to BSS</vt:lpstr>
      <vt:lpstr>Frequency Domain Approach to BSS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Computer Interaction (인간 컴퓨터 상호작용)</dc:title>
  <dc:creator>shoh</dc:creator>
  <cp:lastModifiedBy>오상훈</cp:lastModifiedBy>
  <cp:revision>163</cp:revision>
  <cp:lastPrinted>2016-07-20T07:30:15Z</cp:lastPrinted>
  <dcterms:created xsi:type="dcterms:W3CDTF">2015-08-10T05:26:43Z</dcterms:created>
  <dcterms:modified xsi:type="dcterms:W3CDTF">2020-08-24T06:03:20Z</dcterms:modified>
</cp:coreProperties>
</file>