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42" r:id="rId4"/>
    <p:sldId id="343" r:id="rId5"/>
    <p:sldId id="344" r:id="rId6"/>
    <p:sldId id="345" r:id="rId7"/>
    <p:sldId id="347" r:id="rId8"/>
    <p:sldId id="354" r:id="rId9"/>
    <p:sldId id="355" r:id="rId10"/>
    <p:sldId id="356" r:id="rId11"/>
    <p:sldId id="357" r:id="rId12"/>
    <p:sldId id="275" r:id="rId13"/>
    <p:sldId id="349" r:id="rId14"/>
    <p:sldId id="350" r:id="rId15"/>
    <p:sldId id="351" r:id="rId16"/>
    <p:sldId id="353" r:id="rId17"/>
    <p:sldId id="360" r:id="rId18"/>
    <p:sldId id="358" r:id="rId19"/>
    <p:sldId id="359" r:id="rId20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29609" y="304800"/>
          <a:ext cx="8485188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수식" r:id="rId3" imgW="3225600" imgH="2489040" progId="Equation.3">
                  <p:embed/>
                </p:oleObj>
              </mc:Choice>
              <mc:Fallback>
                <p:oleObj name="수식" r:id="rId3" imgW="3225600" imgH="24890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9" y="304800"/>
                        <a:ext cx="8485188" cy="619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5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7E6AD2-E19E-47EE-9D35-29B8583D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71675"/>
            <a:ext cx="9467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5A4D9E-0EAE-4175-9226-D2A5CFA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4" y="373761"/>
            <a:ext cx="10167891" cy="207839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844B884-AC3B-4F00-80CB-006F0493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09" y="2604952"/>
            <a:ext cx="8475962" cy="29986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B34505-E66B-4B05-B3E5-0E7FECAF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683" y="3781425"/>
            <a:ext cx="2719433" cy="21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PCA Algorithm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569540"/>
            <a:ext cx="9859215" cy="43914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4935430"/>
            <a:ext cx="10486744" cy="19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139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10.4. Understanding PCA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3" y="1039625"/>
            <a:ext cx="8792947" cy="4688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4624F6-473E-4AE4-A6B2-63713C7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3119437"/>
            <a:ext cx="8496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Choosing the Size of Reduced Dimension 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6127"/>
            <a:ext cx="7727576" cy="24148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9944"/>
            <a:ext cx="9285576" cy="36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digits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1829" y="5043625"/>
            <a:ext cx="10708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Top row : a selection of the digit 5 taken from the database of 892 examples.</a:t>
            </a:r>
          </a:p>
          <a:p>
            <a:r>
              <a:rPr lang="en-US" altLang="ko-KR" sz="2000" dirty="0"/>
              <a:t>Plotted beneath each digit is the reconstruction using 100, 30 and 5 eigenvectors</a:t>
            </a:r>
          </a:p>
          <a:p>
            <a:r>
              <a:rPr lang="en-US" altLang="ko-KR" sz="2000" dirty="0"/>
              <a:t>(from top to bottom). Note how the reconstructions for fewer eigenvectors express</a:t>
            </a:r>
          </a:p>
          <a:p>
            <a:r>
              <a:rPr lang="en-US" altLang="ko-KR" sz="2000" dirty="0"/>
              <a:t>less variability from each other, and resemble more a mean 5 digit.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71" y="1137326"/>
            <a:ext cx="78771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0F2477-E63B-4CAD-A795-CA89EACC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457200"/>
            <a:ext cx="3764821" cy="39052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D3659-E5FB-4FB3-BFB4-863FF92C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0525"/>
            <a:ext cx="4387563" cy="39052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F4FB8B2-6DD6-484A-BCF8-3F8EA6A5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37" y="4833275"/>
            <a:ext cx="4733925" cy="1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017213"/>
            <a:ext cx="8277784" cy="53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10" y="977153"/>
            <a:ext cx="8239966" cy="56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10.1. Dimensionality Reduction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84346"/>
            <a:ext cx="11277599" cy="55688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altLang="ko-KR" sz="2400" dirty="0"/>
              <a:t>Data is often high dimensional - images, bag-of-word descriptions, gene-expressions etc. Provided there is some `structure', data will typically lie close to a much lower dimensional `manifold’.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dirty="0"/>
              <a:t>What </a:t>
            </a:r>
          </a:p>
          <a:p>
            <a:pPr lvl="1"/>
            <a:r>
              <a:rPr lang="en-US" altLang="ko-KR" dirty="0"/>
              <a:t>Given d input variables (</a:t>
            </a:r>
            <a:r>
              <a:rPr lang="en-US" altLang="ko-KR" i="1" dirty="0"/>
              <a:t>d</a:t>
            </a:r>
            <a:r>
              <a:rPr lang="en-US" altLang="ko-KR" dirty="0"/>
              <a:t>-dimensional data), reduce it to </a:t>
            </a:r>
            <a:r>
              <a:rPr lang="en-US" altLang="ko-KR" i="1" dirty="0"/>
              <a:t>k</a:t>
            </a:r>
            <a:r>
              <a:rPr lang="en-US" altLang="ko-KR" dirty="0"/>
              <a:t> input variables (</a:t>
            </a:r>
            <a:r>
              <a:rPr lang="en-US" altLang="ko-KR" i="1" dirty="0"/>
              <a:t>k</a:t>
            </a:r>
            <a:r>
              <a:rPr lang="en-US" altLang="ko-KR" dirty="0"/>
              <a:t>-dimensional data), </a:t>
            </a:r>
            <a:r>
              <a:rPr lang="en-US" altLang="ko-KR" i="1" dirty="0"/>
              <a:t>k &lt; d</a:t>
            </a:r>
            <a:r>
              <a:rPr lang="en-US" altLang="ko-KR" dirty="0"/>
              <a:t>, without loss of information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r>
              <a:rPr lang="en-US" altLang="ko-KR" dirty="0"/>
              <a:t>Why </a:t>
            </a:r>
          </a:p>
          <a:p>
            <a:pPr lvl="1"/>
            <a:r>
              <a:rPr lang="en-US" altLang="ko-KR" dirty="0"/>
              <a:t>Reduces time complexity: Less computation </a:t>
            </a:r>
          </a:p>
          <a:p>
            <a:pPr lvl="1"/>
            <a:r>
              <a:rPr lang="en-US" altLang="ko-KR" dirty="0"/>
              <a:t>Reduces space complexity: Less parameters </a:t>
            </a:r>
          </a:p>
          <a:p>
            <a:pPr lvl="1"/>
            <a:r>
              <a:rPr lang="en-US" altLang="ko-KR" dirty="0"/>
              <a:t>Saves the cost of observing the feature </a:t>
            </a:r>
          </a:p>
          <a:p>
            <a:pPr lvl="1"/>
            <a:r>
              <a:rPr lang="en-US" altLang="ko-KR" dirty="0"/>
              <a:t>Simpler models are more robust on small datasets </a:t>
            </a:r>
          </a:p>
          <a:p>
            <a:pPr lvl="1"/>
            <a:r>
              <a:rPr lang="en-US" altLang="ko-KR" dirty="0"/>
              <a:t>More interpretable; simpler explanation </a:t>
            </a:r>
          </a:p>
          <a:p>
            <a:pPr lvl="1"/>
            <a:r>
              <a:rPr lang="en-US" altLang="ko-KR" dirty="0"/>
              <a:t>Data visualization (structure, groups, outliers, etc.) easy if plotted in 2 or 3 dimensions </a:t>
            </a:r>
          </a:p>
        </p:txBody>
      </p:sp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39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vs. Extraction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41842" y="1623640"/>
            <a:ext cx="11277599" cy="3610720"/>
          </a:xfrm>
        </p:spPr>
        <p:txBody>
          <a:bodyPr>
            <a:normAutofit/>
          </a:bodyPr>
          <a:lstStyle/>
          <a:p>
            <a:r>
              <a:rPr lang="en-US" altLang="ko-KR" dirty="0"/>
              <a:t>Feature selection </a:t>
            </a:r>
          </a:p>
          <a:p>
            <a:pPr lvl="1"/>
            <a:r>
              <a:rPr lang="en-US" altLang="ko-KR" dirty="0"/>
              <a:t>Choose </a:t>
            </a:r>
            <a:r>
              <a:rPr lang="en-US" altLang="ko-KR" i="1" dirty="0"/>
              <a:t>k&lt;d</a:t>
            </a:r>
            <a:r>
              <a:rPr lang="en-US" altLang="ko-KR" dirty="0"/>
              <a:t> important features, ignoring the remaining (</a:t>
            </a:r>
            <a:r>
              <a:rPr lang="en-US" altLang="ko-KR" i="1" dirty="0"/>
              <a:t>d-k</a:t>
            </a:r>
            <a:r>
              <a:rPr lang="en-US" altLang="ko-KR" dirty="0"/>
              <a:t>) features </a:t>
            </a:r>
          </a:p>
          <a:p>
            <a:pPr lvl="1"/>
            <a:r>
              <a:rPr lang="en-US" altLang="ko-KR" dirty="0"/>
              <a:t>Subset selection algorithms </a:t>
            </a:r>
          </a:p>
          <a:p>
            <a:r>
              <a:rPr lang="en-US" altLang="ko-KR" dirty="0"/>
              <a:t>Feature extraction </a:t>
            </a:r>
          </a:p>
          <a:p>
            <a:pPr lvl="1"/>
            <a:r>
              <a:rPr lang="en-US" altLang="ko-KR" dirty="0"/>
              <a:t>Project the original </a:t>
            </a:r>
            <a:r>
              <a:rPr lang="en-US" altLang="ko-KR" i="1" dirty="0"/>
              <a:t>xi, </a:t>
            </a:r>
            <a:r>
              <a:rPr lang="en-US" altLang="ko-KR" i="1" dirty="0" err="1"/>
              <a:t>i</a:t>
            </a:r>
            <a:r>
              <a:rPr lang="en-US" altLang="ko-KR" i="1" dirty="0"/>
              <a:t>=1,…,d </a:t>
            </a:r>
            <a:r>
              <a:rPr lang="en-US" altLang="ko-KR" dirty="0"/>
              <a:t>dimensions to new </a:t>
            </a:r>
            <a:r>
              <a:rPr lang="en-US" altLang="ko-KR" i="1" dirty="0"/>
              <a:t>k&lt;d</a:t>
            </a:r>
            <a:r>
              <a:rPr lang="en-US" altLang="ko-KR" dirty="0"/>
              <a:t> dimensions, </a:t>
            </a:r>
            <a:r>
              <a:rPr lang="en-US" altLang="ko-KR" i="1" dirty="0" err="1"/>
              <a:t>zj</a:t>
            </a:r>
            <a:r>
              <a:rPr lang="en-US" altLang="ko-KR" i="1" dirty="0"/>
              <a:t>, j=1,…,k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Principal component analysis (PCA), linear discriminant analysis (LDA), factor analysis (FA) 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Subset Selection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77072"/>
            <a:ext cx="8601635" cy="54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10.2. Principal Components Analysis (PCA)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Idea:</a:t>
            </a:r>
          </a:p>
          <a:p>
            <a:pPr lvl="1"/>
            <a:r>
              <a:rPr lang="en-US" altLang="ko-KR" dirty="0"/>
              <a:t>Given data points in </a:t>
            </a:r>
            <a:r>
              <a:rPr lang="en-US" altLang="ko-KR" i="1" dirty="0"/>
              <a:t>d</a:t>
            </a:r>
            <a:r>
              <a:rPr lang="en-US" altLang="ko-KR" dirty="0"/>
              <a:t>-dimensional space, project onto lower dimensional space while preserving as much information as possible</a:t>
            </a:r>
          </a:p>
          <a:p>
            <a:pPr lvl="2"/>
            <a:r>
              <a:rPr lang="en-US" altLang="ko-KR" dirty="0"/>
              <a:t>E.g., find best planar approximation to 3D data</a:t>
            </a:r>
          </a:p>
          <a:p>
            <a:pPr lvl="2"/>
            <a:r>
              <a:rPr lang="en-US" altLang="ko-KR" dirty="0"/>
              <a:t>E.g., find best planar approximation to 104D data</a:t>
            </a:r>
          </a:p>
          <a:p>
            <a:pPr lvl="1"/>
            <a:r>
              <a:rPr lang="en-US" altLang="ko-KR" dirty="0"/>
              <a:t>In particular, choose projection that minimizes the squared error in reconstructing original data</a:t>
            </a:r>
          </a:p>
          <a:p>
            <a:endParaRPr lang="en-US" altLang="ko-KR" dirty="0"/>
          </a:p>
          <a:p>
            <a:r>
              <a:rPr lang="en-US" altLang="ko-KR" dirty="0"/>
              <a:t>Learned encoding is a linear combination of inputs</a:t>
            </a:r>
          </a:p>
          <a:p>
            <a:r>
              <a:rPr lang="en-US" altLang="ko-KR" dirty="0"/>
              <a:t>Given </a:t>
            </a:r>
            <a:r>
              <a:rPr lang="en-US" altLang="ko-KR" i="1" dirty="0"/>
              <a:t>d</a:t>
            </a:r>
            <a:r>
              <a:rPr lang="en-US" altLang="ko-KR" dirty="0"/>
              <a:t>-dimensional data </a:t>
            </a:r>
            <a:r>
              <a:rPr lang="en-US" altLang="ko-KR" b="1" dirty="0"/>
              <a:t>x</a:t>
            </a:r>
            <a:r>
              <a:rPr lang="en-US" altLang="ko-KR" dirty="0"/>
              <a:t>, learns the top </a:t>
            </a:r>
            <a:r>
              <a:rPr lang="en-US" altLang="ko-KR" i="1" dirty="0"/>
              <a:t>m</a:t>
            </a:r>
            <a:r>
              <a:rPr lang="en-US" altLang="ko-KR" dirty="0"/>
              <a:t>-dimensions where</a:t>
            </a:r>
          </a:p>
          <a:p>
            <a:pPr lvl="1"/>
            <a:r>
              <a:rPr lang="en-US" altLang="ko-KR" dirty="0"/>
              <a:t>the dimensions are orthogonal</a:t>
            </a:r>
          </a:p>
          <a:p>
            <a:pPr lvl="1"/>
            <a:r>
              <a:rPr lang="en-US" altLang="ko-KR" dirty="0"/>
              <a:t>the re-representational as a linear combination of the top </a:t>
            </a:r>
            <a:r>
              <a:rPr lang="en-US" altLang="ko-KR" i="1" dirty="0"/>
              <a:t>m</a:t>
            </a:r>
            <a:r>
              <a:rPr lang="en-US" altLang="ko-KR" dirty="0"/>
              <a:t>-dimensions minimizes reconstruction error (sum of squared errors)</a:t>
            </a:r>
          </a:p>
        </p:txBody>
      </p:sp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Maximum co-variance and orthogonality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8"/>
            <a:ext cx="11519648" cy="5896721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/>
              <a:t>Select a direction in </a:t>
            </a:r>
            <a:r>
              <a:rPr lang="en-US" altLang="ko-KR" i="1" dirty="0"/>
              <a:t>m</a:t>
            </a:r>
            <a:r>
              <a:rPr lang="en-US" altLang="ko-KR" dirty="0"/>
              <a:t>-dimensional space along which the variance in </a:t>
            </a:r>
            <a:r>
              <a:rPr lang="en-US" altLang="ko-KR" b="1" dirty="0"/>
              <a:t>x</a:t>
            </a:r>
            <a:r>
              <a:rPr lang="en-US" altLang="ko-KR" dirty="0"/>
              <a:t> is maximized.</a:t>
            </a:r>
          </a:p>
          <a:p>
            <a:pPr algn="just"/>
            <a:r>
              <a:rPr lang="en-US" altLang="ko-KR" dirty="0"/>
              <a:t>Find another direction along which variance is </a:t>
            </a:r>
            <a:r>
              <a:rPr lang="en-US" altLang="ko-KR" dirty="0" err="1"/>
              <a:t>maximised</a:t>
            </a:r>
            <a:r>
              <a:rPr lang="en-US" altLang="ko-KR" dirty="0"/>
              <a:t>, but restrict the search to all directions orthonormal to all previous selected directions.</a:t>
            </a:r>
          </a:p>
          <a:p>
            <a:pPr algn="just"/>
            <a:r>
              <a:rPr lang="en-US" altLang="ko-KR" dirty="0"/>
              <a:t>Repeat this until </a:t>
            </a:r>
            <a:r>
              <a:rPr lang="en-US" altLang="ko-KR" i="1" dirty="0"/>
              <a:t>m</a:t>
            </a:r>
            <a:r>
              <a:rPr lang="en-US" altLang="ko-KR" dirty="0"/>
              <a:t> vectors are selected.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9" y="3747808"/>
            <a:ext cx="2828925" cy="2724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04" y="3885920"/>
            <a:ext cx="30670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10.3. </a:t>
            </a:r>
            <a:r>
              <a:rPr lang="en-US" altLang="ko-KR" sz="3200" b="1" dirty="0" err="1"/>
              <a:t>Eigenstructure</a:t>
            </a:r>
            <a:r>
              <a:rPr lang="en-US" altLang="ko-KR" sz="3200" b="1" dirty="0"/>
              <a:t> of Principal Component Analysis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961279"/>
          <a:ext cx="85867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수식" r:id="rId3" imgW="3263760" imgH="2286000" progId="Equation.3">
                  <p:embed/>
                </p:oleObj>
              </mc:Choice>
              <mc:Fallback>
                <p:oleObj name="수식" r:id="rId3" imgW="3263760" imgH="22860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61279"/>
                        <a:ext cx="85867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457200"/>
          <a:ext cx="9221788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수식" r:id="rId3" imgW="3504960" imgH="2438280" progId="Equation.3">
                  <p:embed/>
                </p:oleObj>
              </mc:Choice>
              <mc:Fallback>
                <p:oleObj name="수식" r:id="rId3" imgW="3504960" imgH="24382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9221788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8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493</Words>
  <Application>Microsoft Office PowerPoint</Application>
  <PresentationFormat>와이드스크린</PresentationFormat>
  <Paragraphs>62</Paragraphs>
  <Slides>19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Times New Roman</vt:lpstr>
      <vt:lpstr>Office 테마</vt:lpstr>
      <vt:lpstr>수식</vt:lpstr>
      <vt:lpstr>Machine Learning</vt:lpstr>
      <vt:lpstr>Contents</vt:lpstr>
      <vt:lpstr>10.1. Dimensionality Reduction </vt:lpstr>
      <vt:lpstr>Feature Selection vs. Extraction </vt:lpstr>
      <vt:lpstr>Subset Selection </vt:lpstr>
      <vt:lpstr>10.2. Principal Components Analysis (PCA)</vt:lpstr>
      <vt:lpstr>Maximum co-variance and orthogonality</vt:lpstr>
      <vt:lpstr>10.3. Eigenstructure of Principal Component Analysis</vt:lpstr>
      <vt:lpstr>PowerPoint 프레젠테이션</vt:lpstr>
      <vt:lpstr>PowerPoint 프레젠테이션</vt:lpstr>
      <vt:lpstr>PowerPoint 프레젠테이션</vt:lpstr>
      <vt:lpstr>PowerPoint 프레젠테이션</vt:lpstr>
      <vt:lpstr>PCA Algorithm </vt:lpstr>
      <vt:lpstr>10.4. Understanding PCA </vt:lpstr>
      <vt:lpstr>Choosing the Size of Reduced Dimension  </vt:lpstr>
      <vt:lpstr>Reducing the dimension of digits</vt:lpstr>
      <vt:lpstr>PowerPoint 프레젠테이션</vt:lpstr>
      <vt:lpstr>Reducing the dimension of faces</vt:lpstr>
      <vt:lpstr>Reducing the dimension of 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141</cp:revision>
  <cp:lastPrinted>2016-07-20T07:30:15Z</cp:lastPrinted>
  <dcterms:created xsi:type="dcterms:W3CDTF">2015-08-10T05:26:43Z</dcterms:created>
  <dcterms:modified xsi:type="dcterms:W3CDTF">2020-08-24T05:59:43Z</dcterms:modified>
</cp:coreProperties>
</file>