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60" r:id="rId2"/>
    <p:sldId id="318" r:id="rId3"/>
    <p:sldId id="342" r:id="rId4"/>
    <p:sldId id="472" r:id="rId5"/>
    <p:sldId id="473" r:id="rId6"/>
    <p:sldId id="474" r:id="rId7"/>
    <p:sldId id="475" r:id="rId8"/>
    <p:sldId id="476" r:id="rId9"/>
    <p:sldId id="477" r:id="rId10"/>
    <p:sldId id="479" r:id="rId11"/>
    <p:sldId id="525" r:id="rId12"/>
    <p:sldId id="530" r:id="rId13"/>
    <p:sldId id="478" r:id="rId14"/>
    <p:sldId id="524" r:id="rId15"/>
    <p:sldId id="480" r:id="rId16"/>
    <p:sldId id="529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3" r:id="rId40"/>
    <p:sldId id="504" r:id="rId41"/>
    <p:sldId id="505" r:id="rId42"/>
    <p:sldId id="506" r:id="rId43"/>
    <p:sldId id="507" r:id="rId44"/>
    <p:sldId id="508" r:id="rId45"/>
    <p:sldId id="509" r:id="rId46"/>
    <p:sldId id="526" r:id="rId47"/>
    <p:sldId id="510" r:id="rId48"/>
    <p:sldId id="511" r:id="rId49"/>
    <p:sldId id="527" r:id="rId50"/>
    <p:sldId id="512" r:id="rId51"/>
    <p:sldId id="513" r:id="rId52"/>
    <p:sldId id="514" r:id="rId53"/>
    <p:sldId id="515" r:id="rId54"/>
    <p:sldId id="516" r:id="rId55"/>
    <p:sldId id="517" r:id="rId56"/>
    <p:sldId id="518" r:id="rId57"/>
    <p:sldId id="519" r:id="rId58"/>
    <p:sldId id="521" r:id="rId59"/>
    <p:sldId id="522" r:id="rId60"/>
    <p:sldId id="471" r:id="rId61"/>
    <p:sldId id="523" r:id="rId62"/>
  </p:sldIdLst>
  <p:sldSz cx="9144000" cy="6858000" type="screen4x3"/>
  <p:notesSz cx="6858000" cy="9144000"/>
  <p:embeddedFontLst>
    <p:embeddedFont>
      <p:font typeface="나눔고딕 Bold" panose="020D0804000000000000" pitchFamily="50" charset="-127"/>
      <p:regular r:id="rId65"/>
      <p:bold r:id="rId66"/>
    </p:embeddedFont>
    <p:embeddedFont>
      <p:font typeface="맑은 고딕" panose="020B0503020000020004" pitchFamily="50" charset="-127"/>
      <p:regular r:id="rId67"/>
      <p:bold r:id="rId6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orient="horz" pos="890" userDrawn="1">
          <p15:clr>
            <a:srgbClr val="A4A3A4"/>
          </p15:clr>
        </p15:guide>
        <p15:guide id="5" orient="horz" pos="1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97" d="100"/>
          <a:sy n="97" d="100"/>
        </p:scale>
        <p:origin x="84" y="228"/>
      </p:cViewPr>
      <p:guideLst>
        <p:guide orient="horz" pos="2160"/>
        <p:guide pos="2880"/>
        <p:guide pos="158"/>
        <p:guide orient="horz" pos="890"/>
        <p:guide orient="horz" pos="11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8FBEC-217F-451D-8A81-EB21AD85848D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9CFD4-1E9E-4FD0-9584-18772F66F21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9218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66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33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52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b="6226"/>
          <a:stretch>
            <a:fillRect/>
          </a:stretch>
        </p:blipFill>
        <p:spPr bwMode="auto">
          <a:xfrm>
            <a:off x="1703399" y="260648"/>
            <a:ext cx="7440601" cy="64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smtClean="0">
                <a:solidFill>
                  <a:schemeClr val="bg1"/>
                </a:solidFill>
              </a:rPr>
              <a:t>선형변환</a:t>
            </a:r>
            <a:endParaRPr lang="ko-KR" altLang="en-US" sz="4800" b="1" spc="-15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19888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</a:pP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09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2492896"/>
            <a:ext cx="6929454" cy="383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선형변환과 선형연산자를 정의하고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선형변환이 되는지를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</a:t>
            </a:r>
            <a:r>
              <a:rPr lang="ko-KR" altLang="en-US" sz="1700" dirty="0" smtClean="0"/>
              <a:t> 예제들을 통하여 살펴봄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선형사상과 </a:t>
            </a:r>
            <a:r>
              <a:rPr lang="ko-KR" altLang="en-US" sz="1700" dirty="0" err="1" smtClean="0"/>
              <a:t>커널에</a:t>
            </a:r>
            <a:r>
              <a:rPr lang="ko-KR" altLang="en-US" sz="1700" dirty="0" smtClean="0"/>
              <a:t> 관해 고찰함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함수와 선형변환과의 밀접한 관계를 </a:t>
            </a:r>
            <a:r>
              <a:rPr lang="ko-KR" altLang="en-US" sz="1700" dirty="0"/>
              <a:t>고려하여 함수의 기본적인 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 </a:t>
            </a:r>
            <a:r>
              <a:rPr lang="ko-KR" altLang="en-US" sz="1700" dirty="0" smtClean="0"/>
              <a:t>사항들을 학습함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</a:t>
            </a:r>
            <a:r>
              <a:rPr lang="ko-KR" altLang="en-US" sz="1700" spc="-100" dirty="0" smtClean="0"/>
              <a:t>선형변환의 여러 가지 변환 중에서 </a:t>
            </a:r>
            <a:r>
              <a:rPr lang="ko-KR" altLang="en-US" sz="1700" spc="-100" dirty="0" err="1" smtClean="0"/>
              <a:t>사영변환</a:t>
            </a:r>
            <a:r>
              <a:rPr lang="en-US" altLang="ko-KR" sz="1700" spc="-100" dirty="0" smtClean="0"/>
              <a:t>, </a:t>
            </a:r>
            <a:r>
              <a:rPr lang="ko-KR" altLang="en-US" sz="1700" spc="-100" dirty="0" smtClean="0"/>
              <a:t>확대변환</a:t>
            </a:r>
            <a:r>
              <a:rPr lang="en-US" altLang="ko-KR" sz="1700" spc="-100" dirty="0" smtClean="0"/>
              <a:t>, </a:t>
            </a:r>
            <a:r>
              <a:rPr lang="ko-KR" altLang="en-US" sz="1700" spc="-100" dirty="0" smtClean="0"/>
              <a:t>축소변환</a:t>
            </a:r>
            <a:r>
              <a:rPr lang="en-US" altLang="ko-KR" sz="1700" spc="-100" dirty="0" smtClean="0"/>
              <a:t>,</a:t>
            </a:r>
            <a:br>
              <a:rPr lang="en-US" altLang="ko-KR" sz="1700" spc="-100" dirty="0" smtClean="0"/>
            </a:br>
            <a:r>
              <a:rPr lang="en-US" altLang="ko-KR" sz="1700" dirty="0" smtClean="0"/>
              <a:t>    </a:t>
            </a:r>
            <a:r>
              <a:rPr lang="ko-KR" altLang="en-US" sz="1700" dirty="0" smtClean="0"/>
              <a:t>반사변환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회전변환 등을 </a:t>
            </a:r>
            <a:r>
              <a:rPr lang="en-US" altLang="ko-KR" sz="1700" dirty="0" smtClean="0"/>
              <a:t>2</a:t>
            </a:r>
            <a:r>
              <a:rPr lang="ko-KR" altLang="en-US" sz="1700" dirty="0" smtClean="0"/>
              <a:t>차원상의 그림을 통하여 고찰함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spc="-100" dirty="0" smtClean="0"/>
              <a:t> 표준행렬에 따른 다양한 변환들을 그림으로 나타내어</a:t>
            </a:r>
            <a:r>
              <a:rPr lang="ko-KR" altLang="en-US" sz="1700" dirty="0" smtClean="0"/>
              <a:t> 변환을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</a:t>
            </a:r>
            <a:r>
              <a:rPr lang="ko-KR" altLang="en-US" sz="1700" dirty="0" smtClean="0"/>
              <a:t> 구체적으로 학습함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</a:t>
            </a:r>
            <a:r>
              <a:rPr lang="ko-KR" altLang="en-US" sz="1700" spc="-100" dirty="0" smtClean="0"/>
              <a:t>선형변환의 응용 면에서는 산업적 응용</a:t>
            </a:r>
            <a:r>
              <a:rPr lang="en-US" altLang="ko-KR" sz="1700" spc="-100" dirty="0" smtClean="0"/>
              <a:t>, </a:t>
            </a:r>
            <a:r>
              <a:rPr lang="ko-KR" altLang="en-US" sz="1700" spc="-100" dirty="0" smtClean="0"/>
              <a:t>그래픽 변환으로의 응용</a:t>
            </a:r>
            <a:r>
              <a:rPr lang="en-US" altLang="ko-KR" sz="1700" spc="-100" dirty="0" smtClean="0"/>
              <a:t>,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 </a:t>
            </a:r>
            <a:r>
              <a:rPr lang="ko-KR" altLang="en-US" sz="1700" dirty="0" err="1" smtClean="0"/>
              <a:t>층밀림의</a:t>
            </a:r>
            <a:r>
              <a:rPr lang="ko-KR" altLang="en-US" sz="1700" dirty="0" smtClean="0"/>
              <a:t> 응용을 고찰함</a:t>
            </a:r>
            <a:endParaRPr lang="ko-KR" altLang="en-US" sz="1700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61"/>
          <a:stretch/>
        </p:blipFill>
        <p:spPr>
          <a:xfrm>
            <a:off x="87840" y="961064"/>
            <a:ext cx="7138624" cy="4516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9"/>
          <a:stretch/>
        </p:blipFill>
        <p:spPr>
          <a:xfrm>
            <a:off x="251520" y="1268760"/>
            <a:ext cx="6624736" cy="50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9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00" y="1772816"/>
            <a:ext cx="669112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선형변환의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경우</a:t>
            </a:r>
          </a:p>
        </p:txBody>
      </p:sp>
    </p:spTree>
    <p:extLst>
      <p:ext uri="{BB962C8B-B14F-4D97-AF65-F5344CB8AC3E}">
        <p14:creationId xmlns:p14="http://schemas.microsoft.com/office/powerpoint/2010/main" val="7122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9916"/>
            <a:ext cx="9144000" cy="40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함수의 개념과 정의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980728"/>
            <a:ext cx="8764254" cy="4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375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653136"/>
            <a:ext cx="5122143" cy="18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771" y="1230935"/>
            <a:ext cx="5122143" cy="18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내용 개체 틀 3"/>
          <p:cNvSpPr txBox="1">
            <a:spLocks/>
          </p:cNvSpPr>
          <p:nvPr/>
        </p:nvSpPr>
        <p:spPr>
          <a:xfrm>
            <a:off x="539552" y="3429000"/>
            <a:ext cx="8208912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1800" dirty="0"/>
              <a:t>가장 왼쪽의 함수는 </a:t>
            </a:r>
            <a:r>
              <a:rPr lang="en-US" altLang="ko-KR" sz="1800" dirty="0"/>
              <a:t>A</a:t>
            </a:r>
            <a:r>
              <a:rPr lang="ko-KR" altLang="en-US" sz="1800" dirty="0"/>
              <a:t>의 모든 원소가 각각 </a:t>
            </a:r>
            <a:r>
              <a:rPr lang="en-US" altLang="ko-KR" sz="1800" dirty="0"/>
              <a:t>B</a:t>
            </a:r>
            <a:r>
              <a:rPr lang="ko-KR" altLang="en-US" sz="1800" dirty="0"/>
              <a:t>의 다른 원소에 대응되기 때문에 단사함수이다</a:t>
            </a:r>
            <a:r>
              <a:rPr lang="en-US" altLang="ko-KR" sz="1800" dirty="0"/>
              <a:t>. </a:t>
            </a:r>
            <a:r>
              <a:rPr lang="ko-KR" altLang="en-US" sz="1800" dirty="0"/>
              <a:t>그러나 </a:t>
            </a:r>
            <a:r>
              <a:rPr lang="en-US" altLang="ko-KR" sz="1800" dirty="0"/>
              <a:t>B </a:t>
            </a:r>
            <a:r>
              <a:rPr lang="ko-KR" altLang="en-US" sz="1800" dirty="0"/>
              <a:t>원소 중 가장 아래 부분의 원소가 대응되는 원소가 없으므로 </a:t>
            </a:r>
            <a:r>
              <a:rPr lang="ko-KR" altLang="en-US" sz="1800" dirty="0" err="1"/>
              <a:t>전사함수는</a:t>
            </a:r>
            <a:r>
              <a:rPr lang="ko-KR" altLang="en-US" sz="1800" dirty="0"/>
              <a:t> 아니다</a:t>
            </a:r>
            <a:r>
              <a:rPr lang="en-US" altLang="ko-KR" sz="1800" dirty="0"/>
              <a:t>.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1800" dirty="0"/>
              <a:t>가운데 함수는 </a:t>
            </a:r>
            <a:r>
              <a:rPr lang="en-US" altLang="ko-KR" sz="1800" dirty="0"/>
              <a:t>A</a:t>
            </a:r>
            <a:r>
              <a:rPr lang="ko-KR" altLang="en-US" sz="1800" dirty="0"/>
              <a:t>의 두 원소가 </a:t>
            </a:r>
            <a:r>
              <a:rPr lang="en-US" altLang="ko-KR" sz="1800" dirty="0"/>
              <a:t>B</a:t>
            </a:r>
            <a:r>
              <a:rPr lang="ko-KR" altLang="en-US" sz="1800" dirty="0"/>
              <a:t>의 같은 원소에 대응되기 때문에 </a:t>
            </a:r>
            <a:r>
              <a:rPr lang="ko-KR" altLang="en-US" sz="1800" dirty="0" err="1"/>
              <a:t>단사함수가</a:t>
            </a:r>
            <a:r>
              <a:rPr lang="ko-KR" altLang="en-US" sz="1800" dirty="0"/>
              <a:t> 될 수 없다</a:t>
            </a:r>
            <a:r>
              <a:rPr lang="en-US" altLang="ko-KR" sz="1800" dirty="0"/>
              <a:t>. </a:t>
            </a:r>
            <a:r>
              <a:rPr lang="ko-KR" altLang="en-US" sz="1800" dirty="0"/>
              <a:t>그러나 </a:t>
            </a:r>
            <a:r>
              <a:rPr lang="en-US" altLang="ko-KR" sz="1800" dirty="0"/>
              <a:t>B</a:t>
            </a:r>
            <a:r>
              <a:rPr lang="ko-KR" altLang="en-US" sz="1800" dirty="0"/>
              <a:t>의 모든 원소들이 대응되었기 때문에 전사함수이다</a:t>
            </a:r>
            <a:r>
              <a:rPr lang="en-US" altLang="ko-KR" sz="1800" dirty="0"/>
              <a:t>.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1800" dirty="0"/>
              <a:t>가장 오른쪽 함수는 </a:t>
            </a:r>
            <a:r>
              <a:rPr lang="en-US" altLang="ko-KR" sz="1800" dirty="0"/>
              <a:t>A</a:t>
            </a:r>
            <a:r>
              <a:rPr lang="ko-KR" altLang="en-US" sz="1800" dirty="0"/>
              <a:t>의 원소들이 모두 </a:t>
            </a:r>
            <a:r>
              <a:rPr lang="en-US" altLang="ko-KR" sz="1800" dirty="0"/>
              <a:t>B</a:t>
            </a:r>
            <a:r>
              <a:rPr lang="ko-KR" altLang="en-US" sz="1800" dirty="0"/>
              <a:t>의 서로 다른 원소들에 </a:t>
            </a:r>
            <a:r>
              <a:rPr lang="ko-KR" altLang="en-US" sz="1800" dirty="0" err="1"/>
              <a:t>대응되었으므로</a:t>
            </a:r>
            <a:r>
              <a:rPr lang="ko-KR" altLang="en-US" sz="1800" dirty="0"/>
              <a:t> 단사함수이다</a:t>
            </a:r>
            <a:r>
              <a:rPr lang="en-US" altLang="ko-KR" sz="1800" dirty="0"/>
              <a:t>. </a:t>
            </a:r>
            <a:r>
              <a:rPr lang="ko-KR" altLang="en-US" sz="1800" dirty="0"/>
              <a:t>또한 </a:t>
            </a:r>
            <a:r>
              <a:rPr lang="en-US" altLang="ko-KR" sz="1800" dirty="0"/>
              <a:t>B</a:t>
            </a:r>
            <a:r>
              <a:rPr lang="ko-KR" altLang="en-US" sz="1800" dirty="0"/>
              <a:t>의 모든 원소들도 대응되었기 때문에 전사함수이기도 하다</a:t>
            </a:r>
            <a:r>
              <a:rPr lang="en-US" altLang="ko-KR" sz="1800" dirty="0"/>
              <a:t>. </a:t>
            </a:r>
            <a:r>
              <a:rPr lang="ko-KR" altLang="en-US" sz="1800" dirty="0"/>
              <a:t>따라서 둘 다 만족하므로 전단사함수이다</a:t>
            </a:r>
            <a:r>
              <a:rPr lang="en-US" altLang="ko-KR" sz="1800" dirty="0"/>
              <a:t>.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9624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08720"/>
            <a:ext cx="9144000" cy="553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960440" cy="283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04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b="6226"/>
          <a:stretch>
            <a:fillRect/>
          </a:stretch>
        </p:blipFill>
        <p:spPr bwMode="auto">
          <a:xfrm>
            <a:off x="1703399" y="241598"/>
            <a:ext cx="7440601" cy="64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선형변환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09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95736" y="2564905"/>
            <a:ext cx="6696744" cy="362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/>
              <a:t>9.1 </a:t>
            </a:r>
            <a:r>
              <a:rPr lang="ko-KR" altLang="en-US" sz="2000" dirty="0" smtClean="0"/>
              <a:t>선형변환의 개념과 함수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9.1.1 </a:t>
            </a:r>
            <a:r>
              <a:rPr lang="ko-KR" altLang="en-US" dirty="0" smtClean="0"/>
              <a:t>선형변환의 정의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9.1.2 </a:t>
            </a:r>
            <a:r>
              <a:rPr lang="ko-KR" altLang="en-US" dirty="0" smtClean="0"/>
              <a:t>함수와 선형변환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9.1.3 </a:t>
            </a:r>
            <a:r>
              <a:rPr lang="ko-KR" altLang="en-US" dirty="0" smtClean="0"/>
              <a:t>여러 가지 선형변환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9.1.4 </a:t>
            </a:r>
            <a:r>
              <a:rPr lang="ko-KR" altLang="en-US" dirty="0" smtClean="0"/>
              <a:t>변환의 표준행렬</a:t>
            </a:r>
            <a:endParaRPr lang="en-US" altLang="ko-KR" dirty="0" smtClean="0"/>
          </a:p>
          <a:p>
            <a:pPr lvl="1">
              <a:lnSpc>
                <a:spcPct val="130000"/>
              </a:lnSpc>
            </a:pPr>
            <a:endParaRPr lang="ko-KR" altLang="en-US" sz="1050" dirty="0" smtClean="0"/>
          </a:p>
          <a:p>
            <a:pPr>
              <a:lnSpc>
                <a:spcPct val="130000"/>
              </a:lnSpc>
            </a:pPr>
            <a:r>
              <a:rPr lang="en-US" altLang="ko-KR" sz="2000" dirty="0" smtClean="0"/>
              <a:t>9.2 </a:t>
            </a:r>
            <a:r>
              <a:rPr lang="ko-KR" altLang="en-US" sz="2000" dirty="0" smtClean="0"/>
              <a:t>선형변환의 응용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9.2.1 </a:t>
            </a:r>
            <a:r>
              <a:rPr lang="ko-KR" altLang="en-US" dirty="0" smtClean="0"/>
              <a:t>산업적 응용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9.2.2 </a:t>
            </a:r>
            <a:r>
              <a:rPr lang="ko-KR" altLang="en-US" dirty="0" smtClean="0"/>
              <a:t>그래픽 변환으로의 응용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9.2.3 </a:t>
            </a:r>
            <a:r>
              <a:rPr lang="ko-KR" altLang="en-US" dirty="0" smtClean="0"/>
              <a:t>컴퓨터 그래픽에서 </a:t>
            </a:r>
            <a:r>
              <a:rPr lang="ko-KR" altLang="en-US" dirty="0" err="1" smtClean="0"/>
              <a:t>층밀림의</a:t>
            </a:r>
            <a:r>
              <a:rPr lang="ko-KR" altLang="en-US" dirty="0" smtClean="0"/>
              <a:t> 응용</a:t>
            </a:r>
            <a:endParaRPr lang="ko-KR" altLang="en-US" sz="12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6681416" cy="300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29"/>
          <a:stretch/>
        </p:blipFill>
        <p:spPr>
          <a:xfrm>
            <a:off x="107504" y="1716190"/>
            <a:ext cx="8172400" cy="4704538"/>
          </a:xfrm>
          <a:prstGeom prst="rect">
            <a:avLst/>
          </a:prstGeom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사영변환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5"/>
          <a:stretch/>
        </p:blipFill>
        <p:spPr>
          <a:xfrm>
            <a:off x="250825" y="1286429"/>
            <a:ext cx="8201798" cy="4806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357313"/>
            <a:ext cx="78867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1"/>
          <a:stretch/>
        </p:blipFill>
        <p:spPr>
          <a:xfrm>
            <a:off x="251520" y="1632864"/>
            <a:ext cx="8114498" cy="4820472"/>
          </a:xfrm>
          <a:prstGeom prst="rect">
            <a:avLst/>
          </a:prstGeom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(2)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확대변환과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축소변환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79511" y="1052736"/>
            <a:ext cx="8568953" cy="5128317"/>
            <a:chOff x="179511" y="1052736"/>
            <a:chExt cx="8568953" cy="512831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70238"/>
            <a:stretch/>
          </p:blipFill>
          <p:spPr>
            <a:xfrm>
              <a:off x="1638000" y="2251690"/>
              <a:ext cx="4459184" cy="1368152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53"/>
            <a:stretch/>
          </p:blipFill>
          <p:spPr>
            <a:xfrm>
              <a:off x="179511" y="1052736"/>
              <a:ext cx="8568953" cy="1055059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42" b="14419"/>
            <a:stretch/>
          </p:blipFill>
          <p:spPr>
            <a:xfrm>
              <a:off x="1638000" y="4437112"/>
              <a:ext cx="4459184" cy="1311893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71"/>
            <a:stretch/>
          </p:blipFill>
          <p:spPr>
            <a:xfrm>
              <a:off x="1638000" y="5862516"/>
              <a:ext cx="4459184" cy="318537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46" b="49883"/>
            <a:stretch/>
          </p:blipFill>
          <p:spPr>
            <a:xfrm>
              <a:off x="1638000" y="3661656"/>
              <a:ext cx="4459184" cy="6560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6480720" cy="167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140968"/>
            <a:ext cx="5989290" cy="26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5"/>
          <a:stretch/>
        </p:blipFill>
        <p:spPr>
          <a:xfrm>
            <a:off x="395536" y="1628800"/>
            <a:ext cx="7568074" cy="4489962"/>
          </a:xfrm>
          <a:prstGeom prst="rect">
            <a:avLst/>
          </a:prstGeom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(3)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반사변환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72278" y="1147078"/>
            <a:ext cx="8288154" cy="502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139" y="908720"/>
            <a:ext cx="7140277" cy="559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-124325" y="2477878"/>
            <a:ext cx="9144000" cy="4047490"/>
            <a:chOff x="0" y="2091228"/>
            <a:chExt cx="9144000" cy="404749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13176"/>
              <a:ext cx="9144000" cy="112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8"/>
            <a:stretch>
              <a:fillRect/>
            </a:stretch>
          </p:blipFill>
          <p:spPr bwMode="auto">
            <a:xfrm>
              <a:off x="46038" y="2091228"/>
              <a:ext cx="9082087" cy="3137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직사각형 4"/>
          <p:cNvSpPr/>
          <p:nvPr/>
        </p:nvSpPr>
        <p:spPr>
          <a:xfrm>
            <a:off x="323528" y="2098993"/>
            <a:ext cx="5183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9.1.1 </a:t>
            </a:r>
            <a:r>
              <a:rPr lang="ko-KR" altLang="en-US" dirty="0"/>
              <a:t>선형변환의 정의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87" y="890145"/>
            <a:ext cx="4176464" cy="11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123728" y="980728"/>
            <a:ext cx="14401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647327"/>
            <a:ext cx="7714813" cy="4517977"/>
          </a:xfrm>
          <a:prstGeom prst="rect">
            <a:avLst/>
          </a:prstGeom>
        </p:spPr>
      </p:pic>
      <p:sp>
        <p:nvSpPr>
          <p:cNvPr id="19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 smtClean="0">
                <a:solidFill>
                  <a:schemeClr val="accent1">
                    <a:lumMod val="50000"/>
                  </a:schemeClr>
                </a:solidFill>
              </a:rPr>
              <a:t>(4) </a:t>
            </a:r>
            <a:r>
              <a:rPr lang="ko-KR" altLang="en-US" sz="2200" b="1" dirty="0" err="1" smtClean="0">
                <a:solidFill>
                  <a:schemeClr val="accent1">
                    <a:lumMod val="50000"/>
                  </a:schemeClr>
                </a:solidFill>
              </a:rPr>
              <a:t>회전변환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1828800"/>
            <a:ext cx="35718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5" y="1844824"/>
            <a:ext cx="8961172" cy="41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9.1.4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변환의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표준행렬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13129" y="1000758"/>
            <a:ext cx="8635335" cy="3771146"/>
            <a:chOff x="113129" y="1000758"/>
            <a:chExt cx="8635335" cy="377114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29" y="1000758"/>
              <a:ext cx="8635335" cy="2551769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471"/>
            <a:stretch/>
          </p:blipFill>
          <p:spPr>
            <a:xfrm>
              <a:off x="1464368" y="4005064"/>
              <a:ext cx="7215239" cy="7668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5"/>
          <a:stretch/>
        </p:blipFill>
        <p:spPr>
          <a:xfrm>
            <a:off x="1619672" y="1268760"/>
            <a:ext cx="6884838" cy="4801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1763" y="1771650"/>
            <a:ext cx="38004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080" y="1309687"/>
            <a:ext cx="7980153" cy="420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806297" y="1220653"/>
            <a:ext cx="7560840" cy="512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6048672" cy="430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4" y="1844824"/>
            <a:ext cx="6300224" cy="4496313"/>
          </a:xfrm>
          <a:prstGeom prst="rect">
            <a:avLst/>
          </a:prstGeom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9.2.1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산업적 응용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53" y="901952"/>
            <a:ext cx="2345630" cy="113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496" y="1082232"/>
            <a:ext cx="9144000" cy="475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70896"/>
            <a:ext cx="6048672" cy="5406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69964" y="1658542"/>
            <a:ext cx="8162476" cy="4650778"/>
            <a:chOff x="369964" y="1658542"/>
            <a:chExt cx="7514404" cy="4412549"/>
          </a:xfrm>
        </p:grpSpPr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4803" y="3573016"/>
              <a:ext cx="6294584" cy="249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64" y="1658542"/>
              <a:ext cx="7514404" cy="1926362"/>
            </a:xfrm>
            <a:prstGeom prst="rect">
              <a:avLst/>
            </a:prstGeom>
          </p:spPr>
        </p:pic>
      </p:grpSp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9.2.2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그래픽 변환으로의 응용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187625" y="980728"/>
            <a:ext cx="6768752" cy="5321531"/>
            <a:chOff x="1187625" y="980728"/>
            <a:chExt cx="6768752" cy="5321531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5" y="980728"/>
              <a:ext cx="6768752" cy="358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26771"/>
            <a:stretch>
              <a:fillRect/>
            </a:stretch>
          </p:blipFill>
          <p:spPr bwMode="auto">
            <a:xfrm>
              <a:off x="1331640" y="4653136"/>
              <a:ext cx="5400600" cy="1649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331640" y="1196752"/>
            <a:ext cx="6582122" cy="4892860"/>
            <a:chOff x="1331640" y="1196752"/>
            <a:chExt cx="6582122" cy="4892860"/>
          </a:xfrm>
        </p:grpSpPr>
        <p:grpSp>
          <p:nvGrpSpPr>
            <p:cNvPr id="16" name="그룹 15"/>
            <p:cNvGrpSpPr/>
            <p:nvPr/>
          </p:nvGrpSpPr>
          <p:grpSpPr>
            <a:xfrm>
              <a:off x="1331640" y="1196752"/>
              <a:ext cx="6582122" cy="2232248"/>
              <a:chOff x="1619672" y="3194814"/>
              <a:chExt cx="6582122" cy="2232248"/>
            </a:xfrm>
          </p:grpSpPr>
          <p:pic>
            <p:nvPicPr>
              <p:cNvPr id="389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7715"/>
              <a:stretch>
                <a:fillRect/>
              </a:stretch>
            </p:blipFill>
            <p:spPr bwMode="auto">
              <a:xfrm>
                <a:off x="1619672" y="3194814"/>
                <a:ext cx="5659536" cy="289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1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1680" y="3717032"/>
                <a:ext cx="6510114" cy="1710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1720" y="3501008"/>
              <a:ext cx="5343052" cy="258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4" y="1052736"/>
            <a:ext cx="8357486" cy="446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2"/>
          <a:stretch/>
        </p:blipFill>
        <p:spPr>
          <a:xfrm>
            <a:off x="1658824" y="1196752"/>
            <a:ext cx="7089639" cy="4427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8"/>
          <a:stretch/>
        </p:blipFill>
        <p:spPr>
          <a:xfrm>
            <a:off x="980999" y="1880828"/>
            <a:ext cx="718200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2950" y="961064"/>
            <a:ext cx="7919990" cy="3930227"/>
            <a:chOff x="132950" y="961064"/>
            <a:chExt cx="7919990" cy="393022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" y="961064"/>
              <a:ext cx="7890670" cy="253097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49"/>
            <a:stretch/>
          </p:blipFill>
          <p:spPr>
            <a:xfrm>
              <a:off x="1806200" y="3514024"/>
              <a:ext cx="6246740" cy="13772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5" b="37253"/>
          <a:stretch/>
        </p:blipFill>
        <p:spPr>
          <a:xfrm>
            <a:off x="1872581" y="1307731"/>
            <a:ext cx="6155803" cy="4209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2"/>
          <a:stretch/>
        </p:blipFill>
        <p:spPr>
          <a:xfrm>
            <a:off x="1373073" y="1772816"/>
            <a:ext cx="6444716" cy="338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44824"/>
            <a:ext cx="43148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0" y="921736"/>
            <a:ext cx="6343938" cy="557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1"/>
            <a:ext cx="714486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2" y="1661917"/>
            <a:ext cx="8360162" cy="4215355"/>
          </a:xfrm>
          <a:prstGeom prst="rect">
            <a:avLst/>
          </a:prstGeom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9.2.3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컴퓨터 그래픽에서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층밀림의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응용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5960144" cy="234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" y="1033072"/>
            <a:ext cx="8552172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340768"/>
            <a:ext cx="8604448" cy="45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932" y="1748981"/>
            <a:ext cx="6012160" cy="285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" y="1062568"/>
            <a:ext cx="8606695" cy="372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b="63436"/>
          <a:stretch>
            <a:fillRect/>
          </a:stretch>
        </p:blipFill>
        <p:spPr bwMode="auto">
          <a:xfrm>
            <a:off x="2051720" y="1112008"/>
            <a:ext cx="5616624" cy="17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42608"/>
          <a:stretch>
            <a:fillRect/>
          </a:stretch>
        </p:blipFill>
        <p:spPr bwMode="auto">
          <a:xfrm>
            <a:off x="1601515" y="3011599"/>
            <a:ext cx="6642893" cy="329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응용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32063" y="908720"/>
            <a:ext cx="7019308" cy="5415888"/>
            <a:chOff x="1232063" y="908720"/>
            <a:chExt cx="7019308" cy="5415888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57107"/>
            <a:stretch>
              <a:fillRect/>
            </a:stretch>
          </p:blipFill>
          <p:spPr bwMode="auto">
            <a:xfrm>
              <a:off x="2195736" y="908720"/>
              <a:ext cx="5465415" cy="19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8255" b="30084"/>
            <a:stretch/>
          </p:blipFill>
          <p:spPr bwMode="auto">
            <a:xfrm>
              <a:off x="1418789" y="2996952"/>
              <a:ext cx="6609595" cy="1220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14270"/>
            <a:stretch>
              <a:fillRect/>
            </a:stretch>
          </p:blipFill>
          <p:spPr bwMode="auto">
            <a:xfrm>
              <a:off x="1505499" y="5805264"/>
              <a:ext cx="6329709" cy="519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76723"/>
            <a:stretch/>
          </p:blipFill>
          <p:spPr bwMode="auto">
            <a:xfrm>
              <a:off x="1232063" y="4365104"/>
              <a:ext cx="7019308" cy="1392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72008" y="1066648"/>
            <a:ext cx="8676456" cy="5141168"/>
            <a:chOff x="0" y="908720"/>
            <a:chExt cx="9144000" cy="54292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4524"/>
            <a:stretch>
              <a:fillRect/>
            </a:stretch>
          </p:blipFill>
          <p:spPr bwMode="auto">
            <a:xfrm>
              <a:off x="0" y="908720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1863" b="74010"/>
            <a:stretch>
              <a:fillRect/>
            </a:stretch>
          </p:blipFill>
          <p:spPr bwMode="auto">
            <a:xfrm>
              <a:off x="0" y="1988840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1820" b="58894"/>
            <a:stretch>
              <a:fillRect/>
            </a:stretch>
          </p:blipFill>
          <p:spPr bwMode="auto">
            <a:xfrm>
              <a:off x="0" y="2348880"/>
              <a:ext cx="9144000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4152" b="38308"/>
            <a:stretch>
              <a:fillRect/>
            </a:stretch>
          </p:blipFill>
          <p:spPr bwMode="auto">
            <a:xfrm>
              <a:off x="0" y="2996952"/>
              <a:ext cx="9144000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6850" b="29760"/>
            <a:stretch>
              <a:fillRect/>
            </a:stretch>
          </p:blipFill>
          <p:spPr bwMode="auto">
            <a:xfrm>
              <a:off x="0" y="4221088"/>
              <a:ext cx="9144000" cy="236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3796"/>
            <a:stretch>
              <a:fillRect/>
            </a:stretch>
          </p:blipFill>
          <p:spPr bwMode="auto">
            <a:xfrm>
              <a:off x="0" y="4509120"/>
              <a:ext cx="9144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11" name="양쪽 모서리가 둥근 사각형 1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양쪽 모서리가 둥근 사각형 11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57922" y="972017"/>
              <a:ext cx="4458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선형변환의 생활 속의 응용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1196752"/>
            <a:ext cx="85689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선형변환은 선형 관계에 있는 다양한 데이터들의 변화에 따른 처리를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매우 원활하게 하여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빠르고 정확한 계산을 가능하게 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데이터의 단순화를 통하여 더욱 간편하게 각종 통계적 처리를 할 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있도록 해 준다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선형변환은 높은 차원의 벡터를 </a:t>
            </a:r>
            <a:r>
              <a:rPr lang="ko-KR" altLang="en-US" sz="2000" dirty="0" err="1" smtClean="0"/>
              <a:t>사영을</a:t>
            </a:r>
            <a:r>
              <a:rPr lang="ko-KR" altLang="en-US" sz="2000" dirty="0" smtClean="0"/>
              <a:t> 통하여 낮은 차원의 벡터로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변환시켜준다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응용의 폭이 매우 넓은 행렬에서의 선형변환을 통하여 수학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물리학</a:t>
            </a:r>
            <a:r>
              <a:rPr lang="en-US" altLang="ko-KR" sz="2000" dirty="0" smtClean="0"/>
              <a:t>,</a:t>
            </a:r>
            <a:br>
              <a:rPr lang="en-US" altLang="ko-KR" sz="2000" dirty="0" smtClean="0"/>
            </a:br>
            <a:r>
              <a:rPr lang="en-US" altLang="ko-KR" sz="2000" dirty="0" smtClean="0"/>
              <a:t>   </a:t>
            </a:r>
            <a:r>
              <a:rPr lang="ko-KR" altLang="en-US" sz="2000" dirty="0" smtClean="0"/>
              <a:t>공학 등에 많이 활용된다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spc="-100" dirty="0" smtClean="0"/>
              <a:t>컴퓨터 그래픽에서 선형변환을 통해 점이나 도형 등의 영상을 변환시켜서</a:t>
            </a:r>
            <a:r>
              <a:rPr lang="en-US" altLang="ko-KR" sz="2000" spc="-100" dirty="0" smtClean="0"/>
              <a:t/>
            </a:r>
            <a:br>
              <a:rPr lang="en-US" altLang="ko-KR" sz="2000" spc="-100" dirty="0" smtClean="0"/>
            </a:br>
            <a:r>
              <a:rPr lang="ko-KR" altLang="en-US" sz="2000" dirty="0" smtClean="0"/>
              <a:t>   </a:t>
            </a:r>
            <a:r>
              <a:rPr lang="ko-KR" altLang="en-US" sz="2000" spc="-100" dirty="0" smtClean="0"/>
              <a:t>처리할 수 있으며</a:t>
            </a:r>
            <a:r>
              <a:rPr lang="en-US" altLang="ko-KR" sz="2000" spc="-100" dirty="0" smtClean="0"/>
              <a:t>, </a:t>
            </a:r>
            <a:r>
              <a:rPr lang="ko-KR" altLang="en-US" sz="2000" spc="-100" dirty="0" smtClean="0"/>
              <a:t>다양한 그래픽의 변화를 통해 우리 눈을 즐겁게 해 준다</a:t>
            </a:r>
            <a:r>
              <a:rPr lang="en-US" altLang="ko-KR" sz="2000" dirty="0" smtClean="0"/>
              <a:t>.</a:t>
            </a:r>
            <a:endParaRPr lang="ko-KR" altLang="en-US" sz="2000" spc="-150" dirty="0"/>
          </a:p>
        </p:txBody>
      </p: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양쪽 모서리가 둥근 사각형 11"/>
          <p:cNvSpPr/>
          <p:nvPr/>
        </p:nvSpPr>
        <p:spPr>
          <a:xfrm>
            <a:off x="4071934" y="4214818"/>
            <a:ext cx="4071966" cy="1723996"/>
          </a:xfrm>
          <a:prstGeom prst="round2SameRect">
            <a:avLst>
              <a:gd name="adj1" fmla="val 3213"/>
              <a:gd name="adj2" fmla="val 446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</a:rPr>
              <a:t>감사합니다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Thank you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581"/>
          <a:stretch/>
        </p:blipFill>
        <p:spPr bwMode="auto">
          <a:xfrm>
            <a:off x="62176" y="1095248"/>
            <a:ext cx="8604448" cy="42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612335" cy="430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9.1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선형변환의 개념과 함수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940152" y="6525344"/>
              <a:ext cx="234662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9.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선형변환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000" y="1029888"/>
            <a:ext cx="9008295" cy="4899659"/>
            <a:chOff x="28201" y="1164886"/>
            <a:chExt cx="9008295" cy="489965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501" b="21461"/>
            <a:stretch>
              <a:fillRect/>
            </a:stretch>
          </p:blipFill>
          <p:spPr bwMode="auto">
            <a:xfrm>
              <a:off x="28201" y="2889194"/>
              <a:ext cx="9008295" cy="226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그룹 21"/>
            <p:cNvGrpSpPr/>
            <p:nvPr/>
          </p:nvGrpSpPr>
          <p:grpSpPr>
            <a:xfrm>
              <a:off x="135705" y="1164886"/>
              <a:ext cx="8828783" cy="4899659"/>
              <a:chOff x="-8311" y="980728"/>
              <a:chExt cx="9160622" cy="5083818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87829"/>
              <a:stretch>
                <a:fillRect/>
              </a:stretch>
            </p:blipFill>
            <p:spPr bwMode="auto">
              <a:xfrm>
                <a:off x="0" y="980728"/>
                <a:ext cx="9152311" cy="800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2576" b="61554"/>
              <a:stretch>
                <a:fillRect/>
              </a:stretch>
            </p:blipFill>
            <p:spPr bwMode="auto">
              <a:xfrm>
                <a:off x="-8311" y="1766170"/>
                <a:ext cx="9152311" cy="1043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2918" b="11607"/>
              <a:stretch>
                <a:fillRect/>
              </a:stretch>
            </p:blipFill>
            <p:spPr bwMode="auto">
              <a:xfrm>
                <a:off x="-8311" y="5157192"/>
                <a:ext cx="9152311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91678"/>
              <a:stretch>
                <a:fillRect/>
              </a:stretch>
            </p:blipFill>
            <p:spPr bwMode="auto">
              <a:xfrm>
                <a:off x="-8311" y="5517232"/>
                <a:ext cx="9152311" cy="547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813</Words>
  <Application>Microsoft Office PowerPoint</Application>
  <PresentationFormat>화면 슬라이드 쇼(4:3)</PresentationFormat>
  <Paragraphs>341</Paragraphs>
  <Slides>61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61</vt:i4>
      </vt:variant>
    </vt:vector>
  </HeadingPairs>
  <TitlesOfParts>
    <vt:vector size="66" baseType="lpstr">
      <vt:lpstr>나눔고딕 Bold</vt:lpstr>
      <vt:lpstr>Arial</vt:lpstr>
      <vt:lpstr>Wingdings</vt:lpstr>
      <vt:lpstr>맑은 고딕</vt:lpstr>
      <vt:lpstr>Office 테마</vt:lpstr>
      <vt:lpstr>선형변환</vt:lpstr>
      <vt:lpstr>선형변환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286</cp:revision>
  <dcterms:created xsi:type="dcterms:W3CDTF">2013-01-10T07:18:47Z</dcterms:created>
  <dcterms:modified xsi:type="dcterms:W3CDTF">2022-01-20T07:25:41Z</dcterms:modified>
</cp:coreProperties>
</file>