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60" r:id="rId2"/>
    <p:sldId id="318" r:id="rId3"/>
    <p:sldId id="342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519" r:id="rId14"/>
    <p:sldId id="481" r:id="rId15"/>
    <p:sldId id="482" r:id="rId16"/>
    <p:sldId id="483" r:id="rId17"/>
    <p:sldId id="484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3" r:id="rId27"/>
    <p:sldId id="520" r:id="rId28"/>
    <p:sldId id="494" r:id="rId29"/>
    <p:sldId id="495" r:id="rId30"/>
    <p:sldId id="496" r:id="rId31"/>
    <p:sldId id="497" r:id="rId32"/>
    <p:sldId id="498" r:id="rId33"/>
    <p:sldId id="499" r:id="rId34"/>
    <p:sldId id="500" r:id="rId35"/>
    <p:sldId id="501" r:id="rId36"/>
    <p:sldId id="502" r:id="rId37"/>
    <p:sldId id="503" r:id="rId38"/>
    <p:sldId id="504" r:id="rId39"/>
    <p:sldId id="505" r:id="rId40"/>
    <p:sldId id="506" r:id="rId41"/>
    <p:sldId id="507" r:id="rId42"/>
    <p:sldId id="508" r:id="rId43"/>
    <p:sldId id="509" r:id="rId44"/>
    <p:sldId id="510" r:id="rId45"/>
    <p:sldId id="511" r:id="rId46"/>
    <p:sldId id="512" r:id="rId47"/>
    <p:sldId id="514" r:id="rId48"/>
    <p:sldId id="515" r:id="rId49"/>
    <p:sldId id="516" r:id="rId50"/>
    <p:sldId id="517" r:id="rId51"/>
    <p:sldId id="518" r:id="rId52"/>
    <p:sldId id="471" r:id="rId53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56"/>
    </p:embeddedFont>
    <p:embeddedFont>
      <p:font typeface="나눔고딕 Bold" panose="020D0804000000000000" pitchFamily="50" charset="-127"/>
      <p:regular r:id="rId57"/>
      <p:bold r:id="rId58"/>
    </p:embeddedFont>
    <p:embeddedFont>
      <p:font typeface="맑은 고딕" panose="020B0503020000020004" pitchFamily="50" charset="-127"/>
      <p:regular r:id="rId59"/>
      <p:bold r:id="rId6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1" autoAdjust="0"/>
    <p:restoredTop sz="94660"/>
  </p:normalViewPr>
  <p:slideViewPr>
    <p:cSldViewPr>
      <p:cViewPr varScale="1">
        <p:scale>
          <a:sx n="97" d="100"/>
          <a:sy n="97" d="100"/>
        </p:scale>
        <p:origin x="96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8FBEC-217F-451D-8A81-EB21AD85848D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9CFD4-1E9E-4FD0-9584-18772F66F21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827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94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b="6323"/>
          <a:stretch>
            <a:fillRect/>
          </a:stretch>
        </p:blipFill>
        <p:spPr bwMode="auto">
          <a:xfrm>
            <a:off x="1712686" y="241599"/>
            <a:ext cx="7431314" cy="642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dirty="0" smtClean="0"/>
              <a:t>벡터의 내적과 </a:t>
            </a:r>
            <a:r>
              <a:rPr lang="ko-KR" altLang="en-US" sz="4800" b="1" spc="-150" dirty="0"/>
              <a:t>외</a:t>
            </a:r>
            <a:r>
              <a:rPr lang="ko-KR" altLang="en-US" sz="4800" b="1" spc="-150" dirty="0" smtClean="0"/>
              <a:t>적</a:t>
            </a:r>
            <a:endParaRPr lang="ko-KR" altLang="en-US" sz="4800" b="1" spc="-150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19888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</a:pPr>
            <a:endParaRPr lang="ko-KR" altLang="en-US" b="1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08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2410430"/>
            <a:ext cx="6929454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600" dirty="0" smtClean="0"/>
              <a:t> 두 벡터 사이의 성분을 곱하여 합하는 내적의 정의와 몇 가지</a:t>
            </a:r>
            <a:r>
              <a:rPr lang="en-US" altLang="ko-KR" sz="1600" dirty="0"/>
              <a:t> </a:t>
            </a:r>
            <a:r>
              <a:rPr lang="ko-KR" altLang="en-US" sz="1600" dirty="0" smtClean="0"/>
              <a:t>예를 </a:t>
            </a:r>
            <a:endParaRPr lang="en-US" altLang="ko-KR" sz="1600" dirty="0" smtClean="0"/>
          </a:p>
          <a:p>
            <a:pPr>
              <a:lnSpc>
                <a:spcPct val="140000"/>
              </a:lnSpc>
              <a:buClr>
                <a:srgbClr val="C00000"/>
              </a:buClr>
            </a:pPr>
            <a:r>
              <a:rPr lang="en-US" altLang="ko-KR" sz="1600" dirty="0" smtClean="0"/>
              <a:t>    </a:t>
            </a:r>
            <a:r>
              <a:rPr lang="ko-KR" altLang="en-US" sz="1600" dirty="0" smtClean="0"/>
              <a:t>살펴봄</a:t>
            </a:r>
          </a:p>
          <a:p>
            <a:pPr>
              <a:lnSpc>
                <a:spcPct val="14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600" dirty="0" smtClean="0"/>
              <a:t> 노름과 벡터들 사이의 거리를 정의하고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벡터의 내적과 노름</a:t>
            </a:r>
            <a:r>
              <a:rPr lang="en-US" altLang="ko-KR" sz="1600" dirty="0" smtClean="0"/>
              <a:t>,</a:t>
            </a:r>
            <a:r>
              <a:rPr lang="en-US" altLang="ko-KR" sz="1600" dirty="0"/>
              <a:t> </a:t>
            </a:r>
            <a:r>
              <a:rPr lang="en-US" altLang="ko-KR" sz="1600" dirty="0" smtClean="0"/>
              <a:t>cos</a:t>
            </a:r>
            <a:r>
              <a:rPr lang="el-GR" altLang="ko-KR" sz="1600" dirty="0" smtClean="0"/>
              <a:t>θ</a:t>
            </a:r>
            <a:r>
              <a:rPr lang="en-US" altLang="ko-KR" sz="1600" dirty="0" smtClean="0"/>
              <a:t> </a:t>
            </a:r>
          </a:p>
          <a:p>
            <a:pPr>
              <a:lnSpc>
                <a:spcPct val="140000"/>
              </a:lnSpc>
              <a:buClr>
                <a:srgbClr val="C00000"/>
              </a:buClr>
            </a:pPr>
            <a:r>
              <a:rPr lang="en-US" altLang="ko-KR" sz="1600" dirty="0" smtClean="0"/>
              <a:t>    </a:t>
            </a:r>
            <a:r>
              <a:rPr lang="ko-KR" altLang="en-US" sz="1600" dirty="0" smtClean="0"/>
              <a:t>와의 관계식을 정립함</a:t>
            </a:r>
          </a:p>
          <a:p>
            <a:pPr>
              <a:lnSpc>
                <a:spcPct val="14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600" dirty="0" smtClean="0"/>
              <a:t> 내적 공간에서의 성질들을 고찰하며 벡터들의 직교와</a:t>
            </a:r>
            <a:r>
              <a:rPr lang="en-US" altLang="ko-KR" sz="1600" dirty="0"/>
              <a:t> </a:t>
            </a:r>
            <a:r>
              <a:rPr lang="ko-KR" altLang="en-US" sz="1600" dirty="0" err="1" smtClean="0"/>
              <a:t>코시</a:t>
            </a:r>
            <a:r>
              <a:rPr lang="en-US" altLang="ko-KR" sz="1600" dirty="0" smtClean="0"/>
              <a:t>-</a:t>
            </a:r>
            <a:r>
              <a:rPr lang="ko-KR" altLang="en-US" sz="1600" dirty="0" err="1" smtClean="0"/>
              <a:t>슈바르츠</a:t>
            </a:r>
            <a:r>
              <a:rPr lang="ko-KR" altLang="en-US" sz="1600" dirty="0" smtClean="0"/>
              <a:t> </a:t>
            </a:r>
            <a:endParaRPr lang="en-US" altLang="ko-KR" sz="1600" dirty="0" smtClean="0"/>
          </a:p>
          <a:p>
            <a:pPr>
              <a:lnSpc>
                <a:spcPct val="140000"/>
              </a:lnSpc>
              <a:buClr>
                <a:srgbClr val="C00000"/>
              </a:buClr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  </a:t>
            </a:r>
            <a:r>
              <a:rPr lang="ko-KR" altLang="en-US" sz="1600" dirty="0" smtClean="0"/>
              <a:t>부등식 등을 고찰함</a:t>
            </a:r>
          </a:p>
          <a:p>
            <a:pPr>
              <a:lnSpc>
                <a:spcPct val="14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600" dirty="0" smtClean="0"/>
              <a:t> 외적의 개념을 정의하고 외적의 성질들을 살펴본 후</a:t>
            </a:r>
            <a:r>
              <a:rPr lang="en-US" altLang="ko-KR" sz="1600" dirty="0"/>
              <a:t> </a:t>
            </a:r>
            <a:r>
              <a:rPr lang="ko-KR" altLang="en-US" sz="1600" dirty="0" smtClean="0"/>
              <a:t>벡터공간 내의 </a:t>
            </a:r>
            <a:endParaRPr lang="en-US" altLang="ko-KR" sz="1600" dirty="0" smtClean="0"/>
          </a:p>
          <a:p>
            <a:pPr>
              <a:lnSpc>
                <a:spcPct val="140000"/>
              </a:lnSpc>
              <a:buClr>
                <a:srgbClr val="C00000"/>
              </a:buClr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  </a:t>
            </a:r>
            <a:r>
              <a:rPr lang="ko-KR" altLang="en-US" sz="1600" dirty="0" smtClean="0"/>
              <a:t>삼각형의 면적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평행사변형의</a:t>
            </a:r>
            <a:r>
              <a:rPr lang="ko-KR" altLang="en-US" sz="1600" dirty="0" smtClean="0"/>
              <a:t> 면적</a:t>
            </a:r>
            <a:r>
              <a:rPr lang="en-US" altLang="ko-KR" sz="1600" dirty="0" smtClean="0"/>
              <a:t>,</a:t>
            </a:r>
            <a:br>
              <a:rPr lang="en-US" altLang="ko-KR" sz="1600" dirty="0" smtClean="0"/>
            </a:br>
            <a:r>
              <a:rPr lang="en-US" altLang="ko-KR" sz="1600" dirty="0" smtClean="0"/>
              <a:t>    </a:t>
            </a:r>
            <a:r>
              <a:rPr lang="ko-KR" altLang="en-US" sz="1600" dirty="0" smtClean="0"/>
              <a:t>평행육면체의 체적 등에 응용되는 예를 살펴봄</a:t>
            </a:r>
          </a:p>
          <a:p>
            <a:pPr>
              <a:lnSpc>
                <a:spcPct val="14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600" dirty="0" smtClean="0"/>
              <a:t> </a:t>
            </a:r>
            <a:r>
              <a:rPr lang="en-US" altLang="ko-KR" sz="1600" dirty="0" smtClean="0"/>
              <a:t>MATLAB</a:t>
            </a:r>
            <a:r>
              <a:rPr lang="ko-KR" altLang="en-US" sz="1600" spc="-150" dirty="0" smtClean="0"/>
              <a:t>을 이용하여 내적을 구하는 방법을 예제를 통하여 실습함</a:t>
            </a:r>
            <a:endParaRPr lang="en-US" altLang="ko-KR" sz="1600" spc="-150" dirty="0" smtClean="0"/>
          </a:p>
          <a:p>
            <a:pPr>
              <a:lnSpc>
                <a:spcPct val="14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sz="1600" spc="-150" dirty="0"/>
              <a:t> </a:t>
            </a:r>
            <a:r>
              <a:rPr lang="ko-KR" altLang="en-US" sz="1600" spc="-150" dirty="0" smtClean="0"/>
              <a:t>벡터 내적과 인공지능을 다룸</a:t>
            </a:r>
            <a:endParaRPr lang="ko-KR" altLang="en-US" sz="1600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9050"/>
            <a:ext cx="9144000" cy="395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0" y="944432"/>
            <a:ext cx="9144000" cy="5292880"/>
            <a:chOff x="0" y="840876"/>
            <a:chExt cx="9144000" cy="529288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6906"/>
            <a:stretch>
              <a:fillRect/>
            </a:stretch>
          </p:blipFill>
          <p:spPr bwMode="auto">
            <a:xfrm>
              <a:off x="0" y="840876"/>
              <a:ext cx="9144000" cy="787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7951" b="55721"/>
            <a:stretch>
              <a:fillRect/>
            </a:stretch>
          </p:blipFill>
          <p:spPr bwMode="auto">
            <a:xfrm>
              <a:off x="0" y="1628800"/>
              <a:ext cx="9144000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9066" b="27000"/>
            <a:stretch>
              <a:fillRect/>
            </a:stretch>
          </p:blipFill>
          <p:spPr bwMode="auto">
            <a:xfrm>
              <a:off x="0" y="3356992"/>
              <a:ext cx="9144000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7787"/>
            <a:stretch>
              <a:fillRect/>
            </a:stretch>
          </p:blipFill>
          <p:spPr bwMode="auto">
            <a:xfrm>
              <a:off x="0" y="4797152"/>
              <a:ext cx="9144000" cy="1336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883428" cy="254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6563"/>
            <a:ext cx="9144000" cy="538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01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151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9144000" cy="387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189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6" y="4149080"/>
            <a:ext cx="78676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950881"/>
            <a:ext cx="9144000" cy="5564938"/>
            <a:chOff x="0" y="980728"/>
            <a:chExt cx="9144000" cy="5564938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80728"/>
              <a:ext cx="9144000" cy="1237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93613"/>
            <a:stretch>
              <a:fillRect/>
            </a:stretch>
          </p:blipFill>
          <p:spPr bwMode="auto">
            <a:xfrm>
              <a:off x="0" y="2204864"/>
              <a:ext cx="914400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2775" b="80838"/>
            <a:stretch>
              <a:fillRect/>
            </a:stretch>
          </p:blipFill>
          <p:spPr bwMode="auto">
            <a:xfrm>
              <a:off x="0" y="2564904"/>
              <a:ext cx="914400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5549" b="68064"/>
            <a:stretch>
              <a:fillRect/>
            </a:stretch>
          </p:blipFill>
          <p:spPr bwMode="auto">
            <a:xfrm>
              <a:off x="0" y="2924944"/>
              <a:ext cx="914400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37046" b="55721"/>
            <a:stretch>
              <a:fillRect/>
            </a:stretch>
          </p:blipFill>
          <p:spPr bwMode="auto">
            <a:xfrm>
              <a:off x="0" y="3309286"/>
              <a:ext cx="9144000" cy="407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9820"/>
            <a:stretch>
              <a:fillRect/>
            </a:stretch>
          </p:blipFill>
          <p:spPr bwMode="auto">
            <a:xfrm>
              <a:off x="0" y="3717032"/>
              <a:ext cx="9144000" cy="2828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96751"/>
            <a:ext cx="9150428" cy="492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800" y="1844825"/>
            <a:ext cx="7100862" cy="311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52736"/>
            <a:ext cx="9144000" cy="529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6323"/>
          <a:stretch>
            <a:fillRect/>
          </a:stretch>
        </p:blipFill>
        <p:spPr bwMode="auto">
          <a:xfrm>
            <a:off x="1712686" y="241599"/>
            <a:ext cx="7431314" cy="642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dirty="0" smtClean="0"/>
              <a:t>벡터의 내적과 </a:t>
            </a:r>
            <a:r>
              <a:rPr lang="ko-KR" altLang="en-US" sz="4800" b="1" spc="-150" dirty="0"/>
              <a:t>외</a:t>
            </a:r>
            <a:r>
              <a:rPr lang="ko-KR" altLang="en-US" sz="4800" b="1" spc="-150" dirty="0" smtClean="0"/>
              <a:t>적</a:t>
            </a:r>
            <a:endParaRPr lang="ko-KR" altLang="en-US" sz="4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08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051720" y="2564905"/>
            <a:ext cx="3456384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dirty="0" smtClean="0"/>
              <a:t>8.1 </a:t>
            </a:r>
            <a:r>
              <a:rPr lang="ko-KR" altLang="en-US" sz="2000" dirty="0" smtClean="0"/>
              <a:t>내적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8.1.1 </a:t>
            </a:r>
            <a:r>
              <a:rPr lang="ko-KR" altLang="en-US" dirty="0" smtClean="0"/>
              <a:t>내적의 정의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8.1.2 </a:t>
            </a:r>
            <a:r>
              <a:rPr lang="ko-KR" altLang="en-US" dirty="0" smtClean="0"/>
              <a:t>내적의 성질과 직교</a:t>
            </a:r>
            <a:endParaRPr lang="en-US" altLang="ko-KR" dirty="0" smtClean="0"/>
          </a:p>
          <a:p>
            <a:pPr lvl="1">
              <a:lnSpc>
                <a:spcPct val="130000"/>
              </a:lnSpc>
            </a:pPr>
            <a:endParaRPr lang="ko-KR" altLang="en-US" sz="400" dirty="0" smtClean="0"/>
          </a:p>
          <a:p>
            <a:pPr>
              <a:lnSpc>
                <a:spcPct val="130000"/>
              </a:lnSpc>
            </a:pPr>
            <a:r>
              <a:rPr lang="en-US" altLang="ko-KR" sz="2000" dirty="0" smtClean="0"/>
              <a:t>8.2 </a:t>
            </a:r>
            <a:r>
              <a:rPr lang="ko-KR" altLang="en-US" sz="2000" dirty="0" smtClean="0"/>
              <a:t>외적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8.2.1 </a:t>
            </a:r>
            <a:r>
              <a:rPr lang="ko-KR" altLang="en-US" dirty="0" smtClean="0"/>
              <a:t>외적의 정의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8.2.2 </a:t>
            </a:r>
            <a:r>
              <a:rPr lang="ko-KR" altLang="en-US" dirty="0" smtClean="0"/>
              <a:t>외적의 성질</a:t>
            </a:r>
          </a:p>
          <a:p>
            <a:pPr lvl="1">
              <a:lnSpc>
                <a:spcPct val="130000"/>
              </a:lnSpc>
            </a:pPr>
            <a:r>
              <a:rPr lang="en-US" altLang="ko-KR" dirty="0" smtClean="0"/>
              <a:t>8.2.3 </a:t>
            </a:r>
            <a:r>
              <a:rPr lang="ko-KR" altLang="en-US" dirty="0" smtClean="0"/>
              <a:t>외적의 응용</a:t>
            </a:r>
            <a:endParaRPr lang="en-US" altLang="ko-KR" dirty="0" smtClean="0"/>
          </a:p>
          <a:p>
            <a:pPr lvl="1">
              <a:lnSpc>
                <a:spcPct val="130000"/>
              </a:lnSpc>
            </a:pPr>
            <a:endParaRPr lang="ko-KR" altLang="en-US" sz="400" dirty="0" smtClean="0"/>
          </a:p>
          <a:p>
            <a:pPr>
              <a:lnSpc>
                <a:spcPct val="130000"/>
              </a:lnSpc>
            </a:pPr>
            <a:r>
              <a:rPr lang="en-US" altLang="ko-KR" sz="2000" dirty="0" smtClean="0"/>
              <a:t>8.3 MATLAB</a:t>
            </a:r>
            <a:r>
              <a:rPr lang="ko-KR" altLang="en-US" sz="2000" dirty="0" smtClean="0"/>
              <a:t>에 의한 연산</a:t>
            </a:r>
            <a:endParaRPr lang="ko-KR" altLang="en-US" sz="14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364088" y="2564904"/>
            <a:ext cx="383083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dirty="0" smtClean="0"/>
              <a:t>8.4 </a:t>
            </a:r>
            <a:r>
              <a:rPr lang="ko-KR" altLang="en-US" sz="2000" dirty="0" smtClean="0"/>
              <a:t>벡터 내적과 인공지능</a:t>
            </a:r>
          </a:p>
          <a:p>
            <a:pPr lvl="1">
              <a:lnSpc>
                <a:spcPct val="130000"/>
              </a:lnSpc>
            </a:pPr>
            <a:r>
              <a:rPr lang="en-US" altLang="ko-KR" spc="-100" dirty="0" smtClean="0"/>
              <a:t>8.4.1 </a:t>
            </a:r>
            <a:r>
              <a:rPr lang="ko-KR" altLang="en-US" spc="-100" dirty="0" smtClean="0"/>
              <a:t>인공지능과 벡터의 내적</a:t>
            </a:r>
            <a:endParaRPr lang="en-US" altLang="ko-KR" spc="-100" dirty="0" smtClean="0"/>
          </a:p>
          <a:p>
            <a:pPr lvl="1">
              <a:lnSpc>
                <a:spcPct val="130000"/>
              </a:lnSpc>
            </a:pPr>
            <a:r>
              <a:rPr lang="en-US" altLang="ko-KR" spc="-100" dirty="0" smtClean="0"/>
              <a:t>8.4.2 </a:t>
            </a:r>
            <a:r>
              <a:rPr lang="ko-KR" altLang="en-US" spc="-100" dirty="0" smtClean="0"/>
              <a:t>거리 개념과 인공지능 응용</a:t>
            </a:r>
            <a:endParaRPr lang="en-US" altLang="ko-KR" spc="-100" dirty="0" smtClean="0"/>
          </a:p>
          <a:p>
            <a:pPr lvl="1">
              <a:lnSpc>
                <a:spcPct val="130000"/>
              </a:lnSpc>
            </a:pPr>
            <a:endParaRPr lang="ko-KR" altLang="en-US" sz="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60600"/>
            <a:ext cx="9144000" cy="29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74087"/>
            <a:ext cx="9144000" cy="270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8760"/>
            <a:ext cx="9144000" cy="490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4460"/>
            <a:ext cx="9096375" cy="42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9144000" cy="368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9144000" cy="449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47056"/>
            <a:ext cx="3648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0" y="4437112"/>
            <a:ext cx="8859130" cy="91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412776"/>
            <a:ext cx="66675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899592" y="1124744"/>
            <a:ext cx="188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벡터에서의 외적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71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149080"/>
            <a:ext cx="5811498" cy="235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330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290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866405"/>
            <a:ext cx="4402024" cy="25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내적과 외적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92896"/>
            <a:ext cx="9104937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539552" y="2100482"/>
            <a:ext cx="4880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8.1.1 </a:t>
            </a:r>
            <a:r>
              <a:rPr lang="ko-KR" altLang="en-US" dirty="0"/>
              <a:t>내적의 정의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09" y="857232"/>
            <a:ext cx="4536503" cy="120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08832"/>
            <a:ext cx="9144000" cy="529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1383220"/>
            <a:ext cx="9134447" cy="4206020"/>
            <a:chOff x="0" y="1052736"/>
            <a:chExt cx="9134447" cy="4206020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52736"/>
              <a:ext cx="9134447" cy="1495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2708920"/>
              <a:ext cx="5472608" cy="2549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3999" cy="497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980728"/>
            <a:ext cx="9144000" cy="5328592"/>
            <a:chOff x="0" y="980728"/>
            <a:chExt cx="9144000" cy="5328592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80728"/>
              <a:ext cx="9144000" cy="909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680" y="1804697"/>
              <a:ext cx="6184725" cy="4504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145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9144000" cy="29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844824"/>
            <a:ext cx="6876255" cy="344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" y="1052736"/>
            <a:ext cx="9144000" cy="5290344"/>
            <a:chOff x="1" y="1124744"/>
            <a:chExt cx="9144000" cy="5290344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1179209"/>
              <a:ext cx="9144000" cy="5235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직사각형 15"/>
            <p:cNvSpPr/>
            <p:nvPr/>
          </p:nvSpPr>
          <p:spPr>
            <a:xfrm>
              <a:off x="2195736" y="1124744"/>
              <a:ext cx="165618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403648" y="1235664"/>
            <a:ext cx="5976664" cy="4886983"/>
            <a:chOff x="1403648" y="1235664"/>
            <a:chExt cx="5976664" cy="4886983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1235664"/>
              <a:ext cx="5976664" cy="465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3688" y="1813481"/>
              <a:ext cx="5257007" cy="4309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42229" y="985430"/>
            <a:ext cx="9047225" cy="5469815"/>
            <a:chOff x="42229" y="985430"/>
            <a:chExt cx="9047225" cy="5469815"/>
          </a:xfrm>
        </p:grpSpPr>
        <p:grpSp>
          <p:nvGrpSpPr>
            <p:cNvPr id="21" name="그룹 20"/>
            <p:cNvGrpSpPr/>
            <p:nvPr/>
          </p:nvGrpSpPr>
          <p:grpSpPr>
            <a:xfrm>
              <a:off x="42229" y="985430"/>
              <a:ext cx="9047225" cy="5141054"/>
              <a:chOff x="-10729" y="908720"/>
              <a:chExt cx="9165458" cy="5208240"/>
            </a:xfrm>
          </p:grpSpPr>
          <p:pic>
            <p:nvPicPr>
              <p:cNvPr id="3584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82904"/>
              <a:stretch>
                <a:fillRect/>
              </a:stretch>
            </p:blipFill>
            <p:spPr bwMode="auto">
              <a:xfrm>
                <a:off x="0" y="908720"/>
                <a:ext cx="9154729" cy="1029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3266" b="65471"/>
              <a:stretch>
                <a:fillRect/>
              </a:stretch>
            </p:blipFill>
            <p:spPr bwMode="auto">
              <a:xfrm>
                <a:off x="0" y="1988840"/>
                <a:ext cx="9154729" cy="678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39812" b="48229"/>
              <a:stretch>
                <a:fillRect/>
              </a:stretch>
            </p:blipFill>
            <p:spPr bwMode="auto">
              <a:xfrm>
                <a:off x="-10729" y="2708920"/>
                <a:ext cx="9154729" cy="720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56555"/>
              <a:stretch>
                <a:fillRect/>
              </a:stretch>
            </p:blipFill>
            <p:spPr bwMode="auto">
              <a:xfrm>
                <a:off x="0" y="3501008"/>
                <a:ext cx="9154729" cy="2615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5736" y="6140274"/>
              <a:ext cx="1152128" cy="314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5588" y="1196752"/>
            <a:ext cx="5758780" cy="448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2346" b="2121"/>
          <a:stretch>
            <a:fillRect/>
          </a:stretch>
        </p:blipFill>
        <p:spPr bwMode="auto">
          <a:xfrm>
            <a:off x="9526" y="980728"/>
            <a:ext cx="913447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49" y="1268760"/>
            <a:ext cx="9153849" cy="468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외적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5" y="1347788"/>
            <a:ext cx="295275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51277" cy="508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40768"/>
            <a:ext cx="51054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34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1752600"/>
            <a:ext cx="50673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 내적과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8.4.1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인공지능과 벡터의 내적</a:t>
            </a:r>
            <a:endParaRPr lang="ko-KR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내용 개체 틀 3"/>
              <p:cNvSpPr txBox="1">
                <a:spLocks/>
              </p:cNvSpPr>
              <p:nvPr/>
            </p:nvSpPr>
            <p:spPr>
              <a:xfrm>
                <a:off x="539552" y="1700808"/>
                <a:ext cx="8208912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smtClean="0"/>
                  <a:t>인공지능 중 신경망에서는 </a:t>
                </a:r>
                <a:r>
                  <a:rPr lang="en-US" altLang="ko-KR" sz="2000" spc="-150" dirty="0"/>
                  <a:t>&lt;</a:t>
                </a:r>
                <a:r>
                  <a:rPr lang="ko-KR" altLang="en-US" sz="2000" spc="-150" dirty="0"/>
                  <a:t>그림 </a:t>
                </a:r>
                <a:r>
                  <a:rPr lang="en-US" altLang="ko-KR" sz="2000" spc="-150" dirty="0"/>
                  <a:t>8</a:t>
                </a:r>
                <a:r>
                  <a:rPr lang="en-US" altLang="ko-KR" sz="2000" spc="-150" dirty="0" smtClean="0"/>
                  <a:t>. 9</a:t>
                </a:r>
                <a:r>
                  <a:rPr lang="en-US" altLang="ko-KR" sz="2000" spc="-150" dirty="0"/>
                  <a:t>&gt;</a:t>
                </a:r>
                <a:r>
                  <a:rPr lang="ko-KR" altLang="en-US" sz="2000" spc="-150" dirty="0"/>
                  <a:t>와 같이 </a:t>
                </a:r>
                <a:r>
                  <a:rPr lang="ko-KR" altLang="en-US" sz="2000" dirty="0"/>
                  <a:t>뉴런의 입출력을 계산함</a:t>
                </a:r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spc="-150" dirty="0" smtClean="0"/>
                  <a:t>여러 </a:t>
                </a:r>
                <a:r>
                  <a:rPr lang="ko-KR" altLang="en-US" sz="2000" spc="-150" dirty="0"/>
                  <a:t>뉴런들로부터 들어오는 </a:t>
                </a:r>
                <a:r>
                  <a:rPr lang="ko-KR" altLang="en-US" sz="2000" dirty="0" err="1" smtClean="0"/>
                  <a:t>입력값</a:t>
                </a:r>
                <a:r>
                  <a:rPr lang="ko-KR" alt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ko-KR" sz="2000" b="0" i="1" baseline="-2500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ko-KR" altLang="en-US" sz="2000" dirty="0" smtClean="0"/>
                  <a:t>와 </a:t>
                </a:r>
                <a:r>
                  <a:rPr lang="ko-KR" altLang="en-US" sz="2000" spc="-150" dirty="0"/>
                  <a:t>그 사이의 </a:t>
                </a:r>
                <a:r>
                  <a:rPr lang="ko-KR" altLang="en-US" sz="2000" dirty="0" err="1"/>
                  <a:t>연결강도</a:t>
                </a:r>
                <a:r>
                  <a:rPr lang="ko-KR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ko-KR" sz="2000" b="0" i="1" baseline="-2500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ko-KR" altLang="en-US" sz="2000" dirty="0" smtClean="0"/>
                  <a:t>를 </a:t>
                </a:r>
                <a:r>
                  <a:rPr lang="ko-KR" altLang="en-US" sz="2000" dirty="0"/>
                  <a:t>곱함</a:t>
                </a:r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spc="-150" dirty="0" smtClean="0"/>
                  <a:t>그 </a:t>
                </a:r>
                <a:r>
                  <a:rPr lang="ko-KR" altLang="en-US" sz="2000" spc="-150" dirty="0"/>
                  <a:t>후 그들을 모두 더한 후 </a:t>
                </a:r>
                <a:r>
                  <a:rPr lang="ko-KR" altLang="en-US" sz="2000" dirty="0" err="1"/>
                  <a:t>합성함수</a:t>
                </a:r>
                <a:r>
                  <a:rPr lang="ko-KR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ko-KR" altLang="en-US" sz="2000" dirty="0"/>
                  <a:t>를 적용하여 </a:t>
                </a:r>
                <a:r>
                  <a:rPr lang="ko-KR" altLang="en-US" sz="2000" spc="-150" dirty="0"/>
                  <a:t>최종 </a:t>
                </a:r>
                <a:r>
                  <a:rPr lang="ko-KR" altLang="en-US" sz="2000" dirty="0" err="1"/>
                  <a:t>출력값을</a:t>
                </a:r>
                <a:r>
                  <a:rPr lang="ko-KR" altLang="en-US" sz="2000" spc="-150" dirty="0"/>
                  <a:t> 계산함</a:t>
                </a:r>
              </a:p>
            </p:txBody>
          </p:sp>
        </mc:Choice>
        <mc:Fallback xmlns="">
          <p:sp>
            <p:nvSpPr>
              <p:cNvPr id="16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700808"/>
                <a:ext cx="8208912" cy="3600400"/>
              </a:xfrm>
              <a:prstGeom prst="rect">
                <a:avLst/>
              </a:prstGeom>
              <a:blipFill rotWithShape="1">
                <a:blip r:embed="rId2"/>
                <a:stretch>
                  <a:fillRect l="-669" t="-846" r="-59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26758"/>
            <a:ext cx="5616624" cy="20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 내적과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벡터의 내적 계산</a:t>
            </a:r>
            <a:endParaRPr lang="ko-KR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내용 개체 틀 3"/>
              <p:cNvSpPr txBox="1">
                <a:spLocks/>
              </p:cNvSpPr>
              <p:nvPr/>
            </p:nvSpPr>
            <p:spPr>
              <a:xfrm>
                <a:off x="539552" y="1700808"/>
                <a:ext cx="8064896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smtClean="0"/>
                  <a:t>뉴런의 </a:t>
                </a:r>
                <a:r>
                  <a:rPr lang="ko-KR" altLang="en-US" sz="2000" dirty="0" err="1"/>
                  <a:t>입력값과</a:t>
                </a:r>
                <a:r>
                  <a:rPr lang="ko-KR" altLang="en-US" sz="2000" dirty="0"/>
                  <a:t> 그에 대응하는 </a:t>
                </a:r>
                <a:r>
                  <a:rPr lang="ko-KR" altLang="en-US" sz="2000" dirty="0" err="1"/>
                  <a:t>연결강도를</a:t>
                </a:r>
                <a:r>
                  <a:rPr lang="ko-KR" altLang="en-US" sz="2000" dirty="0"/>
                  <a:t> 각각 곱하여 합함</a:t>
                </a:r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smtClean="0"/>
                  <a:t>사실상 </a:t>
                </a:r>
                <a:r>
                  <a:rPr lang="ko-KR" altLang="en-US" sz="2000" dirty="0"/>
                  <a:t>벡터 내적의 개념을 이용</a:t>
                </a:r>
                <a:r>
                  <a:rPr lang="en-US" altLang="ko-KR" sz="2000" dirty="0"/>
                  <a:t>, </a:t>
                </a:r>
                <a:r>
                  <a:rPr lang="ko-KR" altLang="en-US" sz="2000" dirty="0"/>
                  <a:t>행렬의 곱을 활용하는 것이 매우 </a:t>
                </a:r>
                <a:r>
                  <a:rPr lang="ko-KR" altLang="en-US" sz="2000" dirty="0" err="1"/>
                  <a:t>효율적임</a:t>
                </a:r>
                <a:endParaRPr lang="ko-KR" altLang="en-US" sz="2000" dirty="0"/>
              </a:p>
              <a:p>
                <a:pPr marL="176213" indent="-176213" fontAlgn="base">
                  <a:buClr>
                    <a:srgbClr val="993300"/>
                  </a:buClr>
                </a:pP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altLang="ko-KR" sz="2000" b="1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ko-KR" sz="2000" b="1" i="1" dirty="0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ko-KR" altLang="en-US" sz="2000" dirty="0" smtClean="0"/>
                  <a:t>가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000" b="0" i="1" baseline="3000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ko-KR" altLang="en-US" sz="2000" dirty="0" smtClean="0"/>
                  <a:t>상의 </a:t>
                </a:r>
                <a:r>
                  <a:rPr lang="ko-KR" altLang="en-US" sz="2000" dirty="0"/>
                  <a:t>벡터일 때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000" i="1" baseline="3000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ko-KR" sz="2000" i="1" baseline="30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ko-KR" altLang="en-US" sz="2000" dirty="0"/>
                  <a:t>상의 벡터의 내적</a:t>
                </a:r>
                <a:r>
                  <a:rPr lang="en-US" altLang="ko-KR" sz="2000" spc="-150" dirty="0"/>
                  <a:t>(inner product)</a:t>
                </a:r>
                <a:r>
                  <a:rPr lang="ko-KR" altLang="en-US" sz="2000" dirty="0"/>
                  <a:t>은 </a:t>
                </a:r>
                <a14:m>
                  <m:oMath xmlns:m="http://schemas.openxmlformats.org/officeDocument/2006/math">
                    <m:r>
                      <a:rPr lang="en-US" altLang="ko-KR" sz="2000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altLang="ko-KR" sz="2000" b="1" dirty="0"/>
                  <a:t> </a:t>
                </a:r>
                <a:r>
                  <a:rPr lang="en-US" altLang="ko-KR" sz="2000" dirty="0"/>
                  <a:t>·</a:t>
                </a:r>
                <a:r>
                  <a:rPr lang="en-US" altLang="ko-KR" sz="2000" b="1" dirty="0"/>
                  <a:t> </a:t>
                </a:r>
                <a14:m>
                  <m:oMath xmlns:m="http://schemas.openxmlformats.org/officeDocument/2006/math">
                    <m:r>
                      <a:rPr lang="en-US" altLang="ko-KR" sz="2000" b="1" i="1" dirty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ko-KR" sz="20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ko-KR" altLang="en-US" sz="2000" dirty="0"/>
                  <a:t>로 나타냄</a:t>
                </a:r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smtClean="0"/>
                  <a:t>이 </a:t>
                </a:r>
                <a:r>
                  <a:rPr lang="ko-KR" altLang="en-US" sz="2000" dirty="0"/>
                  <a:t>경우 </a:t>
                </a:r>
                <a14:m>
                  <m:oMath xmlns:m="http://schemas.openxmlformats.org/officeDocument/2006/math">
                    <m:r>
                      <a:rPr lang="en-US" altLang="ko-KR" sz="2000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altLang="ko-KR" sz="2000" b="1" dirty="0"/>
                  <a:t> </a:t>
                </a:r>
                <a:r>
                  <a:rPr lang="en-US" altLang="ko-KR" sz="2000" dirty="0"/>
                  <a:t>·</a:t>
                </a:r>
                <a:r>
                  <a:rPr lang="en-US" altLang="ko-KR" sz="2000" b="1" dirty="0"/>
                  <a:t> </a:t>
                </a:r>
                <a14:m>
                  <m:oMath xmlns:m="http://schemas.openxmlformats.org/officeDocument/2006/math">
                    <m:r>
                      <a:rPr lang="en-US" altLang="ko-KR" sz="2000" b="1" i="1" dirty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ko-KR" sz="20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ko-KR" altLang="en-US" sz="2000" dirty="0"/>
                  <a:t>의 결과값은 벡터가 아닌 스칼라임</a:t>
                </a:r>
                <a:endParaRPr lang="ko-KR" altLang="en-US" sz="2000" spc="-150" dirty="0"/>
              </a:p>
            </p:txBody>
          </p:sp>
        </mc:Choice>
        <mc:Fallback xmlns="">
          <p:sp>
            <p:nvSpPr>
              <p:cNvPr id="16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700808"/>
                <a:ext cx="8064896" cy="3600400"/>
              </a:xfrm>
              <a:prstGeom prst="rect">
                <a:avLst/>
              </a:prstGeom>
              <a:blipFill>
                <a:blip r:embed="rId2"/>
                <a:stretch>
                  <a:fillRect l="-681" t="-8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77072"/>
            <a:ext cx="5636226" cy="19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 내적과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벡터 내적 계산의 예</a:t>
            </a:r>
            <a:endParaRPr lang="ko-KR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내용 개체 틀 3"/>
              <p:cNvSpPr txBox="1">
                <a:spLocks/>
              </p:cNvSpPr>
              <p:nvPr/>
            </p:nvSpPr>
            <p:spPr>
              <a:xfrm>
                <a:off x="539552" y="1700808"/>
                <a:ext cx="8064896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smtClean="0"/>
                  <a:t>예를 들어 벡터 </a:t>
                </a:r>
                <a14:m>
                  <m:oMath xmlns:m="http://schemas.openxmlformats.org/officeDocument/2006/math">
                    <m:r>
                      <a:rPr lang="en-US" altLang="ko-KR" sz="2000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altLang="ko-KR" sz="2000" b="1" dirty="0"/>
                  <a:t>, </a:t>
                </a:r>
                <a14:m>
                  <m:oMath xmlns:m="http://schemas.openxmlformats.org/officeDocument/2006/math">
                    <m:r>
                      <a:rPr lang="en-US" altLang="ko-KR" sz="2000" b="1" i="1" dirty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ko-KR" altLang="en-US" sz="2000" dirty="0"/>
                  <a:t>가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000" b="0" i="1" baseline="3000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ko-KR" sz="2000" i="1" baseline="30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ko-KR" altLang="en-US" sz="2000" dirty="0"/>
                  <a:t>상의 벡터일 때</a:t>
                </a:r>
                <a:r>
                  <a:rPr lang="en-US" altLang="ko-KR" sz="2000" dirty="0"/>
                  <a:t>,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000" i="1" baseline="30000">
                        <a:latin typeface="Cambria Math" panose="02040503050406030204" pitchFamily="18" charset="0"/>
                      </a:rPr>
                      <m:t>3 </m:t>
                    </m:r>
                  </m:oMath>
                </a14:m>
                <a:r>
                  <a:rPr lang="ko-KR" altLang="en-US" sz="2000" dirty="0"/>
                  <a:t>상의 내적 </a:t>
                </a:r>
                <a14:m>
                  <m:oMath xmlns:m="http://schemas.openxmlformats.org/officeDocument/2006/math">
                    <m:r>
                      <a:rPr lang="en-US" altLang="ko-KR" sz="2000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altLang="ko-KR" sz="2000" b="1" dirty="0"/>
                  <a:t> </a:t>
                </a:r>
                <a:r>
                  <a:rPr lang="en-US" altLang="ko-KR" sz="2000" dirty="0"/>
                  <a:t>·</a:t>
                </a:r>
                <a:r>
                  <a:rPr lang="en-US" altLang="ko-KR" sz="2000" b="1" dirty="0"/>
                  <a:t> </a:t>
                </a:r>
                <a14:m>
                  <m:oMath xmlns:m="http://schemas.openxmlformats.org/officeDocument/2006/math">
                    <m:r>
                      <a:rPr lang="en-US" altLang="ko-KR" sz="2000" b="1" i="1" dirty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ko-KR" sz="20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ko-KR" altLang="en-US" sz="2000" dirty="0"/>
                  <a:t>의 값 계산 </a:t>
                </a:r>
                <a:r>
                  <a:rPr lang="ko-KR" altLang="en-US" sz="2000" dirty="0" smtClean="0"/>
                  <a:t>방법</a:t>
                </a:r>
                <a:endParaRPr lang="en-US" altLang="ko-KR" sz="2000" dirty="0" smtClean="0"/>
              </a:p>
              <a:p>
                <a:pPr marL="176213" indent="-176213" fontAlgn="base">
                  <a:buClr>
                    <a:srgbClr val="993300"/>
                  </a:buClr>
                </a:pPr>
                <a:endParaRPr lang="en-US" altLang="ko-KR" sz="2000" spc="-150" dirty="0"/>
              </a:p>
              <a:p>
                <a:pPr marL="176213" indent="-176213" fontAlgn="base">
                  <a:buClr>
                    <a:srgbClr val="993300"/>
                  </a:buClr>
                </a:pPr>
                <a:endParaRPr lang="en-US" altLang="ko-KR" sz="2000" spc="-150" dirty="0" smtClean="0"/>
              </a:p>
              <a:p>
                <a:pPr marL="176213" indent="-176213" fontAlgn="base">
                  <a:buClr>
                    <a:srgbClr val="993300"/>
                  </a:buClr>
                </a:pPr>
                <a:endParaRPr lang="en-US" altLang="ko-KR" sz="2000" spc="-150" dirty="0"/>
              </a:p>
              <a:p>
                <a:pPr marL="176213" indent="-176213" fontAlgn="base">
                  <a:buClr>
                    <a:srgbClr val="993300"/>
                  </a:buClr>
                </a:pPr>
                <a:endParaRPr lang="en-US" altLang="ko-KR" sz="2000" spc="-150" dirty="0" smtClean="0"/>
              </a:p>
              <a:p>
                <a:pPr marL="176213" indent="-176213" fontAlgn="base">
                  <a:buClr>
                    <a:srgbClr val="993300"/>
                  </a:buClr>
                </a:pPr>
                <a:endParaRPr lang="en-US" altLang="ko-KR" sz="2000" spc="-150" dirty="0"/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spc="-150" dirty="0" smtClean="0"/>
                  <a:t>                                                         가 됨</a:t>
                </a:r>
                <a:endParaRPr lang="en-US" altLang="ko-KR" sz="2000" spc="-150" dirty="0" smtClean="0"/>
              </a:p>
              <a:p>
                <a:pPr marL="0" indent="0" fontAlgn="base">
                  <a:buClr>
                    <a:srgbClr val="993300"/>
                  </a:buClr>
                  <a:buNone/>
                </a:pPr>
                <a:endParaRPr lang="ko-KR" altLang="en-US" sz="2000" spc="-150" dirty="0"/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spc="-150" dirty="0" smtClean="0"/>
                  <a:t>계산이 </a:t>
                </a:r>
                <a:r>
                  <a:rPr lang="ko-KR" altLang="en-US" sz="2000" spc="-150" dirty="0"/>
                  <a:t>매우 복잡한 경우 </a:t>
                </a:r>
                <a:r>
                  <a:rPr lang="ko-KR" altLang="en-US" sz="2000" dirty="0"/>
                  <a:t>소프트웨어인 </a:t>
                </a:r>
                <a:r>
                  <a:rPr lang="en-US" altLang="ko-KR" sz="2000" dirty="0"/>
                  <a:t>MATLAB</a:t>
                </a:r>
                <a:r>
                  <a:rPr lang="ko-KR" altLang="en-US" sz="2000" dirty="0"/>
                  <a:t>을 이용할 수도 있음</a:t>
                </a:r>
              </a:p>
            </p:txBody>
          </p:sp>
        </mc:Choice>
        <mc:Fallback xmlns="">
          <p:sp>
            <p:nvSpPr>
              <p:cNvPr id="16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700808"/>
                <a:ext cx="8064896" cy="3600400"/>
              </a:xfrm>
              <a:prstGeom prst="rect">
                <a:avLst/>
              </a:prstGeom>
              <a:blipFill rotWithShape="1">
                <a:blip r:embed="rId2"/>
                <a:stretch>
                  <a:fillRect l="-681" t="-846" b="-37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48" y="2663077"/>
            <a:ext cx="2232248" cy="127186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7" y="4270248"/>
            <a:ext cx="4028769" cy="2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 내적과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벡터의 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179512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</a:rPr>
              <a:t>8.4.2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</a:rPr>
              <a:t>거리 개념과 인공지능 응용</a:t>
            </a:r>
            <a:endParaRPr lang="ko-KR" altLang="en-US" sz="2800" b="1" dirty="0"/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2204864"/>
            <a:ext cx="8064896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/>
              <a:t>유클리드 거리는 두 점 사이의 거리를 계산할 때 흔히 쓰는 방법임 </a:t>
            </a:r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 smtClean="0"/>
              <a:t>이 </a:t>
            </a:r>
            <a:r>
              <a:rPr lang="ko-KR" altLang="en-US" sz="2000" dirty="0"/>
              <a:t>거리에 대응하는 노름</a:t>
            </a:r>
            <a:r>
              <a:rPr lang="en-US" altLang="ko-KR" sz="2000" dirty="0"/>
              <a:t>(norm)</a:t>
            </a:r>
            <a:r>
              <a:rPr lang="ko-KR" altLang="en-US" sz="2000" dirty="0"/>
              <a:t>을 유클리드 노름</a:t>
            </a:r>
            <a:r>
              <a:rPr lang="en-US" altLang="ko-KR" sz="2000" dirty="0"/>
              <a:t>(Euclidean norm)</a:t>
            </a:r>
            <a:r>
              <a:rPr lang="ko-KR" altLang="en-US" sz="2000" dirty="0"/>
              <a:t>이라 부름</a:t>
            </a:r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 smtClean="0"/>
              <a:t>인공지능에서는 </a:t>
            </a:r>
            <a:r>
              <a:rPr lang="ko-KR" altLang="en-US" sz="2000" dirty="0"/>
              <a:t>유클리드 거리를 이용하여 패턴</a:t>
            </a:r>
            <a:r>
              <a:rPr lang="en-US" altLang="ko-KR" sz="2000" spc="-150" dirty="0"/>
              <a:t>(pattern)</a:t>
            </a:r>
            <a:r>
              <a:rPr lang="ko-KR" altLang="en-US" sz="2000" spc="-150" dirty="0"/>
              <a:t>을 </a:t>
            </a:r>
            <a:r>
              <a:rPr lang="ko-KR" altLang="en-US" sz="2000" dirty="0"/>
              <a:t>분류하는 경우가 많음</a:t>
            </a:r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 smtClean="0"/>
              <a:t>유클리드 </a:t>
            </a:r>
            <a:r>
              <a:rPr lang="ko-KR" altLang="en-US" sz="2000" dirty="0"/>
              <a:t>거리는 다양한 분야에 활용됨</a:t>
            </a:r>
            <a:endParaRPr lang="ko-KR" altLang="en-US" sz="2000" spc="-150" dirty="0"/>
          </a:p>
        </p:txBody>
      </p:sp>
      <p:sp>
        <p:nvSpPr>
          <p:cNvPr id="19" name="내용 개체 틀 2"/>
          <p:cNvSpPr txBox="1">
            <a:spLocks/>
          </p:cNvSpPr>
          <p:nvPr/>
        </p:nvSpPr>
        <p:spPr>
          <a:xfrm>
            <a:off x="395536" y="1628800"/>
            <a:ext cx="777686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유클리드 거리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(Euclidean distance)</a:t>
            </a:r>
            <a:endParaRPr lang="ko-KR" altLang="en-US" sz="24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03191"/>
            <a:ext cx="3504792" cy="21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980728"/>
            <a:ext cx="9144000" cy="5164781"/>
            <a:chOff x="0" y="980728"/>
            <a:chExt cx="9144000" cy="516478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80728"/>
              <a:ext cx="9144000" cy="3990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3" y="4973750"/>
              <a:ext cx="7056783" cy="1171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 내적과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두 벡터 사이의 유클리드 거리 구하기</a:t>
            </a: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819212"/>
            <a:ext cx="8064896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/>
              <a:t>가령                    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일 때 두 벡터 사이의 유클리드 </a:t>
            </a:r>
            <a:r>
              <a:rPr lang="ko-KR" altLang="en-US" sz="2000" dirty="0" smtClean="0"/>
              <a:t>거리</a:t>
            </a:r>
            <a:endParaRPr lang="en-US" altLang="ko-KR" sz="2000" dirty="0" smtClean="0"/>
          </a:p>
          <a:p>
            <a:pPr marL="176213" indent="-176213" fontAlgn="base">
              <a:buClr>
                <a:srgbClr val="993300"/>
              </a:buClr>
            </a:pPr>
            <a:endParaRPr lang="en-US" altLang="ko-KR" dirty="0"/>
          </a:p>
          <a:p>
            <a:pPr marL="0" indent="0" fontAlgn="base">
              <a:buClr>
                <a:srgbClr val="993300"/>
              </a:buClr>
              <a:buNone/>
            </a:pPr>
            <a:r>
              <a:rPr lang="en-US" altLang="ko-KR" sz="2000" dirty="0" smtClean="0"/>
              <a:t>                                                         </a:t>
            </a:r>
            <a:r>
              <a:rPr lang="ko-KR" altLang="en-US" sz="2000" dirty="0" smtClean="0"/>
              <a:t>이 됨</a:t>
            </a:r>
            <a:r>
              <a:rPr lang="en-US" altLang="ko-KR" sz="2000" dirty="0" smtClean="0"/>
              <a:t>                       </a:t>
            </a:r>
          </a:p>
          <a:p>
            <a:pPr marL="176213" indent="-176213" fontAlgn="base">
              <a:buClr>
                <a:srgbClr val="993300"/>
              </a:buClr>
            </a:pPr>
            <a:endParaRPr lang="en-US" altLang="ko-KR" sz="2000" dirty="0" smtClean="0"/>
          </a:p>
          <a:p>
            <a:pPr marL="176213" indent="-176213" fontAlgn="base">
              <a:buClr>
                <a:srgbClr val="993300"/>
              </a:buClr>
            </a:pPr>
            <a:r>
              <a:rPr lang="en-US" altLang="ko-KR" sz="2000" dirty="0" smtClean="0"/>
              <a:t>n</a:t>
            </a:r>
            <a:r>
              <a:rPr lang="ko-KR" altLang="en-US" sz="2000" dirty="0"/>
              <a:t>차원 공간의 거리로 일반화한 </a:t>
            </a:r>
            <a:r>
              <a:rPr lang="ko-KR" altLang="en-US" sz="2000" dirty="0" smtClean="0"/>
              <a:t>                                            사이의 거리</a:t>
            </a:r>
            <a:endParaRPr lang="en-US" altLang="ko-KR" sz="2000" dirty="0" smtClean="0"/>
          </a:p>
          <a:p>
            <a:pPr marL="176213" indent="-176213" fontAlgn="base">
              <a:buClr>
                <a:srgbClr val="993300"/>
              </a:buClr>
            </a:pPr>
            <a:endParaRPr lang="en-US" altLang="ko-KR" sz="2000" dirty="0"/>
          </a:p>
          <a:p>
            <a:pPr marL="176213" indent="-176213" fontAlgn="base">
              <a:buClr>
                <a:srgbClr val="993300"/>
              </a:buClr>
            </a:pPr>
            <a:endParaRPr lang="en-US" altLang="ko-KR" sz="2000" dirty="0" smtClean="0"/>
          </a:p>
          <a:p>
            <a:pPr marL="176213" indent="-176213" fontAlgn="base">
              <a:buClr>
                <a:srgbClr val="993300"/>
              </a:buClr>
            </a:pPr>
            <a:endParaRPr lang="en-US" altLang="ko-KR" sz="2000" dirty="0"/>
          </a:p>
          <a:p>
            <a:pPr marL="176213" indent="-176213" fontAlgn="base">
              <a:buClr>
                <a:srgbClr val="993300"/>
              </a:buClr>
            </a:pPr>
            <a:endParaRPr lang="en-US" altLang="ko-KR" sz="2000" dirty="0" smtClean="0"/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/>
              <a:t>신경망의 </a:t>
            </a:r>
            <a:r>
              <a:rPr lang="en-US" altLang="ko-KR" sz="2000" dirty="0"/>
              <a:t>K-mean, K-NN </a:t>
            </a:r>
            <a:r>
              <a:rPr lang="ko-KR" altLang="en-US" sz="2000" dirty="0"/>
              <a:t>등의 분류를 위한 </a:t>
            </a:r>
            <a:r>
              <a:rPr lang="ko-KR" altLang="en-US" sz="2000" dirty="0" err="1"/>
              <a:t>클러스터링</a:t>
            </a:r>
            <a:r>
              <a:rPr lang="en-US" altLang="ko-KR" sz="2000" dirty="0"/>
              <a:t>(clustering) </a:t>
            </a:r>
            <a:r>
              <a:rPr lang="ko-KR" altLang="en-US" sz="2000" dirty="0"/>
              <a:t>등에 활용 가능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27" y="1596540"/>
            <a:ext cx="1656184" cy="94364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56" y="4317633"/>
            <a:ext cx="4285080" cy="11995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87658"/>
            <a:ext cx="4257834" cy="38987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08" y="3532849"/>
            <a:ext cx="3719284" cy="35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 내적과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(2)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벡터 내적의 인공지능에의 활용</a:t>
            </a: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700808"/>
            <a:ext cx="8064896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/>
              <a:t>신경망에서 뉴런으로 들어오는 입력과 연결강도와의 곱은 벡터의 내적으로 </a:t>
            </a:r>
            <a:r>
              <a:rPr lang="ko-KR" altLang="en-US" sz="2000" dirty="0" err="1"/>
              <a:t>연산됨</a:t>
            </a:r>
            <a:r>
              <a:rPr lang="ko-KR" altLang="en-US" sz="2000" dirty="0"/>
              <a:t> </a:t>
            </a:r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 smtClean="0"/>
              <a:t>신경망의 </a:t>
            </a:r>
            <a:r>
              <a:rPr lang="ko-KR" altLang="en-US" sz="2000" dirty="0"/>
              <a:t>연산에 벡터가 필수적으로 </a:t>
            </a:r>
            <a:r>
              <a:rPr lang="ko-KR" altLang="en-US" sz="2000" dirty="0" smtClean="0"/>
              <a:t>활용됨</a:t>
            </a:r>
            <a:r>
              <a:rPr lang="en-US" altLang="ko-KR" sz="2000" dirty="0" smtClean="0"/>
              <a:t> </a:t>
            </a:r>
            <a:endParaRPr lang="en-US" altLang="ko-KR" sz="2000" dirty="0"/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 smtClean="0"/>
              <a:t>인공지능 </a:t>
            </a:r>
            <a:r>
              <a:rPr lang="ko-KR" altLang="en-US" sz="2000" dirty="0"/>
              <a:t>관련 지식에는 누구에게나 벡터에 대한 기초적인 이해가 필요함</a:t>
            </a:r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 smtClean="0"/>
              <a:t>유클리드 </a:t>
            </a:r>
            <a:r>
              <a:rPr lang="ko-KR" altLang="en-US" sz="2000" dirty="0"/>
              <a:t>거리는 각 점 사이의 거리를 측정하는 좋은 도구임</a:t>
            </a:r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 smtClean="0"/>
              <a:t>유클리드 </a:t>
            </a:r>
            <a:r>
              <a:rPr lang="ko-KR" altLang="en-US" sz="2000" dirty="0"/>
              <a:t>거리는 신경망의 분류 작업에 매우 유용하게 활용됨</a:t>
            </a:r>
          </a:p>
        </p:txBody>
      </p:sp>
    </p:spTree>
    <p:extLst>
      <p:ext uri="{BB962C8B-B14F-4D97-AF65-F5344CB8AC3E}">
        <p14:creationId xmlns:p14="http://schemas.microsoft.com/office/powerpoint/2010/main" val="3530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11" name="양쪽 모서리가 둥근 사각형 1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양쪽 모서리가 둥근 사각형 11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1919" y="972017"/>
              <a:ext cx="6127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벡터의 내적과 </a:t>
              </a:r>
              <a:r>
                <a:rPr lang="ko-KR" altLang="en-US" sz="2800" b="1" dirty="0">
                  <a:solidFill>
                    <a:schemeClr val="bg1"/>
                  </a:solidFill>
                </a:rPr>
                <a:t>외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적의 생활 속의 응용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3528" y="987224"/>
            <a:ext cx="8568952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내적은 복잡한 벡터공간에서 수직과 직선 방정식을 구하는 데 이용된다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내적은 역학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자기공학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전기공학 등에 많이 활용된다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en-US" altLang="ko-KR" sz="2000" dirty="0"/>
              <a:t> </a:t>
            </a:r>
            <a:r>
              <a:rPr lang="ko-KR" altLang="en-US" sz="2000" dirty="0"/>
              <a:t>내적은 신경망에서의 입력과 연결강도와의 곱을 효율적으로 수행한다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외적은 벡터공간에서 면적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체적 등을 매우 쉽게 구할 수 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외적은 물리학에서 운동량과 토크를 구하는 데 쓰인다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 marL="265113" indent="-265113"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spc="-150" dirty="0" smtClean="0"/>
              <a:t>외적은 자기장에서 로렌츠의 힘</a:t>
            </a:r>
            <a:r>
              <a:rPr lang="en-US" altLang="ko-KR" sz="2000" spc="-150" dirty="0" smtClean="0"/>
              <a:t>(</a:t>
            </a:r>
            <a:r>
              <a:rPr lang="en-US" altLang="ko-KR" sz="2000" dirty="0" smtClean="0"/>
              <a:t>Lorentz force</a:t>
            </a:r>
            <a:r>
              <a:rPr lang="en-US" altLang="ko-KR" sz="2000" spc="-150" dirty="0" smtClean="0"/>
              <a:t>) </a:t>
            </a:r>
            <a:r>
              <a:rPr lang="ko-KR" altLang="en-US" sz="2000" spc="-150" dirty="0" smtClean="0"/>
              <a:t>등에 매우 유용하게 쓰이며</a:t>
            </a:r>
            <a:r>
              <a:rPr lang="en-US" altLang="ko-KR" sz="2000" spc="-150" dirty="0" smtClean="0"/>
              <a:t>,         </a:t>
            </a:r>
            <a:r>
              <a:rPr lang="ko-KR" altLang="en-US" sz="2000" dirty="0" smtClean="0"/>
              <a:t>초음파 탐지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전자레인지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스피커 원자력 등에도 광범위하게 응용된다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</a:pPr>
            <a:endParaRPr lang="ko-KR" altLang="en-US" sz="2000" spc="-150" dirty="0"/>
          </a:p>
        </p:txBody>
      </p: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6" name="양쪽 모서리가 둥근 사각형 15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0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097733" cy="419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2"/>
            <a:ext cx="9144000" cy="427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218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b="58921"/>
          <a:stretch>
            <a:fillRect/>
          </a:stretch>
        </p:blipFill>
        <p:spPr bwMode="auto">
          <a:xfrm>
            <a:off x="0" y="3284984"/>
            <a:ext cx="91144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8.1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내적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148064" y="6525344"/>
              <a:ext cx="313871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8.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벡터의 </a:t>
              </a:r>
              <a:r>
                <a:rPr lang="ko-KR" altLang="en-US" sz="1600" b="1" dirty="0">
                  <a:solidFill>
                    <a:schemeClr val="tx1"/>
                  </a:solidFill>
                  <a:latin typeface="맑은 고딕" pitchFamily="50" charset="-127"/>
                </a:rPr>
                <a:t>내적과 외적</a:t>
              </a: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41079"/>
          <a:stretch>
            <a:fillRect/>
          </a:stretch>
        </p:blipFill>
        <p:spPr bwMode="auto">
          <a:xfrm>
            <a:off x="0" y="1309177"/>
            <a:ext cx="9144000" cy="43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1061</Words>
  <Application>Microsoft Office PowerPoint</Application>
  <PresentationFormat>화면 슬라이드 쇼(4:3)</PresentationFormat>
  <Paragraphs>339</Paragraphs>
  <Slides>52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58" baseType="lpstr">
      <vt:lpstr>Cambria Math</vt:lpstr>
      <vt:lpstr>나눔고딕 Bold</vt:lpstr>
      <vt:lpstr>Arial</vt:lpstr>
      <vt:lpstr>Wingdings</vt:lpstr>
      <vt:lpstr>맑은 고딕</vt:lpstr>
      <vt:lpstr>Office 테마</vt:lpstr>
      <vt:lpstr>벡터의 내적과 외적</vt:lpstr>
      <vt:lpstr>벡터의 내적과 외적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명하나</cp:lastModifiedBy>
  <cp:revision>249</cp:revision>
  <dcterms:created xsi:type="dcterms:W3CDTF">2013-01-10T07:18:47Z</dcterms:created>
  <dcterms:modified xsi:type="dcterms:W3CDTF">2022-01-20T06:38:42Z</dcterms:modified>
</cp:coreProperties>
</file>