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60" r:id="rId2"/>
    <p:sldId id="318" r:id="rId3"/>
    <p:sldId id="342" r:id="rId4"/>
    <p:sldId id="472" r:id="rId5"/>
    <p:sldId id="473" r:id="rId6"/>
    <p:sldId id="474" r:id="rId7"/>
    <p:sldId id="475" r:id="rId8"/>
    <p:sldId id="476" r:id="rId9"/>
    <p:sldId id="477" r:id="rId10"/>
    <p:sldId id="478" r:id="rId11"/>
    <p:sldId id="479" r:id="rId12"/>
    <p:sldId id="480" r:id="rId13"/>
    <p:sldId id="481" r:id="rId14"/>
    <p:sldId id="482" r:id="rId15"/>
    <p:sldId id="483" r:id="rId16"/>
    <p:sldId id="484" r:id="rId17"/>
    <p:sldId id="485" r:id="rId18"/>
    <p:sldId id="486" r:id="rId19"/>
    <p:sldId id="488" r:id="rId20"/>
    <p:sldId id="489" r:id="rId21"/>
    <p:sldId id="490" r:id="rId22"/>
    <p:sldId id="491" r:id="rId23"/>
    <p:sldId id="492" r:id="rId24"/>
    <p:sldId id="493" r:id="rId25"/>
    <p:sldId id="494" r:id="rId26"/>
    <p:sldId id="495" r:id="rId27"/>
    <p:sldId id="496" r:id="rId28"/>
    <p:sldId id="497" r:id="rId29"/>
    <p:sldId id="498" r:id="rId30"/>
    <p:sldId id="499" r:id="rId31"/>
    <p:sldId id="500" r:id="rId32"/>
    <p:sldId id="501" r:id="rId33"/>
    <p:sldId id="502" r:id="rId34"/>
    <p:sldId id="503" r:id="rId35"/>
    <p:sldId id="504" r:id="rId36"/>
    <p:sldId id="505" r:id="rId37"/>
    <p:sldId id="506" r:id="rId38"/>
    <p:sldId id="507" r:id="rId39"/>
    <p:sldId id="508" r:id="rId40"/>
    <p:sldId id="509" r:id="rId41"/>
    <p:sldId id="518" r:id="rId42"/>
    <p:sldId id="510" r:id="rId43"/>
    <p:sldId id="511" r:id="rId44"/>
    <p:sldId id="512" r:id="rId45"/>
    <p:sldId id="513" r:id="rId46"/>
    <p:sldId id="514" r:id="rId47"/>
    <p:sldId id="515" r:id="rId48"/>
    <p:sldId id="516" r:id="rId49"/>
    <p:sldId id="517" r:id="rId50"/>
    <p:sldId id="471" r:id="rId51"/>
  </p:sldIdLst>
  <p:sldSz cx="9144000" cy="6858000" type="screen4x3"/>
  <p:notesSz cx="6858000" cy="9144000"/>
  <p:embeddedFontLst>
    <p:embeddedFont>
      <p:font typeface="나눔고딕 Bold" panose="020D0804000000000000" pitchFamily="50" charset="-127"/>
      <p:regular r:id="rId54"/>
      <p:bold r:id="rId55"/>
    </p:embeddedFont>
    <p:embeddedFont>
      <p:font typeface="맑은 고딕" panose="020B0503020000020004" pitchFamily="50" charset="-127"/>
      <p:regular r:id="rId56"/>
      <p:bold r:id="rId5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9900"/>
    <a:srgbClr val="541C00"/>
    <a:srgbClr val="CC9900"/>
    <a:srgbClr val="969696"/>
    <a:srgbClr val="008000"/>
    <a:srgbClr val="FF3300"/>
    <a:srgbClr val="FF6600"/>
    <a:srgbClr val="ADADAD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E171933-4619-4E11-9A3F-F7608DF75F80}" styleName="보통 스타일 1 - 강조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87" autoAdjust="0"/>
    <p:restoredTop sz="94660"/>
  </p:normalViewPr>
  <p:slideViewPr>
    <p:cSldViewPr>
      <p:cViewPr varScale="1">
        <p:scale>
          <a:sx n="97" d="100"/>
          <a:sy n="97" d="100"/>
        </p:scale>
        <p:origin x="84" y="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68FBEC-217F-451D-8A81-EB21AD85848D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49CFD4-1E9E-4FD0-9584-18772F66F21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30555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5355BB-21C3-4058-84B2-F9142307C77B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BB3ED6-F704-493E-B0CD-E4C630B84DB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7514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B3ED6-F704-493E-B0CD-E4C630B84DB8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B3ED6-F704-493E-B0CD-E4C630B84DB8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b="6298"/>
          <a:stretch>
            <a:fillRect/>
          </a:stretch>
        </p:blipFill>
        <p:spPr bwMode="auto">
          <a:xfrm>
            <a:off x="1723858" y="241598"/>
            <a:ext cx="7420141" cy="642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857356" y="285728"/>
            <a:ext cx="6758006" cy="1143000"/>
          </a:xfrm>
        </p:spPr>
        <p:txBody>
          <a:bodyPr>
            <a:normAutofit/>
          </a:bodyPr>
          <a:lstStyle/>
          <a:p>
            <a:pPr algn="l"/>
            <a:r>
              <a:rPr lang="ko-KR" altLang="en-US" sz="4800" b="1" spc="-150" dirty="0" err="1" smtClean="0">
                <a:solidFill>
                  <a:schemeClr val="bg1"/>
                </a:solidFill>
              </a:rPr>
              <a:t>고유값과</a:t>
            </a:r>
            <a:r>
              <a:rPr lang="ko-KR" altLang="en-US" sz="4800" b="1" spc="-150" dirty="0" smtClean="0">
                <a:solidFill>
                  <a:schemeClr val="bg1"/>
                </a:solidFill>
              </a:rPr>
              <a:t> 고유벡터</a:t>
            </a:r>
            <a:endParaRPr lang="ko-KR" altLang="en-US" sz="4800" b="1" spc="-150" dirty="0">
              <a:solidFill>
                <a:schemeClr val="bg1"/>
              </a:solidFill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1928826" y="1988840"/>
            <a:ext cx="7215206" cy="4429156"/>
          </a:xfrm>
          <a:prstGeom prst="roundRect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lnSpc>
                <a:spcPct val="90000"/>
              </a:lnSpc>
            </a:pPr>
            <a:endParaRPr lang="ko-KR" altLang="en-US" dirty="0"/>
          </a:p>
        </p:txBody>
      </p:sp>
      <p:grpSp>
        <p:nvGrpSpPr>
          <p:cNvPr id="14" name="그룹 13"/>
          <p:cNvGrpSpPr/>
          <p:nvPr/>
        </p:nvGrpSpPr>
        <p:grpSpPr>
          <a:xfrm>
            <a:off x="2643174" y="1714488"/>
            <a:ext cx="1214445" cy="601498"/>
            <a:chOff x="2285984" y="3302573"/>
            <a:chExt cx="861137" cy="426509"/>
          </a:xfrm>
        </p:grpSpPr>
        <p:sp>
          <p:nvSpPr>
            <p:cNvPr id="9" name="타원 8"/>
            <p:cNvSpPr/>
            <p:nvPr/>
          </p:nvSpPr>
          <p:spPr>
            <a:xfrm>
              <a:off x="2285984" y="3302573"/>
              <a:ext cx="426509" cy="42650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>
                <a:latin typeface="+mn-ea"/>
              </a:endParaRPr>
            </a:p>
          </p:txBody>
        </p:sp>
        <p:sp>
          <p:nvSpPr>
            <p:cNvPr id="10" name="타원 9"/>
            <p:cNvSpPr/>
            <p:nvPr/>
          </p:nvSpPr>
          <p:spPr>
            <a:xfrm>
              <a:off x="2720612" y="3302573"/>
              <a:ext cx="426509" cy="42650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>
                <a:latin typeface="+mn-ea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304282" y="3319943"/>
              <a:ext cx="773696" cy="3501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8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개  요</a:t>
              </a:r>
              <a:endParaRPr lang="ko-KR" altLang="en-US" sz="28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00769" y="413073"/>
            <a:ext cx="11176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 smtClean="0">
                <a:latin typeface="나눔고딕 Bold" pitchFamily="50" charset="-127"/>
                <a:ea typeface="나눔고딕 Bold" pitchFamily="50" charset="-127"/>
              </a:rPr>
              <a:t>07</a:t>
            </a:r>
            <a:endParaRPr lang="ko-KR" altLang="en-US" sz="6000" dirty="0"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4112" y="1322436"/>
            <a:ext cx="1417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spc="600" dirty="0" smtClean="0"/>
              <a:t>CHAPTER</a:t>
            </a:r>
            <a:endParaRPr lang="ko-KR" altLang="en-US" sz="1200" b="1" spc="600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-955724" y="4061320"/>
            <a:ext cx="46810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spc="-15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나눔고딕 Bold" pitchFamily="50" charset="-127"/>
                <a:ea typeface="나눔고딕 Bold" pitchFamily="50" charset="-127"/>
              </a:rPr>
              <a:t>LINEAR  ALGEBRA</a:t>
            </a:r>
            <a:endParaRPr lang="ko-KR" altLang="en-US" sz="4400" spc="-150" dirty="0">
              <a:solidFill>
                <a:schemeClr val="accent1">
                  <a:lumMod val="40000"/>
                  <a:lumOff val="60000"/>
                </a:schemeClr>
              </a:solidFill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23728" y="2492896"/>
            <a:ext cx="6929454" cy="3527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dirty="0" smtClean="0"/>
              <a:t> </a:t>
            </a:r>
            <a:r>
              <a:rPr lang="ko-KR" altLang="en-US" spc="-150" dirty="0" smtClean="0"/>
              <a:t>특성다항식을 정의하고 그것으로부터 </a:t>
            </a:r>
            <a:r>
              <a:rPr lang="ko-KR" altLang="en-US" spc="-150" dirty="0" err="1" smtClean="0"/>
              <a:t>고유값을</a:t>
            </a:r>
            <a:r>
              <a:rPr lang="ko-KR" altLang="en-US" spc="-150" dirty="0" smtClean="0"/>
              <a:t> 정의한 </a:t>
            </a:r>
            <a:r>
              <a:rPr lang="ko-KR" altLang="en-US" spc="-150" dirty="0"/>
              <a:t>후 </a:t>
            </a:r>
            <a:r>
              <a:rPr lang="ko-KR" altLang="en-US" spc="-150" dirty="0" err="1"/>
              <a:t>고유값을</a:t>
            </a:r>
            <a:r>
              <a:rPr lang="en-US" altLang="ko-KR" spc="-150" dirty="0" smtClean="0"/>
              <a:t/>
            </a:r>
            <a:br>
              <a:rPr lang="en-US" altLang="ko-KR" spc="-150" dirty="0" smtClean="0"/>
            </a:br>
            <a:r>
              <a:rPr lang="en-US" altLang="ko-KR" spc="-150" dirty="0" smtClean="0"/>
              <a:t>    </a:t>
            </a:r>
            <a:r>
              <a:rPr lang="ko-KR" altLang="en-US" spc="-150" dirty="0" smtClean="0"/>
              <a:t>구하는 알고리즘에 따라 예제들을 살펴봄</a:t>
            </a:r>
            <a:endParaRPr lang="en-US" altLang="ko-KR" spc="-150" dirty="0" smtClean="0"/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v"/>
            </a:pPr>
            <a:endParaRPr lang="ko-KR" altLang="en-US" sz="600" spc="-150" dirty="0" smtClean="0"/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spc="-150" dirty="0" smtClean="0"/>
              <a:t> </a:t>
            </a:r>
            <a:r>
              <a:rPr lang="ko-KR" altLang="en-US" spc="-150" dirty="0" err="1" smtClean="0"/>
              <a:t>고유값에</a:t>
            </a:r>
            <a:r>
              <a:rPr lang="ko-KR" altLang="en-US" spc="-150" dirty="0" smtClean="0"/>
              <a:t> 대응하는 고유벡터를 구하는 방법에 따라</a:t>
            </a:r>
            <a:r>
              <a:rPr lang="en-US" altLang="ko-KR" spc="-150" dirty="0"/>
              <a:t> </a:t>
            </a:r>
            <a:r>
              <a:rPr lang="ko-KR" altLang="en-US" spc="-150" dirty="0" smtClean="0"/>
              <a:t>몇 가지 예를 </a:t>
            </a:r>
            <a:endParaRPr lang="en-US" altLang="ko-KR" spc="-150" dirty="0" smtClean="0"/>
          </a:p>
          <a:p>
            <a:pPr>
              <a:lnSpc>
                <a:spcPct val="120000"/>
              </a:lnSpc>
              <a:buClr>
                <a:srgbClr val="C00000"/>
              </a:buClr>
            </a:pPr>
            <a:r>
              <a:rPr lang="en-US" altLang="ko-KR" spc="-150" dirty="0"/>
              <a:t> </a:t>
            </a:r>
            <a:r>
              <a:rPr lang="en-US" altLang="ko-KR" spc="-150" dirty="0" smtClean="0"/>
              <a:t>   </a:t>
            </a:r>
            <a:r>
              <a:rPr lang="ko-KR" altLang="en-US" spc="-150" dirty="0" smtClean="0"/>
              <a:t>통하여 고유벡터를 구함</a:t>
            </a:r>
            <a:endParaRPr lang="en-US" altLang="ko-KR" spc="-150" dirty="0" smtClean="0"/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v"/>
            </a:pPr>
            <a:endParaRPr lang="ko-KR" altLang="en-US" sz="600" spc="-150" dirty="0" smtClean="0"/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spc="-150" dirty="0" smtClean="0"/>
              <a:t> </a:t>
            </a:r>
            <a:r>
              <a:rPr lang="ko-KR" altLang="en-US" spc="-150" dirty="0" err="1" smtClean="0"/>
              <a:t>고유값이</a:t>
            </a:r>
            <a:r>
              <a:rPr lang="ko-KR" altLang="en-US" spc="-150" dirty="0" smtClean="0"/>
              <a:t> 가지는 여러 가지 성질들을 살펴봄</a:t>
            </a:r>
            <a:endParaRPr lang="en-US" altLang="ko-KR" spc="-150" dirty="0" smtClean="0"/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v"/>
            </a:pPr>
            <a:endParaRPr lang="ko-KR" altLang="en-US" sz="600" spc="-150" dirty="0" smtClean="0"/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spc="-150" dirty="0" smtClean="0"/>
              <a:t> 어떤 벡터가 선형변환을 한 후에도 방향은 그대로 유지한 채</a:t>
            </a:r>
            <a:r>
              <a:rPr lang="en-US" altLang="ko-KR" spc="-150" dirty="0"/>
              <a:t> </a:t>
            </a:r>
            <a:r>
              <a:rPr lang="ko-KR" altLang="en-US" spc="-150" dirty="0" smtClean="0"/>
              <a:t>크기만 </a:t>
            </a:r>
            <a:endParaRPr lang="en-US" altLang="ko-KR" spc="-150" dirty="0" smtClean="0"/>
          </a:p>
          <a:p>
            <a:pPr>
              <a:lnSpc>
                <a:spcPct val="120000"/>
              </a:lnSpc>
              <a:buClr>
                <a:srgbClr val="C00000"/>
              </a:buClr>
            </a:pPr>
            <a:r>
              <a:rPr lang="en-US" altLang="ko-KR" spc="-150" dirty="0"/>
              <a:t> </a:t>
            </a:r>
            <a:r>
              <a:rPr lang="en-US" altLang="ko-KR" spc="-150" dirty="0" smtClean="0"/>
              <a:t>    m</a:t>
            </a:r>
            <a:r>
              <a:rPr lang="ko-KR" altLang="en-US" spc="-150" dirty="0" smtClean="0"/>
              <a:t>만큼 변화하는 것의 의미와</a:t>
            </a:r>
            <a:r>
              <a:rPr lang="en-US" altLang="ko-KR" spc="-150" dirty="0"/>
              <a:t> </a:t>
            </a:r>
            <a:r>
              <a:rPr lang="ko-KR" altLang="en-US" spc="-150" dirty="0" smtClean="0"/>
              <a:t>여러 가지 응용에 대해서도 살펴봄</a:t>
            </a:r>
            <a:endParaRPr lang="en-US" altLang="ko-KR" spc="-150" dirty="0" smtClean="0"/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v"/>
            </a:pPr>
            <a:endParaRPr lang="ko-KR" altLang="en-US" sz="600" spc="-150" dirty="0" smtClean="0"/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spc="-150" dirty="0" smtClean="0"/>
              <a:t> </a:t>
            </a:r>
            <a:r>
              <a:rPr lang="en-US" altLang="ko-KR" spc="-150" dirty="0" smtClean="0"/>
              <a:t>MATLAB</a:t>
            </a:r>
            <a:r>
              <a:rPr lang="ko-KR" altLang="en-US" spc="-150" dirty="0" smtClean="0"/>
              <a:t>에 의해 고유값과 고유벡터를 구하는 방법을</a:t>
            </a:r>
            <a:r>
              <a:rPr lang="en-US" altLang="ko-KR" spc="-150" dirty="0"/>
              <a:t> </a:t>
            </a:r>
            <a:r>
              <a:rPr lang="ko-KR" altLang="en-US" spc="-150" dirty="0" smtClean="0"/>
              <a:t>예제를 통하여    </a:t>
            </a:r>
            <a:endParaRPr lang="en-US" altLang="ko-KR" spc="-150" dirty="0"/>
          </a:p>
          <a:p>
            <a:pPr>
              <a:lnSpc>
                <a:spcPct val="120000"/>
              </a:lnSpc>
              <a:buClr>
                <a:srgbClr val="C00000"/>
              </a:buClr>
            </a:pPr>
            <a:r>
              <a:rPr lang="ko-KR" altLang="en-US" spc="-150" dirty="0" smtClean="0"/>
              <a:t>    실습함           </a:t>
            </a:r>
            <a:endParaRPr lang="ko-KR" altLang="en-US" spc="-1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7.1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고유값과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 고유벡터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7.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고유값과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고유벡터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1" name="그룹 20"/>
          <p:cNvGrpSpPr/>
          <p:nvPr/>
        </p:nvGrpSpPr>
        <p:grpSpPr>
          <a:xfrm>
            <a:off x="0" y="1028700"/>
            <a:ext cx="9144000" cy="5393993"/>
            <a:chOff x="0" y="1028700"/>
            <a:chExt cx="9144000" cy="5393993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6190" b="49250"/>
            <a:stretch>
              <a:fillRect/>
            </a:stretch>
          </p:blipFill>
          <p:spPr bwMode="auto">
            <a:xfrm>
              <a:off x="0" y="1028700"/>
              <a:ext cx="9144000" cy="86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3101" b="89777"/>
            <a:stretch>
              <a:fillRect/>
            </a:stretch>
          </p:blipFill>
          <p:spPr bwMode="auto">
            <a:xfrm>
              <a:off x="0" y="2564904"/>
              <a:ext cx="9144000" cy="330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59491" b="9181"/>
            <a:stretch>
              <a:fillRect/>
            </a:stretch>
          </p:blipFill>
          <p:spPr bwMode="auto">
            <a:xfrm>
              <a:off x="0" y="1885732"/>
              <a:ext cx="9144000" cy="607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17511" b="34116"/>
            <a:stretch>
              <a:fillRect/>
            </a:stretch>
          </p:blipFill>
          <p:spPr bwMode="auto">
            <a:xfrm>
              <a:off x="0" y="2910963"/>
              <a:ext cx="9144000" cy="2246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75848"/>
            <a:stretch>
              <a:fillRect/>
            </a:stretch>
          </p:blipFill>
          <p:spPr bwMode="auto">
            <a:xfrm>
              <a:off x="0" y="5301208"/>
              <a:ext cx="9144000" cy="1121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7.1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고유값과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 고유벡터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7.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고유값과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고유벡터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b="24750"/>
          <a:stretch>
            <a:fillRect/>
          </a:stretch>
        </p:blipFill>
        <p:spPr bwMode="auto">
          <a:xfrm>
            <a:off x="0" y="1196752"/>
            <a:ext cx="914400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7.1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고유값과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 고유벡터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7.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고유값과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고유벡터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0" y="1117550"/>
            <a:ext cx="9144000" cy="5047754"/>
            <a:chOff x="0" y="980728"/>
            <a:chExt cx="9144000" cy="5047754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980728"/>
              <a:ext cx="9144000" cy="1444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2420888"/>
              <a:ext cx="9144000" cy="3607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7.1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고유값과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 고유벡터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7.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고유값과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고유벡터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8497"/>
            <a:ext cx="9144000" cy="5591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7.1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고유값과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 고유벡터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7.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고유값과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고유벡터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060848"/>
            <a:ext cx="80962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7.1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고유값과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 고유벡터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7.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고유값과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고유벡터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52595" cy="5590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7.1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고유값과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 고유벡터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7.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고유값과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고유벡터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8120"/>
            <a:ext cx="9144000" cy="4702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7.1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고유값과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 고유벡터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7.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고유값과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고유벡터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1745"/>
            <a:ext cx="9144000" cy="4319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7.1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고유값과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 고유벡터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7.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고유값과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고유벡터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39957"/>
            <a:ext cx="9144000" cy="4932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7.1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고유값과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 고유벡터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7.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고유값과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고유벡터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0" y="1469681"/>
            <a:ext cx="9144000" cy="4119559"/>
            <a:chOff x="0" y="1340768"/>
            <a:chExt cx="9144000" cy="4119559"/>
          </a:xfrm>
        </p:grpSpPr>
        <p:pic>
          <p:nvPicPr>
            <p:cNvPr id="1741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340768"/>
              <a:ext cx="9144000" cy="1847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2751" t="6022"/>
            <a:stretch>
              <a:fillRect/>
            </a:stretch>
          </p:blipFill>
          <p:spPr bwMode="auto">
            <a:xfrm>
              <a:off x="200720" y="3212976"/>
              <a:ext cx="8892480" cy="2247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b="6298"/>
          <a:stretch>
            <a:fillRect/>
          </a:stretch>
        </p:blipFill>
        <p:spPr bwMode="auto">
          <a:xfrm>
            <a:off x="1723858" y="241598"/>
            <a:ext cx="7420141" cy="642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857356" y="285728"/>
            <a:ext cx="6758006" cy="1143000"/>
          </a:xfrm>
        </p:spPr>
        <p:txBody>
          <a:bodyPr>
            <a:normAutofit/>
          </a:bodyPr>
          <a:lstStyle/>
          <a:p>
            <a:pPr algn="l"/>
            <a:r>
              <a:rPr lang="ko-KR" altLang="en-US" sz="4800" b="1" spc="-150" dirty="0" err="1" smtClean="0">
                <a:solidFill>
                  <a:schemeClr val="bg1"/>
                </a:solidFill>
              </a:rPr>
              <a:t>고유값과</a:t>
            </a:r>
            <a:r>
              <a:rPr lang="ko-KR" altLang="en-US" sz="4800" b="1" spc="-150" dirty="0" smtClean="0">
                <a:solidFill>
                  <a:schemeClr val="bg1"/>
                </a:solidFill>
              </a:rPr>
              <a:t> 고유벡터</a:t>
            </a:r>
            <a:endParaRPr lang="ko-KR" altLang="en-US" sz="4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0769" y="413073"/>
            <a:ext cx="11176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 smtClean="0">
                <a:latin typeface="나눔고딕 Bold" pitchFamily="50" charset="-127"/>
                <a:ea typeface="나눔고딕 Bold" pitchFamily="50" charset="-127"/>
              </a:rPr>
              <a:t>07</a:t>
            </a:r>
            <a:endParaRPr lang="ko-KR" altLang="en-US" sz="6000" dirty="0"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4112" y="1322436"/>
            <a:ext cx="1417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spc="600" dirty="0" smtClean="0"/>
              <a:t>CHAPTER</a:t>
            </a:r>
            <a:endParaRPr lang="ko-KR" altLang="en-US" sz="1200" b="1" spc="600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-955724" y="4061320"/>
            <a:ext cx="46810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spc="-15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나눔고딕 Bold" pitchFamily="50" charset="-127"/>
                <a:ea typeface="나눔고딕 Bold" pitchFamily="50" charset="-127"/>
              </a:rPr>
              <a:t>LINEAR  ALGEBRA</a:t>
            </a:r>
            <a:endParaRPr lang="ko-KR" altLang="en-US" sz="4400" spc="-150" dirty="0">
              <a:solidFill>
                <a:schemeClr val="accent1">
                  <a:lumMod val="40000"/>
                  <a:lumOff val="60000"/>
                </a:schemeClr>
              </a:solidFill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1873035" y="2035959"/>
            <a:ext cx="7215206" cy="4429156"/>
          </a:xfrm>
          <a:prstGeom prst="roundRect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ko-KR" altLang="en-US" dirty="0"/>
          </a:p>
        </p:txBody>
      </p:sp>
      <p:sp>
        <p:nvSpPr>
          <p:cNvPr id="15" name="직사각형 14"/>
          <p:cNvSpPr/>
          <p:nvPr/>
        </p:nvSpPr>
        <p:spPr>
          <a:xfrm>
            <a:off x="2195736" y="2564905"/>
            <a:ext cx="6696744" cy="361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2000" dirty="0" smtClean="0"/>
              <a:t>7.1 </a:t>
            </a:r>
            <a:r>
              <a:rPr lang="ko-KR" altLang="en-US" sz="2000" dirty="0" err="1" smtClean="0"/>
              <a:t>고유값과</a:t>
            </a:r>
            <a:r>
              <a:rPr lang="ko-KR" altLang="en-US" sz="2000" dirty="0" smtClean="0"/>
              <a:t> 고유벡터</a:t>
            </a:r>
          </a:p>
          <a:p>
            <a:pPr lvl="1">
              <a:lnSpc>
                <a:spcPct val="130000"/>
              </a:lnSpc>
            </a:pPr>
            <a:r>
              <a:rPr lang="en-US" altLang="ko-KR" sz="2000" dirty="0" smtClean="0"/>
              <a:t>7.1.1 </a:t>
            </a:r>
            <a:r>
              <a:rPr lang="ko-KR" altLang="en-US" sz="2000" dirty="0" smtClean="0"/>
              <a:t>특성다항식과 </a:t>
            </a:r>
            <a:r>
              <a:rPr lang="ko-KR" altLang="en-US" sz="2000" dirty="0" err="1" smtClean="0"/>
              <a:t>고유값</a:t>
            </a:r>
            <a:endParaRPr lang="ko-KR" altLang="en-US" sz="2000" dirty="0" smtClean="0"/>
          </a:p>
          <a:p>
            <a:pPr lvl="1">
              <a:lnSpc>
                <a:spcPct val="130000"/>
              </a:lnSpc>
            </a:pPr>
            <a:r>
              <a:rPr lang="en-US" altLang="ko-KR" sz="2000" dirty="0" smtClean="0"/>
              <a:t>7.1.2 </a:t>
            </a:r>
            <a:r>
              <a:rPr lang="ko-KR" altLang="en-US" sz="2000" dirty="0" err="1" smtClean="0"/>
              <a:t>고유값과</a:t>
            </a:r>
            <a:r>
              <a:rPr lang="ko-KR" altLang="en-US" sz="2000" dirty="0" smtClean="0"/>
              <a:t> 고유벡터</a:t>
            </a:r>
            <a:endParaRPr lang="en-US" altLang="ko-KR" sz="2000" dirty="0" smtClean="0"/>
          </a:p>
          <a:p>
            <a:pPr lvl="1">
              <a:lnSpc>
                <a:spcPct val="130000"/>
              </a:lnSpc>
            </a:pPr>
            <a:endParaRPr lang="ko-KR" altLang="en-US" sz="600" dirty="0" smtClean="0"/>
          </a:p>
          <a:p>
            <a:pPr>
              <a:lnSpc>
                <a:spcPct val="130000"/>
              </a:lnSpc>
            </a:pPr>
            <a:r>
              <a:rPr lang="en-US" altLang="ko-KR" sz="2000" dirty="0" smtClean="0"/>
              <a:t>7.2 </a:t>
            </a:r>
            <a:r>
              <a:rPr lang="ko-KR" altLang="en-US" sz="2000" dirty="0" err="1" smtClean="0"/>
              <a:t>고유값의</a:t>
            </a:r>
            <a:r>
              <a:rPr lang="ko-KR" altLang="en-US" sz="2000" dirty="0" smtClean="0"/>
              <a:t> 성질과 응용</a:t>
            </a:r>
          </a:p>
          <a:p>
            <a:pPr lvl="1">
              <a:lnSpc>
                <a:spcPct val="130000"/>
              </a:lnSpc>
            </a:pPr>
            <a:r>
              <a:rPr lang="en-US" altLang="ko-KR" sz="2000" dirty="0" smtClean="0"/>
              <a:t>7.2.1 </a:t>
            </a:r>
            <a:r>
              <a:rPr lang="ko-KR" altLang="en-US" sz="2000" dirty="0" err="1" smtClean="0"/>
              <a:t>고유값의</a:t>
            </a:r>
            <a:r>
              <a:rPr lang="ko-KR" altLang="en-US" sz="2000" dirty="0" smtClean="0"/>
              <a:t> 성질</a:t>
            </a:r>
          </a:p>
          <a:p>
            <a:pPr lvl="1">
              <a:lnSpc>
                <a:spcPct val="130000"/>
              </a:lnSpc>
            </a:pPr>
            <a:r>
              <a:rPr lang="en-US" altLang="ko-KR" sz="2000" dirty="0" smtClean="0"/>
              <a:t>7.2.2 </a:t>
            </a:r>
            <a:r>
              <a:rPr lang="ko-KR" altLang="en-US" sz="2000" dirty="0" err="1" smtClean="0"/>
              <a:t>닮은행렬과</a:t>
            </a:r>
            <a:r>
              <a:rPr lang="ko-KR" altLang="en-US" sz="2000" dirty="0" smtClean="0"/>
              <a:t> </a:t>
            </a:r>
            <a:r>
              <a:rPr lang="ko-KR" altLang="en-US" sz="2000" dirty="0" err="1" smtClean="0"/>
              <a:t>고유값</a:t>
            </a:r>
            <a:endParaRPr lang="ko-KR" altLang="en-US" sz="2000" dirty="0" smtClean="0"/>
          </a:p>
          <a:p>
            <a:pPr lvl="1">
              <a:lnSpc>
                <a:spcPct val="130000"/>
              </a:lnSpc>
            </a:pPr>
            <a:r>
              <a:rPr lang="en-US" altLang="ko-KR" sz="2000" dirty="0" smtClean="0"/>
              <a:t>7.2.3 </a:t>
            </a:r>
            <a:r>
              <a:rPr lang="ko-KR" altLang="en-US" sz="2000" dirty="0" err="1" smtClean="0"/>
              <a:t>고유값과</a:t>
            </a:r>
            <a:r>
              <a:rPr lang="ko-KR" altLang="en-US" sz="2000" dirty="0" smtClean="0"/>
              <a:t> 고유벡터의 응용</a:t>
            </a:r>
            <a:endParaRPr lang="en-US" altLang="ko-KR" sz="2000" dirty="0" smtClean="0"/>
          </a:p>
          <a:p>
            <a:pPr lvl="1">
              <a:lnSpc>
                <a:spcPct val="130000"/>
              </a:lnSpc>
            </a:pPr>
            <a:endParaRPr lang="ko-KR" altLang="en-US" sz="600" dirty="0" smtClean="0"/>
          </a:p>
          <a:p>
            <a:pPr>
              <a:lnSpc>
                <a:spcPct val="130000"/>
              </a:lnSpc>
            </a:pPr>
            <a:r>
              <a:rPr lang="en-US" altLang="ko-KR" sz="2000" dirty="0" smtClean="0"/>
              <a:t>7.3 MATLAB</a:t>
            </a:r>
            <a:r>
              <a:rPr lang="ko-KR" altLang="en-US" sz="2000" dirty="0" smtClean="0"/>
              <a:t>에 의한 연산</a:t>
            </a:r>
            <a:endParaRPr lang="ko-KR" altLang="en-US" sz="2000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428860" y="1785926"/>
            <a:ext cx="3286148" cy="500066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spc="600" dirty="0" smtClean="0">
                <a:solidFill>
                  <a:schemeClr val="tx1"/>
                </a:solidFill>
              </a:rPr>
              <a:t>CONTENTS</a:t>
            </a:r>
            <a:endParaRPr lang="ko-KR" altLang="en-US" sz="2400" b="1" spc="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7.1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고유값과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 고유벡터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7.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고유값과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고유벡터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80367"/>
            <a:ext cx="9144000" cy="4906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7.1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고유값과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 고유벡터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7.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고유값과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고유벡터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8840"/>
            <a:ext cx="9144000" cy="30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7.1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고유값과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 고유벡터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7.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고유값과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고유벡터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85866"/>
            <a:ext cx="9144000" cy="3552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7.1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고유값과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 고유벡터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7.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고유값과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고유벡터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7056"/>
            <a:ext cx="9144000" cy="483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7.1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고유값과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 고유벡터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7.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고유값과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고유벡터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4000" cy="2269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513162"/>
            <a:ext cx="9020175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7.1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고유값과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 고유벡터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7.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고유값과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고유벡터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0029" y="1484784"/>
            <a:ext cx="7953375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55" y="4725144"/>
            <a:ext cx="7194498" cy="89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7.1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고유값과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 고유벡터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7.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고유값과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고유벡터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b="36666"/>
          <a:stretch>
            <a:fillRect/>
          </a:stretch>
        </p:blipFill>
        <p:spPr bwMode="auto">
          <a:xfrm>
            <a:off x="1742401" y="1052736"/>
            <a:ext cx="5688632" cy="4737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7.1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고유값과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 고유벡터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7.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고유값과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고유벡터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 t="63334"/>
          <a:stretch>
            <a:fillRect/>
          </a:stretch>
        </p:blipFill>
        <p:spPr bwMode="auto">
          <a:xfrm>
            <a:off x="1547664" y="1052736"/>
            <a:ext cx="6657230" cy="321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7.2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고유값의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 성질과 응용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7.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고유값과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고유벡터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659" y="2420888"/>
            <a:ext cx="8429620" cy="376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539552" y="1916832"/>
            <a:ext cx="2215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7.2.1 </a:t>
            </a:r>
            <a:r>
              <a:rPr lang="ko-KR" altLang="en-US" dirty="0" err="1"/>
              <a:t>고유값의</a:t>
            </a:r>
            <a:r>
              <a:rPr lang="ko-KR" altLang="en-US" dirty="0"/>
              <a:t> 성질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744" y="1058848"/>
            <a:ext cx="1879469" cy="1227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7.2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고유값의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 성질과 응용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7.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고유값과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고유벡터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53831"/>
            <a:ext cx="9144000" cy="3227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7.1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고유값과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 고유벡터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7.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고유값과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고유벡터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17" y="3429000"/>
            <a:ext cx="9144000" cy="2764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00" y="980728"/>
            <a:ext cx="5868144" cy="189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755576" y="3140968"/>
            <a:ext cx="30559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/>
              <a:t>7.1.1 </a:t>
            </a:r>
            <a:r>
              <a:rPr lang="ko-KR" altLang="en-US" dirty="0"/>
              <a:t>특성다항식과 </a:t>
            </a:r>
            <a:r>
              <a:rPr lang="ko-KR" altLang="en-US" dirty="0" err="1"/>
              <a:t>고유값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7.2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고유값의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 성질과 응용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7.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고유값과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고유벡터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158"/>
            <a:ext cx="9144000" cy="5578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7.2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고유값의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 성질과 응용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7.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고유값과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고유벡터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824"/>
            <a:ext cx="9144000" cy="3527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7.2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고유값의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 성질과 응용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7.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고유값과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고유벡터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32015"/>
            <a:ext cx="9144000" cy="2606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7.2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고유값의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 성질과 응용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7.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고유값과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고유벡터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0" y="980728"/>
            <a:ext cx="9144000" cy="5472608"/>
            <a:chOff x="0" y="980728"/>
            <a:chExt cx="9144000" cy="5472608"/>
          </a:xfrm>
        </p:grpSpPr>
        <p:pic>
          <p:nvPicPr>
            <p:cNvPr id="3072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980728"/>
              <a:ext cx="9144000" cy="4305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2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51720" y="5359423"/>
              <a:ext cx="6624736" cy="1093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7.2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고유값의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 성질과 응용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7.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고유값과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고유벡터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2856"/>
            <a:ext cx="9144000" cy="261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7.2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고유값의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 성질과 응용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7.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고유값과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고유벡터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0" y="908720"/>
            <a:ext cx="9144000" cy="5498170"/>
            <a:chOff x="0" y="908720"/>
            <a:chExt cx="9144000" cy="5498170"/>
          </a:xfrm>
        </p:grpSpPr>
        <p:pic>
          <p:nvPicPr>
            <p:cNvPr id="3277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b="79222"/>
            <a:stretch>
              <a:fillRect/>
            </a:stretch>
          </p:blipFill>
          <p:spPr bwMode="auto">
            <a:xfrm>
              <a:off x="0" y="908720"/>
              <a:ext cx="9144000" cy="1277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21088" b="66025"/>
            <a:stretch>
              <a:fillRect/>
            </a:stretch>
          </p:blipFill>
          <p:spPr bwMode="auto">
            <a:xfrm>
              <a:off x="0" y="2276872"/>
              <a:ext cx="9144000" cy="79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39833" b="49933"/>
            <a:stretch>
              <a:fillRect/>
            </a:stretch>
          </p:blipFill>
          <p:spPr bwMode="auto">
            <a:xfrm>
              <a:off x="0" y="3160030"/>
              <a:ext cx="9144000" cy="629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55064" b="39078"/>
            <a:stretch>
              <a:fillRect/>
            </a:stretch>
          </p:blipFill>
          <p:spPr bwMode="auto">
            <a:xfrm>
              <a:off x="0" y="3789040"/>
              <a:ext cx="9144000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64436"/>
            <a:stretch>
              <a:fillRect/>
            </a:stretch>
          </p:blipFill>
          <p:spPr bwMode="auto">
            <a:xfrm>
              <a:off x="0" y="4221088"/>
              <a:ext cx="9144000" cy="2185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7.2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고유값의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 성질과 응용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7.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고유값과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고유벡터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3" name="그룹 22"/>
          <p:cNvGrpSpPr/>
          <p:nvPr/>
        </p:nvGrpSpPr>
        <p:grpSpPr>
          <a:xfrm>
            <a:off x="0" y="908720"/>
            <a:ext cx="9144000" cy="5400600"/>
            <a:chOff x="0" y="980728"/>
            <a:chExt cx="9144000" cy="5400600"/>
          </a:xfrm>
        </p:grpSpPr>
        <p:pic>
          <p:nvPicPr>
            <p:cNvPr id="3379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b="87832"/>
            <a:stretch>
              <a:fillRect/>
            </a:stretch>
          </p:blipFill>
          <p:spPr bwMode="auto">
            <a:xfrm>
              <a:off x="1" y="980728"/>
              <a:ext cx="9143999" cy="7609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15935" b="69478"/>
            <a:stretch>
              <a:fillRect/>
            </a:stretch>
          </p:blipFill>
          <p:spPr bwMode="auto">
            <a:xfrm>
              <a:off x="0" y="1772816"/>
              <a:ext cx="9143999" cy="912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34344" b="60687"/>
            <a:stretch>
              <a:fillRect/>
            </a:stretch>
          </p:blipFill>
          <p:spPr bwMode="auto">
            <a:xfrm>
              <a:off x="1" y="2751722"/>
              <a:ext cx="9143999" cy="310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43060" b="41262"/>
            <a:stretch>
              <a:fillRect/>
            </a:stretch>
          </p:blipFill>
          <p:spPr bwMode="auto">
            <a:xfrm>
              <a:off x="0" y="3178246"/>
              <a:ext cx="9143999" cy="980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63960" b="30283"/>
            <a:stretch>
              <a:fillRect/>
            </a:stretch>
          </p:blipFill>
          <p:spPr bwMode="auto">
            <a:xfrm>
              <a:off x="0" y="4258366"/>
              <a:ext cx="9143999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72964"/>
            <a:stretch>
              <a:fillRect/>
            </a:stretch>
          </p:blipFill>
          <p:spPr bwMode="auto">
            <a:xfrm>
              <a:off x="0" y="4690414"/>
              <a:ext cx="9143999" cy="16909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7.2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고유값의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 성질과 응용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7.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고유값과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고유벡터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4000" cy="1098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69892"/>
            <a:ext cx="9144000" cy="3306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7.2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고유값의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 성질과 응용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7.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고유값과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고유벡터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340768"/>
            <a:ext cx="7848872" cy="299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7.2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고유값의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 성질과 응용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7.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고유값과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고유벡터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865740"/>
            <a:ext cx="9144000" cy="565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7.1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고유값과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 고유벡터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7.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고유값과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고유벡터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b="42970"/>
          <a:stretch>
            <a:fillRect/>
          </a:stretch>
        </p:blipFill>
        <p:spPr bwMode="auto">
          <a:xfrm>
            <a:off x="0" y="1247880"/>
            <a:ext cx="9143999" cy="4845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7.2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고유값의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 성질과 응용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7.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고유값과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고유벡터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784173"/>
            <a:ext cx="4294057" cy="3289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7.2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고유값의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 성질과 응용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7.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고유값과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고유벡터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0268" y="1628800"/>
            <a:ext cx="5563464" cy="2136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26" y="4221088"/>
            <a:ext cx="8821862" cy="118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70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7.3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400" b="1" dirty="0" smtClean="0">
                  <a:solidFill>
                    <a:schemeClr val="tx1"/>
                  </a:solidFill>
                </a:rPr>
                <a:t>MATLAB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7.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고유값과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고유벡터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 t="2114" b="85201"/>
          <a:stretch>
            <a:fillRect/>
          </a:stretch>
        </p:blipFill>
        <p:spPr bwMode="auto">
          <a:xfrm>
            <a:off x="0" y="1124744"/>
            <a:ext cx="91440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 t="19027" b="71460"/>
          <a:stretch>
            <a:fillRect/>
          </a:stretch>
        </p:blipFill>
        <p:spPr bwMode="auto">
          <a:xfrm>
            <a:off x="0" y="1988840"/>
            <a:ext cx="9144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/>
          <a:srcRect t="33826" b="60889"/>
          <a:stretch>
            <a:fillRect/>
          </a:stretch>
        </p:blipFill>
        <p:spPr bwMode="auto">
          <a:xfrm>
            <a:off x="0" y="2708920"/>
            <a:ext cx="914400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/>
          <a:srcRect t="41225"/>
          <a:stretch>
            <a:fillRect/>
          </a:stretch>
        </p:blipFill>
        <p:spPr bwMode="auto">
          <a:xfrm>
            <a:off x="827583" y="2996952"/>
            <a:ext cx="805807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7.3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400" b="1" dirty="0" smtClean="0">
                  <a:solidFill>
                    <a:schemeClr val="tx1"/>
                  </a:solidFill>
                </a:rPr>
                <a:t>MATLAB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7.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고유값과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고유벡터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196752"/>
            <a:ext cx="9144000" cy="4941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7.3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400" b="1" dirty="0" smtClean="0">
                  <a:solidFill>
                    <a:schemeClr val="tx1"/>
                  </a:solidFill>
                </a:rPr>
                <a:t>MATLAB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7.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고유값과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고유벡터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628800"/>
            <a:ext cx="520065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7.3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400" b="1" dirty="0" smtClean="0">
                  <a:solidFill>
                    <a:schemeClr val="tx1"/>
                  </a:solidFill>
                </a:rPr>
                <a:t>MATLAB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7.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고유값과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고유벡터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08720"/>
            <a:ext cx="9144000" cy="5584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7.3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400" b="1" dirty="0" smtClean="0">
                  <a:solidFill>
                    <a:schemeClr val="tx1"/>
                  </a:solidFill>
                </a:rPr>
                <a:t>MATLAB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7.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고유값과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고유벡터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2512" y="1412776"/>
            <a:ext cx="5113784" cy="487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7.3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400" b="1" dirty="0" smtClean="0">
                  <a:solidFill>
                    <a:schemeClr val="tx1"/>
                  </a:solidFill>
                </a:rPr>
                <a:t>MATLAB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7.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고유값과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고유벡터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 b="56675"/>
          <a:stretch>
            <a:fillRect/>
          </a:stretch>
        </p:blipFill>
        <p:spPr bwMode="auto">
          <a:xfrm>
            <a:off x="7030" y="1745505"/>
            <a:ext cx="9144000" cy="2979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7.3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400" b="1" dirty="0" smtClean="0">
                  <a:solidFill>
                    <a:schemeClr val="tx1"/>
                  </a:solidFill>
                </a:rPr>
                <a:t>MATLAB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7.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고유값과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고유벡터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 t="42278"/>
          <a:stretch>
            <a:fillRect/>
          </a:stretch>
        </p:blipFill>
        <p:spPr bwMode="auto">
          <a:xfrm>
            <a:off x="0" y="1484784"/>
            <a:ext cx="9144000" cy="3969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7.3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400" b="1" dirty="0" smtClean="0">
                  <a:solidFill>
                    <a:schemeClr val="tx1"/>
                  </a:solidFill>
                </a:rPr>
                <a:t>MATLAB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7.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고유값과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고유벡터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7388" y="1657350"/>
            <a:ext cx="5229225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7.1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고유값과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 고유벡터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7.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고유값과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고유벡터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 t="57878"/>
          <a:stretch>
            <a:fillRect/>
          </a:stretch>
        </p:blipFill>
        <p:spPr bwMode="auto">
          <a:xfrm>
            <a:off x="1" y="1916832"/>
            <a:ext cx="9143999" cy="3578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9"/>
          <p:cNvGrpSpPr/>
          <p:nvPr/>
        </p:nvGrpSpPr>
        <p:grpSpPr>
          <a:xfrm>
            <a:off x="107504" y="116632"/>
            <a:ext cx="8928992" cy="6264696"/>
            <a:chOff x="179511" y="908720"/>
            <a:chExt cx="8818885" cy="6264696"/>
          </a:xfrm>
        </p:grpSpPr>
        <p:sp>
          <p:nvSpPr>
            <p:cNvPr id="11" name="양쪽 모서리가 둥근 사각형 10"/>
            <p:cNvSpPr/>
            <p:nvPr/>
          </p:nvSpPr>
          <p:spPr>
            <a:xfrm>
              <a:off x="179511" y="908720"/>
              <a:ext cx="8817839" cy="792088"/>
            </a:xfrm>
            <a:prstGeom prst="round2Same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양쪽 모서리가 둥근 사각형 11"/>
            <p:cNvSpPr/>
            <p:nvPr/>
          </p:nvSpPr>
          <p:spPr>
            <a:xfrm>
              <a:off x="180557" y="1556792"/>
              <a:ext cx="8817839" cy="5616624"/>
            </a:xfrm>
            <a:prstGeom prst="round2SameRect">
              <a:avLst>
                <a:gd name="adj1" fmla="val 3213"/>
                <a:gd name="adj2" fmla="val 4464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654217" y="972017"/>
              <a:ext cx="58772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800" b="1" smtClean="0">
                  <a:solidFill>
                    <a:schemeClr val="bg1"/>
                  </a:solidFill>
                </a:rPr>
                <a:t>고유값과</a:t>
              </a:r>
              <a:r>
                <a:rPr lang="ko-KR" altLang="en-US" sz="2800" b="1" dirty="0" smtClean="0">
                  <a:solidFill>
                    <a:schemeClr val="bg1"/>
                  </a:solidFill>
                </a:rPr>
                <a:t> 고유벡터의 </a:t>
              </a:r>
              <a:r>
                <a:rPr lang="ko-KR" altLang="en-US" sz="2800" b="1" dirty="0" err="1" smtClean="0">
                  <a:solidFill>
                    <a:schemeClr val="bg1"/>
                  </a:solidFill>
                </a:rPr>
                <a:t>생활속의</a:t>
              </a:r>
              <a:r>
                <a:rPr lang="ko-KR" altLang="en-US" sz="2800" b="1" dirty="0" smtClean="0">
                  <a:solidFill>
                    <a:schemeClr val="bg1"/>
                  </a:solidFill>
                </a:rPr>
                <a:t> 응용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23528" y="1412776"/>
            <a:ext cx="856895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Font typeface="Wingdings" pitchFamily="2" charset="2"/>
              <a:buChar char="l"/>
            </a:pPr>
            <a:r>
              <a:rPr lang="ko-KR" altLang="en-US" sz="2000" dirty="0" smtClean="0"/>
              <a:t> </a:t>
            </a:r>
            <a:r>
              <a:rPr lang="ko-KR" altLang="en-US" sz="2000" dirty="0" err="1" smtClean="0"/>
              <a:t>고유값은</a:t>
            </a:r>
            <a:r>
              <a:rPr lang="ko-KR" altLang="en-US" sz="2000" dirty="0" smtClean="0"/>
              <a:t> 선형변환의 대각화에 매우 중요한 개념을 제공한다</a:t>
            </a:r>
            <a:r>
              <a:rPr lang="en-US" altLang="ko-KR" sz="2000" dirty="0" smtClean="0"/>
              <a:t>.</a:t>
            </a:r>
          </a:p>
          <a:p>
            <a:pPr>
              <a:lnSpc>
                <a:spcPct val="200000"/>
              </a:lnSpc>
              <a:buFont typeface="Wingdings" pitchFamily="2" charset="2"/>
              <a:buChar char="l"/>
            </a:pPr>
            <a:r>
              <a:rPr lang="ko-KR" altLang="en-US" sz="2000" dirty="0" smtClean="0"/>
              <a:t> </a:t>
            </a:r>
            <a:r>
              <a:rPr lang="ko-KR" altLang="en-US" sz="2000" spc="-150" dirty="0" smtClean="0"/>
              <a:t>물리적인 시스템의 중요한 특성을 표현하는 수학적 모델의 개발에 유용하다</a:t>
            </a:r>
            <a:r>
              <a:rPr lang="en-US" altLang="ko-KR" sz="2000" dirty="0" smtClean="0"/>
              <a:t>.</a:t>
            </a:r>
          </a:p>
          <a:p>
            <a:pPr>
              <a:lnSpc>
                <a:spcPct val="200000"/>
              </a:lnSpc>
              <a:buFont typeface="Wingdings" pitchFamily="2" charset="2"/>
              <a:buChar char="l"/>
            </a:pPr>
            <a:r>
              <a:rPr lang="ko-KR" altLang="en-US" sz="2000" dirty="0" smtClean="0"/>
              <a:t> 행렬의 거듭제곱의 계산에 </a:t>
            </a:r>
            <a:r>
              <a:rPr lang="ko-KR" altLang="en-US" sz="2000" dirty="0" err="1" smtClean="0"/>
              <a:t>고유값의</a:t>
            </a:r>
            <a:r>
              <a:rPr lang="ko-KR" altLang="en-US" sz="2000" dirty="0" smtClean="0"/>
              <a:t> 개념을 도입하면 매우 편리하다</a:t>
            </a:r>
            <a:r>
              <a:rPr lang="en-US" altLang="ko-KR" sz="2000" dirty="0" smtClean="0"/>
              <a:t>.</a:t>
            </a:r>
          </a:p>
          <a:p>
            <a:pPr>
              <a:lnSpc>
                <a:spcPct val="200000"/>
              </a:lnSpc>
              <a:buFont typeface="Wingdings" pitchFamily="2" charset="2"/>
              <a:buChar char="l"/>
            </a:pPr>
            <a:r>
              <a:rPr lang="ko-KR" altLang="en-US" sz="2000" dirty="0" smtClean="0"/>
              <a:t> </a:t>
            </a:r>
            <a:r>
              <a:rPr lang="ko-KR" altLang="en-US" sz="2000" spc="-150" dirty="0" smtClean="0"/>
              <a:t>인구 증가 모델의 분석과 동역학</a:t>
            </a:r>
            <a:r>
              <a:rPr lang="en-US" altLang="ko-KR" sz="2000" spc="-150" dirty="0" smtClean="0"/>
              <a:t>(Dynamic System) </a:t>
            </a:r>
            <a:r>
              <a:rPr lang="ko-KR" altLang="en-US" sz="2000" spc="-150" dirty="0" smtClean="0"/>
              <a:t>분석에 매우 유용하다</a:t>
            </a:r>
            <a:r>
              <a:rPr lang="en-US" altLang="ko-KR" sz="2000" spc="-150" dirty="0" smtClean="0"/>
              <a:t>.</a:t>
            </a:r>
          </a:p>
          <a:p>
            <a:pPr>
              <a:lnSpc>
                <a:spcPct val="200000"/>
              </a:lnSpc>
              <a:buFont typeface="Wingdings" pitchFamily="2" charset="2"/>
              <a:buChar char="l"/>
            </a:pPr>
            <a:r>
              <a:rPr lang="ko-KR" altLang="en-US" sz="2000" dirty="0" smtClean="0"/>
              <a:t> 미분방정식의 풀이에 쓰인다</a:t>
            </a:r>
            <a:r>
              <a:rPr lang="en-US" altLang="ko-KR" sz="2000" dirty="0" smtClean="0"/>
              <a:t>.</a:t>
            </a:r>
          </a:p>
          <a:p>
            <a:pPr>
              <a:lnSpc>
                <a:spcPct val="200000"/>
              </a:lnSpc>
              <a:buFont typeface="Wingdings" pitchFamily="2" charset="2"/>
              <a:buChar char="l"/>
            </a:pPr>
            <a:r>
              <a:rPr lang="ko-KR" altLang="en-US" sz="2000" dirty="0" smtClean="0"/>
              <a:t> 여러 응용 수학 분야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특히 선형대수학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함수해석 등에 사용되며</a:t>
            </a:r>
            <a:r>
              <a:rPr lang="en-US" altLang="ko-KR" sz="2000" dirty="0" smtClean="0"/>
              <a:t>,</a:t>
            </a:r>
            <a:br>
              <a:rPr lang="en-US" altLang="ko-KR" sz="2000" dirty="0" smtClean="0"/>
            </a:br>
            <a:r>
              <a:rPr lang="en-US" altLang="ko-KR" sz="2000" dirty="0" smtClean="0"/>
              <a:t>   </a:t>
            </a:r>
            <a:r>
              <a:rPr lang="ko-KR" altLang="en-US" sz="2000" dirty="0" smtClean="0"/>
              <a:t>여러 가지 비선형 분야에서도 자주 사용된다</a:t>
            </a:r>
            <a:r>
              <a:rPr lang="en-US" altLang="ko-KR" sz="2000" dirty="0" smtClean="0"/>
              <a:t>.</a:t>
            </a:r>
            <a:endParaRPr lang="ko-KR" altLang="en-US" sz="2000" spc="-150" dirty="0"/>
          </a:p>
        </p:txBody>
      </p: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6" name="양쪽 모서리가 둥근 사각형 15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8" name="양쪽 모서리가 둥근 사각형 17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7.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고유값과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고유벡터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9" name="양쪽 모서리가 둥근 사각형 18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0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7.1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고유값과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 고유벡터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7.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고유값과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고유벡터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0" y="1390212"/>
            <a:ext cx="9144000" cy="3983004"/>
            <a:chOff x="0" y="1052736"/>
            <a:chExt cx="9144000" cy="3983004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052736"/>
              <a:ext cx="9144000" cy="2045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2924944"/>
              <a:ext cx="9144000" cy="21107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7.1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고유값과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 고유벡터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7.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고유값과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고유벡터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5169"/>
            <a:ext cx="9144000" cy="3871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7.1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고유값과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 고유벡터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7.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고유값과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고유벡터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08314"/>
            <a:ext cx="9144000" cy="3092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7.1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고유값과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 고유벡터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7.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고유값과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고유벡터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268760"/>
            <a:ext cx="6336704" cy="4613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1195</TotalTime>
  <Words>680</Words>
  <Application>Microsoft Office PowerPoint</Application>
  <PresentationFormat>화면 슬라이드 쇼(4:3)</PresentationFormat>
  <Paragraphs>281</Paragraphs>
  <Slides>50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50</vt:i4>
      </vt:variant>
    </vt:vector>
  </HeadingPairs>
  <TitlesOfParts>
    <vt:vector size="55" baseType="lpstr">
      <vt:lpstr>나눔고딕 Bold</vt:lpstr>
      <vt:lpstr>Arial</vt:lpstr>
      <vt:lpstr>Wingdings</vt:lpstr>
      <vt:lpstr>맑은 고딕</vt:lpstr>
      <vt:lpstr>Office 테마</vt:lpstr>
      <vt:lpstr>고유값과 고유벡터</vt:lpstr>
      <vt:lpstr>고유값과 고유벡터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KMB</dc:creator>
  <cp:lastModifiedBy>명하나</cp:lastModifiedBy>
  <cp:revision>207</cp:revision>
  <dcterms:created xsi:type="dcterms:W3CDTF">2013-01-10T07:18:47Z</dcterms:created>
  <dcterms:modified xsi:type="dcterms:W3CDTF">2022-01-20T06:37:43Z</dcterms:modified>
</cp:coreProperties>
</file>