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60" r:id="rId2"/>
    <p:sldId id="318" r:id="rId3"/>
    <p:sldId id="342" r:id="rId4"/>
    <p:sldId id="472" r:id="rId5"/>
    <p:sldId id="473" r:id="rId6"/>
    <p:sldId id="474" r:id="rId7"/>
    <p:sldId id="475" r:id="rId8"/>
    <p:sldId id="476" r:id="rId9"/>
    <p:sldId id="477" r:id="rId10"/>
    <p:sldId id="478" r:id="rId11"/>
    <p:sldId id="479" r:id="rId12"/>
    <p:sldId id="480" r:id="rId13"/>
    <p:sldId id="481" r:id="rId14"/>
    <p:sldId id="482" r:id="rId15"/>
    <p:sldId id="483" r:id="rId16"/>
    <p:sldId id="484" r:id="rId17"/>
    <p:sldId id="485" r:id="rId18"/>
    <p:sldId id="486" r:id="rId19"/>
    <p:sldId id="526" r:id="rId20"/>
    <p:sldId id="527" r:id="rId21"/>
    <p:sldId id="528" r:id="rId22"/>
    <p:sldId id="487" r:id="rId23"/>
    <p:sldId id="488" r:id="rId24"/>
    <p:sldId id="489" r:id="rId25"/>
    <p:sldId id="490" r:id="rId26"/>
    <p:sldId id="491" r:id="rId27"/>
    <p:sldId id="492" r:id="rId28"/>
    <p:sldId id="493" r:id="rId29"/>
    <p:sldId id="494" r:id="rId30"/>
    <p:sldId id="495" r:id="rId31"/>
    <p:sldId id="496" r:id="rId32"/>
    <p:sldId id="497" r:id="rId33"/>
    <p:sldId id="498" r:id="rId34"/>
    <p:sldId id="499" r:id="rId35"/>
    <p:sldId id="500" r:id="rId36"/>
    <p:sldId id="501" r:id="rId37"/>
    <p:sldId id="529" r:id="rId38"/>
    <p:sldId id="502" r:id="rId39"/>
    <p:sldId id="503" r:id="rId40"/>
    <p:sldId id="504" r:id="rId41"/>
    <p:sldId id="505" r:id="rId42"/>
    <p:sldId id="530" r:id="rId43"/>
    <p:sldId id="506" r:id="rId44"/>
    <p:sldId id="507" r:id="rId45"/>
    <p:sldId id="508" r:id="rId46"/>
    <p:sldId id="509" r:id="rId47"/>
    <p:sldId id="510" r:id="rId48"/>
    <p:sldId id="531" r:id="rId49"/>
    <p:sldId id="511" r:id="rId50"/>
    <p:sldId id="512" r:id="rId51"/>
    <p:sldId id="513" r:id="rId52"/>
    <p:sldId id="514" r:id="rId53"/>
    <p:sldId id="515" r:id="rId54"/>
    <p:sldId id="535" r:id="rId55"/>
    <p:sldId id="516" r:id="rId56"/>
    <p:sldId id="517" r:id="rId57"/>
    <p:sldId id="518" r:id="rId58"/>
    <p:sldId id="519" r:id="rId59"/>
    <p:sldId id="520" r:id="rId60"/>
    <p:sldId id="521" r:id="rId61"/>
    <p:sldId id="522" r:id="rId62"/>
    <p:sldId id="523" r:id="rId63"/>
    <p:sldId id="524" r:id="rId64"/>
    <p:sldId id="533" r:id="rId65"/>
    <p:sldId id="534" r:id="rId66"/>
    <p:sldId id="471" r:id="rId67"/>
  </p:sldIdLst>
  <p:sldSz cx="9144000" cy="6858000" type="screen4x3"/>
  <p:notesSz cx="6858000" cy="9144000"/>
  <p:embeddedFontLst>
    <p:embeddedFont>
      <p:font typeface="나눔고딕 Bold" panose="020D0804000000000000" pitchFamily="50" charset="-127"/>
      <p:regular r:id="rId70"/>
      <p:bold r:id="rId71"/>
    </p:embeddedFont>
    <p:embeddedFont>
      <p:font typeface="맑은 고딕" panose="020B0503020000020004" pitchFamily="50" charset="-127"/>
      <p:regular r:id="rId72"/>
      <p:bold r:id="rId7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49" userDrawn="1">
          <p15:clr>
            <a:srgbClr val="A4A3A4"/>
          </p15:clr>
        </p15:guide>
        <p15:guide id="4" orient="horz" pos="1026" userDrawn="1">
          <p15:clr>
            <a:srgbClr val="A4A3A4"/>
          </p15:clr>
        </p15:guide>
        <p15:guide id="5" orient="horz" pos="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9900"/>
    <a:srgbClr val="541C00"/>
    <a:srgbClr val="CC9900"/>
    <a:srgbClr val="969696"/>
    <a:srgbClr val="008000"/>
    <a:srgbClr val="FF3300"/>
    <a:srgbClr val="FF6600"/>
    <a:srgbClr val="ADADAD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49" autoAdjust="0"/>
    <p:restoredTop sz="94660"/>
  </p:normalViewPr>
  <p:slideViewPr>
    <p:cSldViewPr>
      <p:cViewPr varScale="1">
        <p:scale>
          <a:sx n="102" d="100"/>
          <a:sy n="102" d="100"/>
        </p:scale>
        <p:origin x="126" y="90"/>
      </p:cViewPr>
      <p:guideLst>
        <p:guide orient="horz" pos="2160"/>
        <p:guide pos="2880"/>
        <p:guide pos="249"/>
        <p:guide orient="horz" pos="1026"/>
        <p:guide orient="horz" pos="84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8FBEC-217F-451D-8A81-EB21AD85848D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9CFD4-1E9E-4FD0-9584-18772F66F21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5569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355BB-21C3-4058-84B2-F9142307C77B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B3ED6-F704-493E-B0CD-E4C630B84DB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1281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AB0-2067-4F9C-8354-0F7AD259C8AA}" type="datetimeFigureOut">
              <a:rPr lang="ko-KR" altLang="en-US" smtClean="0"/>
              <a:pPr/>
              <a:t>2022-01-20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6291"/>
          <a:stretch>
            <a:fillRect/>
          </a:stretch>
        </p:blipFill>
        <p:spPr bwMode="auto">
          <a:xfrm>
            <a:off x="1731271" y="234144"/>
            <a:ext cx="7412729" cy="643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spc="-150" dirty="0" smtClean="0">
                <a:solidFill>
                  <a:schemeClr val="bg1"/>
                </a:solidFill>
              </a:rPr>
              <a:t>벡터공간</a:t>
            </a:r>
            <a:endParaRPr lang="ko-KR" altLang="en-US" sz="4800" b="1" spc="-150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928826" y="19888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90000"/>
              </a:lnSpc>
            </a:pPr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2643174" y="1714488"/>
            <a:ext cx="1214445" cy="601498"/>
            <a:chOff x="2285984" y="3302573"/>
            <a:chExt cx="861137" cy="426509"/>
          </a:xfrm>
        </p:grpSpPr>
        <p:sp>
          <p:nvSpPr>
            <p:cNvPr id="9" name="타원 8"/>
            <p:cNvSpPr/>
            <p:nvPr/>
          </p:nvSpPr>
          <p:spPr>
            <a:xfrm>
              <a:off x="2285984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2720612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04282" y="3319943"/>
              <a:ext cx="773696" cy="35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개  요</a:t>
              </a:r>
              <a:endParaRPr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06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728" y="2357430"/>
            <a:ext cx="692945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1700" dirty="0" smtClean="0"/>
              <a:t> 벡터공간은 벡터들 간의 합과 스칼라 곱에 대해 닫혀있으며</a:t>
            </a:r>
            <a:r>
              <a:rPr lang="en-US" altLang="ko-KR" sz="1700" dirty="0" smtClean="0"/>
              <a:t>, </a:t>
            </a:r>
            <a:r>
              <a:rPr lang="ko-KR" altLang="en-US" sz="1700" dirty="0" smtClean="0"/>
              <a:t>그</a:t>
            </a:r>
            <a:endParaRPr lang="en-US" altLang="ko-KR" sz="1700" dirty="0"/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altLang="ko-KR" sz="1700" dirty="0" smtClean="0"/>
              <a:t>    </a:t>
            </a:r>
            <a:r>
              <a:rPr lang="ko-KR" altLang="en-US" sz="1700" dirty="0" smtClean="0"/>
              <a:t>밖의 </a:t>
            </a:r>
            <a:r>
              <a:rPr lang="en-US" altLang="ko-KR" sz="1700" dirty="0" smtClean="0"/>
              <a:t>8</a:t>
            </a:r>
            <a:r>
              <a:rPr lang="ko-KR" altLang="en-US" sz="1700" dirty="0" smtClean="0"/>
              <a:t>가지 성질들을 만족함을 살펴봄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1700" dirty="0" smtClean="0"/>
              <a:t> 부분공간의 성질들을 예를 들어 고찰함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1700" dirty="0" smtClean="0"/>
              <a:t> 벡터공간에서의 주요 논제 중의 하나인 선형독립과 선형종속의</a:t>
            </a:r>
            <a:r>
              <a:rPr lang="en-US" altLang="ko-KR" sz="1700" dirty="0" smtClean="0"/>
              <a:t/>
            </a:r>
            <a:br>
              <a:rPr lang="en-US" altLang="ko-KR" sz="1700" dirty="0" smtClean="0"/>
            </a:br>
            <a:r>
              <a:rPr lang="en-US" altLang="ko-KR" sz="1700" dirty="0" smtClean="0"/>
              <a:t>   </a:t>
            </a:r>
            <a:r>
              <a:rPr lang="ko-KR" altLang="en-US" sz="1700" dirty="0" smtClean="0"/>
              <a:t> 개념과 차이점을 예제들을 통하여 학습함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1700" dirty="0" smtClean="0"/>
              <a:t> 몇 개의 벡터들이 벡터공간을 생성할 때의 경우를 여러 가지 예와</a:t>
            </a:r>
            <a:r>
              <a:rPr lang="en-US" altLang="ko-KR" sz="1700" dirty="0" smtClean="0"/>
              <a:t/>
            </a:r>
            <a:br>
              <a:rPr lang="en-US" altLang="ko-KR" sz="1700" dirty="0" smtClean="0"/>
            </a:br>
            <a:r>
              <a:rPr lang="en-US" altLang="ko-KR" sz="1700" dirty="0" smtClean="0"/>
              <a:t>   </a:t>
            </a:r>
            <a:r>
              <a:rPr lang="ko-KR" altLang="en-US" sz="1700" dirty="0" smtClean="0"/>
              <a:t> 그림을 통하여 알아봄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z="1700" dirty="0" smtClean="0"/>
              <a:t> 선형독립과 생성의 조건들을 동시에 만족할 때의 최소한의 벡터들</a:t>
            </a:r>
            <a:r>
              <a:rPr lang="en-US" altLang="ko-KR" sz="1700" dirty="0" smtClean="0"/>
              <a:t/>
            </a:r>
            <a:br>
              <a:rPr lang="en-US" altLang="ko-KR" sz="1700" dirty="0" smtClean="0"/>
            </a:br>
            <a:r>
              <a:rPr lang="en-US" altLang="ko-KR" sz="1700" dirty="0" smtClean="0"/>
              <a:t>    </a:t>
            </a:r>
            <a:r>
              <a:rPr lang="ko-KR" altLang="en-US" sz="1700" dirty="0" smtClean="0"/>
              <a:t>을 기저라고 하는데</a:t>
            </a:r>
            <a:r>
              <a:rPr lang="en-US" altLang="ko-KR" sz="1700" dirty="0" smtClean="0"/>
              <a:t>, </a:t>
            </a:r>
            <a:r>
              <a:rPr lang="ko-KR" altLang="en-US" sz="1700" dirty="0" smtClean="0"/>
              <a:t>이와 같은 기저의 조건을 고찰하고 기저의</a:t>
            </a:r>
            <a:r>
              <a:rPr lang="en-US" altLang="ko-KR" sz="1700" dirty="0" smtClean="0"/>
              <a:t/>
            </a:r>
            <a:br>
              <a:rPr lang="en-US" altLang="ko-KR" sz="1700" dirty="0" smtClean="0"/>
            </a:br>
            <a:r>
              <a:rPr lang="en-US" altLang="ko-KR" sz="1700" dirty="0" smtClean="0"/>
              <a:t>   </a:t>
            </a:r>
            <a:r>
              <a:rPr lang="ko-KR" altLang="en-US" sz="1700" dirty="0" smtClean="0"/>
              <a:t> 개수인 차원에 대해서 학습함</a:t>
            </a:r>
            <a:endParaRPr lang="ko-KR" altLang="en-US" sz="1700" spc="-1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08" y="980728"/>
            <a:ext cx="8549364" cy="429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9182" y="1268760"/>
            <a:ext cx="7674818" cy="448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46"/>
          <a:stretch/>
        </p:blipFill>
        <p:spPr>
          <a:xfrm>
            <a:off x="242562" y="891335"/>
            <a:ext cx="8433893" cy="3260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988840"/>
            <a:ext cx="40386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324" y="955855"/>
            <a:ext cx="8532440" cy="468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13524"/>
          <a:stretch/>
        </p:blipFill>
        <p:spPr bwMode="auto">
          <a:xfrm>
            <a:off x="272854" y="1700808"/>
            <a:ext cx="7827538" cy="274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268" y="937001"/>
            <a:ext cx="8432777" cy="307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83729"/>
            <a:ext cx="7722222" cy="447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60848"/>
            <a:ext cx="9144000" cy="280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4" y="899783"/>
            <a:ext cx="7714381" cy="290931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8" b="85836"/>
          <a:stretch/>
        </p:blipFill>
        <p:spPr>
          <a:xfrm>
            <a:off x="1943442" y="3866405"/>
            <a:ext cx="5796910" cy="165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9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b="6291"/>
          <a:stretch>
            <a:fillRect/>
          </a:stretch>
        </p:blipFill>
        <p:spPr bwMode="auto">
          <a:xfrm>
            <a:off x="1731271" y="234144"/>
            <a:ext cx="7412729" cy="643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spc="-150" dirty="0" smtClean="0">
                <a:solidFill>
                  <a:schemeClr val="bg1"/>
                </a:solidFill>
              </a:rPr>
              <a:t>벡터공간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769" y="413073"/>
            <a:ext cx="1117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06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928794" y="20002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195736" y="2564905"/>
            <a:ext cx="6696744" cy="3489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2000" dirty="0" smtClean="0"/>
              <a:t>6.1 </a:t>
            </a:r>
            <a:r>
              <a:rPr lang="ko-KR" altLang="en-US" sz="2000" dirty="0" smtClean="0"/>
              <a:t>벡터공간과 선형독립</a:t>
            </a:r>
          </a:p>
          <a:p>
            <a:pPr lvl="1">
              <a:lnSpc>
                <a:spcPct val="130000"/>
              </a:lnSpc>
            </a:pPr>
            <a:r>
              <a:rPr lang="en-US" altLang="ko-KR" sz="2000" dirty="0" smtClean="0"/>
              <a:t>6.1.1 </a:t>
            </a:r>
            <a:r>
              <a:rPr lang="ko-KR" altLang="en-US" sz="2000" dirty="0" smtClean="0"/>
              <a:t>벡터공간과 부분공간</a:t>
            </a:r>
          </a:p>
          <a:p>
            <a:pPr lvl="1">
              <a:lnSpc>
                <a:spcPct val="130000"/>
              </a:lnSpc>
            </a:pPr>
            <a:r>
              <a:rPr lang="en-US" altLang="ko-KR" sz="2000" dirty="0" smtClean="0"/>
              <a:t>6.1.2 </a:t>
            </a:r>
            <a:r>
              <a:rPr lang="ko-KR" altLang="en-US" sz="2000" dirty="0" smtClean="0"/>
              <a:t>선형독립과 선형종속</a:t>
            </a:r>
            <a:endParaRPr lang="en-US" altLang="ko-KR" sz="2000" dirty="0" smtClean="0"/>
          </a:p>
          <a:p>
            <a:pPr lvl="1">
              <a:lnSpc>
                <a:spcPct val="130000"/>
              </a:lnSpc>
            </a:pPr>
            <a:endParaRPr lang="ko-KR" altLang="en-US" sz="2400" dirty="0" smtClean="0"/>
          </a:p>
          <a:p>
            <a:pPr>
              <a:lnSpc>
                <a:spcPct val="130000"/>
              </a:lnSpc>
            </a:pPr>
            <a:r>
              <a:rPr lang="en-US" altLang="ko-KR" sz="2000" dirty="0" smtClean="0"/>
              <a:t>6.2 </a:t>
            </a:r>
            <a:r>
              <a:rPr lang="ko-KR" altLang="en-US" sz="2000" dirty="0" smtClean="0"/>
              <a:t>생성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기저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차원</a:t>
            </a:r>
          </a:p>
          <a:p>
            <a:pPr lvl="1">
              <a:lnSpc>
                <a:spcPct val="130000"/>
              </a:lnSpc>
            </a:pPr>
            <a:r>
              <a:rPr lang="en-US" altLang="ko-KR" sz="2000" dirty="0" smtClean="0"/>
              <a:t>6.2.1 </a:t>
            </a:r>
            <a:r>
              <a:rPr lang="ko-KR" altLang="en-US" sz="2000" dirty="0" smtClean="0"/>
              <a:t>생성</a:t>
            </a:r>
          </a:p>
          <a:p>
            <a:pPr lvl="1">
              <a:lnSpc>
                <a:spcPct val="130000"/>
              </a:lnSpc>
            </a:pPr>
            <a:r>
              <a:rPr lang="en-US" altLang="ko-KR" sz="2000" dirty="0" smtClean="0"/>
              <a:t>6.2.2 </a:t>
            </a:r>
            <a:r>
              <a:rPr lang="ko-KR" altLang="en-US" sz="2000" dirty="0" smtClean="0"/>
              <a:t>기저</a:t>
            </a:r>
          </a:p>
          <a:p>
            <a:pPr lvl="1">
              <a:lnSpc>
                <a:spcPct val="130000"/>
              </a:lnSpc>
            </a:pPr>
            <a:r>
              <a:rPr lang="en-US" altLang="ko-KR" sz="2000" dirty="0" smtClean="0"/>
              <a:t>6.2.3 </a:t>
            </a:r>
            <a:r>
              <a:rPr lang="ko-KR" altLang="en-US" sz="2000" dirty="0" smtClean="0"/>
              <a:t>차원</a:t>
            </a:r>
            <a:endParaRPr lang="ko-KR" altLang="en-US" sz="160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428860" y="1785926"/>
            <a:ext cx="3286148" cy="500066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pc="600" dirty="0" smtClean="0">
                <a:solidFill>
                  <a:schemeClr val="tx1"/>
                </a:solidFill>
              </a:rPr>
              <a:t>CONTENTS</a:t>
            </a:r>
            <a:endParaRPr lang="ko-KR" altLang="en-US" sz="2400" b="1" spc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4" b="34267"/>
          <a:stretch/>
        </p:blipFill>
        <p:spPr>
          <a:xfrm>
            <a:off x="1547664" y="1101733"/>
            <a:ext cx="6898081" cy="513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2"/>
          <a:stretch/>
        </p:blipFill>
        <p:spPr>
          <a:xfrm>
            <a:off x="1619672" y="1052736"/>
            <a:ext cx="7289472" cy="359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3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27144"/>
            <a:ext cx="9105900" cy="445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0"/>
          <a:stretch/>
        </p:blipFill>
        <p:spPr>
          <a:xfrm>
            <a:off x="247048" y="946820"/>
            <a:ext cx="7205271" cy="5314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6"/>
          <a:stretch/>
        </p:blipFill>
        <p:spPr>
          <a:xfrm>
            <a:off x="538468" y="1045768"/>
            <a:ext cx="8086965" cy="9067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053880"/>
            <a:ext cx="4752528" cy="1264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9144000" cy="299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3" y="957422"/>
            <a:ext cx="7747224" cy="4622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1124744"/>
            <a:ext cx="7266400" cy="4838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7" y="992957"/>
            <a:ext cx="7621396" cy="5059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75" y="1124744"/>
            <a:ext cx="6804239" cy="3028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87624" y="4933617"/>
            <a:ext cx="6409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벡터공간은 </a:t>
            </a:r>
            <a:r>
              <a:rPr lang="ko-KR" altLang="en-US" b="1" dirty="0" err="1" smtClean="0">
                <a:solidFill>
                  <a:srgbClr val="00B0F0"/>
                </a:solidFill>
              </a:rPr>
              <a:t>실벡터공간</a:t>
            </a:r>
            <a:r>
              <a:rPr lang="en-US" altLang="ko-KR" b="1" dirty="0" smtClean="0">
                <a:solidFill>
                  <a:srgbClr val="00B0F0"/>
                </a:solidFill>
              </a:rPr>
              <a:t>(real vector space)</a:t>
            </a:r>
            <a:r>
              <a:rPr lang="ko-KR" altLang="en-US" dirty="0" smtClean="0"/>
              <a:t>과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b="1" dirty="0" err="1" smtClean="0">
                <a:solidFill>
                  <a:srgbClr val="00B0F0"/>
                </a:solidFill>
              </a:rPr>
              <a:t>복소벡터공간</a:t>
            </a:r>
            <a:r>
              <a:rPr lang="en-US" altLang="ko-KR" b="1" dirty="0" smtClean="0">
                <a:solidFill>
                  <a:srgbClr val="00B0F0"/>
                </a:solidFill>
              </a:rPr>
              <a:t>(complex </a:t>
            </a:r>
            <a:r>
              <a:rPr lang="en-US" altLang="ko-KR" b="1" dirty="0" err="1" smtClean="0">
                <a:solidFill>
                  <a:srgbClr val="00B0F0"/>
                </a:solidFill>
              </a:rPr>
              <a:t>vectorspace</a:t>
            </a:r>
            <a:r>
              <a:rPr lang="en-US" altLang="ko-KR" b="1" dirty="0" smtClean="0">
                <a:solidFill>
                  <a:srgbClr val="00B0F0"/>
                </a:solidFill>
              </a:rPr>
              <a:t>)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2</a:t>
            </a:r>
            <a:r>
              <a:rPr lang="ko-KR" altLang="en-US" dirty="0" smtClean="0"/>
              <a:t>가지로 나누어진다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848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9"/>
          <a:stretch/>
        </p:blipFill>
        <p:spPr>
          <a:xfrm>
            <a:off x="285513" y="895307"/>
            <a:ext cx="7191190" cy="5217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02" y="3212976"/>
            <a:ext cx="5152762" cy="203398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1"/>
          <a:stretch/>
        </p:blipFill>
        <p:spPr>
          <a:xfrm>
            <a:off x="214282" y="1268760"/>
            <a:ext cx="6847748" cy="196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70"/>
          <a:stretch/>
        </p:blipFill>
        <p:spPr>
          <a:xfrm>
            <a:off x="270290" y="889671"/>
            <a:ext cx="7286529" cy="4157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1566863"/>
            <a:ext cx="414337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07"/>
          <a:stretch/>
        </p:blipFill>
        <p:spPr>
          <a:xfrm>
            <a:off x="342578" y="939048"/>
            <a:ext cx="7431930" cy="5200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1187" t="82845"/>
          <a:stretch/>
        </p:blipFill>
        <p:spPr bwMode="auto">
          <a:xfrm>
            <a:off x="1403648" y="4005064"/>
            <a:ext cx="6696744" cy="78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06"/>
          <a:stretch/>
        </p:blipFill>
        <p:spPr>
          <a:xfrm>
            <a:off x="280036" y="1303470"/>
            <a:ext cx="7566232" cy="2341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1"/>
          <a:stretch/>
        </p:blipFill>
        <p:spPr>
          <a:xfrm>
            <a:off x="304478" y="905537"/>
            <a:ext cx="8136904" cy="431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54"/>
          <a:stretch/>
        </p:blipFill>
        <p:spPr>
          <a:xfrm>
            <a:off x="172278" y="1241458"/>
            <a:ext cx="8571041" cy="348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0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4384"/>
          <a:stretch/>
        </p:blipFill>
        <p:spPr bwMode="auto">
          <a:xfrm>
            <a:off x="0" y="1268760"/>
            <a:ext cx="9144000" cy="52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916832"/>
            <a:ext cx="3313732" cy="305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964" y="1772816"/>
            <a:ext cx="7616812" cy="352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5716911"/>
            <a:ext cx="5400600" cy="80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08720"/>
            <a:ext cx="770930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65" y="2996952"/>
            <a:ext cx="9108535" cy="307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75098"/>
            <a:ext cx="53054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6" y="880145"/>
            <a:ext cx="7633895" cy="2942973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8"/>
          <a:stretch/>
        </p:blipFill>
        <p:spPr>
          <a:xfrm>
            <a:off x="2084017" y="3717032"/>
            <a:ext cx="6614081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84"/>
          <a:stretch/>
        </p:blipFill>
        <p:spPr>
          <a:xfrm>
            <a:off x="1979712" y="1196752"/>
            <a:ext cx="6614081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4"/>
          <a:stretch/>
        </p:blipFill>
        <p:spPr>
          <a:xfrm>
            <a:off x="256853" y="962687"/>
            <a:ext cx="7986938" cy="5449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89" y="1583631"/>
            <a:ext cx="5738648" cy="4874394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8" r="35105" b="-100"/>
          <a:stretch/>
        </p:blipFill>
        <p:spPr>
          <a:xfrm>
            <a:off x="731534" y="1058178"/>
            <a:ext cx="6288738" cy="549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988840"/>
            <a:ext cx="9144000" cy="302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79512" y="918245"/>
            <a:ext cx="8278323" cy="5402771"/>
            <a:chOff x="179512" y="918245"/>
            <a:chExt cx="8278323" cy="5402771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381"/>
            <a:stretch/>
          </p:blipFill>
          <p:spPr>
            <a:xfrm>
              <a:off x="251520" y="918245"/>
              <a:ext cx="8026421" cy="3900691"/>
            </a:xfrm>
            <a:prstGeom prst="rect">
              <a:avLst/>
            </a:prstGeom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82" b="40550"/>
            <a:stretch/>
          </p:blipFill>
          <p:spPr>
            <a:xfrm>
              <a:off x="179512" y="5949280"/>
              <a:ext cx="8278314" cy="371736"/>
            </a:xfrm>
            <a:prstGeom prst="rect">
              <a:avLst/>
            </a:prstGeom>
          </p:spPr>
        </p:pic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395" b="55634"/>
            <a:stretch/>
          </p:blipFill>
          <p:spPr>
            <a:xfrm>
              <a:off x="179512" y="4869160"/>
              <a:ext cx="8278323" cy="309470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080" b="46978"/>
            <a:stretch/>
          </p:blipFill>
          <p:spPr>
            <a:xfrm>
              <a:off x="179512" y="5301208"/>
              <a:ext cx="8278323" cy="6189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0"/>
          <a:stretch/>
        </p:blipFill>
        <p:spPr>
          <a:xfrm>
            <a:off x="317971" y="1363101"/>
            <a:ext cx="8214469" cy="3866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00"/>
          <a:stretch/>
        </p:blipFill>
        <p:spPr>
          <a:xfrm>
            <a:off x="107504" y="1340768"/>
            <a:ext cx="7695751" cy="21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0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35300"/>
          <a:stretch/>
        </p:blipFill>
        <p:spPr>
          <a:xfrm>
            <a:off x="160462" y="924587"/>
            <a:ext cx="7670086" cy="4499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376" y="965282"/>
            <a:ext cx="7632848" cy="551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06919" y="980728"/>
            <a:ext cx="7981857" cy="5400600"/>
            <a:chOff x="306919" y="980728"/>
            <a:chExt cx="7981857" cy="540060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750"/>
            <a:stretch/>
          </p:blipFill>
          <p:spPr>
            <a:xfrm>
              <a:off x="306919" y="980728"/>
              <a:ext cx="7445275" cy="3392123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869"/>
            <a:stretch/>
          </p:blipFill>
          <p:spPr>
            <a:xfrm>
              <a:off x="2123728" y="4221088"/>
              <a:ext cx="6165048" cy="21602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5" b="26755"/>
          <a:stretch/>
        </p:blipFill>
        <p:spPr>
          <a:xfrm>
            <a:off x="1959583" y="1052736"/>
            <a:ext cx="6500849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907704" y="1190660"/>
            <a:ext cx="6805263" cy="4110548"/>
            <a:chOff x="1979712" y="1190660"/>
            <a:chExt cx="7021287" cy="4182556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25"/>
            <a:stretch/>
          </p:blipFill>
          <p:spPr>
            <a:xfrm>
              <a:off x="1989076" y="1190660"/>
              <a:ext cx="7011923" cy="2694996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4385905"/>
              <a:ext cx="5097748" cy="9873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844824"/>
            <a:ext cx="756084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99"/>
          <a:stretch/>
        </p:blipFill>
        <p:spPr>
          <a:xfrm>
            <a:off x="304477" y="908720"/>
            <a:ext cx="7819103" cy="252482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89"/>
          <a:stretch/>
        </p:blipFill>
        <p:spPr>
          <a:xfrm>
            <a:off x="827584" y="3645024"/>
            <a:ext cx="6552728" cy="28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2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36328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9144000" cy="194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0" y="899195"/>
            <a:ext cx="9397164" cy="4406131"/>
            <a:chOff x="0" y="899195"/>
            <a:chExt cx="9397164" cy="4406131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78" y="899195"/>
              <a:ext cx="8226505" cy="3445751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049"/>
            <a:stretch/>
          </p:blipFill>
          <p:spPr>
            <a:xfrm>
              <a:off x="0" y="4509120"/>
              <a:ext cx="9397164" cy="79620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47900"/>
          <a:stretch/>
        </p:blipFill>
        <p:spPr>
          <a:xfrm>
            <a:off x="107504" y="1226972"/>
            <a:ext cx="8579899" cy="4722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0"/>
          <a:stretch/>
        </p:blipFill>
        <p:spPr>
          <a:xfrm>
            <a:off x="160462" y="940254"/>
            <a:ext cx="8491859" cy="4958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39" y="999582"/>
            <a:ext cx="7524328" cy="352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0569" y="4509120"/>
            <a:ext cx="3744416" cy="160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196752"/>
            <a:ext cx="6860908" cy="5064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7529"/>
          <a:stretch/>
        </p:blipFill>
        <p:spPr bwMode="auto">
          <a:xfrm>
            <a:off x="14717" y="1548118"/>
            <a:ext cx="9144000" cy="303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63" y="1254206"/>
            <a:ext cx="8446488" cy="4125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70667"/>
          <a:stretch/>
        </p:blipFill>
        <p:spPr bwMode="auto">
          <a:xfrm>
            <a:off x="5883" y="980729"/>
            <a:ext cx="914399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8" y="2708920"/>
            <a:ext cx="8175004" cy="358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20" y="908720"/>
            <a:ext cx="8233295" cy="52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6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생성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기저</a:t>
              </a:r>
              <a:r>
                <a:rPr lang="en-US" altLang="ko-KR" sz="2400" b="1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z="2400" b="1" dirty="0" smtClean="0">
                  <a:solidFill>
                    <a:schemeClr val="tx1"/>
                  </a:solidFill>
                </a:rPr>
                <a:t>차원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9195"/>
            <a:ext cx="8290445" cy="408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5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9"/>
          <p:cNvGrpSpPr/>
          <p:nvPr/>
        </p:nvGrpSpPr>
        <p:grpSpPr>
          <a:xfrm>
            <a:off x="107504" y="116632"/>
            <a:ext cx="8928992" cy="6264696"/>
            <a:chOff x="179511" y="908720"/>
            <a:chExt cx="8818885" cy="6264696"/>
          </a:xfrm>
        </p:grpSpPr>
        <p:sp>
          <p:nvSpPr>
            <p:cNvPr id="11" name="양쪽 모서리가 둥근 사각형 10"/>
            <p:cNvSpPr/>
            <p:nvPr/>
          </p:nvSpPr>
          <p:spPr>
            <a:xfrm>
              <a:off x="179511" y="908720"/>
              <a:ext cx="8817839" cy="792088"/>
            </a:xfrm>
            <a:prstGeom prst="round2Same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양쪽 모서리가 둥근 사각형 11"/>
            <p:cNvSpPr/>
            <p:nvPr/>
          </p:nvSpPr>
          <p:spPr>
            <a:xfrm>
              <a:off x="180557" y="1556792"/>
              <a:ext cx="8817839" cy="5616624"/>
            </a:xfrm>
            <a:prstGeom prst="round2SameRect">
              <a:avLst>
                <a:gd name="adj1" fmla="val 3213"/>
                <a:gd name="adj2" fmla="val 44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77463" y="972017"/>
              <a:ext cx="43336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</a:rPr>
                <a:t>벡터공간의 </a:t>
              </a:r>
              <a:r>
                <a:rPr lang="ko-KR" altLang="en-US" sz="2800" b="1" dirty="0" err="1" smtClean="0">
                  <a:solidFill>
                    <a:schemeClr val="bg1"/>
                  </a:solidFill>
                </a:rPr>
                <a:t>생활속의</a:t>
              </a:r>
              <a:r>
                <a:rPr lang="ko-KR" altLang="en-US" sz="2800" b="1" dirty="0" smtClean="0">
                  <a:solidFill>
                    <a:schemeClr val="bg1"/>
                  </a:solidFill>
                </a:rPr>
                <a:t> 응용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23528" y="954008"/>
            <a:ext cx="85689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벡터공간은 공학 등에서의 기하학적 모델링에 매우 중요한 역할을 한다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16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컴퓨터 그래픽스에 응용된다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16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sz="2000" dirty="0" smtClean="0"/>
              <a:t> CAD(</a:t>
            </a:r>
            <a:r>
              <a:rPr lang="ko-KR" altLang="en-US" sz="2000" dirty="0" smtClean="0"/>
              <a:t>컴퓨터를 이용한 설계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에 널리 응용된다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16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정교한 기계의 제조에 벡터공간의 개념이 응용된다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16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물리학의 탐구와 구조역학에 많이 활용된다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endParaRPr lang="en-US" altLang="ko-KR" sz="1600" dirty="0" smtClean="0"/>
          </a:p>
          <a:p>
            <a:pPr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ko-KR" sz="2000" spc="-150" dirty="0" smtClean="0"/>
              <a:t> </a:t>
            </a:r>
            <a:r>
              <a:rPr lang="ko-KR" altLang="en-US" sz="2000" dirty="0"/>
              <a:t>신경망에서의 변수들을 벡터로 표현하고 또한 벡터 공간에서의 </a:t>
            </a:r>
            <a:endParaRPr lang="en-US" altLang="ko-KR" sz="2000" dirty="0" smtClean="0"/>
          </a:p>
          <a:p>
            <a:pPr>
              <a:lnSpc>
                <a:spcPct val="150000"/>
              </a:lnSpc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</a:t>
            </a:r>
            <a:r>
              <a:rPr lang="ko-KR" altLang="en-US" sz="2000" dirty="0" smtClean="0"/>
              <a:t>적용에 활용된다</a:t>
            </a:r>
            <a:r>
              <a:rPr lang="en-US" altLang="ko-KR" sz="2000" dirty="0"/>
              <a:t>. </a:t>
            </a:r>
            <a:endParaRPr lang="ko-KR" altLang="en-US" sz="2000" spc="-150" dirty="0"/>
          </a:p>
        </p:txBody>
      </p: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6" name="양쪽 모서리가 둥근 사각형 15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양쪽 모서리가 둥근 사각형 17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0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1280"/>
            <a:ext cx="9144000" cy="440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314403"/>
            <a:ext cx="9144000" cy="253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6.1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벡터공간과 선형독립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5868144" y="6525344"/>
              <a:ext cx="2418632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6. </a:t>
              </a:r>
              <a:r>
                <a:rPr lang="ko-KR" altLang="en-US" sz="1600" b="1" dirty="0" err="1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백터공간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323528" y="908720"/>
            <a:ext cx="7632848" cy="5550963"/>
            <a:chOff x="1115616" y="908720"/>
            <a:chExt cx="7632848" cy="5550963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5616" y="908720"/>
              <a:ext cx="7272808" cy="703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1720" y="1628800"/>
              <a:ext cx="6696744" cy="4830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858</Words>
  <Application>Microsoft Office PowerPoint</Application>
  <PresentationFormat>화면 슬라이드 쇼(4:3)</PresentationFormat>
  <Paragraphs>359</Paragraphs>
  <Slides>66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66</vt:i4>
      </vt:variant>
    </vt:vector>
  </HeadingPairs>
  <TitlesOfParts>
    <vt:vector size="71" baseType="lpstr">
      <vt:lpstr>나눔고딕 Bold</vt:lpstr>
      <vt:lpstr>Arial</vt:lpstr>
      <vt:lpstr>Wingdings</vt:lpstr>
      <vt:lpstr>맑은 고딕</vt:lpstr>
      <vt:lpstr>Office 테마</vt:lpstr>
      <vt:lpstr>벡터공간</vt:lpstr>
      <vt:lpstr>벡터공간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KMB</dc:creator>
  <cp:lastModifiedBy>명하나</cp:lastModifiedBy>
  <cp:revision>198</cp:revision>
  <dcterms:created xsi:type="dcterms:W3CDTF">2013-01-10T07:18:47Z</dcterms:created>
  <dcterms:modified xsi:type="dcterms:W3CDTF">2022-01-20T07:14:09Z</dcterms:modified>
</cp:coreProperties>
</file>