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2"/>
  </p:notesMasterIdLst>
  <p:sldIdLst>
    <p:sldId id="260" r:id="rId2"/>
    <p:sldId id="318" r:id="rId3"/>
    <p:sldId id="342" r:id="rId4"/>
    <p:sldId id="432" r:id="rId5"/>
    <p:sldId id="494" r:id="rId6"/>
    <p:sldId id="434" r:id="rId7"/>
    <p:sldId id="435" r:id="rId8"/>
    <p:sldId id="493" r:id="rId9"/>
    <p:sldId id="436" r:id="rId10"/>
    <p:sldId id="437" r:id="rId11"/>
    <p:sldId id="438" r:id="rId12"/>
    <p:sldId id="439" r:id="rId13"/>
    <p:sldId id="440" r:id="rId14"/>
    <p:sldId id="441" r:id="rId15"/>
    <p:sldId id="442" r:id="rId16"/>
    <p:sldId id="443" r:id="rId17"/>
    <p:sldId id="444" r:id="rId18"/>
    <p:sldId id="445" r:id="rId19"/>
    <p:sldId id="446" r:id="rId20"/>
    <p:sldId id="447" r:id="rId21"/>
    <p:sldId id="448" r:id="rId22"/>
    <p:sldId id="449" r:id="rId23"/>
    <p:sldId id="450" r:id="rId24"/>
    <p:sldId id="451" r:id="rId25"/>
    <p:sldId id="452" r:id="rId26"/>
    <p:sldId id="453" r:id="rId27"/>
    <p:sldId id="454" r:id="rId28"/>
    <p:sldId id="492" r:id="rId29"/>
    <p:sldId id="455" r:id="rId30"/>
    <p:sldId id="472" r:id="rId31"/>
    <p:sldId id="473" r:id="rId32"/>
    <p:sldId id="474" r:id="rId33"/>
    <p:sldId id="475" r:id="rId34"/>
    <p:sldId id="476" r:id="rId35"/>
    <p:sldId id="477" r:id="rId36"/>
    <p:sldId id="478" r:id="rId37"/>
    <p:sldId id="479" r:id="rId38"/>
    <p:sldId id="480" r:id="rId39"/>
    <p:sldId id="481" r:id="rId40"/>
    <p:sldId id="482" r:id="rId41"/>
    <p:sldId id="483" r:id="rId42"/>
    <p:sldId id="484" r:id="rId43"/>
    <p:sldId id="485" r:id="rId44"/>
    <p:sldId id="486" r:id="rId45"/>
    <p:sldId id="487" r:id="rId46"/>
    <p:sldId id="488" r:id="rId47"/>
    <p:sldId id="489" r:id="rId48"/>
    <p:sldId id="490" r:id="rId49"/>
    <p:sldId id="491" r:id="rId50"/>
    <p:sldId id="471" r:id="rId51"/>
  </p:sldIdLst>
  <p:sldSz cx="9144000" cy="6858000" type="screen4x3"/>
  <p:notesSz cx="6858000" cy="9144000"/>
  <p:embeddedFontLst>
    <p:embeddedFont>
      <p:font typeface="Cambria Math" panose="02040503050406030204" pitchFamily="18" charset="0"/>
      <p:regular r:id="rId53"/>
    </p:embeddedFont>
    <p:embeddedFont>
      <p:font typeface="나눔고딕 Bold" panose="020D0804000000000000" pitchFamily="50" charset="-127"/>
      <p:regular r:id="rId54"/>
      <p:bold r:id="rId55"/>
    </p:embeddedFont>
    <p:embeddedFont>
      <p:font typeface="맑은 고딕" panose="020B0503020000020004" pitchFamily="50" charset="-127"/>
      <p:regular r:id="rId56"/>
      <p:bold r:id="rId5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9900"/>
    <a:srgbClr val="541C00"/>
    <a:srgbClr val="CC9900"/>
    <a:srgbClr val="969696"/>
    <a:srgbClr val="008000"/>
    <a:srgbClr val="FF3300"/>
    <a:srgbClr val="FF6600"/>
    <a:srgbClr val="ADADAD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E171933-4619-4E11-9A3F-F7608DF75F80}" styleName="보통 스타일 1 - 강조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87" autoAdjust="0"/>
    <p:restoredTop sz="94660"/>
  </p:normalViewPr>
  <p:slideViewPr>
    <p:cSldViewPr>
      <p:cViewPr varScale="1">
        <p:scale>
          <a:sx n="102" d="100"/>
          <a:sy n="102" d="100"/>
        </p:scale>
        <p:origin x="10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5355BB-21C3-4058-84B2-F9142307C77B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BB3ED6-F704-493E-B0CD-E4C630B84DB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1033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B3ED6-F704-493E-B0CD-E4C630B84DB8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B3ED6-F704-493E-B0CD-E4C630B84DB8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t="5881"/>
          <a:stretch>
            <a:fillRect/>
          </a:stretch>
        </p:blipFill>
        <p:spPr bwMode="auto">
          <a:xfrm>
            <a:off x="1724914" y="225287"/>
            <a:ext cx="7419086" cy="644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857356" y="285728"/>
            <a:ext cx="6758006" cy="1143000"/>
          </a:xfrm>
        </p:spPr>
        <p:txBody>
          <a:bodyPr>
            <a:normAutofit/>
          </a:bodyPr>
          <a:lstStyle/>
          <a:p>
            <a:pPr algn="l"/>
            <a:r>
              <a:rPr lang="ko-KR" altLang="en-US" sz="4800" b="1" spc="-150" dirty="0" smtClean="0">
                <a:solidFill>
                  <a:schemeClr val="bg1"/>
                </a:solidFill>
              </a:rPr>
              <a:t>벡터</a:t>
            </a:r>
            <a:endParaRPr lang="ko-KR" altLang="en-US" sz="4800" b="1" spc="-150" dirty="0">
              <a:solidFill>
                <a:schemeClr val="bg1"/>
              </a:solidFill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1928826" y="1988840"/>
            <a:ext cx="7215206" cy="4429156"/>
          </a:xfrm>
          <a:prstGeom prst="roundRect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ko-KR" altLang="en-US" dirty="0"/>
          </a:p>
        </p:txBody>
      </p:sp>
      <p:grpSp>
        <p:nvGrpSpPr>
          <p:cNvPr id="14" name="그룹 13"/>
          <p:cNvGrpSpPr/>
          <p:nvPr/>
        </p:nvGrpSpPr>
        <p:grpSpPr>
          <a:xfrm>
            <a:off x="2643174" y="1714488"/>
            <a:ext cx="1214445" cy="601498"/>
            <a:chOff x="2285984" y="3302573"/>
            <a:chExt cx="861137" cy="426509"/>
          </a:xfrm>
        </p:grpSpPr>
        <p:sp>
          <p:nvSpPr>
            <p:cNvPr id="9" name="타원 8"/>
            <p:cNvSpPr/>
            <p:nvPr/>
          </p:nvSpPr>
          <p:spPr>
            <a:xfrm>
              <a:off x="2285984" y="3302573"/>
              <a:ext cx="426509" cy="42650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>
                <a:latin typeface="+mn-ea"/>
              </a:endParaRPr>
            </a:p>
          </p:txBody>
        </p:sp>
        <p:sp>
          <p:nvSpPr>
            <p:cNvPr id="10" name="타원 9"/>
            <p:cNvSpPr/>
            <p:nvPr/>
          </p:nvSpPr>
          <p:spPr>
            <a:xfrm>
              <a:off x="2720612" y="3302573"/>
              <a:ext cx="426509" cy="42650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>
                <a:latin typeface="+mn-ea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304282" y="3319943"/>
              <a:ext cx="773696" cy="3501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8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개  요</a:t>
              </a:r>
              <a:endParaRPr lang="ko-KR" altLang="en-US" sz="28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00769" y="413073"/>
            <a:ext cx="11176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 smtClean="0">
                <a:latin typeface="나눔고딕 Bold" pitchFamily="50" charset="-127"/>
                <a:ea typeface="나눔고딕 Bold" pitchFamily="50" charset="-127"/>
              </a:rPr>
              <a:t>05</a:t>
            </a:r>
            <a:endParaRPr lang="ko-KR" altLang="en-US" sz="6000" dirty="0"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4112" y="1322436"/>
            <a:ext cx="1417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spc="600" dirty="0" smtClean="0"/>
              <a:t>CHAPTER</a:t>
            </a:r>
            <a:endParaRPr lang="ko-KR" altLang="en-US" sz="1200" b="1" spc="600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-955724" y="4061320"/>
            <a:ext cx="46810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spc="-15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나눔고딕 Bold" pitchFamily="50" charset="-127"/>
                <a:ea typeface="나눔고딕 Bold" pitchFamily="50" charset="-127"/>
              </a:rPr>
              <a:t>LINEAR  ALGEBRA</a:t>
            </a:r>
            <a:endParaRPr lang="ko-KR" altLang="en-US" sz="4400" spc="-150" dirty="0">
              <a:solidFill>
                <a:schemeClr val="accent1">
                  <a:lumMod val="40000"/>
                  <a:lumOff val="60000"/>
                </a:schemeClr>
              </a:solidFill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23728" y="2492896"/>
            <a:ext cx="6929454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dirty="0" smtClean="0"/>
              <a:t> 벡터와 관련된 전반적인 논제들을 학습함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dirty="0" smtClean="0"/>
              <a:t> 벡터의 기본 개념을 정의하고 그 표현법에 대해 고찰함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dirty="0" smtClean="0"/>
              <a:t> 평면상에서 벡터의 기하학적 표현과 더불어</a:t>
            </a:r>
            <a:r>
              <a:rPr lang="en-US" altLang="ko-KR" dirty="0"/>
              <a:t> </a:t>
            </a:r>
            <a:r>
              <a:rPr lang="ko-KR" altLang="en-US" dirty="0" smtClean="0"/>
              <a:t>벡터의 크기를 </a:t>
            </a:r>
            <a:endParaRPr lang="en-US" altLang="ko-KR" dirty="0" smtClean="0"/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altLang="ko-KR" dirty="0"/>
              <a:t> </a:t>
            </a:r>
            <a:r>
              <a:rPr lang="en-US" altLang="ko-KR" dirty="0" smtClean="0"/>
              <a:t>  </a:t>
            </a:r>
            <a:r>
              <a:rPr lang="ko-KR" altLang="en-US" dirty="0" smtClean="0"/>
              <a:t>정의함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dirty="0" smtClean="0"/>
              <a:t> 단위벡터와 단위좌표벡터에 대해서도 살펴봄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dirty="0" smtClean="0"/>
              <a:t> </a:t>
            </a:r>
            <a:r>
              <a:rPr lang="ko-KR" altLang="en-US" spc="-150" dirty="0" smtClean="0"/>
              <a:t>벡터 연산에서 벡터의 합과 차</a:t>
            </a:r>
            <a:r>
              <a:rPr lang="en-US" altLang="ko-KR" spc="-150" dirty="0" smtClean="0"/>
              <a:t>, </a:t>
            </a:r>
            <a:r>
              <a:rPr lang="ko-KR" altLang="en-US" spc="-150" dirty="0" smtClean="0"/>
              <a:t>그리고 스칼라 곱의 계산법과</a:t>
            </a:r>
            <a:r>
              <a:rPr lang="en-US" altLang="ko-KR" spc="-150" dirty="0" smtClean="0"/>
              <a:t/>
            </a:r>
            <a:br>
              <a:rPr lang="en-US" altLang="ko-KR" spc="-150" dirty="0" smtClean="0"/>
            </a:br>
            <a:r>
              <a:rPr lang="en-US" altLang="ko-KR" spc="-150" dirty="0" smtClean="0"/>
              <a:t>   </a:t>
            </a:r>
            <a:r>
              <a:rPr lang="ko-KR" altLang="en-US" dirty="0" smtClean="0"/>
              <a:t> 그것이 가지는 기하학적 의미를 고찰함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dirty="0" smtClean="0"/>
              <a:t> </a:t>
            </a:r>
            <a:r>
              <a:rPr lang="ko-KR" altLang="en-US" spc="-180" dirty="0" smtClean="0"/>
              <a:t>교환법칙</a:t>
            </a:r>
            <a:r>
              <a:rPr lang="en-US" altLang="ko-KR" spc="-180" dirty="0" smtClean="0"/>
              <a:t>, </a:t>
            </a:r>
            <a:r>
              <a:rPr lang="ko-KR" altLang="en-US" spc="-180" dirty="0" smtClean="0"/>
              <a:t>결합법칙</a:t>
            </a:r>
            <a:r>
              <a:rPr lang="en-US" altLang="ko-KR" spc="-180" dirty="0" smtClean="0"/>
              <a:t>, </a:t>
            </a:r>
            <a:r>
              <a:rPr lang="ko-KR" altLang="en-US" spc="-180" dirty="0" err="1" smtClean="0"/>
              <a:t>항등원의</a:t>
            </a:r>
            <a:r>
              <a:rPr lang="ko-KR" altLang="en-US" spc="-180" dirty="0" smtClean="0"/>
              <a:t> 존재 등 벡터의 성질들을 고찰함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en-US" altLang="ko-KR" dirty="0" smtClean="0"/>
              <a:t> </a:t>
            </a:r>
            <a:r>
              <a:rPr lang="en-US" altLang="ko-KR" spc="-150" dirty="0" smtClean="0"/>
              <a:t>MATLAB</a:t>
            </a:r>
            <a:r>
              <a:rPr lang="ko-KR" altLang="en-US" spc="-150" dirty="0" smtClean="0"/>
              <a:t>에 의해 편리하게 벡터 연산을 하는 방법을 살펴봄</a:t>
            </a:r>
            <a:endParaRPr lang="ko-KR" altLang="en-US" spc="-1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5.1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벡터의 개념과 표현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156176" y="6525344"/>
              <a:ext cx="21306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5.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340768"/>
            <a:ext cx="9143999" cy="462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5.1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벡터의 개념과 표현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156176" y="6525344"/>
              <a:ext cx="21306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5.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8748464" cy="18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 b="82230"/>
          <a:stretch>
            <a:fillRect/>
          </a:stretch>
        </p:blipFill>
        <p:spPr bwMode="auto">
          <a:xfrm>
            <a:off x="2051720" y="2708920"/>
            <a:ext cx="694696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/>
          <a:srcRect t="26656"/>
          <a:stretch>
            <a:fillRect/>
          </a:stretch>
        </p:blipFill>
        <p:spPr bwMode="auto">
          <a:xfrm>
            <a:off x="2411760" y="3481319"/>
            <a:ext cx="6315422" cy="2972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5.1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벡터의 개념과 표현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156176" y="6525344"/>
              <a:ext cx="21306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5.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9315" y="1916833"/>
            <a:ext cx="6874585" cy="3350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5.1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벡터의 개념과 표현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156176" y="6525344"/>
              <a:ext cx="21306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5.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2912"/>
            <a:ext cx="9144000" cy="5560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5.1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벡터의 개념과 표현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156176" y="6525344"/>
              <a:ext cx="21306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5.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12776"/>
            <a:ext cx="6948264" cy="417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5.1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벡터의 개념과 표현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156176" y="6525344"/>
              <a:ext cx="21306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5.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t="646" b="6138"/>
          <a:stretch>
            <a:fillRect/>
          </a:stretch>
        </p:blipFill>
        <p:spPr bwMode="auto">
          <a:xfrm>
            <a:off x="144016" y="857250"/>
            <a:ext cx="8604448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 t="4562"/>
          <a:stretch>
            <a:fillRect/>
          </a:stretch>
        </p:blipFill>
        <p:spPr bwMode="auto">
          <a:xfrm>
            <a:off x="2483768" y="3933056"/>
            <a:ext cx="3744416" cy="2518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5.1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벡터의 개념과 표현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156176" y="6525344"/>
              <a:ext cx="21306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5.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b="4110"/>
          <a:stretch>
            <a:fillRect/>
          </a:stretch>
        </p:blipFill>
        <p:spPr bwMode="auto">
          <a:xfrm>
            <a:off x="0" y="908720"/>
            <a:ext cx="9144000" cy="5539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5.1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벡터의 개념과 표현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156176" y="6525344"/>
              <a:ext cx="21306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5.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420888"/>
            <a:ext cx="3810000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04864"/>
            <a:ext cx="3648075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5.1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벡터의 개념과 표현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156176" y="6525344"/>
              <a:ext cx="21306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5.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052736"/>
            <a:ext cx="666446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6414" y="4546397"/>
            <a:ext cx="3103738" cy="1762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5.1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벡터의 개념과 표현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156176" y="6525344"/>
              <a:ext cx="21306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5.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12" y="1412776"/>
            <a:ext cx="9144000" cy="420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t="5881"/>
          <a:stretch>
            <a:fillRect/>
          </a:stretch>
        </p:blipFill>
        <p:spPr bwMode="auto">
          <a:xfrm>
            <a:off x="1724914" y="225287"/>
            <a:ext cx="7419086" cy="644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857356" y="285728"/>
            <a:ext cx="6758006" cy="1143000"/>
          </a:xfrm>
        </p:spPr>
        <p:txBody>
          <a:bodyPr>
            <a:normAutofit/>
          </a:bodyPr>
          <a:lstStyle/>
          <a:p>
            <a:pPr algn="l"/>
            <a:r>
              <a:rPr lang="ko-KR" altLang="en-US" sz="4800" b="1" spc="-150" dirty="0" smtClean="0">
                <a:solidFill>
                  <a:schemeClr val="bg1"/>
                </a:solidFill>
              </a:rPr>
              <a:t>벡터</a:t>
            </a:r>
            <a:endParaRPr lang="ko-KR" altLang="en-US" sz="4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0769" y="413073"/>
            <a:ext cx="11176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 smtClean="0">
                <a:latin typeface="나눔고딕 Bold" pitchFamily="50" charset="-127"/>
                <a:ea typeface="나눔고딕 Bold" pitchFamily="50" charset="-127"/>
              </a:rPr>
              <a:t>05</a:t>
            </a:r>
            <a:endParaRPr lang="ko-KR" altLang="en-US" sz="6000" dirty="0"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4112" y="1322436"/>
            <a:ext cx="1417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spc="600" dirty="0" smtClean="0"/>
              <a:t>CHAPTER</a:t>
            </a:r>
            <a:endParaRPr lang="ko-KR" altLang="en-US" sz="1200" b="1" spc="600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-955724" y="4061320"/>
            <a:ext cx="46810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spc="-15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나눔고딕 Bold" pitchFamily="50" charset="-127"/>
                <a:ea typeface="나눔고딕 Bold" pitchFamily="50" charset="-127"/>
              </a:rPr>
              <a:t>LINEAR  ALGEBRA</a:t>
            </a:r>
            <a:endParaRPr lang="ko-KR" altLang="en-US" sz="4400" spc="-150" dirty="0">
              <a:solidFill>
                <a:schemeClr val="accent1">
                  <a:lumMod val="40000"/>
                  <a:lumOff val="60000"/>
                </a:schemeClr>
              </a:solidFill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1928794" y="2000240"/>
            <a:ext cx="7215206" cy="4429156"/>
          </a:xfrm>
          <a:prstGeom prst="roundRect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ko-KR" altLang="en-US" dirty="0"/>
          </a:p>
        </p:txBody>
      </p:sp>
      <p:sp>
        <p:nvSpPr>
          <p:cNvPr id="15" name="직사각형 14"/>
          <p:cNvSpPr/>
          <p:nvPr/>
        </p:nvSpPr>
        <p:spPr>
          <a:xfrm>
            <a:off x="2195736" y="2564905"/>
            <a:ext cx="6696744" cy="3715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5.1 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벡터의 개념과 표현</a:t>
            </a:r>
          </a:p>
          <a:p>
            <a:pPr lvl="1">
              <a:lnSpc>
                <a:spcPct val="120000"/>
              </a:lnSpc>
            </a:pP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5.1.1 </a:t>
            </a:r>
            <a:r>
              <a:rPr lang="ko-KR" altLang="en-US" sz="1600" dirty="0" smtClean="0">
                <a:latin typeface="맑은 고딕" pitchFamily="50" charset="-127"/>
                <a:ea typeface="맑은 고딕" pitchFamily="50" charset="-127"/>
              </a:rPr>
              <a:t>벡터의 개념과 표기법</a:t>
            </a:r>
          </a:p>
          <a:p>
            <a:pPr lvl="1">
              <a:lnSpc>
                <a:spcPct val="120000"/>
              </a:lnSpc>
            </a:pP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5.1.2 </a:t>
            </a:r>
            <a:r>
              <a:rPr lang="ko-KR" altLang="en-US" sz="1600" dirty="0" smtClean="0">
                <a:latin typeface="맑은 고딕" pitchFamily="50" charset="-127"/>
                <a:ea typeface="맑은 고딕" pitchFamily="50" charset="-127"/>
              </a:rPr>
              <a:t>평면상의 벡터</a:t>
            </a:r>
          </a:p>
          <a:p>
            <a:pPr lvl="1">
              <a:lnSpc>
                <a:spcPct val="120000"/>
              </a:lnSpc>
            </a:pP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5.1.3 </a:t>
            </a:r>
            <a:r>
              <a:rPr lang="ko-KR" altLang="en-US" sz="1600" dirty="0" smtClean="0">
                <a:latin typeface="맑은 고딕" pitchFamily="50" charset="-127"/>
                <a:ea typeface="맑은 고딕" pitchFamily="50" charset="-127"/>
              </a:rPr>
              <a:t>벡터의 크기와 기하학적 표현</a:t>
            </a:r>
          </a:p>
          <a:p>
            <a:pPr lvl="1">
              <a:lnSpc>
                <a:spcPct val="120000"/>
              </a:lnSpc>
            </a:pP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5.1.4 </a:t>
            </a:r>
            <a:r>
              <a:rPr lang="ko-KR" altLang="en-US" sz="1600" dirty="0" smtClean="0">
                <a:latin typeface="맑은 고딕" pitchFamily="50" charset="-127"/>
                <a:ea typeface="맑은 고딕" pitchFamily="50" charset="-127"/>
              </a:rPr>
              <a:t>단위벡터와 단위좌표벡터</a:t>
            </a:r>
            <a:endParaRPr lang="en-US" altLang="ko-KR" sz="1600" dirty="0" smtClean="0">
              <a:latin typeface="맑은 고딕" pitchFamily="50" charset="-127"/>
              <a:ea typeface="맑은 고딕" pitchFamily="50" charset="-127"/>
            </a:endParaRPr>
          </a:p>
          <a:p>
            <a:pPr lvl="1">
              <a:lnSpc>
                <a:spcPct val="120000"/>
              </a:lnSpc>
            </a:pPr>
            <a:endParaRPr lang="ko-KR" altLang="en-US" sz="800" dirty="0" smtClean="0"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20000"/>
              </a:lnSpc>
            </a:pP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5.2 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벡터의 연산</a:t>
            </a:r>
          </a:p>
          <a:p>
            <a:pPr lvl="1">
              <a:lnSpc>
                <a:spcPct val="120000"/>
              </a:lnSpc>
            </a:pP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5.2.1 </a:t>
            </a:r>
            <a:r>
              <a:rPr lang="ko-KR" altLang="en-US" sz="1600" dirty="0" smtClean="0">
                <a:latin typeface="맑은 고딕" pitchFamily="50" charset="-127"/>
                <a:ea typeface="맑은 고딕" pitchFamily="50" charset="-127"/>
              </a:rPr>
              <a:t>벡터의 합과 차</a:t>
            </a:r>
          </a:p>
          <a:p>
            <a:pPr lvl="1">
              <a:lnSpc>
                <a:spcPct val="120000"/>
              </a:lnSpc>
            </a:pP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5.2.2 </a:t>
            </a:r>
            <a:r>
              <a:rPr lang="ko-KR" altLang="en-US" sz="1600" dirty="0" smtClean="0">
                <a:latin typeface="맑은 고딕" pitchFamily="50" charset="-127"/>
                <a:ea typeface="맑은 고딕" pitchFamily="50" charset="-127"/>
              </a:rPr>
              <a:t>벡터의 스칼라 곱</a:t>
            </a:r>
          </a:p>
          <a:p>
            <a:pPr lvl="1">
              <a:lnSpc>
                <a:spcPct val="120000"/>
              </a:lnSpc>
            </a:pP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5.2.3 </a:t>
            </a:r>
            <a:r>
              <a:rPr lang="ko-KR" altLang="en-US" sz="1600" dirty="0" smtClean="0">
                <a:latin typeface="맑은 고딕" pitchFamily="50" charset="-127"/>
                <a:ea typeface="맑은 고딕" pitchFamily="50" charset="-127"/>
              </a:rPr>
              <a:t>벡터의 성질</a:t>
            </a:r>
          </a:p>
          <a:p>
            <a:pPr lvl="1">
              <a:lnSpc>
                <a:spcPct val="120000"/>
              </a:lnSpc>
            </a:pP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5.2.4 </a:t>
            </a:r>
            <a:r>
              <a:rPr lang="ko-KR" altLang="en-US" sz="1600" dirty="0" smtClean="0">
                <a:latin typeface="맑은 고딕" pitchFamily="50" charset="-127"/>
                <a:ea typeface="맑은 고딕" pitchFamily="50" charset="-127"/>
              </a:rPr>
              <a:t>벡터의 응용</a:t>
            </a:r>
            <a:endParaRPr lang="en-US" altLang="ko-KR" sz="1600" dirty="0" smtClean="0">
              <a:latin typeface="맑은 고딕" pitchFamily="50" charset="-127"/>
              <a:ea typeface="맑은 고딕" pitchFamily="50" charset="-127"/>
            </a:endParaRPr>
          </a:p>
          <a:p>
            <a:pPr lvl="1">
              <a:lnSpc>
                <a:spcPct val="120000"/>
              </a:lnSpc>
            </a:pPr>
            <a:endParaRPr lang="ko-KR" altLang="en-US" sz="800" dirty="0" smtClean="0"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20000"/>
              </a:lnSpc>
            </a:pP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5.3 MATLAB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에 의한 연산</a:t>
            </a:r>
            <a:endParaRPr lang="ko-KR" altLang="en-US" sz="1400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428860" y="1785926"/>
            <a:ext cx="3286148" cy="500066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spc="600" dirty="0" smtClean="0">
                <a:solidFill>
                  <a:schemeClr val="tx1"/>
                </a:solidFill>
              </a:rPr>
              <a:t>CONTENTS</a:t>
            </a:r>
            <a:endParaRPr lang="ko-KR" altLang="en-US" sz="2400" b="1" spc="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5.1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벡터의 개념과 표현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156176" y="6525344"/>
              <a:ext cx="21306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5.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772816"/>
            <a:ext cx="9143999" cy="3494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5.1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벡터의 개념과 표현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156176" y="6525344"/>
              <a:ext cx="21306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5.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268760"/>
            <a:ext cx="6753933" cy="4336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5.1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벡터의 개념과 표현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156176" y="6525344"/>
              <a:ext cx="21306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5.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050" y="1685925"/>
            <a:ext cx="758190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5.1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벡터의 개념과 표현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156176" y="6525344"/>
              <a:ext cx="21306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5.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0" y="1572041"/>
            <a:ext cx="9144000" cy="3513143"/>
            <a:chOff x="0" y="1052736"/>
            <a:chExt cx="9144000" cy="3513143"/>
          </a:xfrm>
        </p:grpSpPr>
        <p:pic>
          <p:nvPicPr>
            <p:cNvPr id="2150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052736"/>
              <a:ext cx="9144000" cy="220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0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14260" y="3376786"/>
              <a:ext cx="6034204" cy="1189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5.1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벡터의 개념과 표현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156176" y="6525344"/>
              <a:ext cx="21306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5.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852936"/>
            <a:ext cx="7056784" cy="2870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내용 개체 틀 3"/>
              <p:cNvSpPr txBox="1">
                <a:spLocks/>
              </p:cNvSpPr>
              <p:nvPr/>
            </p:nvSpPr>
            <p:spPr>
              <a:xfrm>
                <a:off x="539552" y="1124744"/>
                <a:ext cx="7992888" cy="3600400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6213" indent="-176213" fontAlgn="base">
                  <a:lnSpc>
                    <a:spcPct val="120000"/>
                  </a:lnSpc>
                  <a:buClr>
                    <a:srgbClr val="993300"/>
                  </a:buClr>
                </a:pPr>
                <a14:m>
                  <m:oMath xmlns:m="http://schemas.openxmlformats.org/officeDocument/2006/math"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altLang="ko-KR" sz="2000" b="0" i="1" baseline="3000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ko-KR" altLang="en-US" sz="2000" dirty="0" smtClean="0"/>
                  <a:t>상에는 </a:t>
                </a:r>
                <a:r>
                  <a:rPr lang="ko-KR" altLang="en-US" sz="2000" dirty="0"/>
                  <a:t>다른 벡터들을 편리하게 나타낼 수 있는 두 </a:t>
                </a:r>
                <a:r>
                  <a:rPr lang="ko-KR" altLang="en-US" sz="2000" dirty="0" smtClean="0"/>
                  <a:t>개의 특별한 </a:t>
                </a:r>
                <a:r>
                  <a:rPr lang="ko-KR" altLang="en-US" sz="2000" dirty="0"/>
                  <a:t>벡터인 </a:t>
                </a:r>
                <a:r>
                  <a:rPr lang="ko-KR" altLang="en-US" sz="2000" b="1" dirty="0">
                    <a:solidFill>
                      <a:srgbClr val="00B0F0"/>
                    </a:solidFill>
                  </a:rPr>
                  <a:t>단위좌표벡터</a:t>
                </a:r>
                <a:r>
                  <a:rPr lang="en-US" altLang="ko-KR" sz="2000" b="1" dirty="0">
                    <a:solidFill>
                      <a:srgbClr val="00B0F0"/>
                    </a:solidFill>
                  </a:rPr>
                  <a:t>(Unit coordinate vector)</a:t>
                </a:r>
                <a:r>
                  <a:rPr lang="ko-KR" altLang="en-US" sz="2000" dirty="0"/>
                  <a:t>가 있다</a:t>
                </a:r>
                <a:r>
                  <a:rPr lang="en-US" altLang="ko-KR" sz="2000" dirty="0"/>
                  <a:t>.</a:t>
                </a:r>
              </a:p>
              <a:p>
                <a:pPr marL="176213" indent="-176213" fontAlgn="base">
                  <a:lnSpc>
                    <a:spcPct val="120000"/>
                  </a:lnSpc>
                  <a:buClr>
                    <a:srgbClr val="993300"/>
                  </a:buClr>
                </a:pPr>
                <a:r>
                  <a:rPr lang="ko-KR" altLang="en-US" sz="2000" dirty="0" smtClean="0"/>
                  <a:t>두 벡터 </a:t>
                </a:r>
                <a14:m>
                  <m:oMath xmlns:m="http://schemas.openxmlformats.org/officeDocument/2006/math">
                    <m:r>
                      <a:rPr lang="en-US" altLang="ko-KR" sz="20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ko-KR" altLang="en-US" sz="2000" dirty="0" smtClean="0"/>
                  <a:t>와 </a:t>
                </a:r>
                <a14:m>
                  <m:oMath xmlns:m="http://schemas.openxmlformats.org/officeDocument/2006/math">
                    <m:r>
                      <a:rPr lang="en-US" altLang="ko-KR" sz="2000" i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ko-KR" altLang="en-US" sz="2000" dirty="0" smtClean="0"/>
                  <a:t>를 </a:t>
                </a:r>
                <a:r>
                  <a:rPr lang="ko-KR" altLang="en-US" sz="2000" dirty="0"/>
                  <a:t>벡터공간 </a:t>
                </a:r>
                <a14:m>
                  <m:oMath xmlns:m="http://schemas.openxmlformats.org/officeDocument/2006/math">
                    <m:r>
                      <a:rPr lang="en-US" altLang="ko-KR" sz="2000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altLang="ko-KR" sz="2000" i="1" baseline="30000">
                        <a:latin typeface="Cambria Math" panose="02040503050406030204" pitchFamily="18" charset="0"/>
                      </a:rPr>
                      <m:t>2 </m:t>
                    </m:r>
                  </m:oMath>
                </a14:m>
                <a:r>
                  <a:rPr lang="ko-KR" altLang="en-US" sz="2000" dirty="0"/>
                  <a:t>의 </a:t>
                </a:r>
                <a:r>
                  <a:rPr lang="ko-KR" altLang="en-US" sz="2000" b="1" dirty="0" err="1">
                    <a:solidFill>
                      <a:srgbClr val="00B0F0"/>
                    </a:solidFill>
                  </a:rPr>
                  <a:t>기저벡터</a:t>
                </a:r>
                <a:r>
                  <a:rPr lang="en-US" altLang="ko-KR" sz="2000" b="1" dirty="0">
                    <a:solidFill>
                      <a:srgbClr val="00B0F0"/>
                    </a:solidFill>
                  </a:rPr>
                  <a:t>(basis vector)</a:t>
                </a:r>
                <a:r>
                  <a:rPr lang="ko-KR" altLang="en-US" sz="2000" dirty="0"/>
                  <a:t>라고 한다</a:t>
                </a:r>
                <a:r>
                  <a:rPr lang="en-US" altLang="ko-KR" sz="2000" dirty="0"/>
                  <a:t>.</a:t>
                </a:r>
              </a:p>
              <a:p>
                <a:pPr marL="176213" indent="-176213" fontAlgn="base">
                  <a:lnSpc>
                    <a:spcPct val="120000"/>
                  </a:lnSpc>
                  <a:buClr>
                    <a:srgbClr val="993300"/>
                  </a:buClr>
                </a:pPr>
                <a:endParaRPr lang="en-US" altLang="ko-KR" sz="2000" dirty="0" smtClean="0"/>
              </a:p>
              <a:p>
                <a:pPr marL="176213" indent="-176213" fontAlgn="base">
                  <a:lnSpc>
                    <a:spcPct val="120000"/>
                  </a:lnSpc>
                  <a:buClr>
                    <a:srgbClr val="993300"/>
                  </a:buClr>
                </a:pPr>
                <a:endParaRPr lang="en-US" altLang="ko-KR" sz="2000" dirty="0"/>
              </a:p>
            </p:txBody>
          </p:sp>
        </mc:Choice>
        <mc:Fallback>
          <p:sp>
            <p:nvSpPr>
              <p:cNvPr id="16" name="내용 개체 틀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1124744"/>
                <a:ext cx="7992888" cy="3600400"/>
              </a:xfrm>
              <a:prstGeom prst="rect">
                <a:avLst/>
              </a:prstGeom>
              <a:blipFill>
                <a:blip r:embed="rId3"/>
                <a:stretch>
                  <a:fillRect l="-686" t="-33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5.1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벡터의 개념과 표현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156176" y="6525344"/>
              <a:ext cx="21306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5.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916832"/>
            <a:ext cx="7344816" cy="2767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5.1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벡터의 개념과 표현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156176" y="6525344"/>
              <a:ext cx="21306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5.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0848"/>
            <a:ext cx="9036496" cy="2733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5.1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벡터의 개념과 표현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156176" y="6525344"/>
              <a:ext cx="21306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5.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8964488" cy="224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7420" y="3140968"/>
            <a:ext cx="3004740" cy="3105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5.1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벡터의 개념과 표현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156176" y="6525344"/>
              <a:ext cx="21306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5.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11" y="1844824"/>
            <a:ext cx="8738577" cy="112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1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5.2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156176" y="6525344"/>
              <a:ext cx="21306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5.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9144000" cy="2013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16" y="3717032"/>
            <a:ext cx="3707904" cy="237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3212976"/>
            <a:ext cx="5292032" cy="2976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5.1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벡터의 개념과 표현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156176" y="6525344"/>
              <a:ext cx="21306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5.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0" name="내용 개체 틀 3"/>
          <p:cNvSpPr txBox="1">
            <a:spLocks/>
          </p:cNvSpPr>
          <p:nvPr/>
        </p:nvSpPr>
        <p:spPr>
          <a:xfrm>
            <a:off x="539552" y="1124744"/>
            <a:ext cx="7992888" cy="3600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/>
              <a:t>압력</a:t>
            </a:r>
            <a:r>
              <a:rPr lang="en-US" altLang="ko-KR" sz="2000" dirty="0"/>
              <a:t>, </a:t>
            </a:r>
            <a:r>
              <a:rPr lang="ko-KR" altLang="en-US" sz="2000" dirty="0"/>
              <a:t>속력</a:t>
            </a:r>
            <a:r>
              <a:rPr lang="en-US" altLang="ko-KR" sz="2000" dirty="0"/>
              <a:t>(speed), </a:t>
            </a:r>
            <a:r>
              <a:rPr lang="ko-KR" altLang="en-US" sz="2000" dirty="0"/>
              <a:t>물체의 질량</a:t>
            </a:r>
            <a:r>
              <a:rPr lang="en-US" altLang="ko-KR" sz="2000" dirty="0"/>
              <a:t>, </a:t>
            </a:r>
            <a:r>
              <a:rPr lang="ko-KR" altLang="en-US" sz="2000" dirty="0"/>
              <a:t>전자의 전하</a:t>
            </a:r>
            <a:r>
              <a:rPr lang="en-US" altLang="ko-KR" sz="2000" dirty="0"/>
              <a:t>, </a:t>
            </a:r>
            <a:r>
              <a:rPr lang="ko-KR" altLang="en-US" sz="2000" dirty="0"/>
              <a:t>물의 비열</a:t>
            </a:r>
            <a:r>
              <a:rPr lang="en-US" altLang="ko-KR" sz="2000" dirty="0"/>
              <a:t>, </a:t>
            </a:r>
            <a:r>
              <a:rPr lang="ko-KR" altLang="en-US" sz="2000" dirty="0"/>
              <a:t>저항기의 저항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원의 </a:t>
            </a:r>
            <a:r>
              <a:rPr lang="ko-KR" altLang="en-US" sz="2000" dirty="0"/>
              <a:t>지름</a:t>
            </a:r>
            <a:r>
              <a:rPr lang="en-US" altLang="ko-KR" sz="2000" dirty="0"/>
              <a:t>,</a:t>
            </a:r>
            <a:r>
              <a:rPr lang="en-US" altLang="ko-KR" sz="2000" spc="300" dirty="0"/>
              <a:t> </a:t>
            </a:r>
            <a:r>
              <a:rPr lang="ko-KR" altLang="en-US" sz="2000" dirty="0"/>
              <a:t>삼각형의</a:t>
            </a:r>
            <a:r>
              <a:rPr lang="ko-KR" altLang="en-US" sz="2000" spc="300" dirty="0"/>
              <a:t> </a:t>
            </a:r>
            <a:r>
              <a:rPr lang="ko-KR" altLang="en-US" sz="2000" dirty="0"/>
              <a:t>면적</a:t>
            </a:r>
            <a:r>
              <a:rPr lang="en-US" altLang="ko-KR" sz="2000" dirty="0"/>
              <a:t>,</a:t>
            </a:r>
            <a:r>
              <a:rPr lang="en-US" altLang="ko-KR" sz="2000" spc="300" dirty="0"/>
              <a:t> </a:t>
            </a:r>
            <a:r>
              <a:rPr lang="ko-KR" altLang="en-US" sz="2000" dirty="0"/>
              <a:t>육면체의</a:t>
            </a:r>
            <a:r>
              <a:rPr lang="ko-KR" altLang="en-US" sz="2000" spc="300" dirty="0"/>
              <a:t> </a:t>
            </a:r>
            <a:r>
              <a:rPr lang="ko-KR" altLang="en-US" sz="2000" dirty="0"/>
              <a:t>체적</a:t>
            </a:r>
            <a:r>
              <a:rPr lang="en-US" altLang="ko-KR" sz="2000" dirty="0"/>
              <a:t>(</a:t>
            </a:r>
            <a:r>
              <a:rPr lang="ko-KR" altLang="en-US" sz="2000" dirty="0"/>
              <a:t>부피</a:t>
            </a:r>
            <a:r>
              <a:rPr lang="en-US" altLang="ko-KR" sz="2000" dirty="0"/>
              <a:t>)</a:t>
            </a:r>
            <a:r>
              <a:rPr lang="en-US" altLang="ko-KR" sz="2000" spc="300" dirty="0"/>
              <a:t> </a:t>
            </a:r>
            <a:r>
              <a:rPr lang="ko-KR" altLang="en-US" sz="2000" dirty="0"/>
              <a:t>등과</a:t>
            </a:r>
            <a:r>
              <a:rPr lang="ko-KR" altLang="en-US" sz="2000" spc="300" dirty="0"/>
              <a:t> </a:t>
            </a:r>
            <a:r>
              <a:rPr lang="ko-KR" altLang="en-US" sz="2000" dirty="0"/>
              <a:t>같은 물리적 </a:t>
            </a:r>
            <a:r>
              <a:rPr lang="ko-KR" altLang="en-US" sz="2000" dirty="0" smtClean="0"/>
              <a:t>양</a:t>
            </a:r>
            <a:r>
              <a:rPr lang="en-US" altLang="ko-KR" sz="2000" dirty="0" smtClean="0"/>
              <a:t>(</a:t>
            </a:r>
            <a:r>
              <a:rPr lang="en-US" altLang="ko-KR" sz="2000" dirty="0"/>
              <a:t>quantity)</a:t>
            </a:r>
            <a:r>
              <a:rPr lang="ko-KR" altLang="en-US" sz="2000" dirty="0"/>
              <a:t>은 주어진 양의 크기</a:t>
            </a:r>
            <a:r>
              <a:rPr lang="en-US" altLang="ko-KR" sz="2000" dirty="0"/>
              <a:t>(magnitude)</a:t>
            </a:r>
            <a:r>
              <a:rPr lang="ko-KR" altLang="en-US" sz="2000" dirty="0"/>
              <a:t>인 실수로 표시할 수 있다</a:t>
            </a:r>
            <a:r>
              <a:rPr lang="en-US" altLang="ko-KR" sz="2000" dirty="0" smtClean="0"/>
              <a:t>. </a:t>
            </a:r>
            <a:r>
              <a:rPr lang="ko-KR" altLang="en-US" sz="2000" dirty="0" smtClean="0"/>
              <a:t>이때 </a:t>
            </a:r>
            <a:r>
              <a:rPr lang="ko-KR" altLang="en-US" sz="2000" dirty="0"/>
              <a:t>실수 값을 </a:t>
            </a:r>
            <a:r>
              <a:rPr lang="ko-KR" altLang="en-US" sz="2000" b="1" dirty="0">
                <a:solidFill>
                  <a:srgbClr val="00B0F0"/>
                </a:solidFill>
              </a:rPr>
              <a:t>스칼라</a:t>
            </a:r>
            <a:r>
              <a:rPr lang="en-US" altLang="ko-KR" sz="2000" b="1" dirty="0">
                <a:solidFill>
                  <a:srgbClr val="00B0F0"/>
                </a:solidFill>
              </a:rPr>
              <a:t>(scalar)</a:t>
            </a:r>
            <a:r>
              <a:rPr lang="ko-KR" altLang="en-US" sz="2000" dirty="0"/>
              <a:t>라고 한다</a:t>
            </a:r>
            <a:r>
              <a:rPr lang="en-US" altLang="ko-KR" sz="2000" dirty="0" smtClean="0"/>
              <a:t>.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/>
              <a:t>단 하나의 수만으로는 나타낼 수 없는 또 다른 물리적 및 기하학적 양도 있는데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속도</a:t>
            </a:r>
            <a:r>
              <a:rPr lang="en-US" altLang="ko-KR" sz="2000" dirty="0"/>
              <a:t>(velocity), </a:t>
            </a:r>
            <a:r>
              <a:rPr lang="ko-KR" altLang="en-US" sz="2000" dirty="0"/>
              <a:t>힘</a:t>
            </a:r>
            <a:r>
              <a:rPr lang="en-US" altLang="ko-KR" sz="2000" dirty="0"/>
              <a:t>(force) </a:t>
            </a:r>
            <a:r>
              <a:rPr lang="ko-KR" altLang="en-US" sz="2000" dirty="0"/>
              <a:t>그리고 가속도</a:t>
            </a:r>
            <a:r>
              <a:rPr lang="en-US" altLang="ko-KR" sz="2000" dirty="0"/>
              <a:t>(acceleration) </a:t>
            </a:r>
            <a:r>
              <a:rPr lang="ko-KR" altLang="en-US" sz="2000" dirty="0"/>
              <a:t>등은 그들의 </a:t>
            </a:r>
            <a:r>
              <a:rPr lang="ko-KR" altLang="en-US" sz="2000" dirty="0" smtClean="0"/>
              <a:t>크기뿐만</a:t>
            </a:r>
            <a:r>
              <a:rPr lang="en-US" altLang="ko-KR" sz="2000" dirty="0" smtClean="0"/>
              <a:t> </a:t>
            </a:r>
            <a:r>
              <a:rPr lang="ko-KR" altLang="en-US" sz="2000" dirty="0" smtClean="0"/>
              <a:t>아니라 </a:t>
            </a:r>
            <a:r>
              <a:rPr lang="ko-KR" altLang="en-US" sz="2000" dirty="0"/>
              <a:t>방향까지도 포함한다</a:t>
            </a:r>
            <a:r>
              <a:rPr lang="en-US" altLang="ko-KR" sz="2000" dirty="0"/>
              <a:t>. </a:t>
            </a:r>
            <a:r>
              <a:rPr lang="ko-KR" altLang="en-US" sz="2000" dirty="0"/>
              <a:t>이러한 것들을 </a:t>
            </a:r>
            <a:r>
              <a:rPr lang="ko-KR" altLang="en-US" sz="2000" b="1" dirty="0">
                <a:solidFill>
                  <a:srgbClr val="00B0F0"/>
                </a:solidFill>
              </a:rPr>
              <a:t>벡터</a:t>
            </a:r>
            <a:r>
              <a:rPr lang="en-US" altLang="ko-KR" sz="2000" b="1" dirty="0">
                <a:solidFill>
                  <a:srgbClr val="00B0F0"/>
                </a:solidFill>
              </a:rPr>
              <a:t>(vector)</a:t>
            </a:r>
            <a:r>
              <a:rPr lang="ko-KR" altLang="en-US" sz="2000" dirty="0"/>
              <a:t>라고 한다</a:t>
            </a:r>
            <a:r>
              <a:rPr lang="en-US" altLang="ko-KR" sz="2000" dirty="0"/>
              <a:t>.</a:t>
            </a:r>
            <a:endParaRPr lang="ko-KR" altLang="en-US" sz="2000" dirty="0"/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endParaRPr lang="en-US" altLang="ko-KR" sz="2000" dirty="0" smtClean="0"/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endParaRPr lang="en-US" altLang="ko-KR" sz="2000" dirty="0"/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4032" y="3836894"/>
            <a:ext cx="3280256" cy="2544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1487" y="4637881"/>
            <a:ext cx="263842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5.2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156176" y="6525344"/>
              <a:ext cx="21306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5.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 t="1188" b="6518"/>
          <a:stretch>
            <a:fillRect/>
          </a:stretch>
        </p:blipFill>
        <p:spPr bwMode="auto">
          <a:xfrm>
            <a:off x="144016" y="908720"/>
            <a:ext cx="8604448" cy="2985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3933056"/>
            <a:ext cx="3451076" cy="2588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5.2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156176" y="6525344"/>
              <a:ext cx="21306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5.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 b="45711"/>
          <a:stretch>
            <a:fillRect/>
          </a:stretch>
        </p:blipFill>
        <p:spPr bwMode="auto">
          <a:xfrm>
            <a:off x="-1" y="1371228"/>
            <a:ext cx="9098668" cy="3713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5.2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156176" y="6525344"/>
              <a:ext cx="21306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5.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412776"/>
            <a:ext cx="4838104" cy="3111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4725144"/>
            <a:ext cx="3456384" cy="1027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5.2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156176" y="6525344"/>
              <a:ext cx="21306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5.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9144000" cy="2089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2666" y="3318892"/>
            <a:ext cx="2919294" cy="2792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4077072"/>
            <a:ext cx="3526776" cy="1949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5.2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156176" y="6525344"/>
              <a:ext cx="21306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5.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484784"/>
            <a:ext cx="9143999" cy="371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5.2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156176" y="6525344"/>
              <a:ext cx="21306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5.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37433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708920"/>
            <a:ext cx="4536504" cy="1785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5.2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156176" y="6525344"/>
              <a:ext cx="21306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5.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 t="1233" b="7732"/>
          <a:stretch>
            <a:fillRect/>
          </a:stretch>
        </p:blipFill>
        <p:spPr bwMode="auto">
          <a:xfrm>
            <a:off x="216024" y="876300"/>
            <a:ext cx="8748464" cy="2922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3405" y="4767307"/>
            <a:ext cx="2696507" cy="1659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58151" y="3830910"/>
            <a:ext cx="3726217" cy="2622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5.2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156176" y="6525344"/>
              <a:ext cx="21306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5.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 r="7371"/>
          <a:stretch>
            <a:fillRect/>
          </a:stretch>
        </p:blipFill>
        <p:spPr bwMode="auto">
          <a:xfrm>
            <a:off x="1797634" y="980728"/>
            <a:ext cx="7238862" cy="336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 r="8845"/>
          <a:stretch>
            <a:fillRect/>
          </a:stretch>
        </p:blipFill>
        <p:spPr bwMode="auto">
          <a:xfrm>
            <a:off x="144016" y="2420888"/>
            <a:ext cx="3203848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5.2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156176" y="6525344"/>
              <a:ext cx="21306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5.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365089"/>
            <a:ext cx="9144000" cy="4678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5.2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156176" y="6525344"/>
              <a:ext cx="21306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5.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916832"/>
            <a:ext cx="8321749" cy="330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5.1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벡터의 개념과 표현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156176" y="6525344"/>
              <a:ext cx="21306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5.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3501008"/>
            <a:ext cx="4093931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내용 개체 틀 3"/>
              <p:cNvSpPr txBox="1">
                <a:spLocks/>
              </p:cNvSpPr>
              <p:nvPr/>
            </p:nvSpPr>
            <p:spPr>
              <a:xfrm>
                <a:off x="539552" y="1124744"/>
                <a:ext cx="7992888" cy="3600400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6213" indent="-176213" fontAlgn="base">
                  <a:lnSpc>
                    <a:spcPct val="120000"/>
                  </a:lnSpc>
                  <a:buClr>
                    <a:srgbClr val="993300"/>
                  </a:buClr>
                </a:pPr>
                <a:r>
                  <a:rPr lang="ko-KR" altLang="en-US" sz="2000" dirty="0" smtClean="0"/>
                  <a:t>화살표의 시작점인 </a:t>
                </a:r>
                <a14:m>
                  <m:oMath xmlns:m="http://schemas.openxmlformats.org/officeDocument/2006/math"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ko-KR" altLang="en-US" sz="2000" dirty="0" smtClean="0"/>
                  <a:t>를 </a:t>
                </a:r>
                <a:r>
                  <a:rPr lang="ko-KR" altLang="en-US" sz="2000" b="1" dirty="0">
                    <a:solidFill>
                      <a:srgbClr val="00B0F0"/>
                    </a:solidFill>
                  </a:rPr>
                  <a:t>시점</a:t>
                </a:r>
                <a:r>
                  <a:rPr lang="en-US" altLang="ko-KR" sz="2000" b="1" dirty="0">
                    <a:solidFill>
                      <a:srgbClr val="00B0F0"/>
                    </a:solidFill>
                  </a:rPr>
                  <a:t>(initial point, tail)</a:t>
                </a:r>
                <a:r>
                  <a:rPr lang="ko-KR" altLang="en-US" sz="2000" dirty="0"/>
                  <a:t>이라고 하고</a:t>
                </a:r>
                <a:r>
                  <a:rPr lang="en-US" altLang="ko-KR" sz="2000" dirty="0"/>
                  <a:t>,</a:t>
                </a:r>
              </a:p>
              <a:p>
                <a:pPr marL="176213" indent="-176213" fontAlgn="base">
                  <a:lnSpc>
                    <a:spcPct val="120000"/>
                  </a:lnSpc>
                  <a:buClr>
                    <a:srgbClr val="993300"/>
                  </a:buClr>
                </a:pPr>
                <a:r>
                  <a:rPr lang="ko-KR" altLang="en-US" sz="2000" dirty="0" smtClean="0"/>
                  <a:t>끝나는 점인 </a:t>
                </a:r>
                <a14:m>
                  <m:oMath xmlns:m="http://schemas.openxmlformats.org/officeDocument/2006/math">
                    <m:r>
                      <a:rPr lang="en-US" altLang="ko-KR" sz="2000" i="1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ko-KR" altLang="en-US" sz="2000" dirty="0" smtClean="0"/>
                  <a:t>를 </a:t>
                </a:r>
                <a:r>
                  <a:rPr lang="ko-KR" altLang="en-US" sz="2000" b="1" dirty="0">
                    <a:solidFill>
                      <a:srgbClr val="00B0F0"/>
                    </a:solidFill>
                  </a:rPr>
                  <a:t>종점</a:t>
                </a:r>
                <a:r>
                  <a:rPr lang="en-US" altLang="ko-KR" sz="2000" b="1" dirty="0">
                    <a:solidFill>
                      <a:srgbClr val="00B0F0"/>
                    </a:solidFill>
                  </a:rPr>
                  <a:t>(terminal point, head)</a:t>
                </a:r>
                <a:r>
                  <a:rPr lang="ko-KR" altLang="en-US" sz="2000" dirty="0"/>
                  <a:t>이라고 한다</a:t>
                </a:r>
                <a:r>
                  <a:rPr lang="en-US" altLang="ko-KR" sz="2000" dirty="0"/>
                  <a:t>.</a:t>
                </a:r>
              </a:p>
              <a:p>
                <a:pPr marL="176213" indent="-176213" fontAlgn="base">
                  <a:lnSpc>
                    <a:spcPct val="120000"/>
                  </a:lnSpc>
                  <a:buClr>
                    <a:srgbClr val="993300"/>
                  </a:buClr>
                </a:pPr>
                <a:r>
                  <a:rPr lang="ko-KR" altLang="en-US" sz="2000" dirty="0" smtClean="0"/>
                  <a:t>점 </a:t>
                </a:r>
                <a14:m>
                  <m:oMath xmlns:m="http://schemas.openxmlformats.org/officeDocument/2006/math">
                    <m:r>
                      <a:rPr lang="en-US" altLang="ko-KR" sz="2000" i="1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ko-KR" altLang="en-US" sz="2000" dirty="0" smtClean="0"/>
                  <a:t>에서 </a:t>
                </a:r>
                <a:r>
                  <a:rPr lang="ko-KR" altLang="en-US" sz="2000" dirty="0"/>
                  <a:t>점 </a:t>
                </a:r>
                <a14:m>
                  <m:oMath xmlns:m="http://schemas.openxmlformats.org/officeDocument/2006/math">
                    <m:r>
                      <a:rPr lang="en-US" altLang="ko-KR" sz="2000" i="1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ko-KR" altLang="en-US" sz="2000" dirty="0" smtClean="0"/>
                  <a:t>까지의 </a:t>
                </a:r>
                <a:r>
                  <a:rPr lang="ko-KR" altLang="en-US" sz="2000" dirty="0"/>
                  <a:t>방향을 가진 </a:t>
                </a:r>
                <a:r>
                  <a:rPr lang="ko-KR" altLang="en-US" sz="2000" dirty="0" smtClean="0"/>
                  <a:t>선분 </a:t>
                </a:r>
                <a14:m>
                  <m:oMath xmlns:m="http://schemas.openxmlformats.org/officeDocument/2006/math">
                    <m:r>
                      <a:rPr lang="en-US" altLang="ko-KR" sz="2000" i="1">
                        <a:latin typeface="Cambria Math" panose="02040503050406030204" pitchFamily="18" charset="0"/>
                      </a:rPr>
                      <m:t>𝑃𝑄</m:t>
                    </m:r>
                  </m:oMath>
                </a14:m>
                <a:r>
                  <a:rPr lang="ko-KR" altLang="en-US" sz="2000" dirty="0" smtClean="0"/>
                  <a:t>를 </a:t>
                </a:r>
                <a:r>
                  <a:rPr lang="ko-KR" altLang="en-US" sz="2000" b="1" dirty="0" err="1" smtClean="0">
                    <a:solidFill>
                      <a:srgbClr val="00B0F0"/>
                    </a:solidFill>
                  </a:rPr>
                  <a:t>유향선분</a:t>
                </a:r>
                <a:r>
                  <a:rPr lang="en-US" altLang="ko-KR" sz="2000" b="1" dirty="0">
                    <a:solidFill>
                      <a:srgbClr val="00B0F0"/>
                    </a:solidFill>
                  </a:rPr>
                  <a:t>(directed segment)</a:t>
                </a:r>
                <a:r>
                  <a:rPr lang="ko-KR" altLang="en-US" sz="2000" dirty="0"/>
                  <a:t>이라고 한다</a:t>
                </a:r>
                <a:r>
                  <a:rPr lang="en-US" altLang="ko-KR" sz="2000" dirty="0"/>
                  <a:t>.</a:t>
                </a:r>
              </a:p>
              <a:p>
                <a:pPr marL="176213" indent="-176213" fontAlgn="base">
                  <a:lnSpc>
                    <a:spcPct val="120000"/>
                  </a:lnSpc>
                  <a:buClr>
                    <a:srgbClr val="993300"/>
                  </a:buClr>
                </a:pPr>
                <a:endParaRPr lang="en-US" altLang="ko-KR" sz="2000" dirty="0" smtClean="0"/>
              </a:p>
              <a:p>
                <a:pPr marL="176213" indent="-176213" fontAlgn="base">
                  <a:lnSpc>
                    <a:spcPct val="120000"/>
                  </a:lnSpc>
                  <a:buClr>
                    <a:srgbClr val="993300"/>
                  </a:buClr>
                </a:pPr>
                <a:endParaRPr lang="en-US" altLang="ko-KR" sz="2000" dirty="0"/>
              </a:p>
            </p:txBody>
          </p:sp>
        </mc:Choice>
        <mc:Fallback>
          <p:sp>
            <p:nvSpPr>
              <p:cNvPr id="16" name="내용 개체 틀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1124744"/>
                <a:ext cx="7992888" cy="3600400"/>
              </a:xfrm>
              <a:prstGeom prst="rect">
                <a:avLst/>
              </a:prstGeom>
              <a:blipFill>
                <a:blip r:embed="rId3"/>
                <a:stretch>
                  <a:fillRect l="-686" t="-33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5.2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156176" y="6525344"/>
              <a:ext cx="21306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5.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 b="57697"/>
          <a:stretch>
            <a:fillRect/>
          </a:stretch>
        </p:blipFill>
        <p:spPr bwMode="auto">
          <a:xfrm>
            <a:off x="179512" y="1196752"/>
            <a:ext cx="8748464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5.2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156176" y="6525344"/>
              <a:ext cx="21306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5.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 t="42303" b="2266"/>
          <a:stretch>
            <a:fillRect/>
          </a:stretch>
        </p:blipFill>
        <p:spPr bwMode="auto">
          <a:xfrm>
            <a:off x="179512" y="980728"/>
            <a:ext cx="8748464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5.2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156176" y="6525344"/>
              <a:ext cx="21306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5.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06" y="1700808"/>
            <a:ext cx="9040098" cy="3861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5.2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벡터의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156176" y="6525344"/>
              <a:ext cx="21306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5.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44" y="2328671"/>
            <a:ext cx="3634384" cy="275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5750" y="2355007"/>
            <a:ext cx="4652714" cy="2730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5.3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400" b="1" dirty="0" smtClean="0">
                  <a:solidFill>
                    <a:schemeClr val="tx1"/>
                  </a:solidFill>
                </a:rPr>
                <a:t>MATLAB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156176" y="6525344"/>
              <a:ext cx="21306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5.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908720"/>
            <a:ext cx="7704856" cy="5563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5.3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400" b="1" dirty="0" smtClean="0">
                  <a:solidFill>
                    <a:schemeClr val="tx1"/>
                  </a:solidFill>
                </a:rPr>
                <a:t>MATLAB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156176" y="6525344"/>
              <a:ext cx="21306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5.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8572500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2564904"/>
            <a:ext cx="6229350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5.3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400" b="1" dirty="0" smtClean="0">
                  <a:solidFill>
                    <a:schemeClr val="tx1"/>
                  </a:solidFill>
                </a:rPr>
                <a:t>MATLAB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156176" y="6525344"/>
              <a:ext cx="21306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5.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583" y="908720"/>
            <a:ext cx="8157857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5.3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400" b="1" dirty="0" smtClean="0">
                  <a:solidFill>
                    <a:schemeClr val="tx1"/>
                  </a:solidFill>
                </a:rPr>
                <a:t>MATLAB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156176" y="6525344"/>
              <a:ext cx="21306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5.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7956376" cy="3841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5.3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400" b="1" dirty="0" smtClean="0">
                  <a:solidFill>
                    <a:schemeClr val="tx1"/>
                  </a:solidFill>
                </a:rPr>
                <a:t>MATLAB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156176" y="6525344"/>
              <a:ext cx="21306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5.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484784"/>
            <a:ext cx="5552281" cy="4371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5.3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400" b="1" dirty="0" smtClean="0">
                  <a:solidFill>
                    <a:schemeClr val="tx1"/>
                  </a:solidFill>
                </a:rPr>
                <a:t>MATLAB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에 의한 연산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156176" y="6525344"/>
              <a:ext cx="21306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5.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196752"/>
            <a:ext cx="4950494" cy="3113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5.1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벡터의 개념과 표현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156176" y="6525344"/>
              <a:ext cx="21306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5.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3356992"/>
            <a:ext cx="4048125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내용 개체 틀 3"/>
              <p:cNvSpPr txBox="1">
                <a:spLocks/>
              </p:cNvSpPr>
              <p:nvPr/>
            </p:nvSpPr>
            <p:spPr>
              <a:xfrm>
                <a:off x="539552" y="1124744"/>
                <a:ext cx="7992888" cy="3600400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6213" indent="-176213" fontAlgn="base">
                  <a:lnSpc>
                    <a:spcPct val="120000"/>
                  </a:lnSpc>
                  <a:buClr>
                    <a:srgbClr val="993300"/>
                  </a:buClr>
                </a:pPr>
                <a:r>
                  <a:rPr lang="ko-KR" altLang="en-US" sz="2000" dirty="0" smtClean="0"/>
                  <a:t>두 벡터 </a:t>
                </a:r>
                <a14:m>
                  <m:oMath xmlns:m="http://schemas.openxmlformats.org/officeDocument/2006/math"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𝑃𝑄</m:t>
                    </m:r>
                  </m:oMath>
                </a14:m>
                <a:r>
                  <a:rPr lang="ko-KR" altLang="en-US" sz="2000" dirty="0" smtClean="0"/>
                  <a:t>와 </a:t>
                </a:r>
                <a14:m>
                  <m:oMath xmlns:m="http://schemas.openxmlformats.org/officeDocument/2006/math"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𝑅𝑆</m:t>
                    </m:r>
                  </m:oMath>
                </a14:m>
                <a:r>
                  <a:rPr lang="ko-KR" altLang="en-US" sz="2000" dirty="0" smtClean="0"/>
                  <a:t>가 </a:t>
                </a:r>
                <a:r>
                  <a:rPr lang="ko-KR" altLang="en-US" sz="2000" dirty="0"/>
                  <a:t>똑같은 크기와 방향을 가지면</a:t>
                </a:r>
                <a:r>
                  <a:rPr lang="en-US" altLang="ko-KR" sz="2000" dirty="0"/>
                  <a:t>, </a:t>
                </a:r>
                <a:r>
                  <a:rPr lang="ko-KR" altLang="en-US" sz="2000" dirty="0"/>
                  <a:t>이 두 </a:t>
                </a:r>
                <a:r>
                  <a:rPr lang="ko-KR" altLang="en-US" sz="2000" dirty="0" smtClean="0"/>
                  <a:t>벡터가 어디에 </a:t>
                </a:r>
                <a:r>
                  <a:rPr lang="ko-KR" altLang="en-US" sz="2000" dirty="0"/>
                  <a:t>위치해 있더라도 서로 </a:t>
                </a:r>
                <a:r>
                  <a:rPr lang="ko-KR" altLang="en-US" sz="2000" b="1" dirty="0">
                    <a:solidFill>
                      <a:srgbClr val="00B0F0"/>
                    </a:solidFill>
                  </a:rPr>
                  <a:t>동치</a:t>
                </a:r>
                <a:r>
                  <a:rPr lang="en-US" altLang="ko-KR" sz="2000" b="1" spc="-150" dirty="0">
                    <a:solidFill>
                      <a:srgbClr val="00B0F0"/>
                    </a:solidFill>
                  </a:rPr>
                  <a:t>(equivalent)</a:t>
                </a:r>
                <a:r>
                  <a:rPr lang="ko-KR" altLang="en-US" sz="2000" dirty="0"/>
                  <a:t>라고 한다</a:t>
                </a:r>
                <a:r>
                  <a:rPr lang="en-US" altLang="ko-KR" sz="2000" dirty="0"/>
                  <a:t>.</a:t>
                </a:r>
              </a:p>
              <a:p>
                <a:pPr marL="176213" indent="-176213" fontAlgn="base">
                  <a:lnSpc>
                    <a:spcPct val="120000"/>
                  </a:lnSpc>
                  <a:buClr>
                    <a:srgbClr val="993300"/>
                  </a:buClr>
                </a:pPr>
                <a:r>
                  <a:rPr lang="ko-KR" altLang="en-US" sz="2000" dirty="0" smtClean="0"/>
                  <a:t>이와 </a:t>
                </a:r>
                <a:r>
                  <a:rPr lang="ko-KR" altLang="en-US" sz="2000" dirty="0"/>
                  <a:t>같이 벡터의 시점과 종점의 위치에 관계없이 크기와 </a:t>
                </a:r>
                <a:r>
                  <a:rPr lang="ko-KR" altLang="en-US" sz="2000" dirty="0" err="1" smtClean="0"/>
                  <a:t>방향만을생각할</a:t>
                </a:r>
                <a:r>
                  <a:rPr lang="ko-KR" altLang="en-US" sz="2000" dirty="0" smtClean="0"/>
                  <a:t> </a:t>
                </a:r>
                <a:r>
                  <a:rPr lang="ko-KR" altLang="en-US" sz="2000" dirty="0"/>
                  <a:t>때 이것을 </a:t>
                </a:r>
                <a:r>
                  <a:rPr lang="ko-KR" altLang="en-US" sz="2000" b="1" dirty="0" err="1">
                    <a:solidFill>
                      <a:srgbClr val="00B0F0"/>
                    </a:solidFill>
                  </a:rPr>
                  <a:t>기하벡터</a:t>
                </a:r>
                <a:r>
                  <a:rPr lang="en-US" altLang="ko-KR" sz="2000" b="1" spc="-150" dirty="0">
                    <a:solidFill>
                      <a:srgbClr val="00B0F0"/>
                    </a:solidFill>
                  </a:rPr>
                  <a:t>(geometric vector)</a:t>
                </a:r>
                <a:r>
                  <a:rPr lang="ko-KR" altLang="en-US" sz="2000" dirty="0"/>
                  <a:t>라고 </a:t>
                </a:r>
                <a:r>
                  <a:rPr lang="ko-KR" altLang="en-US" sz="2000" dirty="0" smtClean="0"/>
                  <a:t>부르며 </a:t>
                </a:r>
                <a14:m>
                  <m:oMath xmlns:m="http://schemas.openxmlformats.org/officeDocument/2006/math"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ko-KR" altLang="en-US" sz="2000" dirty="0"/>
                  <a:t>로 나타낸다</a:t>
                </a:r>
                <a:r>
                  <a:rPr lang="en-US" altLang="ko-KR" sz="2000" dirty="0"/>
                  <a:t>.</a:t>
                </a:r>
              </a:p>
              <a:p>
                <a:pPr marL="176213" indent="-176213" fontAlgn="base">
                  <a:lnSpc>
                    <a:spcPct val="120000"/>
                  </a:lnSpc>
                  <a:buClr>
                    <a:srgbClr val="993300"/>
                  </a:buClr>
                </a:pPr>
                <a:endParaRPr lang="en-US" altLang="ko-KR" sz="2000" dirty="0" smtClean="0"/>
              </a:p>
              <a:p>
                <a:pPr marL="176213" indent="-176213" fontAlgn="base">
                  <a:lnSpc>
                    <a:spcPct val="120000"/>
                  </a:lnSpc>
                  <a:buClr>
                    <a:srgbClr val="993300"/>
                  </a:buClr>
                </a:pPr>
                <a:endParaRPr lang="en-US" altLang="ko-KR" sz="2000" dirty="0"/>
              </a:p>
            </p:txBody>
          </p:sp>
        </mc:Choice>
        <mc:Fallback>
          <p:sp>
            <p:nvSpPr>
              <p:cNvPr id="19" name="내용 개체 틀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1124744"/>
                <a:ext cx="7992888" cy="3600400"/>
              </a:xfrm>
              <a:prstGeom prst="rect">
                <a:avLst/>
              </a:prstGeom>
              <a:blipFill>
                <a:blip r:embed="rId3"/>
                <a:stretch>
                  <a:fillRect l="-686" t="-339" r="-7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881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9"/>
          <p:cNvGrpSpPr/>
          <p:nvPr/>
        </p:nvGrpSpPr>
        <p:grpSpPr>
          <a:xfrm>
            <a:off x="107504" y="116632"/>
            <a:ext cx="8928992" cy="6264696"/>
            <a:chOff x="179511" y="908720"/>
            <a:chExt cx="8818885" cy="6264696"/>
          </a:xfrm>
        </p:grpSpPr>
        <p:sp>
          <p:nvSpPr>
            <p:cNvPr id="11" name="양쪽 모서리가 둥근 사각형 10"/>
            <p:cNvSpPr/>
            <p:nvPr/>
          </p:nvSpPr>
          <p:spPr>
            <a:xfrm>
              <a:off x="179511" y="908720"/>
              <a:ext cx="8817839" cy="792088"/>
            </a:xfrm>
            <a:prstGeom prst="round2Same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양쪽 모서리가 둥근 사각형 11"/>
            <p:cNvSpPr/>
            <p:nvPr/>
          </p:nvSpPr>
          <p:spPr>
            <a:xfrm>
              <a:off x="180557" y="1556792"/>
              <a:ext cx="8817839" cy="5616624"/>
            </a:xfrm>
            <a:prstGeom prst="round2SameRect">
              <a:avLst>
                <a:gd name="adj1" fmla="val 3213"/>
                <a:gd name="adj2" fmla="val 4464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77463" y="972017"/>
              <a:ext cx="36243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800" b="1" smtClean="0">
                  <a:solidFill>
                    <a:schemeClr val="bg1"/>
                  </a:solidFill>
                </a:rPr>
                <a:t>벡터의 </a:t>
              </a:r>
              <a:r>
                <a:rPr lang="ko-KR" altLang="en-US" sz="2800" b="1" dirty="0" err="1" smtClean="0">
                  <a:solidFill>
                    <a:schemeClr val="bg1"/>
                  </a:solidFill>
                </a:rPr>
                <a:t>생활속의</a:t>
              </a:r>
              <a:r>
                <a:rPr lang="ko-KR" altLang="en-US" sz="2800" b="1" dirty="0" smtClean="0">
                  <a:solidFill>
                    <a:schemeClr val="bg1"/>
                  </a:solidFill>
                </a:rPr>
                <a:t> 응용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23528" y="1014983"/>
            <a:ext cx="8208912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indent="-263525">
              <a:lnSpc>
                <a:spcPct val="150000"/>
              </a:lnSpc>
              <a:buFont typeface="Wingdings" pitchFamily="2" charset="2"/>
              <a:buChar char="l"/>
            </a:pPr>
            <a:r>
              <a:rPr lang="ko-KR" altLang="en-US" dirty="0" smtClean="0"/>
              <a:t>벡터는 </a:t>
            </a:r>
            <a:r>
              <a:rPr lang="ko-KR" altLang="en-US" dirty="0" smtClean="0"/>
              <a:t>물리학에서 두 물체 사이의 이동이나 상호작용을 나타내는 척도로 매우 중요한 역할을 한다</a:t>
            </a:r>
            <a:r>
              <a:rPr lang="en-US" altLang="ko-KR" dirty="0" smtClean="0"/>
              <a:t>.</a:t>
            </a:r>
          </a:p>
          <a:p>
            <a:pPr marL="263525" indent="-263525">
              <a:lnSpc>
                <a:spcPct val="150000"/>
              </a:lnSpc>
              <a:buFont typeface="Wingdings" pitchFamily="2" charset="2"/>
              <a:buChar char="l"/>
            </a:pPr>
            <a:endParaRPr lang="en-US" altLang="ko-KR" sz="600" dirty="0" smtClean="0"/>
          </a:p>
          <a:p>
            <a:pPr marL="263525" indent="-263525">
              <a:lnSpc>
                <a:spcPct val="150000"/>
              </a:lnSpc>
              <a:buFont typeface="Wingdings" pitchFamily="2" charset="2"/>
              <a:buChar char="l"/>
            </a:pPr>
            <a:r>
              <a:rPr lang="ko-KR" altLang="en-US" dirty="0" smtClean="0"/>
              <a:t>일이나</a:t>
            </a:r>
            <a:r>
              <a:rPr lang="ko-KR" altLang="en-US" spc="-150" dirty="0" smtClean="0"/>
              <a:t> </a:t>
            </a:r>
            <a:r>
              <a:rPr lang="ko-KR" altLang="en-US" dirty="0" smtClean="0"/>
              <a:t>에너지</a:t>
            </a:r>
            <a:r>
              <a:rPr lang="ko-KR" altLang="en-US" spc="-150" dirty="0" smtClean="0"/>
              <a:t> </a:t>
            </a:r>
            <a:r>
              <a:rPr lang="ko-KR" altLang="en-US" dirty="0" smtClean="0"/>
              <a:t>같은</a:t>
            </a:r>
            <a:r>
              <a:rPr lang="ko-KR" altLang="en-US" spc="-150" dirty="0" smtClean="0"/>
              <a:t> </a:t>
            </a:r>
            <a:r>
              <a:rPr lang="ko-KR" altLang="en-US" dirty="0" err="1" smtClean="0"/>
              <a:t>물리량을</a:t>
            </a:r>
            <a:r>
              <a:rPr lang="ko-KR" altLang="en-US" spc="-150" dirty="0" smtClean="0"/>
              <a:t> </a:t>
            </a:r>
            <a:r>
              <a:rPr lang="ko-KR" altLang="en-US" dirty="0" smtClean="0"/>
              <a:t>벡터로</a:t>
            </a:r>
            <a:r>
              <a:rPr lang="ko-KR" altLang="en-US" spc="-150" dirty="0" smtClean="0"/>
              <a:t> </a:t>
            </a:r>
            <a:r>
              <a:rPr lang="ko-KR" altLang="en-US" dirty="0" smtClean="0"/>
              <a:t>나타내어</a:t>
            </a:r>
            <a:r>
              <a:rPr lang="ko-KR" altLang="en-US" spc="-150" dirty="0" smtClean="0"/>
              <a:t> </a:t>
            </a:r>
            <a:r>
              <a:rPr lang="ko-KR" altLang="en-US" dirty="0" smtClean="0"/>
              <a:t>복잡한</a:t>
            </a:r>
            <a:r>
              <a:rPr lang="ko-KR" altLang="en-US" spc="-150" dirty="0" smtClean="0"/>
              <a:t> </a:t>
            </a:r>
            <a:r>
              <a:rPr lang="ko-KR" altLang="en-US" dirty="0" smtClean="0"/>
              <a:t>연산을</a:t>
            </a:r>
            <a:r>
              <a:rPr lang="ko-KR" altLang="en-US" spc="-150" dirty="0" smtClean="0"/>
              <a:t> </a:t>
            </a:r>
            <a:r>
              <a:rPr lang="ko-KR" altLang="en-US" dirty="0" smtClean="0"/>
              <a:t>간편하게</a:t>
            </a:r>
            <a:r>
              <a:rPr lang="ko-KR" altLang="en-US" spc="-150" dirty="0" smtClean="0"/>
              <a:t> </a:t>
            </a:r>
            <a:r>
              <a:rPr lang="ko-KR" altLang="en-US" dirty="0" smtClean="0"/>
              <a:t>할 수 있다</a:t>
            </a:r>
            <a:r>
              <a:rPr lang="en-US" altLang="ko-KR" dirty="0" smtClean="0"/>
              <a:t>.</a:t>
            </a:r>
          </a:p>
          <a:p>
            <a:pPr marL="263525" indent="-263525">
              <a:lnSpc>
                <a:spcPct val="150000"/>
              </a:lnSpc>
              <a:buFont typeface="Wingdings" pitchFamily="2" charset="2"/>
              <a:buChar char="l"/>
            </a:pPr>
            <a:endParaRPr lang="en-US" altLang="ko-KR" sz="600" dirty="0" smtClean="0"/>
          </a:p>
          <a:p>
            <a:pPr marL="263525" indent="-263525">
              <a:lnSpc>
                <a:spcPct val="150000"/>
              </a:lnSpc>
              <a:buFont typeface="Wingdings" pitchFamily="2" charset="2"/>
              <a:buChar char="l"/>
            </a:pPr>
            <a:r>
              <a:rPr lang="ko-KR" altLang="en-US" dirty="0" smtClean="0"/>
              <a:t>자연법칙을 </a:t>
            </a:r>
            <a:r>
              <a:rPr lang="ko-KR" altLang="en-US" dirty="0" smtClean="0"/>
              <a:t>수식으로 표현할 때는 </a:t>
            </a:r>
            <a:r>
              <a:rPr lang="ko-KR" altLang="en-US" dirty="0" err="1" smtClean="0"/>
              <a:t>물리량에</a:t>
            </a:r>
            <a:r>
              <a:rPr lang="ko-KR" altLang="en-US" dirty="0" smtClean="0"/>
              <a:t> 의해 가능한데</a:t>
            </a:r>
            <a:r>
              <a:rPr lang="en-US" altLang="ko-KR" dirty="0" smtClean="0"/>
              <a:t>,</a:t>
            </a:r>
            <a:r>
              <a:rPr lang="en-US" altLang="ko-KR" dirty="0"/>
              <a:t> </a:t>
            </a:r>
            <a:r>
              <a:rPr lang="ko-KR" altLang="en-US" dirty="0" smtClean="0"/>
              <a:t>이것을 벡터와 스칼라를 통해 나타낼 수 있다</a:t>
            </a:r>
            <a:r>
              <a:rPr lang="en-US" altLang="ko-KR" dirty="0" smtClean="0"/>
              <a:t>.</a:t>
            </a:r>
          </a:p>
          <a:p>
            <a:pPr marL="263525" indent="-263525">
              <a:lnSpc>
                <a:spcPct val="150000"/>
              </a:lnSpc>
              <a:buFont typeface="Wingdings" pitchFamily="2" charset="2"/>
              <a:buChar char="l"/>
            </a:pPr>
            <a:endParaRPr lang="en-US" altLang="ko-KR" sz="600" dirty="0" smtClean="0"/>
          </a:p>
          <a:p>
            <a:pPr marL="263525" indent="-263525">
              <a:lnSpc>
                <a:spcPct val="150000"/>
              </a:lnSpc>
              <a:buFont typeface="Wingdings" pitchFamily="2" charset="2"/>
              <a:buChar char="l"/>
            </a:pPr>
            <a:r>
              <a:rPr lang="ko-KR" altLang="en-US" dirty="0" smtClean="0"/>
              <a:t>네트워크를 </a:t>
            </a:r>
            <a:r>
              <a:rPr lang="ko-KR" altLang="en-US" dirty="0" smtClean="0"/>
              <a:t>분석하거나 경로 탐색 등에 중요한 역할을 한다</a:t>
            </a:r>
            <a:r>
              <a:rPr lang="en-US" altLang="ko-KR" dirty="0" smtClean="0"/>
              <a:t>.</a:t>
            </a:r>
          </a:p>
          <a:p>
            <a:pPr marL="263525" indent="-263525">
              <a:lnSpc>
                <a:spcPct val="150000"/>
              </a:lnSpc>
              <a:buFont typeface="Wingdings" pitchFamily="2" charset="2"/>
              <a:buChar char="l"/>
            </a:pPr>
            <a:endParaRPr lang="en-US" altLang="ko-KR" sz="600" dirty="0" smtClean="0"/>
          </a:p>
          <a:p>
            <a:pPr marL="263525" indent="-263525">
              <a:lnSpc>
                <a:spcPct val="150000"/>
              </a:lnSpc>
              <a:buFont typeface="Wingdings" pitchFamily="2" charset="2"/>
              <a:buChar char="l"/>
            </a:pPr>
            <a:r>
              <a:rPr lang="ko-KR" altLang="en-US" dirty="0" smtClean="0"/>
              <a:t>컴퓨터 </a:t>
            </a:r>
            <a:r>
              <a:rPr lang="ko-KR" altLang="en-US" dirty="0" smtClean="0"/>
              <a:t>그래픽에 응용될 수 있다</a:t>
            </a:r>
            <a:r>
              <a:rPr lang="en-US" altLang="ko-KR" dirty="0" smtClean="0"/>
              <a:t>.</a:t>
            </a:r>
          </a:p>
          <a:p>
            <a:pPr marL="263525" indent="-263525">
              <a:lnSpc>
                <a:spcPct val="150000"/>
              </a:lnSpc>
              <a:buFont typeface="Wingdings" pitchFamily="2" charset="2"/>
              <a:buChar char="l"/>
            </a:pPr>
            <a:endParaRPr lang="en-US" altLang="ko-KR" sz="600" dirty="0" smtClean="0"/>
          </a:p>
          <a:p>
            <a:pPr marL="263525" indent="-263525">
              <a:lnSpc>
                <a:spcPct val="150000"/>
              </a:lnSpc>
              <a:buFont typeface="Wingdings" pitchFamily="2" charset="2"/>
              <a:buChar char="l"/>
            </a:pPr>
            <a:r>
              <a:rPr lang="ko-KR" altLang="en-US" dirty="0" smtClean="0"/>
              <a:t>신경망에서의 </a:t>
            </a:r>
            <a:r>
              <a:rPr lang="ko-KR" altLang="en-US" dirty="0"/>
              <a:t>입력과 </a:t>
            </a:r>
            <a:r>
              <a:rPr lang="ko-KR" altLang="en-US" dirty="0" err="1"/>
              <a:t>연결강도</a:t>
            </a:r>
            <a:r>
              <a:rPr lang="ko-KR" altLang="en-US" dirty="0"/>
              <a:t> 등의 변수들을 벡터로 표현하고</a:t>
            </a:r>
            <a:r>
              <a:rPr lang="en-US" altLang="ko-KR" spc="-150" dirty="0"/>
              <a:t>, </a:t>
            </a:r>
            <a:r>
              <a:rPr lang="ko-KR" altLang="en-US" dirty="0"/>
              <a:t>그들 사이의 연산에 </a:t>
            </a:r>
            <a:r>
              <a:rPr lang="ko-KR" altLang="en-US" dirty="0" smtClean="0"/>
              <a:t>응용된다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6" name="양쪽 모서리가 둥근 사각형 15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8" name="양쪽 모서리가 둥근 사각형 17"/>
            <p:cNvSpPr/>
            <p:nvPr/>
          </p:nvSpPr>
          <p:spPr>
            <a:xfrm>
              <a:off x="6156176" y="6525344"/>
              <a:ext cx="21306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5.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9" name="양쪽 모서리가 둥근 사각형 18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0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5.1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벡터의 개념과 표현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156176" y="6525344"/>
              <a:ext cx="21306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5.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3186" r="12395"/>
          <a:stretch>
            <a:fillRect/>
          </a:stretch>
        </p:blipFill>
        <p:spPr bwMode="auto">
          <a:xfrm>
            <a:off x="464634" y="2780928"/>
            <a:ext cx="2667206" cy="3229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10000" r="3750"/>
          <a:stretch>
            <a:fillRect/>
          </a:stretch>
        </p:blipFill>
        <p:spPr bwMode="auto">
          <a:xfrm>
            <a:off x="3435545" y="3178027"/>
            <a:ext cx="5240911" cy="2771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내용 개체 틀 3"/>
              <p:cNvSpPr txBox="1">
                <a:spLocks/>
              </p:cNvSpPr>
              <p:nvPr/>
            </p:nvSpPr>
            <p:spPr>
              <a:xfrm>
                <a:off x="539552" y="1124744"/>
                <a:ext cx="7992888" cy="3600400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6213" indent="-176213" fontAlgn="base">
                  <a:lnSpc>
                    <a:spcPct val="120000"/>
                  </a:lnSpc>
                  <a:buClr>
                    <a:srgbClr val="993300"/>
                  </a:buClr>
                </a:pPr>
                <a:r>
                  <a:rPr lang="ko-KR" altLang="en-US" sz="2000" dirty="0" smtClean="0"/>
                  <a:t>벡터는 좌표로도 나타낼 수 있는데</a:t>
                </a:r>
                <a:r>
                  <a:rPr lang="en-US" altLang="ko-KR" sz="2000" dirty="0" smtClean="0"/>
                  <a:t>,                                       </a:t>
                </a:r>
                <a:r>
                  <a:rPr lang="ko-KR" altLang="en-US" sz="2000" dirty="0" smtClean="0"/>
                  <a:t>가령 </a:t>
                </a:r>
                <a:r>
                  <a:rPr lang="en-US" altLang="ko-KR" sz="2000" dirty="0"/>
                  <a:t>3</a:t>
                </a:r>
                <a:r>
                  <a:rPr lang="ko-KR" altLang="en-US" sz="2000" dirty="0"/>
                  <a:t>차원 공간에서 원점 </a:t>
                </a:r>
                <a:r>
                  <a:rPr lang="en-US" altLang="ko-KR" sz="2000" dirty="0"/>
                  <a:t>(0, 0, 0)</a:t>
                </a:r>
                <a:r>
                  <a:rPr lang="ko-KR" altLang="en-US" sz="2000" dirty="0"/>
                  <a:t>으로부터 </a:t>
                </a:r>
                <a:r>
                  <a:rPr lang="ko-KR" altLang="en-US" sz="2000" dirty="0" err="1" smtClean="0"/>
                  <a:t>좌표상의</a:t>
                </a:r>
                <a:r>
                  <a:rPr lang="ko-KR" altLang="en-US" sz="2000" dirty="0" smtClean="0"/>
                  <a:t> 위치 </a:t>
                </a:r>
                <a14:m>
                  <m:oMath xmlns:m="http://schemas.openxmlformats.org/officeDocument/2006/math"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ko-KR" altLang="en-US" sz="2000" dirty="0" smtClean="0"/>
                  <a:t> 까지 향하는 </a:t>
                </a:r>
                <a:r>
                  <a:rPr lang="ko-KR" altLang="en-US" sz="2000" dirty="0"/>
                  <a:t>벡터를 </a:t>
                </a:r>
                <a:r>
                  <a:rPr lang="ko-KR" altLang="en-US" sz="2000" b="1" dirty="0" err="1">
                    <a:solidFill>
                      <a:srgbClr val="00B0F0"/>
                    </a:solidFill>
                  </a:rPr>
                  <a:t>위치벡터</a:t>
                </a:r>
                <a:r>
                  <a:rPr lang="en-US" altLang="ko-KR" sz="2000" b="1" dirty="0">
                    <a:solidFill>
                      <a:srgbClr val="00B0F0"/>
                    </a:solidFill>
                  </a:rPr>
                  <a:t>(position vector)</a:t>
                </a:r>
                <a:r>
                  <a:rPr lang="ko-KR" altLang="en-US" sz="2000" dirty="0"/>
                  <a:t>라고 부른다</a:t>
                </a:r>
                <a:r>
                  <a:rPr lang="en-US" altLang="ko-KR" sz="2000" dirty="0"/>
                  <a:t>.</a:t>
                </a:r>
              </a:p>
              <a:p>
                <a:pPr marL="176213" indent="-176213" fontAlgn="base">
                  <a:lnSpc>
                    <a:spcPct val="120000"/>
                  </a:lnSpc>
                  <a:buClr>
                    <a:srgbClr val="993300"/>
                  </a:buClr>
                </a:pPr>
                <a:endParaRPr lang="en-US" altLang="ko-KR" sz="2000" dirty="0" smtClean="0"/>
              </a:p>
              <a:p>
                <a:pPr marL="176213" indent="-176213" fontAlgn="base">
                  <a:lnSpc>
                    <a:spcPct val="120000"/>
                  </a:lnSpc>
                  <a:buClr>
                    <a:srgbClr val="993300"/>
                  </a:buClr>
                </a:pPr>
                <a:endParaRPr lang="en-US" altLang="ko-KR" sz="2000" dirty="0"/>
              </a:p>
            </p:txBody>
          </p:sp>
        </mc:Choice>
        <mc:Fallback>
          <p:sp>
            <p:nvSpPr>
              <p:cNvPr id="16" name="내용 개체 틀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1124744"/>
                <a:ext cx="7992888" cy="3600400"/>
              </a:xfrm>
              <a:prstGeom prst="rect">
                <a:avLst/>
              </a:prstGeom>
              <a:blipFill>
                <a:blip r:embed="rId4"/>
                <a:stretch>
                  <a:fillRect l="-686" t="-33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5.1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벡터의 개념과 표현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156176" y="6525344"/>
              <a:ext cx="21306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5.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내용 개체 틀 2"/>
          <p:cNvSpPr txBox="1">
            <a:spLocks/>
          </p:cNvSpPr>
          <p:nvPr/>
        </p:nvSpPr>
        <p:spPr>
          <a:xfrm>
            <a:off x="395536" y="1124744"/>
            <a:ext cx="7776864" cy="5760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en-US" sz="2200" b="1" dirty="0" err="1">
                <a:solidFill>
                  <a:schemeClr val="accent1">
                    <a:lumMod val="50000"/>
                  </a:schemeClr>
                </a:solidFill>
              </a:rPr>
              <a:t>행벡터와</a:t>
            </a:r>
            <a:r>
              <a:rPr lang="ko-KR" altLang="en-US" sz="2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ko-KR" altLang="en-US" sz="2200" b="1" dirty="0" err="1">
                <a:solidFill>
                  <a:schemeClr val="accent1">
                    <a:lumMod val="50000"/>
                  </a:schemeClr>
                </a:solidFill>
              </a:rPr>
              <a:t>열벡터</a:t>
            </a:r>
            <a:endParaRPr lang="ko-KR" altLang="en-US" sz="2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997887"/>
            <a:ext cx="7019527" cy="3417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5.1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벡터의 개념과 표현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156176" y="6525344"/>
              <a:ext cx="21306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5.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024" y="3514686"/>
            <a:ext cx="8676456" cy="292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908720"/>
            <a:ext cx="3701802" cy="2780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4131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5.1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벡터의 개념과 표현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6156176" y="6525344"/>
              <a:ext cx="2130600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5.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4923"/>
            <a:ext cx="9144000" cy="4213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1073</TotalTime>
  <Words>965</Words>
  <Application>Microsoft Office PowerPoint</Application>
  <PresentationFormat>화면 슬라이드 쇼(4:3)</PresentationFormat>
  <Paragraphs>294</Paragraphs>
  <Slides>50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50</vt:i4>
      </vt:variant>
    </vt:vector>
  </HeadingPairs>
  <TitlesOfParts>
    <vt:vector size="56" baseType="lpstr">
      <vt:lpstr>Cambria Math</vt:lpstr>
      <vt:lpstr>나눔고딕 Bold</vt:lpstr>
      <vt:lpstr>Arial</vt:lpstr>
      <vt:lpstr>Wingdings</vt:lpstr>
      <vt:lpstr>맑은 고딕</vt:lpstr>
      <vt:lpstr>Office 테마</vt:lpstr>
      <vt:lpstr>벡터</vt:lpstr>
      <vt:lpstr>벡터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KMB</dc:creator>
  <cp:lastModifiedBy>명하나</cp:lastModifiedBy>
  <cp:revision>178</cp:revision>
  <dcterms:created xsi:type="dcterms:W3CDTF">2013-01-10T07:18:47Z</dcterms:created>
  <dcterms:modified xsi:type="dcterms:W3CDTF">2022-01-20T06:59:22Z</dcterms:modified>
</cp:coreProperties>
</file>