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8"/>
  </p:notesMasterIdLst>
  <p:sldIdLst>
    <p:sldId id="260" r:id="rId2"/>
    <p:sldId id="318" r:id="rId3"/>
    <p:sldId id="342" r:id="rId4"/>
    <p:sldId id="343" r:id="rId5"/>
    <p:sldId id="344" r:id="rId6"/>
    <p:sldId id="345" r:id="rId7"/>
    <p:sldId id="432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433" r:id="rId19"/>
    <p:sldId id="356" r:id="rId20"/>
    <p:sldId id="434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435" r:id="rId30"/>
    <p:sldId id="365" r:id="rId31"/>
    <p:sldId id="436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437" r:id="rId44"/>
    <p:sldId id="377" r:id="rId45"/>
    <p:sldId id="378" r:id="rId46"/>
    <p:sldId id="379" r:id="rId47"/>
    <p:sldId id="380" r:id="rId48"/>
    <p:sldId id="381" r:id="rId49"/>
    <p:sldId id="382" r:id="rId50"/>
    <p:sldId id="438" r:id="rId51"/>
    <p:sldId id="383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6" r:id="rId65"/>
    <p:sldId id="397" r:id="rId66"/>
    <p:sldId id="398" r:id="rId67"/>
    <p:sldId id="439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16" r:id="rId86"/>
    <p:sldId id="417" r:id="rId87"/>
    <p:sldId id="420" r:id="rId88"/>
    <p:sldId id="418" r:id="rId89"/>
    <p:sldId id="419" r:id="rId90"/>
    <p:sldId id="421" r:id="rId91"/>
    <p:sldId id="422" r:id="rId92"/>
    <p:sldId id="423" r:id="rId93"/>
    <p:sldId id="424" r:id="rId94"/>
    <p:sldId id="430" r:id="rId95"/>
    <p:sldId id="425" r:id="rId96"/>
    <p:sldId id="431" r:id="rId97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99"/>
      <p:bold r:id="rId100"/>
    </p:embeddedFont>
    <p:embeddedFont>
      <p:font typeface="나눔고딕 Bold" panose="020B0600000101010101" charset="-127"/>
      <p:regular r:id="rId101"/>
      <p:bold r:id="rId10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13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7" autoAdjust="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orient="horz" pos="1117"/>
        <p:guide pos="2880"/>
        <p:guide pos="158"/>
        <p:guide pos="13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51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" b="5097"/>
          <a:stretch>
            <a:fillRect/>
          </a:stretch>
        </p:blipFill>
        <p:spPr bwMode="auto">
          <a:xfrm>
            <a:off x="1722120" y="222609"/>
            <a:ext cx="7421881" cy="64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선형방정식의 해법과 응용</a:t>
            </a:r>
            <a:endParaRPr lang="ko-KR" altLang="en-US" sz="4800" b="1" spc="-15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04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2604968"/>
            <a:ext cx="6929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선형방정식을 행렬을 이용한 첨가행렬로 바꾼 후</a:t>
            </a:r>
          </a:p>
          <a:p>
            <a:pPr lvl="1"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ko-KR" altLang="en-US" sz="2000" dirty="0" smtClean="0"/>
              <a:t> 행 사다리꼴 형태의 기본 행 연산을 함으로써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보다 </a:t>
            </a:r>
            <a:r>
              <a:rPr lang="ko-KR" altLang="en-US" sz="2000" dirty="0" smtClean="0"/>
              <a:t>편리하게 선형방정식의 해를 구하는 방법과</a:t>
            </a:r>
          </a:p>
          <a:p>
            <a:pPr lvl="1"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ko-KR" sz="2000" dirty="0" smtClean="0"/>
              <a:t> LU-</a:t>
            </a:r>
            <a:r>
              <a:rPr lang="ko-KR" altLang="en-US" sz="2000" dirty="0" err="1" smtClean="0"/>
              <a:t>분해법에</a:t>
            </a:r>
            <a:r>
              <a:rPr lang="ko-KR" altLang="en-US" sz="2000" dirty="0" smtClean="0"/>
              <a:t> 의한 선형방정식의 해법을 알아봄</a:t>
            </a:r>
            <a:endParaRPr lang="en-US" altLang="ko-KR" sz="2000" dirty="0" smtClean="0"/>
          </a:p>
          <a:p>
            <a:pPr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en-US" altLang="ko-KR" sz="2000" dirty="0" smtClean="0"/>
          </a:p>
          <a:p>
            <a:pPr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선형방정식의 응용 부분에서는 선형방정식을 활용하여</a:t>
            </a:r>
            <a:endParaRPr lang="en-US" altLang="ko-KR" sz="2000" dirty="0" smtClean="0"/>
          </a:p>
          <a:p>
            <a:pPr lvl="1">
              <a:lnSpc>
                <a:spcPct val="135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ko-KR" altLang="en-US" sz="2000" dirty="0" smtClean="0"/>
              <a:t> 화학방정식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교통 흐름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마르코프</a:t>
            </a:r>
            <a:r>
              <a:rPr lang="ko-KR" altLang="en-US" sz="2000" dirty="0" smtClean="0"/>
              <a:t> 체인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암호 해독</a:t>
            </a:r>
            <a:r>
              <a:rPr lang="en-US" altLang="ko-KR" sz="2000" dirty="0" smtClean="0"/>
              <a:t>,</a:t>
            </a:r>
            <a:br>
              <a:rPr lang="en-US" altLang="ko-KR" sz="2000" dirty="0" smtClean="0"/>
            </a:br>
            <a:r>
              <a:rPr lang="en-US" altLang="ko-KR" sz="2000" smtClean="0"/>
              <a:t>  </a:t>
            </a:r>
            <a:r>
              <a:rPr lang="ko-KR" altLang="en-US" sz="2000" smtClean="0"/>
              <a:t>키르히호프의</a:t>
            </a:r>
            <a:r>
              <a:rPr lang="ko-KR" altLang="en-US" sz="2000" dirty="0" smtClean="0"/>
              <a:t> </a:t>
            </a:r>
            <a:r>
              <a:rPr lang="ko-KR" altLang="en-US" sz="2000" dirty="0" smtClean="0"/>
              <a:t>법칙 등 다양한 응용들을 살펴봄</a:t>
            </a:r>
            <a:endParaRPr lang="ko-KR" altLang="en-US" sz="20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7982"/>
          <a:stretch>
            <a:fillRect/>
          </a:stretch>
        </p:blipFill>
        <p:spPr bwMode="auto">
          <a:xfrm>
            <a:off x="1547663" y="1628800"/>
            <a:ext cx="7560841" cy="303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4" y="967713"/>
            <a:ext cx="828003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5664" y="980728"/>
            <a:ext cx="8730736" cy="5472608"/>
            <a:chOff x="323528" y="807216"/>
            <a:chExt cx="8730736" cy="5472608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807216"/>
              <a:ext cx="8424936" cy="1925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3922"/>
            <a:stretch>
              <a:fillRect/>
            </a:stretch>
          </p:blipFill>
          <p:spPr bwMode="auto">
            <a:xfrm>
              <a:off x="1979712" y="2751432"/>
              <a:ext cx="7074552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524973" y="1149826"/>
            <a:ext cx="7439515" cy="5015477"/>
            <a:chOff x="1547664" y="1044991"/>
            <a:chExt cx="7272808" cy="4903089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8988"/>
            <a:stretch>
              <a:fillRect/>
            </a:stretch>
          </p:blipFill>
          <p:spPr bwMode="auto">
            <a:xfrm>
              <a:off x="1547664" y="1044991"/>
              <a:ext cx="6912768" cy="238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7072" b="41779"/>
            <a:stretch>
              <a:fillRect/>
            </a:stretch>
          </p:blipFill>
          <p:spPr bwMode="auto">
            <a:xfrm>
              <a:off x="1547664" y="3429000"/>
              <a:ext cx="6912768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5336" b="17322"/>
            <a:stretch>
              <a:fillRect/>
            </a:stretch>
          </p:blipFill>
          <p:spPr bwMode="auto">
            <a:xfrm>
              <a:off x="1907704" y="4221088"/>
              <a:ext cx="6912768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7633"/>
            <a:stretch>
              <a:fillRect/>
            </a:stretch>
          </p:blipFill>
          <p:spPr bwMode="auto">
            <a:xfrm>
              <a:off x="1547664" y="5229200"/>
              <a:ext cx="6912768" cy="71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30296"/>
          <a:stretch>
            <a:fillRect/>
          </a:stretch>
        </p:blipFill>
        <p:spPr bwMode="auto">
          <a:xfrm>
            <a:off x="45328" y="1023240"/>
            <a:ext cx="88378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12988"/>
          <a:stretch>
            <a:fillRect/>
          </a:stretch>
        </p:blipFill>
        <p:spPr bwMode="auto">
          <a:xfrm>
            <a:off x="1043608" y="1484784"/>
            <a:ext cx="7236296" cy="46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-14054" y="1065829"/>
            <a:ext cx="9158054" cy="4997971"/>
            <a:chOff x="-14054" y="908720"/>
            <a:chExt cx="9158054" cy="4997971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51" b="87403"/>
            <a:stretch>
              <a:fillRect/>
            </a:stretch>
          </p:blipFill>
          <p:spPr bwMode="auto">
            <a:xfrm>
              <a:off x="-14054" y="908720"/>
              <a:ext cx="9158054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7296" b="72132"/>
            <a:stretch>
              <a:fillRect/>
            </a:stretch>
          </p:blipFill>
          <p:spPr bwMode="auto">
            <a:xfrm>
              <a:off x="-14054" y="1628800"/>
              <a:ext cx="915805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2566" b="54513"/>
            <a:stretch>
              <a:fillRect/>
            </a:stretch>
          </p:blipFill>
          <p:spPr bwMode="auto">
            <a:xfrm>
              <a:off x="-14054" y="2276872"/>
              <a:ext cx="9158054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011" b="11052"/>
            <a:stretch>
              <a:fillRect/>
            </a:stretch>
          </p:blipFill>
          <p:spPr bwMode="auto">
            <a:xfrm>
              <a:off x="-14054" y="3068960"/>
              <a:ext cx="915805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3647"/>
            <a:stretch>
              <a:fillRect/>
            </a:stretch>
          </p:blipFill>
          <p:spPr bwMode="auto">
            <a:xfrm>
              <a:off x="-14054" y="5517232"/>
              <a:ext cx="9158054" cy="389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37" y="902011"/>
            <a:ext cx="3774999" cy="185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/>
        </p:blipFill>
        <p:spPr bwMode="auto">
          <a:xfrm>
            <a:off x="1850677" y="2725470"/>
            <a:ext cx="6105699" cy="372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2" y="1023240"/>
            <a:ext cx="9144000" cy="558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8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 b="53503"/>
          <a:stretch>
            <a:fillRect/>
          </a:stretch>
        </p:blipFill>
        <p:spPr bwMode="auto">
          <a:xfrm>
            <a:off x="0" y="4293096"/>
            <a:ext cx="9036496" cy="9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그룹 21"/>
          <p:cNvGrpSpPr/>
          <p:nvPr/>
        </p:nvGrpSpPr>
        <p:grpSpPr>
          <a:xfrm>
            <a:off x="0" y="952102"/>
            <a:ext cx="9144000" cy="5357218"/>
            <a:chOff x="0" y="908720"/>
            <a:chExt cx="9144000" cy="5357218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08720"/>
              <a:ext cx="9144000" cy="1085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87614"/>
            <a:stretch>
              <a:fillRect/>
            </a:stretch>
          </p:blipFill>
          <p:spPr bwMode="auto">
            <a:xfrm>
              <a:off x="0" y="1988840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22295" b="40546"/>
            <a:stretch>
              <a:fillRect/>
            </a:stretch>
          </p:blipFill>
          <p:spPr bwMode="auto">
            <a:xfrm>
              <a:off x="0" y="2348880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64409" b="3387"/>
            <a:stretch>
              <a:fillRect/>
            </a:stretch>
          </p:blipFill>
          <p:spPr bwMode="auto">
            <a:xfrm>
              <a:off x="0" y="3356992"/>
              <a:ext cx="9144000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09" b="53933"/>
            <a:stretch>
              <a:fillRect/>
            </a:stretch>
          </p:blipFill>
          <p:spPr bwMode="auto">
            <a:xfrm>
              <a:off x="0" y="4305300"/>
              <a:ext cx="9089454" cy="995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09" t="50562" b="4277"/>
            <a:stretch>
              <a:fillRect/>
            </a:stretch>
          </p:blipFill>
          <p:spPr bwMode="auto">
            <a:xfrm>
              <a:off x="0" y="5289614"/>
              <a:ext cx="9089450" cy="976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585" b="5097"/>
          <a:stretch>
            <a:fillRect/>
          </a:stretch>
        </p:blipFill>
        <p:spPr bwMode="auto">
          <a:xfrm>
            <a:off x="1722120" y="222609"/>
            <a:ext cx="7421881" cy="64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선형방정식의 해법과 응용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04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95736" y="2564905"/>
            <a:ext cx="6696744" cy="371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4.1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가우스 소거법을 이용한 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4.1.1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첨가행렬로의 표현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4.1.2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가우스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조단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소거법에 의한 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4.1.3 LU-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분해법에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의한 선형방정식의 해법</a:t>
            </a: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4.2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선형방정식의 다양한 응용들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여러 가지 응용들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화학방정식에의 응용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교통 흐름에의 응용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4.2.4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마르코프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체인에의 응용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4.2.5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암호 해독에의 응용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4.2.6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키르히호프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법칙에의 응용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4.3 C Program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 의한 선형방정식의 해법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가우스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조단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소거법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5" y="1916832"/>
            <a:ext cx="8142384" cy="26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4992" y="908720"/>
            <a:ext cx="9115519" cy="5594660"/>
            <a:chOff x="64992" y="908720"/>
            <a:chExt cx="9115519" cy="559466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92" y="908720"/>
              <a:ext cx="8948335" cy="214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176" y="2996952"/>
              <a:ext cx="8948335" cy="350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09" y="1367026"/>
            <a:ext cx="8544263" cy="46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51520" y="1268760"/>
            <a:ext cx="8496944" cy="4752528"/>
            <a:chOff x="323528" y="1268760"/>
            <a:chExt cx="8496944" cy="4752528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2258" y="1268760"/>
              <a:ext cx="8358214" cy="1633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910357"/>
              <a:ext cx="8358214" cy="311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340768"/>
            <a:ext cx="8460432" cy="21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2" y="1101896"/>
            <a:ext cx="8603571" cy="423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50824"/>
            <a:ext cx="8786255" cy="401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7513"/>
            <a:ext cx="8886964" cy="472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60" y="1196753"/>
            <a:ext cx="8136904" cy="499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081088"/>
            <a:ext cx="55054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6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97672" y="1013408"/>
            <a:ext cx="8856984" cy="5181392"/>
            <a:chOff x="97672" y="839896"/>
            <a:chExt cx="8856984" cy="518139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77" r="1835"/>
            <a:stretch>
              <a:fillRect/>
            </a:stretch>
          </p:blipFill>
          <p:spPr bwMode="auto">
            <a:xfrm>
              <a:off x="97672" y="839896"/>
              <a:ext cx="8856984" cy="2953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5736" y="4005064"/>
              <a:ext cx="3872162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9328" y="1077034"/>
            <a:ext cx="8886884" cy="3893630"/>
            <a:chOff x="0" y="980728"/>
            <a:chExt cx="9144000" cy="4057310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251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4666" y="3438525"/>
              <a:ext cx="7812360" cy="1599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484784"/>
            <a:ext cx="668425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1" y="1052736"/>
            <a:ext cx="8926211" cy="388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092" y="1412776"/>
            <a:ext cx="7201372" cy="401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680" y="1082232"/>
            <a:ext cx="8820471" cy="477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84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b="61093"/>
          <a:stretch>
            <a:fillRect/>
          </a:stretch>
        </p:blipFill>
        <p:spPr bwMode="auto">
          <a:xfrm>
            <a:off x="216024" y="2708920"/>
            <a:ext cx="88204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25308" t="38907"/>
          <a:stretch>
            <a:fillRect/>
          </a:stretch>
        </p:blipFill>
        <p:spPr bwMode="auto">
          <a:xfrm>
            <a:off x="1285852" y="980728"/>
            <a:ext cx="606039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80" y="5104903"/>
            <a:ext cx="68675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-26680" y="1052737"/>
            <a:ext cx="8847152" cy="4464496"/>
            <a:chOff x="0" y="1279927"/>
            <a:chExt cx="9144000" cy="4597345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79927"/>
              <a:ext cx="9144000" cy="215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1978"/>
            <a:stretch>
              <a:fillRect/>
            </a:stretch>
          </p:blipFill>
          <p:spPr bwMode="auto">
            <a:xfrm>
              <a:off x="307858" y="3368159"/>
              <a:ext cx="8748464" cy="250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6284"/>
            <a:ext cx="9144000" cy="472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85913"/>
            <a:ext cx="51816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5339680" cy="356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-39328" y="1028573"/>
            <a:ext cx="9144000" cy="5467275"/>
            <a:chOff x="0" y="980728"/>
            <a:chExt cx="9144000" cy="5467275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9766"/>
            <a:stretch>
              <a:fillRect/>
            </a:stretch>
          </p:blipFill>
          <p:spPr bwMode="auto">
            <a:xfrm>
              <a:off x="0" y="980728"/>
              <a:ext cx="914400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8322"/>
            <a:stretch>
              <a:fillRect/>
            </a:stretch>
          </p:blipFill>
          <p:spPr bwMode="auto">
            <a:xfrm>
              <a:off x="0" y="2775595"/>
              <a:ext cx="9144000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19878" cy="416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236335" cy="379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1060843"/>
            <a:ext cx="9144000" cy="5032453"/>
            <a:chOff x="0" y="1060843"/>
            <a:chExt cx="9144000" cy="5032453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7830"/>
            <a:stretch>
              <a:fillRect/>
            </a:stretch>
          </p:blipFill>
          <p:spPr bwMode="auto">
            <a:xfrm>
              <a:off x="0" y="1060843"/>
              <a:ext cx="9143999" cy="764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7189" b="77081"/>
            <a:stretch>
              <a:fillRect/>
            </a:stretch>
          </p:blipFill>
          <p:spPr bwMode="auto">
            <a:xfrm>
              <a:off x="1" y="1897619"/>
              <a:ext cx="914399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8648" b="50726"/>
            <a:stretch>
              <a:fillRect/>
            </a:stretch>
          </p:blipFill>
          <p:spPr bwMode="auto">
            <a:xfrm>
              <a:off x="1" y="2257659"/>
              <a:ext cx="9143999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463"/>
            <a:stretch>
              <a:fillRect/>
            </a:stretch>
          </p:blipFill>
          <p:spPr bwMode="auto">
            <a:xfrm>
              <a:off x="0" y="3985851"/>
              <a:ext cx="9143999" cy="2107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6150" b="38120"/>
            <a:stretch>
              <a:fillRect/>
            </a:stretch>
          </p:blipFill>
          <p:spPr bwMode="auto">
            <a:xfrm>
              <a:off x="0" y="3625811"/>
              <a:ext cx="914399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07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064896" cy="511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1"/>
            <a:ext cx="9067611" cy="463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052737"/>
            <a:ext cx="8136905" cy="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r="7566" b="24324"/>
          <a:stretch>
            <a:fillRect/>
          </a:stretch>
        </p:blipFill>
        <p:spPr bwMode="auto">
          <a:xfrm>
            <a:off x="1763688" y="1916832"/>
            <a:ext cx="7344816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140" y="908720"/>
            <a:ext cx="7649332" cy="55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02470"/>
            <a:ext cx="7992888" cy="11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262" y="2420888"/>
            <a:ext cx="8091234" cy="194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00" y="1628800"/>
            <a:ext cx="766630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60496" y="1061202"/>
            <a:ext cx="8765716" cy="5320126"/>
            <a:chOff x="0" y="908720"/>
            <a:chExt cx="8892480" cy="533979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0817" b="55392"/>
            <a:stretch>
              <a:fillRect/>
            </a:stretch>
          </p:blipFill>
          <p:spPr bwMode="auto">
            <a:xfrm>
              <a:off x="0" y="1700808"/>
              <a:ext cx="8892480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3728" y="5085184"/>
              <a:ext cx="3960440" cy="1163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9069" b="13757"/>
            <a:stretch>
              <a:fillRect/>
            </a:stretch>
          </p:blipFill>
          <p:spPr bwMode="auto">
            <a:xfrm>
              <a:off x="0" y="2708920"/>
              <a:ext cx="889248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90703"/>
            <a:stretch>
              <a:fillRect/>
            </a:stretch>
          </p:blipFill>
          <p:spPr bwMode="auto">
            <a:xfrm>
              <a:off x="0" y="4437112"/>
              <a:ext cx="8892480" cy="45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82157"/>
            <a:stretch>
              <a:fillRect/>
            </a:stretch>
          </p:blipFill>
          <p:spPr bwMode="auto">
            <a:xfrm>
              <a:off x="0" y="908720"/>
              <a:ext cx="8892480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2" y="1022100"/>
            <a:ext cx="9144000" cy="517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0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3761"/>
            <a:ext cx="9144000" cy="441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7002"/>
            <a:ext cx="9144000" cy="469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564904"/>
            <a:ext cx="43148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96" y="1029889"/>
            <a:ext cx="8935538" cy="484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9808"/>
            <a:ext cx="8926212" cy="472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6224"/>
            <a:ext cx="9144000" cy="459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40726"/>
            <a:ext cx="9144000" cy="323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6962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063" y="3861048"/>
            <a:ext cx="79724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0" y="1062569"/>
            <a:ext cx="89267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5156"/>
            <a:ext cx="9125537" cy="383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696263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53" y="1095248"/>
            <a:ext cx="8820471" cy="375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47800"/>
            <a:ext cx="48958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6261"/>
            <a:ext cx="9144000" cy="47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58036" y="1268761"/>
            <a:ext cx="8734444" cy="4680520"/>
            <a:chOff x="0" y="450207"/>
            <a:chExt cx="9144001" cy="4899989"/>
          </a:xfrm>
        </p:grpSpPr>
        <p:pic>
          <p:nvPicPr>
            <p:cNvPr id="563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7900"/>
            <a:stretch>
              <a:fillRect/>
            </a:stretch>
          </p:blipFill>
          <p:spPr bwMode="auto">
            <a:xfrm>
              <a:off x="1" y="450207"/>
              <a:ext cx="9144000" cy="746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9841" b="62652"/>
            <a:stretch>
              <a:fillRect/>
            </a:stretch>
          </p:blipFill>
          <p:spPr bwMode="auto">
            <a:xfrm>
              <a:off x="0" y="1196752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4351" b="42811"/>
            <a:stretch>
              <a:fillRect/>
            </a:stretch>
          </p:blipFill>
          <p:spPr bwMode="auto">
            <a:xfrm>
              <a:off x="0" y="2348880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4192"/>
            <a:stretch>
              <a:fillRect/>
            </a:stretch>
          </p:blipFill>
          <p:spPr bwMode="auto">
            <a:xfrm>
              <a:off x="0" y="3140968"/>
              <a:ext cx="9144000" cy="2209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6627"/>
            <a:ext cx="9144000" cy="518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4688" y="1043044"/>
            <a:ext cx="8748464" cy="5069914"/>
            <a:chOff x="109420" y="980728"/>
            <a:chExt cx="9144000" cy="5286780"/>
          </a:xfrm>
        </p:grpSpPr>
        <p:pic>
          <p:nvPicPr>
            <p:cNvPr id="583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420" y="980728"/>
              <a:ext cx="9144000" cy="2556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2705" y="3506990"/>
              <a:ext cx="8502400" cy="2760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2" y="1556793"/>
            <a:ext cx="83348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6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5015"/>
            <a:ext cx="9144000" cy="482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293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2" y="2276776"/>
            <a:ext cx="7947855" cy="152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7416"/>
            <a:ext cx="9143999" cy="45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85024" y="1115591"/>
            <a:ext cx="8748464" cy="4833689"/>
            <a:chOff x="88866" y="1060118"/>
            <a:chExt cx="9144000" cy="5046367"/>
          </a:xfrm>
        </p:grpSpPr>
        <p:pic>
          <p:nvPicPr>
            <p:cNvPr id="624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866" y="1060118"/>
              <a:ext cx="9144000" cy="107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4257"/>
            <a:stretch>
              <a:fillRect/>
            </a:stretch>
          </p:blipFill>
          <p:spPr bwMode="auto">
            <a:xfrm>
              <a:off x="1187624" y="2132856"/>
              <a:ext cx="7704856" cy="397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268791" cy="241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-108520" y="1029888"/>
            <a:ext cx="9144000" cy="5184576"/>
            <a:chOff x="0" y="1124744"/>
            <a:chExt cx="9144000" cy="5184576"/>
          </a:xfrm>
        </p:grpSpPr>
        <p:pic>
          <p:nvPicPr>
            <p:cNvPr id="645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24744"/>
              <a:ext cx="9144000" cy="83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648" y="2121781"/>
              <a:ext cx="7740352" cy="4187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776864" cy="547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다양한 응용들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244408" cy="269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t="1057" b="44361"/>
          <a:stretch>
            <a:fillRect/>
          </a:stretch>
        </p:blipFill>
        <p:spPr bwMode="auto">
          <a:xfrm>
            <a:off x="1187624" y="943429"/>
            <a:ext cx="7633811" cy="550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7461"/>
          <a:stretch>
            <a:fillRect/>
          </a:stretch>
        </p:blipFill>
        <p:spPr bwMode="auto">
          <a:xfrm>
            <a:off x="1187624" y="968821"/>
            <a:ext cx="7573537" cy="42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396" y="951700"/>
            <a:ext cx="7336680" cy="550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7763"/>
            <a:ext cx="7272808" cy="54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-7016" y="846544"/>
            <a:ext cx="9036496" cy="5275025"/>
            <a:chOff x="0" y="980728"/>
            <a:chExt cx="9036496" cy="527502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9388"/>
            <a:stretch>
              <a:fillRect/>
            </a:stretch>
          </p:blipFill>
          <p:spPr bwMode="auto">
            <a:xfrm>
              <a:off x="0" y="980728"/>
              <a:ext cx="9036496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227" b="44620"/>
            <a:stretch>
              <a:fillRect/>
            </a:stretch>
          </p:blipFill>
          <p:spPr bwMode="auto">
            <a:xfrm>
              <a:off x="0" y="3429000"/>
              <a:ext cx="9036496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9072"/>
            <a:stretch>
              <a:fillRect/>
            </a:stretch>
          </p:blipFill>
          <p:spPr bwMode="auto">
            <a:xfrm>
              <a:off x="0" y="3861048"/>
              <a:ext cx="9036496" cy="239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7704856" cy="54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9158" y="894768"/>
            <a:ext cx="7352146" cy="55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752483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7337251" cy="546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7350968" cy="55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702" y="959938"/>
            <a:ext cx="7931794" cy="549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b="18429"/>
          <a:stretch>
            <a:fillRect/>
          </a:stretch>
        </p:blipFill>
        <p:spPr bwMode="auto">
          <a:xfrm>
            <a:off x="1115616" y="1124744"/>
            <a:ext cx="763366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8028384" cy="384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7504" y="2118671"/>
            <a:ext cx="8856984" cy="2390449"/>
            <a:chOff x="0" y="908720"/>
            <a:chExt cx="9144000" cy="2467913"/>
          </a:xfrm>
        </p:grpSpPr>
        <p:pic>
          <p:nvPicPr>
            <p:cNvPr id="788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08720"/>
              <a:ext cx="9144000" cy="2022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7704" y="2996952"/>
              <a:ext cx="6584007" cy="37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636" y="956842"/>
            <a:ext cx="5976664" cy="549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가우스 소거법을 이용한 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8150299" cy="50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980728"/>
            <a:ext cx="9144000" cy="5262745"/>
            <a:chOff x="0" y="980728"/>
            <a:chExt cx="9144000" cy="5262745"/>
          </a:xfrm>
        </p:grpSpPr>
        <p:pic>
          <p:nvPicPr>
            <p:cNvPr id="808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2669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8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3573016"/>
              <a:ext cx="5616624" cy="267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b="55389"/>
          <a:stretch>
            <a:fillRect/>
          </a:stretch>
        </p:blipFill>
        <p:spPr bwMode="auto">
          <a:xfrm>
            <a:off x="1187624" y="836712"/>
            <a:ext cx="776287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3814"/>
          <a:stretch>
            <a:fillRect/>
          </a:stretch>
        </p:blipFill>
        <p:spPr bwMode="auto">
          <a:xfrm>
            <a:off x="1187624" y="942503"/>
            <a:ext cx="7762875" cy="558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3999" cy="506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b="53298"/>
          <a:stretch>
            <a:fillRect/>
          </a:stretch>
        </p:blipFill>
        <p:spPr bwMode="auto">
          <a:xfrm>
            <a:off x="1187624" y="1196752"/>
            <a:ext cx="77057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4.3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spc="-150" dirty="0" smtClean="0">
                  <a:solidFill>
                    <a:schemeClr val="tx1"/>
                  </a:solidFill>
                </a:rPr>
                <a:t>C Program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에 의한 선형방정식의 해법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(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가우스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-</a:t>
              </a:r>
              <a:r>
                <a:rPr lang="ko-KR" altLang="en-US" sz="2400" b="1" spc="-300" dirty="0" err="1" smtClean="0">
                  <a:solidFill>
                    <a:schemeClr val="tx1"/>
                  </a:solidFill>
                </a:rPr>
                <a:t>조단</a:t>
              </a:r>
              <a:r>
                <a:rPr lang="ko-KR" altLang="en-US" sz="2400" b="1" spc="-300" dirty="0" smtClean="0">
                  <a:solidFill>
                    <a:schemeClr val="tx1"/>
                  </a:solidFill>
                </a:rPr>
                <a:t> 소거법</a:t>
              </a:r>
              <a:r>
                <a:rPr lang="en-US" altLang="ko-KR" sz="2400" b="1" spc="-300" dirty="0" smtClean="0">
                  <a:solidFill>
                    <a:schemeClr val="tx1"/>
                  </a:solidFill>
                </a:rPr>
                <a:t>)</a:t>
              </a:r>
              <a:endParaRPr lang="ko-KR" altLang="en-US" sz="2400" b="1" spc="-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7432"/>
          <a:stretch>
            <a:fillRect/>
          </a:stretch>
        </p:blipFill>
        <p:spPr bwMode="auto">
          <a:xfrm>
            <a:off x="1331640" y="1124744"/>
            <a:ext cx="7705725" cy="51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41992" y="972017"/>
              <a:ext cx="4688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선형방정식의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908720"/>
            <a:ext cx="85689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전기회로에서 </a:t>
            </a:r>
            <a:r>
              <a:rPr lang="ko-KR" altLang="en-US" dirty="0" err="1" smtClean="0"/>
              <a:t>키르히호프의</a:t>
            </a:r>
            <a:r>
              <a:rPr lang="ko-KR" altLang="en-US" dirty="0" smtClean="0"/>
              <a:t> 법칙을 이용하여 전류와 전압의 관계를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행렬로 나타냄으로써 그들의 관계를 명확히 구할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복잡한 화학방정식도 선형방정식을 이용하면 비교적 쉽게 풀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레온티에프의</a:t>
            </a:r>
            <a:r>
              <a:rPr lang="ko-KR" altLang="en-US" dirty="0" smtClean="0"/>
              <a:t> 경제 모델과 같이 경제학에도 선형방정식이 많이 응용되고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어떤 도로망에서 시간당 차량이 통과하는 수를 선형방정식으로 </a:t>
            </a:r>
            <a:r>
              <a:rPr lang="ko-KR" altLang="en-US" dirty="0" err="1" smtClean="0"/>
              <a:t>모델링함으로써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ko-KR" altLang="en-US" dirty="0" smtClean="0"/>
              <a:t>  도로의 확장 등에 중요한 자료로 쓸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주어진 벡터에다 적절한 행렬을 곱함으로써 확대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축소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회전 등의 연산이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매우 편리하게 이루어지며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이것을 여러 가지 응용에 널리 활용할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섭취하는 음식의 칼로리와 운동을 통해 소모되는 칼로리들의 관계를 행렬과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</a:t>
            </a:r>
            <a:r>
              <a:rPr lang="ko-KR" altLang="en-US" spc="-150" dirty="0" smtClean="0"/>
              <a:t>선형방정식으로 나타내어 풀 수 있으므로 전문적인 다이어트 관리에 응용될 수 있다</a:t>
            </a:r>
            <a:r>
              <a:rPr lang="en-US" altLang="ko-KR" spc="-150" dirty="0" smtClean="0"/>
              <a:t>.</a:t>
            </a:r>
            <a:endParaRPr lang="ko-KR" altLang="en-US" spc="-150" dirty="0"/>
          </a:p>
        </p:txBody>
      </p:sp>
      <p:grpSp>
        <p:nvGrpSpPr>
          <p:cNvPr id="15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4355976" y="6525344"/>
              <a:ext cx="39308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4.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선형방정식의 해법과 응용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1560</Words>
  <Application>Microsoft Office PowerPoint</Application>
  <PresentationFormat>화면 슬라이드 쇼(4:3)</PresentationFormat>
  <Paragraphs>512</Paragraphs>
  <Slides>96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96</vt:i4>
      </vt:variant>
    </vt:vector>
  </HeadingPairs>
  <TitlesOfParts>
    <vt:vector size="102" baseType="lpstr">
      <vt:lpstr>굴림</vt:lpstr>
      <vt:lpstr>Arial</vt:lpstr>
      <vt:lpstr>맑은 고딕</vt:lpstr>
      <vt:lpstr>Wingdings</vt:lpstr>
      <vt:lpstr>나눔고딕 Bold</vt:lpstr>
      <vt:lpstr>Office 테마</vt:lpstr>
      <vt:lpstr>선형방정식의 해법과 응용</vt:lpstr>
      <vt:lpstr>선형방정식의 해법과 응용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user</cp:lastModifiedBy>
  <cp:revision>140</cp:revision>
  <dcterms:created xsi:type="dcterms:W3CDTF">2013-01-10T07:18:47Z</dcterms:created>
  <dcterms:modified xsi:type="dcterms:W3CDTF">2022-01-20T13:14:03Z</dcterms:modified>
</cp:coreProperties>
</file>