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4"/>
  </p:notesMasterIdLst>
  <p:sldIdLst>
    <p:sldId id="260" r:id="rId2"/>
    <p:sldId id="318" r:id="rId3"/>
    <p:sldId id="342" r:id="rId4"/>
    <p:sldId id="265" r:id="rId5"/>
    <p:sldId id="319" r:id="rId6"/>
    <p:sldId id="320" r:id="rId7"/>
    <p:sldId id="321" r:id="rId8"/>
    <p:sldId id="322" r:id="rId9"/>
    <p:sldId id="463" r:id="rId10"/>
    <p:sldId id="464" r:id="rId11"/>
    <p:sldId id="465" r:id="rId12"/>
    <p:sldId id="466" r:id="rId13"/>
    <p:sldId id="323" r:id="rId14"/>
    <p:sldId id="324" r:id="rId15"/>
    <p:sldId id="325" r:id="rId16"/>
    <p:sldId id="326" r:id="rId17"/>
    <p:sldId id="327" r:id="rId18"/>
    <p:sldId id="467" r:id="rId19"/>
    <p:sldId id="328" r:id="rId20"/>
    <p:sldId id="329" r:id="rId21"/>
    <p:sldId id="330" r:id="rId22"/>
    <p:sldId id="331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6" r:id="rId46"/>
    <p:sldId id="458" r:id="rId47"/>
    <p:sldId id="365" r:id="rId48"/>
    <p:sldId id="370" r:id="rId49"/>
    <p:sldId id="367" r:id="rId50"/>
    <p:sldId id="368" r:id="rId51"/>
    <p:sldId id="369" r:id="rId52"/>
    <p:sldId id="372" r:id="rId53"/>
    <p:sldId id="371" r:id="rId54"/>
    <p:sldId id="459" r:id="rId55"/>
    <p:sldId id="373" r:id="rId56"/>
    <p:sldId id="374" r:id="rId57"/>
    <p:sldId id="375" r:id="rId58"/>
    <p:sldId id="376" r:id="rId59"/>
    <p:sldId id="377" r:id="rId60"/>
    <p:sldId id="381" r:id="rId61"/>
    <p:sldId id="378" r:id="rId62"/>
    <p:sldId id="379" r:id="rId63"/>
    <p:sldId id="380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460" r:id="rId78"/>
    <p:sldId id="395" r:id="rId79"/>
    <p:sldId id="396" r:id="rId80"/>
    <p:sldId id="397" r:id="rId81"/>
    <p:sldId id="461" r:id="rId82"/>
    <p:sldId id="398" r:id="rId83"/>
    <p:sldId id="462" r:id="rId84"/>
    <p:sldId id="399" r:id="rId85"/>
    <p:sldId id="400" r:id="rId86"/>
    <p:sldId id="401" r:id="rId87"/>
    <p:sldId id="402" r:id="rId88"/>
    <p:sldId id="403" r:id="rId89"/>
    <p:sldId id="404" r:id="rId90"/>
    <p:sldId id="405" r:id="rId91"/>
    <p:sldId id="406" r:id="rId92"/>
    <p:sldId id="407" r:id="rId93"/>
    <p:sldId id="408" r:id="rId94"/>
    <p:sldId id="409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418" r:id="rId104"/>
    <p:sldId id="419" r:id="rId105"/>
    <p:sldId id="420" r:id="rId106"/>
    <p:sldId id="421" r:id="rId107"/>
    <p:sldId id="422" r:id="rId108"/>
    <p:sldId id="423" r:id="rId109"/>
    <p:sldId id="424" r:id="rId110"/>
    <p:sldId id="425" r:id="rId111"/>
    <p:sldId id="426" r:id="rId112"/>
    <p:sldId id="427" r:id="rId113"/>
    <p:sldId id="428" r:id="rId114"/>
    <p:sldId id="429" r:id="rId115"/>
    <p:sldId id="430" r:id="rId116"/>
    <p:sldId id="431" r:id="rId117"/>
    <p:sldId id="432" r:id="rId118"/>
    <p:sldId id="433" r:id="rId119"/>
    <p:sldId id="434" r:id="rId120"/>
    <p:sldId id="435" r:id="rId121"/>
    <p:sldId id="436" r:id="rId122"/>
    <p:sldId id="437" r:id="rId123"/>
    <p:sldId id="438" r:id="rId124"/>
    <p:sldId id="439" r:id="rId125"/>
    <p:sldId id="440" r:id="rId126"/>
    <p:sldId id="441" r:id="rId127"/>
    <p:sldId id="442" r:id="rId128"/>
    <p:sldId id="443" r:id="rId129"/>
    <p:sldId id="444" r:id="rId130"/>
    <p:sldId id="445" r:id="rId131"/>
    <p:sldId id="446" r:id="rId132"/>
    <p:sldId id="447" r:id="rId133"/>
    <p:sldId id="448" r:id="rId134"/>
    <p:sldId id="449" r:id="rId135"/>
    <p:sldId id="450" r:id="rId136"/>
    <p:sldId id="451" r:id="rId137"/>
    <p:sldId id="452" r:id="rId138"/>
    <p:sldId id="453" r:id="rId139"/>
    <p:sldId id="454" r:id="rId140"/>
    <p:sldId id="455" r:id="rId141"/>
    <p:sldId id="456" r:id="rId142"/>
    <p:sldId id="457" r:id="rId143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145"/>
      <p:bold r:id="rId146"/>
    </p:embeddedFont>
    <p:embeddedFont>
      <p:font typeface="맑은 고딕" panose="020B0503020000020004" pitchFamily="50" charset="-127"/>
      <p:regular r:id="rId147"/>
      <p:bold r:id="rId148"/>
    </p:embeddedFont>
    <p:embeddedFont>
      <p:font typeface="Cambria Math" panose="02040503050406030204" pitchFamily="18" charset="0"/>
      <p:regular r:id="rId1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04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5" d="100"/>
          <a:sy n="105" d="100"/>
        </p:scale>
        <p:origin x="1350" y="78"/>
      </p:cViewPr>
      <p:guideLst>
        <p:guide orient="horz" pos="2160"/>
        <p:guide pos="2880"/>
        <p:guide pos="204"/>
        <p:guide orient="horz" pos="1071"/>
        <p:guide orient="horz" pos="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33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75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b="5354"/>
          <a:stretch>
            <a:fillRect/>
          </a:stretch>
        </p:blipFill>
        <p:spPr bwMode="auto">
          <a:xfrm>
            <a:off x="1706804" y="215144"/>
            <a:ext cx="7434470" cy="64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03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2428868"/>
            <a:ext cx="6929454" cy="377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행렬식과 관련된 전반적인 논제들을 학습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행렬식의 기본적인 개념과 여인수에 의한 행렬식을 계산함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행렬식에서 기본 행 연산을 통한 행렬식의 계산법을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역행렬의</a:t>
            </a:r>
            <a:r>
              <a:rPr lang="ko-KR" altLang="en-US" dirty="0" smtClean="0"/>
              <a:t> 정의와 성질을 고찰하고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가우스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조단</a:t>
            </a:r>
            <a:r>
              <a:rPr lang="ko-KR" altLang="en-US" dirty="0" smtClean="0"/>
              <a:t> 방법과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수반행렬에 의한 </a:t>
            </a:r>
            <a:r>
              <a:rPr lang="ko-KR" altLang="en-US" dirty="0" err="1" smtClean="0"/>
              <a:t>역행렬을</a:t>
            </a:r>
            <a:r>
              <a:rPr lang="ko-KR" altLang="en-US" dirty="0" smtClean="0"/>
              <a:t> 구하는 방법을 탐구함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역행렬과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크래머의</a:t>
            </a:r>
            <a:r>
              <a:rPr lang="ko-KR" altLang="en-US" dirty="0" smtClean="0"/>
              <a:t> 규칙을 이용한 선형방정식의 해를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구하는 방법을 고찰하고 행렬식을 이용한 응용도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</a:t>
            </a:r>
            <a:r>
              <a:rPr lang="en-US" altLang="ko-KR" spc="-150" dirty="0" smtClean="0"/>
              <a:t>C </a:t>
            </a:r>
            <a:r>
              <a:rPr lang="ko-KR" altLang="en-US" spc="-150" dirty="0" smtClean="0"/>
              <a:t>프로그램과 </a:t>
            </a:r>
            <a:r>
              <a:rPr lang="en-US" altLang="ko-KR" spc="-150" dirty="0" smtClean="0"/>
              <a:t>MATLAB</a:t>
            </a:r>
            <a:r>
              <a:rPr lang="ko-KR" altLang="en-US" spc="-150" dirty="0" smtClean="0"/>
              <a:t>을 통하여 본문에 있는 행렬식</a:t>
            </a:r>
            <a:r>
              <a:rPr lang="en-US" altLang="ko-KR" spc="-150" dirty="0" smtClean="0"/>
              <a:t>, </a:t>
            </a:r>
            <a:r>
              <a:rPr lang="ko-KR" altLang="en-US" spc="-150" dirty="0" err="1" smtClean="0"/>
              <a:t>역행렬</a:t>
            </a:r>
            <a:r>
              <a:rPr lang="en-US" altLang="ko-KR" spc="-150" dirty="0" smtClean="0"/>
              <a:t>,</a:t>
            </a:r>
            <a:br>
              <a:rPr lang="en-US" altLang="ko-KR" spc="-150" dirty="0" smtClean="0"/>
            </a:br>
            <a:r>
              <a:rPr lang="en-US" altLang="ko-KR" spc="-150" dirty="0" smtClean="0"/>
              <a:t>     </a:t>
            </a:r>
            <a:r>
              <a:rPr lang="ko-KR" altLang="en-US" spc="-150" dirty="0" err="1" smtClean="0"/>
              <a:t>크래머의</a:t>
            </a:r>
            <a:r>
              <a:rPr lang="ko-KR" altLang="en-US" spc="-150" dirty="0" smtClean="0"/>
              <a:t> 규칙 등의 결과를 비교하며 실습해 보고 학습함</a:t>
            </a:r>
            <a:endParaRPr lang="ko-KR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6146"/>
            <a:ext cx="7848872" cy="48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23262" cy="320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264696" cy="557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b="48316"/>
          <a:stretch>
            <a:fillRect/>
          </a:stretch>
        </p:blipFill>
        <p:spPr bwMode="auto">
          <a:xfrm>
            <a:off x="1403648" y="908720"/>
            <a:ext cx="7132497" cy="550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2099"/>
          <a:stretch>
            <a:fillRect/>
          </a:stretch>
        </p:blipFill>
        <p:spPr bwMode="auto">
          <a:xfrm>
            <a:off x="1403648" y="1067370"/>
            <a:ext cx="7132497" cy="50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</a:rPr>
                <a:t>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b="55346"/>
          <a:stretch>
            <a:fillRect/>
          </a:stretch>
        </p:blipFill>
        <p:spPr bwMode="auto">
          <a:xfrm>
            <a:off x="1309393" y="1052737"/>
            <a:ext cx="7511079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6577" b="2399"/>
          <a:stretch>
            <a:fillRect/>
          </a:stretch>
        </p:blipFill>
        <p:spPr bwMode="auto">
          <a:xfrm>
            <a:off x="1259632" y="908720"/>
            <a:ext cx="71287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b="54545"/>
          <a:stretch>
            <a:fillRect/>
          </a:stretch>
        </p:blipFill>
        <p:spPr bwMode="auto">
          <a:xfrm>
            <a:off x="1187624" y="980728"/>
            <a:ext cx="772040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6850" b="2234"/>
          <a:stretch>
            <a:fillRect/>
          </a:stretch>
        </p:blipFill>
        <p:spPr bwMode="auto">
          <a:xfrm>
            <a:off x="1259632" y="908720"/>
            <a:ext cx="717158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b="56328"/>
          <a:stretch>
            <a:fillRect/>
          </a:stretch>
        </p:blipFill>
        <p:spPr bwMode="auto">
          <a:xfrm>
            <a:off x="1152525" y="980728"/>
            <a:ext cx="799147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4262" b="11941"/>
          <a:stretch>
            <a:fillRect/>
          </a:stretch>
        </p:blipFill>
        <p:spPr bwMode="auto">
          <a:xfrm>
            <a:off x="1187624" y="1124744"/>
            <a:ext cx="753798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80728"/>
            <a:ext cx="4801716" cy="382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80538"/>
            <a:ext cx="4608512" cy="24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5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235751" y="908720"/>
            <a:ext cx="7584721" cy="5544616"/>
            <a:chOff x="1235751" y="908720"/>
            <a:chExt cx="7584721" cy="56886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9311" b="1303"/>
            <a:stretch>
              <a:fillRect/>
            </a:stretch>
          </p:blipFill>
          <p:spPr bwMode="auto">
            <a:xfrm>
              <a:off x="1282486" y="908720"/>
              <a:ext cx="7537986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272" b="58807"/>
            <a:stretch>
              <a:fillRect/>
            </a:stretch>
          </p:blipFill>
          <p:spPr bwMode="auto">
            <a:xfrm>
              <a:off x="1235751" y="1988840"/>
              <a:ext cx="7584721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3891" b="2464"/>
          <a:stretch>
            <a:fillRect/>
          </a:stretch>
        </p:blipFill>
        <p:spPr bwMode="auto">
          <a:xfrm>
            <a:off x="1237412" y="908720"/>
            <a:ext cx="6790972" cy="55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b="53288"/>
          <a:stretch>
            <a:fillRect/>
          </a:stretch>
        </p:blipFill>
        <p:spPr bwMode="auto">
          <a:xfrm>
            <a:off x="1272208" y="980728"/>
            <a:ext cx="7632848" cy="535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6712" b="2056"/>
          <a:stretch>
            <a:fillRect/>
          </a:stretch>
        </p:blipFill>
        <p:spPr bwMode="auto">
          <a:xfrm>
            <a:off x="1281116" y="908720"/>
            <a:ext cx="7251324" cy="558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b="56417"/>
          <a:stretch>
            <a:fillRect/>
          </a:stretch>
        </p:blipFill>
        <p:spPr bwMode="auto">
          <a:xfrm>
            <a:off x="1121221" y="936104"/>
            <a:ext cx="7915275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4175" b="1952"/>
          <a:stretch>
            <a:fillRect/>
          </a:stretch>
        </p:blipFill>
        <p:spPr bwMode="auto">
          <a:xfrm>
            <a:off x="1228725" y="908720"/>
            <a:ext cx="6727651" cy="556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b="51930"/>
          <a:stretch>
            <a:fillRect/>
          </a:stretch>
        </p:blipFill>
        <p:spPr bwMode="auto">
          <a:xfrm>
            <a:off x="1266825" y="953344"/>
            <a:ext cx="7409631" cy="5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9728" b="1934"/>
          <a:stretch>
            <a:fillRect/>
          </a:stretch>
        </p:blipFill>
        <p:spPr bwMode="auto">
          <a:xfrm>
            <a:off x="1187623" y="908720"/>
            <a:ext cx="7428419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 t="2299" b="2299"/>
          <a:stretch>
            <a:fillRect/>
          </a:stretch>
        </p:blipFill>
        <p:spPr bwMode="auto">
          <a:xfrm>
            <a:off x="1187624" y="881336"/>
            <a:ext cx="6552728" cy="561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" y="1028353"/>
            <a:ext cx="8710643" cy="325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4178027" cy="416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16" y="5352475"/>
            <a:ext cx="6768752" cy="11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8088635" cy="444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5" y="1143794"/>
            <a:ext cx="8531642" cy="509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3312"/>
            <a:ext cx="7303343" cy="520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05036"/>
            <a:ext cx="80867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991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90975"/>
            <a:ext cx="7466409" cy="546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561659" cy="555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77155" y="1124595"/>
            <a:ext cx="7955285" cy="5040709"/>
            <a:chOff x="937195" y="980728"/>
            <a:chExt cx="7955285" cy="5040709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3085"/>
            <a:stretch>
              <a:fillRect/>
            </a:stretch>
          </p:blipFill>
          <p:spPr bwMode="auto">
            <a:xfrm>
              <a:off x="990600" y="980728"/>
              <a:ext cx="7901880" cy="338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4766"/>
            <a:stretch>
              <a:fillRect/>
            </a:stretch>
          </p:blipFill>
          <p:spPr bwMode="auto">
            <a:xfrm>
              <a:off x="937195" y="4335512"/>
              <a:ext cx="7955285" cy="168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926954"/>
            <a:ext cx="6844456" cy="552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r="3500"/>
          <a:stretch>
            <a:fillRect/>
          </a:stretch>
        </p:blipFill>
        <p:spPr bwMode="auto">
          <a:xfrm>
            <a:off x="611560" y="1052736"/>
            <a:ext cx="794156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8622"/>
          <a:stretch>
            <a:fillRect/>
          </a:stretch>
        </p:blipFill>
        <p:spPr bwMode="auto">
          <a:xfrm>
            <a:off x="53784" y="873288"/>
            <a:ext cx="8820472" cy="534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582222" cy="549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46237"/>
            <a:ext cx="7839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6" y="3212976"/>
            <a:ext cx="8435593" cy="254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47677"/>
            <a:ext cx="7317631" cy="54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" y="1143794"/>
            <a:ext cx="8619529" cy="4704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768" y="980728"/>
            <a:ext cx="6112544" cy="542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289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5060032" cy="540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b="43031"/>
          <a:stretch>
            <a:fillRect/>
          </a:stretch>
        </p:blipFill>
        <p:spPr bwMode="auto">
          <a:xfrm>
            <a:off x="0" y="908721"/>
            <a:ext cx="8172400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 t="2492" b="4948"/>
          <a:stretch>
            <a:fillRect/>
          </a:stretch>
        </p:blipFill>
        <p:spPr bwMode="auto">
          <a:xfrm>
            <a:off x="2123728" y="4279900"/>
            <a:ext cx="4176464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62862"/>
          <a:stretch>
            <a:fillRect/>
          </a:stretch>
        </p:blipFill>
        <p:spPr bwMode="auto">
          <a:xfrm>
            <a:off x="0" y="2931790"/>
            <a:ext cx="8172400" cy="136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1" y="975733"/>
            <a:ext cx="8136495" cy="54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4" y="984920"/>
            <a:ext cx="7510611" cy="547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" y="1052737"/>
            <a:ext cx="9144000" cy="5328591"/>
            <a:chOff x="1" y="1052737"/>
            <a:chExt cx="9144000" cy="532859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277298"/>
              <a:ext cx="9144000" cy="5104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2618" y="1052737"/>
              <a:ext cx="6120680" cy="337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1993"/>
            <a:ext cx="8300225" cy="28082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34"/>
          <a:stretch/>
        </p:blipFill>
        <p:spPr>
          <a:xfrm>
            <a:off x="1619672" y="4005064"/>
            <a:ext cx="5328592" cy="2183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85617"/>
            <a:ext cx="4896544" cy="315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01327" y="972017"/>
              <a:ext cx="3978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행렬식의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행렬식의 값이 </a:t>
            </a:r>
            <a:r>
              <a:rPr lang="en-US" altLang="ko-KR" dirty="0" smtClean="0"/>
              <a:t>0</a:t>
            </a:r>
            <a:r>
              <a:rPr lang="ko-KR" altLang="en-US" dirty="0" smtClean="0"/>
              <a:t>인지의 여부를 통해 역행렬을 구할 수 있는지를 즉각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판정할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따라서 제</a:t>
            </a:r>
            <a:r>
              <a:rPr lang="en-US" altLang="ko-KR" dirty="0" smtClean="0"/>
              <a:t>1</a:t>
            </a:r>
            <a:r>
              <a:rPr lang="ko-KR" altLang="en-US" dirty="0" smtClean="0"/>
              <a:t>장과 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장에 기술된 응용 문제들을 빠르고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효율적으로 해결할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pc="-150" dirty="0" smtClean="0"/>
              <a:t> 행렬식을 이용하여 특정한 암세포의 활동을 </a:t>
            </a:r>
            <a:r>
              <a:rPr lang="ko-KR" altLang="en-US" spc="-150" dirty="0" err="1" smtClean="0"/>
              <a:t>모델링하려는</a:t>
            </a:r>
            <a:r>
              <a:rPr lang="ko-KR" altLang="en-US" spc="-150" dirty="0" smtClean="0"/>
              <a:t> 연구가 시도되고 있다</a:t>
            </a:r>
            <a:r>
              <a:rPr lang="en-US" altLang="ko-KR" spc="-15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spc="-15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행렬식을 이용하여 좌표가 주어진 삼각형의 면적을 쉽게 구할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행렬식은 </a:t>
            </a:r>
            <a:r>
              <a:rPr lang="ko-KR" altLang="en-US" dirty="0" err="1" smtClean="0"/>
              <a:t>벡터미적분학에서</a:t>
            </a:r>
            <a:r>
              <a:rPr lang="ko-KR" altLang="en-US" dirty="0" smtClean="0"/>
              <a:t> 체적을 계산하는 데에 쓰일 수 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err="1" smtClean="0"/>
              <a:t>실벡터들로</a:t>
            </a:r>
            <a:r>
              <a:rPr lang="ko-KR" altLang="en-US" dirty="0" smtClean="0"/>
              <a:t> 이루어진 행렬의 행렬식의 절대값은 그 벡터들을 각 변으로 가지는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평행육면체의 체적과 같다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 컴퓨터 보안이나 극비 문서의 보안을 위해 어떤 주어진 메시지를 암호화하는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방법으로는 </a:t>
            </a:r>
            <a:r>
              <a:rPr lang="ko-KR" altLang="en-US" dirty="0" err="1" smtClean="0"/>
              <a:t>정수론과</a:t>
            </a:r>
            <a:r>
              <a:rPr lang="ko-KR" altLang="en-US" dirty="0" smtClean="0"/>
              <a:t> 더불어 행렬이 많이 쓰인다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암호로의 변환에는 행렬의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곱이 쓰이고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전달받은 암호를 해독하기 위해서는 </a:t>
            </a:r>
            <a:r>
              <a:rPr lang="ko-KR" altLang="en-US" dirty="0" err="1" smtClean="0"/>
              <a:t>역행렬이</a:t>
            </a:r>
            <a:r>
              <a:rPr lang="ko-KR" altLang="en-US" dirty="0" smtClean="0"/>
              <a:t> 활용된다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87978"/>
            <a:ext cx="6336704" cy="37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1689"/>
          <a:stretch>
            <a:fillRect/>
          </a:stretch>
        </p:blipFill>
        <p:spPr bwMode="auto">
          <a:xfrm>
            <a:off x="70028" y="1026448"/>
            <a:ext cx="854242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50"/>
          <a:stretch>
            <a:fillRect/>
          </a:stretch>
        </p:blipFill>
        <p:spPr bwMode="auto">
          <a:xfrm>
            <a:off x="56215" y="981872"/>
            <a:ext cx="8520801" cy="495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6" y="2060848"/>
            <a:ext cx="8766021" cy="9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1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7432" y="989084"/>
            <a:ext cx="8460432" cy="4888188"/>
            <a:chOff x="0" y="989084"/>
            <a:chExt cx="9144000" cy="539224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9485"/>
            <a:stretch>
              <a:fillRect/>
            </a:stretch>
          </p:blipFill>
          <p:spPr bwMode="auto">
            <a:xfrm>
              <a:off x="0" y="989084"/>
              <a:ext cx="9144000" cy="1359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9184" r="5866" b="72448"/>
            <a:stretch>
              <a:fillRect/>
            </a:stretch>
          </p:blipFill>
          <p:spPr bwMode="auto">
            <a:xfrm>
              <a:off x="469799" y="4941168"/>
              <a:ext cx="8674201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6282" b="49479"/>
            <a:stretch>
              <a:fillRect/>
            </a:stretch>
          </p:blipFill>
          <p:spPr bwMode="auto">
            <a:xfrm>
              <a:off x="0" y="1916832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6985" b="34935"/>
            <a:stretch>
              <a:fillRect/>
            </a:stretch>
          </p:blipFill>
          <p:spPr bwMode="auto">
            <a:xfrm>
              <a:off x="0" y="2996952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3144" b="2617"/>
            <a:stretch>
              <a:fillRect/>
            </a:stretch>
          </p:blipFill>
          <p:spPr bwMode="auto">
            <a:xfrm>
              <a:off x="0" y="3429000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918" r="6648" b="94689"/>
            <a:stretch>
              <a:fillRect/>
            </a:stretch>
          </p:blipFill>
          <p:spPr bwMode="auto">
            <a:xfrm>
              <a:off x="541807" y="4524722"/>
              <a:ext cx="8602193" cy="34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5354"/>
          <a:stretch>
            <a:fillRect/>
          </a:stretch>
        </p:blipFill>
        <p:spPr bwMode="auto">
          <a:xfrm>
            <a:off x="1706804" y="215144"/>
            <a:ext cx="7434470" cy="64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03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100091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1979712" y="2564905"/>
            <a:ext cx="345638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3.1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행렬식의 개념과 여인수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3.1.1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행렬식의 개념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3.1.2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여인수에 의한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행렬식의 계산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3.2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행렬식의 일반적인 성질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3.2.1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행렬식의 성질들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3.2.2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기본 행 연산을 통한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행렬식의 계산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3.3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역행렬</a:t>
            </a:r>
            <a:endParaRPr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3.3.1 </a:t>
            </a:r>
            <a:r>
              <a:rPr lang="ko-KR" altLang="en-US" sz="1600" spc="-150" dirty="0" err="1" smtClean="0">
                <a:latin typeface="맑은 고딕" pitchFamily="50" charset="-127"/>
                <a:ea typeface="맑은 고딕" pitchFamily="50" charset="-127"/>
              </a:rPr>
              <a:t>역행렬의</a:t>
            </a:r>
            <a:r>
              <a:rPr lang="ko-KR" altLang="en-US" sz="1600" spc="-150" dirty="0" smtClean="0">
                <a:latin typeface="맑은 고딕" pitchFamily="50" charset="-127"/>
                <a:ea typeface="맑은 고딕" pitchFamily="50" charset="-127"/>
              </a:rPr>
              <a:t> 정의와 성질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3.3.2 </a:t>
            </a:r>
            <a:r>
              <a:rPr lang="ko-KR" altLang="en-US" sz="1600" spc="-150" dirty="0" err="1" smtClean="0">
                <a:latin typeface="맑은 고딕" pitchFamily="50" charset="-127"/>
                <a:ea typeface="맑은 고딕" pitchFamily="50" charset="-127"/>
              </a:rPr>
              <a:t>역행렬을</a:t>
            </a:r>
            <a:r>
              <a:rPr lang="ko-KR" altLang="en-US" sz="1600" spc="-150" dirty="0" smtClean="0">
                <a:latin typeface="맑은 고딕" pitchFamily="50" charset="-127"/>
                <a:ea typeface="맑은 고딕" pitchFamily="50" charset="-127"/>
              </a:rPr>
              <a:t> 구하는 방법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3.3.3 </a:t>
            </a:r>
            <a:r>
              <a:rPr lang="ko-KR" altLang="en-US" sz="1600" spc="-150" dirty="0" smtClean="0">
                <a:latin typeface="맑은 고딕" pitchFamily="50" charset="-127"/>
                <a:ea typeface="맑은 고딕" pitchFamily="50" charset="-127"/>
              </a:rPr>
              <a:t>수반행렬에 의한 </a:t>
            </a:r>
            <a:r>
              <a:rPr lang="ko-KR" altLang="en-US" sz="1600" spc="-150" dirty="0" err="1" smtClean="0">
                <a:latin typeface="맑은 고딕" pitchFamily="50" charset="-127"/>
                <a:ea typeface="맑은 고딕" pitchFamily="50" charset="-127"/>
              </a:rPr>
              <a:t>역행렬</a:t>
            </a:r>
            <a:endParaRPr lang="ko-KR" altLang="en-US" sz="14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436096" y="2564904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3.4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.4.1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역행렬을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이용한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선형방정식의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3.4.2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크래머의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규칙을 이용한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선형 방정식의 해법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3.4.3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행렬식의 응용</a:t>
            </a: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3.5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컴퓨터 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3.5.1 C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3.5.2 MATLAB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에 의한 연산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98" t="29848"/>
          <a:stretch>
            <a:fillRect/>
          </a:stretch>
        </p:blipFill>
        <p:spPr bwMode="auto">
          <a:xfrm>
            <a:off x="683568" y="1166896"/>
            <a:ext cx="8100392" cy="485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14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5018"/>
            <a:ext cx="9144000" cy="122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8009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501" b="2476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2564" b="3846"/>
          <a:stretch>
            <a:fillRect/>
          </a:stretch>
        </p:blipFill>
        <p:spPr bwMode="auto">
          <a:xfrm>
            <a:off x="0" y="937295"/>
            <a:ext cx="9144000" cy="550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963" r="1963"/>
          <a:stretch>
            <a:fillRect/>
          </a:stretch>
        </p:blipFill>
        <p:spPr bwMode="auto">
          <a:xfrm>
            <a:off x="0" y="2132856"/>
            <a:ext cx="912373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881653"/>
            <a:ext cx="9105900" cy="56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37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9144000" cy="343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1" y="909911"/>
            <a:ext cx="9144000" cy="5543425"/>
            <a:chOff x="251422" y="881336"/>
            <a:chExt cx="8521858" cy="50862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350" b="86892"/>
            <a:stretch>
              <a:fillRect/>
            </a:stretch>
          </p:blipFill>
          <p:spPr bwMode="auto">
            <a:xfrm>
              <a:off x="251520" y="881336"/>
              <a:ext cx="8521760" cy="67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8406" b="78153"/>
            <a:stretch>
              <a:fillRect/>
            </a:stretch>
          </p:blipFill>
          <p:spPr bwMode="auto">
            <a:xfrm>
              <a:off x="251520" y="1556792"/>
              <a:ext cx="852176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6434" b="42585"/>
            <a:stretch>
              <a:fillRect/>
            </a:stretch>
          </p:blipFill>
          <p:spPr bwMode="auto">
            <a:xfrm>
              <a:off x="251520" y="1772816"/>
              <a:ext cx="8521759" cy="194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1711" b="2461"/>
            <a:stretch>
              <a:fillRect/>
            </a:stretch>
          </p:blipFill>
          <p:spPr bwMode="auto">
            <a:xfrm>
              <a:off x="251422" y="3718058"/>
              <a:ext cx="8521759" cy="224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896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41168"/>
            <a:ext cx="7380312" cy="12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내용 개체 틀 3"/>
          <p:cNvSpPr txBox="1">
            <a:spLocks/>
          </p:cNvSpPr>
          <p:nvPr/>
        </p:nvSpPr>
        <p:spPr>
          <a:xfrm>
            <a:off x="539552" y="3356992"/>
            <a:ext cx="7992888" cy="1440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b="1" dirty="0">
                <a:solidFill>
                  <a:srgbClr val="00B0F0"/>
                </a:solidFill>
              </a:rPr>
              <a:t>행렬식</a:t>
            </a:r>
            <a:r>
              <a:rPr lang="en-US" altLang="ko-KR" sz="2000" b="1" dirty="0">
                <a:solidFill>
                  <a:srgbClr val="00B0F0"/>
                </a:solidFill>
              </a:rPr>
              <a:t>(Determinant, </a:t>
            </a:r>
            <a:r>
              <a:rPr lang="ko-KR" altLang="en-US" sz="2000" b="1" dirty="0">
                <a:solidFill>
                  <a:srgbClr val="00B0F0"/>
                </a:solidFill>
              </a:rPr>
              <a:t>行列式</a:t>
            </a:r>
            <a:r>
              <a:rPr lang="en-US" altLang="ko-KR" sz="2000" b="1" dirty="0">
                <a:solidFill>
                  <a:srgbClr val="00B0F0"/>
                </a:solidFill>
              </a:rPr>
              <a:t>)</a:t>
            </a:r>
            <a:r>
              <a:rPr lang="ko-KR" altLang="en-US" sz="2000" dirty="0"/>
              <a:t>이란 </a:t>
            </a:r>
            <a:r>
              <a:rPr lang="ko-KR" altLang="en-US" sz="2000" dirty="0" err="1"/>
              <a:t>정방행렬</a:t>
            </a:r>
            <a:r>
              <a:rPr lang="ko-KR" altLang="en-US" sz="2000" dirty="0"/>
              <a:t> </a:t>
            </a:r>
            <a:r>
              <a:rPr lang="en-US" altLang="ko-KR" sz="2000" dirty="0"/>
              <a:t>A</a:t>
            </a:r>
            <a:r>
              <a:rPr lang="ko-KR" altLang="en-US" sz="2000" dirty="0"/>
              <a:t>에 하나의 스칼라 값을 대응시키는 함수로써 보통 </a:t>
            </a:r>
            <a:r>
              <a:rPr lang="en-US" altLang="ko-KR" sz="2000" dirty="0" err="1"/>
              <a:t>Det</a:t>
            </a:r>
            <a:r>
              <a:rPr lang="en-US" altLang="ko-KR" sz="2000" dirty="0"/>
              <a:t>(A) </a:t>
            </a:r>
            <a:r>
              <a:rPr lang="ko-KR" altLang="en-US" sz="2000" dirty="0"/>
              <a:t>또는 </a:t>
            </a:r>
            <a:r>
              <a:rPr lang="en-US" altLang="ko-KR" sz="2000" dirty="0"/>
              <a:t>|A|</a:t>
            </a:r>
            <a:r>
              <a:rPr lang="ko-KR" altLang="en-US" sz="2000" dirty="0"/>
              <a:t>로 표시한다</a:t>
            </a:r>
            <a:r>
              <a:rPr lang="en-US" altLang="ko-KR" sz="2000" dirty="0"/>
              <a:t>. n</a:t>
            </a:r>
            <a:r>
              <a:rPr lang="ko-KR" altLang="en-US" sz="2000" dirty="0"/>
              <a:t>차 </a:t>
            </a:r>
            <a:r>
              <a:rPr lang="ko-KR" altLang="en-US" sz="2000" dirty="0" err="1"/>
              <a:t>정방행렬의</a:t>
            </a:r>
            <a:r>
              <a:rPr lang="ko-KR" altLang="en-US" sz="2000" dirty="0"/>
              <a:t> 행렬식을 </a:t>
            </a:r>
            <a:r>
              <a:rPr lang="en-US" altLang="ko-KR" sz="2000" dirty="0"/>
              <a:t>n</a:t>
            </a:r>
            <a:r>
              <a:rPr lang="ko-KR" altLang="en-US" sz="2000" dirty="0"/>
              <a:t>차 </a:t>
            </a:r>
            <a:r>
              <a:rPr lang="ko-KR" altLang="en-US" sz="2000" dirty="0" err="1"/>
              <a:t>행렬식이라고도</a:t>
            </a:r>
            <a:r>
              <a:rPr lang="ko-KR" altLang="en-US" sz="2000" dirty="0"/>
              <a:t> 부른다</a:t>
            </a:r>
            <a:r>
              <a:rPr lang="en-US" altLang="ko-KR" sz="2000" dirty="0"/>
              <a:t>.</a:t>
            </a:r>
            <a:endParaRPr lang="en-US" altLang="ko-K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b="30928"/>
          <a:stretch>
            <a:fillRect/>
          </a:stretch>
        </p:blipFill>
        <p:spPr bwMode="auto">
          <a:xfrm>
            <a:off x="98360" y="1028107"/>
            <a:ext cx="8358214" cy="309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057"/>
            <a:ext cx="9144000" cy="439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7504" y="1501040"/>
            <a:ext cx="8928992" cy="4044767"/>
            <a:chOff x="210988" y="1647825"/>
            <a:chExt cx="10204696" cy="4622651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050" r="2390"/>
            <a:stretch>
              <a:fillRect/>
            </a:stretch>
          </p:blipFill>
          <p:spPr bwMode="auto">
            <a:xfrm>
              <a:off x="210988" y="5013176"/>
              <a:ext cx="10204696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90" r="1751"/>
            <a:stretch>
              <a:fillRect/>
            </a:stretch>
          </p:blipFill>
          <p:spPr bwMode="auto">
            <a:xfrm>
              <a:off x="210988" y="1647825"/>
              <a:ext cx="10204696" cy="356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22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4" y="1016011"/>
            <a:ext cx="8604447" cy="420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953" y="1268760"/>
            <a:ext cx="6659463" cy="388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00" y="5563675"/>
            <a:ext cx="6886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76" y="901864"/>
            <a:ext cx="8926212" cy="38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b="47926"/>
          <a:stretch>
            <a:fillRect/>
          </a:stretch>
        </p:blipFill>
        <p:spPr bwMode="auto">
          <a:xfrm>
            <a:off x="2435178" y="4884787"/>
            <a:ext cx="5904607" cy="12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54182"/>
          <a:stretch>
            <a:fillRect/>
          </a:stretch>
        </p:blipFill>
        <p:spPr bwMode="auto">
          <a:xfrm>
            <a:off x="2195736" y="1556792"/>
            <a:ext cx="6408712" cy="424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일반적인 성질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46627" b="-247"/>
          <a:stretch>
            <a:fillRect/>
          </a:stretch>
        </p:blipFill>
        <p:spPr bwMode="auto">
          <a:xfrm>
            <a:off x="2123728" y="1206237"/>
            <a:ext cx="64087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84011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0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90663" cy="27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291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556792"/>
            <a:ext cx="8174142" cy="396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9" y="983579"/>
            <a:ext cx="8335485" cy="444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-66008" y="990560"/>
            <a:ext cx="9114257" cy="4752528"/>
            <a:chOff x="0" y="1124744"/>
            <a:chExt cx="9114257" cy="4752528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24744"/>
              <a:ext cx="9114257" cy="219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40" y="3312180"/>
              <a:ext cx="7884368" cy="2565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0"/>
          <a:stretch/>
        </p:blipFill>
        <p:spPr>
          <a:xfrm>
            <a:off x="199176" y="1005348"/>
            <a:ext cx="8208912" cy="5263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73666" r="21427"/>
          <a:stretch/>
        </p:blipFill>
        <p:spPr>
          <a:xfrm>
            <a:off x="1763688" y="1196752"/>
            <a:ext cx="576495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00" cy="50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"/>
          <a:stretch/>
        </p:blipFill>
        <p:spPr>
          <a:xfrm>
            <a:off x="395536" y="898888"/>
            <a:ext cx="7632526" cy="491348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92" y="5637858"/>
            <a:ext cx="6131660" cy="8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2974" y="1124744"/>
            <a:ext cx="5794930" cy="276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914" y="4293096"/>
            <a:ext cx="8711930" cy="125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9144000" cy="339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7668343" cy="422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2660"/>
            <a:ext cx="9144000" cy="18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01008"/>
            <a:ext cx="5112568" cy="250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336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6"/>
          <a:stretch/>
        </p:blipFill>
        <p:spPr>
          <a:xfrm>
            <a:off x="270570" y="908720"/>
            <a:ext cx="8578378" cy="422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20" y="4365104"/>
            <a:ext cx="3888432" cy="141560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4"/>
          <a:stretch/>
        </p:blipFill>
        <p:spPr>
          <a:xfrm>
            <a:off x="598858" y="1196752"/>
            <a:ext cx="7759356" cy="28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85"/>
          <a:stretch/>
        </p:blipFill>
        <p:spPr>
          <a:xfrm>
            <a:off x="145604" y="1042895"/>
            <a:ext cx="8280920" cy="5319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5"/>
          <a:stretch/>
        </p:blipFill>
        <p:spPr>
          <a:xfrm>
            <a:off x="179807" y="1196752"/>
            <a:ext cx="8636525" cy="331236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19"/>
          <a:stretch/>
        </p:blipFill>
        <p:spPr>
          <a:xfrm>
            <a:off x="131706" y="4293096"/>
            <a:ext cx="8713149" cy="130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7"/>
          <a:stretch/>
        </p:blipFill>
        <p:spPr>
          <a:xfrm>
            <a:off x="0" y="1214421"/>
            <a:ext cx="8540307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7" y="895003"/>
            <a:ext cx="7200800" cy="5537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수반행렬에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의한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역행렬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구하기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내용 개체 틀 3"/>
              <p:cNvSpPr txBox="1">
                <a:spLocks/>
              </p:cNvSpPr>
              <p:nvPr/>
            </p:nvSpPr>
            <p:spPr>
              <a:xfrm>
                <a:off x="539552" y="1700808"/>
                <a:ext cx="7920880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다음과 같이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ko-KR" altLang="en-US" sz="2000" dirty="0"/>
                  <a:t>의 </a:t>
                </a:r>
                <a:r>
                  <a:rPr lang="ko-KR" altLang="en-US" sz="2000" dirty="0" err="1"/>
                  <a:t>여인수를</a:t>
                </a:r>
                <a:r>
                  <a:rPr lang="ko-KR" altLang="en-US" sz="2000" dirty="0"/>
                  <a:t> 성분으로 가지는 </a:t>
                </a:r>
                <a:r>
                  <a:rPr lang="ko-KR" altLang="en-US" sz="2000" dirty="0" smtClean="0"/>
                  <a:t>행렬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𝐴𝑖𝑗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ko-KR" altLang="en-US" sz="2000" dirty="0" smtClean="0"/>
                  <a:t> 를 행렬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ko-KR" altLang="en-US" sz="2000" dirty="0" smtClean="0"/>
                  <a:t>의 </a:t>
                </a:r>
                <a:r>
                  <a:rPr lang="ko-KR" altLang="en-US" sz="2000" dirty="0" err="1"/>
                  <a:t>여인수</a:t>
                </a:r>
                <a:r>
                  <a:rPr lang="ko-KR" altLang="en-US" sz="2000" dirty="0"/>
                  <a:t> 행렬이라고 할 때 </a:t>
                </a:r>
                <a:r>
                  <a:rPr lang="ko-KR" altLang="en-US" sz="2000" dirty="0" err="1"/>
                  <a:t>여인수</a:t>
                </a:r>
                <a:r>
                  <a:rPr lang="ko-KR" altLang="en-US" sz="2000" dirty="0"/>
                  <a:t> </a:t>
                </a:r>
                <a:r>
                  <a:rPr lang="ko-KR" altLang="en-US" sz="2000" dirty="0" smtClean="0"/>
                  <a:t>행렬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ko-KR" altLang="en-US" sz="2000" dirty="0"/>
                  <a:t>의 </a:t>
                </a:r>
                <a:r>
                  <a:rPr lang="ko-KR" altLang="en-US" sz="2000" dirty="0" err="1" smtClean="0"/>
                  <a:t>전치행렬을</a:t>
                </a:r>
                <a:r>
                  <a:rPr lang="ko-KR" alt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ko-KR" altLang="en-US" sz="2000" dirty="0"/>
                  <a:t>의 </a:t>
                </a:r>
                <a:r>
                  <a:rPr lang="ko-KR" altLang="en-US" sz="2000" b="1" dirty="0" err="1">
                    <a:solidFill>
                      <a:srgbClr val="00B0F0"/>
                    </a:solidFill>
                  </a:rPr>
                  <a:t>수반행렬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</a:t>
                </a:r>
                <a:r>
                  <a:rPr lang="en-US" altLang="ko-KR" sz="2000" b="1" dirty="0" err="1">
                    <a:solidFill>
                      <a:srgbClr val="00B0F0"/>
                    </a:solidFill>
                  </a:rPr>
                  <a:t>Adjugate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 matrix)</a:t>
                </a:r>
                <a:r>
                  <a:rPr lang="ko-KR" altLang="en-US" sz="2000" dirty="0"/>
                  <a:t>이라고 </a:t>
                </a:r>
                <a:r>
                  <a:rPr lang="ko-KR" altLang="en-US" sz="2000" dirty="0" smtClean="0"/>
                  <a:t>하며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𝑨𝒅𝒋</m:t>
                    </m:r>
                    <m:r>
                      <a:rPr lang="en-US" altLang="ko-KR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ko-KR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000" dirty="0" smtClean="0"/>
                  <a:t>와 </a:t>
                </a:r>
                <a:r>
                  <a:rPr lang="ko-KR" altLang="en-US" sz="2000" dirty="0"/>
                  <a:t>같이 나타낸다</a:t>
                </a:r>
                <a:r>
                  <a:rPr lang="en-US" altLang="ko-KR" sz="2000" dirty="0"/>
                  <a:t>.</a:t>
                </a:r>
              </a:p>
            </p:txBody>
          </p:sp>
        </mc:Choice>
        <mc:Fallback xmlns="">
          <p:sp>
            <p:nvSpPr>
              <p:cNvPr id="20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00808"/>
                <a:ext cx="7920880" cy="3600400"/>
              </a:xfrm>
              <a:prstGeom prst="rect">
                <a:avLst/>
              </a:prstGeom>
              <a:blipFill>
                <a:blip r:embed="rId2"/>
                <a:stretch>
                  <a:fillRect l="-693" t="-169" r="-3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3203670"/>
            <a:ext cx="4248472" cy="291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472"/>
          <a:stretch/>
        </p:blipFill>
        <p:spPr bwMode="auto">
          <a:xfrm>
            <a:off x="61848" y="951882"/>
            <a:ext cx="8965504" cy="306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" y="993330"/>
            <a:ext cx="5584184" cy="13129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574"/>
          <a:stretch/>
        </p:blipFill>
        <p:spPr>
          <a:xfrm>
            <a:off x="1763688" y="2060848"/>
            <a:ext cx="5904656" cy="417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6"/>
          <a:stretch/>
        </p:blipFill>
        <p:spPr>
          <a:xfrm>
            <a:off x="1763688" y="908720"/>
            <a:ext cx="6314386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" y="974200"/>
            <a:ext cx="6872749" cy="22354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4"/>
          <a:stretch/>
        </p:blipFill>
        <p:spPr>
          <a:xfrm>
            <a:off x="2051393" y="3209691"/>
            <a:ext cx="5760967" cy="281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9" b="13975"/>
          <a:stretch/>
        </p:blipFill>
        <p:spPr>
          <a:xfrm>
            <a:off x="2074925" y="924092"/>
            <a:ext cx="5161371" cy="5529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" b="9919"/>
          <a:stretch/>
        </p:blipFill>
        <p:spPr>
          <a:xfrm>
            <a:off x="1898179" y="1979315"/>
            <a:ext cx="5328592" cy="430386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5" b="2011"/>
          <a:stretch/>
        </p:blipFill>
        <p:spPr>
          <a:xfrm>
            <a:off x="2364941" y="916791"/>
            <a:ext cx="5371219" cy="1078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46106"/>
            <a:ext cx="9144000" cy="360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9144000" cy="419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5" y="927770"/>
            <a:ext cx="8259536" cy="2967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8" y="888976"/>
            <a:ext cx="8049198" cy="215664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62288"/>
            <a:ext cx="5472608" cy="344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2153"/>
            <a:ext cx="7776864" cy="4662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" y="953297"/>
            <a:ext cx="8980591" cy="50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1767794" y="1052736"/>
            <a:ext cx="6590420" cy="427156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6" y="5350687"/>
            <a:ext cx="7742094" cy="7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/>
          <a:stretch/>
        </p:blipFill>
        <p:spPr>
          <a:xfrm>
            <a:off x="1829985" y="908720"/>
            <a:ext cx="6342415" cy="552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err="1" smtClean="0">
                  <a:solidFill>
                    <a:schemeClr val="tx1"/>
                  </a:solidFill>
                </a:rPr>
                <a:t>역행렬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40" y="1230660"/>
            <a:ext cx="6398892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5192"/>
            <a:ext cx="9144000" cy="116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212976"/>
            <a:ext cx="592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9" y="956345"/>
            <a:ext cx="7110643" cy="4086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04" y="1215802"/>
            <a:ext cx="6679810" cy="322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1"/>
          <a:stretch/>
        </p:blipFill>
        <p:spPr>
          <a:xfrm>
            <a:off x="231420" y="1023417"/>
            <a:ext cx="8056421" cy="463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4"/>
          <a:stretch/>
        </p:blipFill>
        <p:spPr>
          <a:xfrm>
            <a:off x="58388" y="1029494"/>
            <a:ext cx="8780933" cy="20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69" r="1761" b="14470"/>
          <a:stretch>
            <a:fillRect/>
          </a:stretch>
        </p:blipFill>
        <p:spPr bwMode="auto">
          <a:xfrm>
            <a:off x="-1" y="998166"/>
            <a:ext cx="9144001" cy="53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1177517"/>
            <a:ext cx="9144000" cy="4987787"/>
            <a:chOff x="0" y="980728"/>
            <a:chExt cx="9144000" cy="4987787"/>
          </a:xfrm>
        </p:grpSpPr>
        <p:pic>
          <p:nvPicPr>
            <p:cNvPr id="696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9668" b="65585"/>
            <a:stretch>
              <a:fillRect/>
            </a:stretch>
          </p:blipFill>
          <p:spPr bwMode="auto">
            <a:xfrm>
              <a:off x="1" y="2492896"/>
              <a:ext cx="9143999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5079"/>
            <a:stretch>
              <a:fillRect/>
            </a:stretch>
          </p:blipFill>
          <p:spPr bwMode="auto">
            <a:xfrm>
              <a:off x="1" y="980728"/>
              <a:ext cx="9143999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9162" b="37104"/>
            <a:stretch>
              <a:fillRect/>
            </a:stretch>
          </p:blipFill>
          <p:spPr bwMode="auto">
            <a:xfrm>
              <a:off x="0" y="2780928"/>
              <a:ext cx="9143999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456" b="27611"/>
            <a:stretch>
              <a:fillRect/>
            </a:stretch>
          </p:blipFill>
          <p:spPr bwMode="auto">
            <a:xfrm>
              <a:off x="1" y="4221088"/>
              <a:ext cx="914399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7136"/>
            <a:stretch>
              <a:fillRect/>
            </a:stretch>
          </p:blipFill>
          <p:spPr bwMode="auto">
            <a:xfrm>
              <a:off x="1" y="4581128"/>
              <a:ext cx="9143999" cy="1387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78373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8"/>
          <a:stretch/>
        </p:blipFill>
        <p:spPr>
          <a:xfrm>
            <a:off x="186165" y="865287"/>
            <a:ext cx="8513105" cy="422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2"/>
          <a:stretch/>
        </p:blipFill>
        <p:spPr>
          <a:xfrm>
            <a:off x="164657" y="1177702"/>
            <a:ext cx="8875461" cy="20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961678"/>
            <a:ext cx="7470269" cy="102716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5"/>
          <a:stretch/>
        </p:blipFill>
        <p:spPr>
          <a:xfrm>
            <a:off x="2017671" y="1963859"/>
            <a:ext cx="6661936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7"/>
          <a:stretch/>
        </p:blipFill>
        <p:spPr>
          <a:xfrm>
            <a:off x="1835696" y="1412776"/>
            <a:ext cx="6660037" cy="30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2" y="908720"/>
            <a:ext cx="8309487" cy="386609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71"/>
          <a:stretch/>
        </p:blipFill>
        <p:spPr>
          <a:xfrm>
            <a:off x="1707281" y="4928015"/>
            <a:ext cx="6887864" cy="721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8"/>
          <a:stretch/>
        </p:blipFill>
        <p:spPr>
          <a:xfrm>
            <a:off x="1589899" y="1293143"/>
            <a:ext cx="7518605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2" y="866385"/>
            <a:ext cx="7052899" cy="20204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" b="58242"/>
          <a:stretch/>
        </p:blipFill>
        <p:spPr>
          <a:xfrm>
            <a:off x="2145898" y="3068960"/>
            <a:ext cx="6213016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9"/>
          <a:stretch/>
        </p:blipFill>
        <p:spPr>
          <a:xfrm>
            <a:off x="1835696" y="1325910"/>
            <a:ext cx="6451080" cy="4779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6"/>
          <a:stretch/>
        </p:blipFill>
        <p:spPr>
          <a:xfrm>
            <a:off x="261045" y="965870"/>
            <a:ext cx="8299577" cy="4463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해법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t="59395" b="1"/>
          <a:stretch/>
        </p:blipFill>
        <p:spPr>
          <a:xfrm>
            <a:off x="1151800" y="1664804"/>
            <a:ext cx="7022841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행렬식의 개념과 여인수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58622" cy="519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9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b="46740"/>
          <a:stretch>
            <a:fillRect/>
          </a:stretch>
        </p:blipFill>
        <p:spPr bwMode="auto">
          <a:xfrm>
            <a:off x="899592" y="1052736"/>
            <a:ext cx="79248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2520" b="137"/>
          <a:stretch>
            <a:fillRect/>
          </a:stretch>
        </p:blipFill>
        <p:spPr bwMode="auto">
          <a:xfrm>
            <a:off x="899592" y="1124744"/>
            <a:ext cx="79248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b="56192"/>
          <a:stretch>
            <a:fillRect/>
          </a:stretch>
        </p:blipFill>
        <p:spPr bwMode="auto">
          <a:xfrm>
            <a:off x="899592" y="980728"/>
            <a:ext cx="786765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43808" b="22448"/>
          <a:stretch>
            <a:fillRect/>
          </a:stretch>
        </p:blipFill>
        <p:spPr bwMode="auto">
          <a:xfrm>
            <a:off x="899592" y="1412776"/>
            <a:ext cx="786765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011113" y="1124744"/>
            <a:ext cx="7924800" cy="5184576"/>
            <a:chOff x="1011113" y="980728"/>
            <a:chExt cx="7924800" cy="518457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8144" b="-640"/>
            <a:stretch>
              <a:fillRect/>
            </a:stretch>
          </p:blipFill>
          <p:spPr bwMode="auto">
            <a:xfrm>
              <a:off x="1024830" y="980728"/>
              <a:ext cx="7867650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504" b="69759"/>
            <a:stretch>
              <a:fillRect/>
            </a:stretch>
          </p:blipFill>
          <p:spPr bwMode="auto">
            <a:xfrm>
              <a:off x="1011113" y="3414389"/>
              <a:ext cx="7924800" cy="275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t="31308" b="1744"/>
          <a:stretch>
            <a:fillRect/>
          </a:stretch>
        </p:blipFill>
        <p:spPr bwMode="auto">
          <a:xfrm>
            <a:off x="1471736" y="976339"/>
            <a:ext cx="6772672" cy="54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216024" y="952145"/>
            <a:ext cx="7956376" cy="5501191"/>
            <a:chOff x="0" y="908720"/>
            <a:chExt cx="8604448" cy="5949280"/>
          </a:xfrm>
        </p:grpSpPr>
        <p:pic>
          <p:nvPicPr>
            <p:cNvPr id="808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240" b="53337"/>
            <a:stretch>
              <a:fillRect/>
            </a:stretch>
          </p:blipFill>
          <p:spPr bwMode="auto">
            <a:xfrm>
              <a:off x="0" y="908720"/>
              <a:ext cx="8388424" cy="777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8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86776"/>
            <a:stretch>
              <a:fillRect/>
            </a:stretch>
          </p:blipFill>
          <p:spPr bwMode="auto">
            <a:xfrm>
              <a:off x="1619672" y="2357420"/>
              <a:ext cx="6984776" cy="63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0714" b="7859"/>
            <a:stretch>
              <a:fillRect/>
            </a:stretch>
          </p:blipFill>
          <p:spPr bwMode="auto">
            <a:xfrm>
              <a:off x="0" y="1700808"/>
              <a:ext cx="8388424" cy="60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1231"/>
            <a:stretch>
              <a:fillRect/>
            </a:stretch>
          </p:blipFill>
          <p:spPr bwMode="auto">
            <a:xfrm>
              <a:off x="1619672" y="3048566"/>
              <a:ext cx="6984776" cy="3809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7144283" cy="38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13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3.5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3.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667004" cy="532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1664</Words>
  <Application>Microsoft Office PowerPoint</Application>
  <PresentationFormat>화면 슬라이드 쇼(4:3)</PresentationFormat>
  <Paragraphs>748</Paragraphs>
  <Slides>142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142</vt:i4>
      </vt:variant>
    </vt:vector>
  </HeadingPairs>
  <TitlesOfParts>
    <vt:vector size="148" baseType="lpstr">
      <vt:lpstr>Wingdings</vt:lpstr>
      <vt:lpstr>나눔고딕 Bold</vt:lpstr>
      <vt:lpstr>맑은 고딕</vt:lpstr>
      <vt:lpstr>Cambria Math</vt:lpstr>
      <vt:lpstr>Arial</vt:lpstr>
      <vt:lpstr>Office 테마</vt:lpstr>
      <vt:lpstr>행렬식</vt:lpstr>
      <vt:lpstr>행렬식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144</cp:revision>
  <dcterms:created xsi:type="dcterms:W3CDTF">2013-01-10T07:18:47Z</dcterms:created>
  <dcterms:modified xsi:type="dcterms:W3CDTF">2022-01-21T00:39:05Z</dcterms:modified>
</cp:coreProperties>
</file>