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9"/>
  </p:notesMasterIdLst>
  <p:sldIdLst>
    <p:sldId id="260" r:id="rId2"/>
    <p:sldId id="318" r:id="rId3"/>
    <p:sldId id="265" r:id="rId4"/>
    <p:sldId id="472" r:id="rId5"/>
    <p:sldId id="473" r:id="rId6"/>
    <p:sldId id="474" r:id="rId7"/>
    <p:sldId id="319" r:id="rId8"/>
    <p:sldId id="475" r:id="rId9"/>
    <p:sldId id="330" r:id="rId10"/>
    <p:sldId id="320" r:id="rId11"/>
    <p:sldId id="321" r:id="rId12"/>
    <p:sldId id="322" r:id="rId13"/>
    <p:sldId id="479" r:id="rId14"/>
    <p:sldId id="323" r:id="rId15"/>
    <p:sldId id="324" r:id="rId16"/>
    <p:sldId id="325" r:id="rId17"/>
    <p:sldId id="326" r:id="rId18"/>
    <p:sldId id="327" r:id="rId19"/>
    <p:sldId id="467" r:id="rId20"/>
    <p:sldId id="468" r:id="rId21"/>
    <p:sldId id="328" r:id="rId22"/>
    <p:sldId id="469" r:id="rId23"/>
    <p:sldId id="329" r:id="rId24"/>
    <p:sldId id="476" r:id="rId25"/>
    <p:sldId id="331" r:id="rId26"/>
    <p:sldId id="332" r:id="rId27"/>
    <p:sldId id="333" r:id="rId28"/>
    <p:sldId id="334" r:id="rId29"/>
    <p:sldId id="335" r:id="rId30"/>
    <p:sldId id="336" r:id="rId31"/>
    <p:sldId id="337" r:id="rId32"/>
    <p:sldId id="338" r:id="rId33"/>
    <p:sldId id="339" r:id="rId34"/>
    <p:sldId id="340" r:id="rId35"/>
    <p:sldId id="341" r:id="rId36"/>
    <p:sldId id="342" r:id="rId37"/>
    <p:sldId id="343" r:id="rId38"/>
    <p:sldId id="344" r:id="rId39"/>
    <p:sldId id="345" r:id="rId40"/>
    <p:sldId id="346" r:id="rId41"/>
    <p:sldId id="347" r:id="rId42"/>
    <p:sldId id="348" r:id="rId43"/>
    <p:sldId id="349" r:id="rId44"/>
    <p:sldId id="350" r:id="rId45"/>
    <p:sldId id="351" r:id="rId46"/>
    <p:sldId id="360" r:id="rId47"/>
    <p:sldId id="361" r:id="rId48"/>
    <p:sldId id="378" r:id="rId49"/>
    <p:sldId id="362" r:id="rId50"/>
    <p:sldId id="363" r:id="rId51"/>
    <p:sldId id="364" r:id="rId52"/>
    <p:sldId id="365" r:id="rId53"/>
    <p:sldId id="366" r:id="rId54"/>
    <p:sldId id="367" r:id="rId55"/>
    <p:sldId id="368" r:id="rId56"/>
    <p:sldId id="484" r:id="rId57"/>
    <p:sldId id="369" r:id="rId58"/>
    <p:sldId id="370" r:id="rId59"/>
    <p:sldId id="371" r:id="rId60"/>
    <p:sldId id="372" r:id="rId61"/>
    <p:sldId id="373" r:id="rId62"/>
    <p:sldId id="480" r:id="rId63"/>
    <p:sldId id="374" r:id="rId64"/>
    <p:sldId id="375" r:id="rId65"/>
    <p:sldId id="376" r:id="rId66"/>
    <p:sldId id="384" r:id="rId67"/>
    <p:sldId id="392" r:id="rId68"/>
    <p:sldId id="393" r:id="rId69"/>
    <p:sldId id="394" r:id="rId70"/>
    <p:sldId id="395" r:id="rId71"/>
    <p:sldId id="396" r:id="rId72"/>
    <p:sldId id="397" r:id="rId73"/>
    <p:sldId id="398" r:id="rId74"/>
    <p:sldId id="399" r:id="rId75"/>
    <p:sldId id="400" r:id="rId76"/>
    <p:sldId id="401" r:id="rId77"/>
    <p:sldId id="402" r:id="rId78"/>
    <p:sldId id="403" r:id="rId79"/>
    <p:sldId id="404" r:id="rId80"/>
    <p:sldId id="405" r:id="rId81"/>
    <p:sldId id="406" r:id="rId82"/>
    <p:sldId id="407" r:id="rId83"/>
    <p:sldId id="408" r:id="rId84"/>
    <p:sldId id="409" r:id="rId85"/>
    <p:sldId id="410" r:id="rId86"/>
    <p:sldId id="411" r:id="rId87"/>
    <p:sldId id="470" r:id="rId88"/>
    <p:sldId id="412" r:id="rId89"/>
    <p:sldId id="413" r:id="rId90"/>
    <p:sldId id="414" r:id="rId91"/>
    <p:sldId id="415" r:id="rId92"/>
    <p:sldId id="416" r:id="rId93"/>
    <p:sldId id="417" r:id="rId94"/>
    <p:sldId id="418" r:id="rId95"/>
    <p:sldId id="419" r:id="rId96"/>
    <p:sldId id="420" r:id="rId97"/>
    <p:sldId id="431" r:id="rId98"/>
    <p:sldId id="432" r:id="rId99"/>
    <p:sldId id="433" r:id="rId100"/>
    <p:sldId id="434" r:id="rId101"/>
    <p:sldId id="435" r:id="rId102"/>
    <p:sldId id="436" r:id="rId103"/>
    <p:sldId id="437" r:id="rId104"/>
    <p:sldId id="438" r:id="rId105"/>
    <p:sldId id="439" r:id="rId106"/>
    <p:sldId id="440" r:id="rId107"/>
    <p:sldId id="441" r:id="rId108"/>
    <p:sldId id="442" r:id="rId109"/>
    <p:sldId id="443" r:id="rId110"/>
    <p:sldId id="444" r:id="rId111"/>
    <p:sldId id="445" r:id="rId112"/>
    <p:sldId id="449" r:id="rId113"/>
    <p:sldId id="448" r:id="rId114"/>
    <p:sldId id="446" r:id="rId115"/>
    <p:sldId id="447" r:id="rId116"/>
    <p:sldId id="450" r:id="rId117"/>
    <p:sldId id="451" r:id="rId118"/>
    <p:sldId id="452" r:id="rId119"/>
    <p:sldId id="482" r:id="rId120"/>
    <p:sldId id="483" r:id="rId121"/>
    <p:sldId id="453" r:id="rId122"/>
    <p:sldId id="454" r:id="rId123"/>
    <p:sldId id="455" r:id="rId124"/>
    <p:sldId id="456" r:id="rId125"/>
    <p:sldId id="457" r:id="rId126"/>
    <p:sldId id="458" r:id="rId127"/>
    <p:sldId id="459" r:id="rId128"/>
    <p:sldId id="460" r:id="rId129"/>
    <p:sldId id="465" r:id="rId130"/>
    <p:sldId id="461" r:id="rId131"/>
    <p:sldId id="462" r:id="rId132"/>
    <p:sldId id="463" r:id="rId133"/>
    <p:sldId id="464" r:id="rId134"/>
    <p:sldId id="466" r:id="rId135"/>
    <p:sldId id="477" r:id="rId136"/>
    <p:sldId id="478" r:id="rId137"/>
    <p:sldId id="471" r:id="rId138"/>
  </p:sldIdLst>
  <p:sldSz cx="9144000" cy="6858000" type="screen4x3"/>
  <p:notesSz cx="6858000" cy="9144000"/>
  <p:embeddedFontLst>
    <p:embeddedFont>
      <p:font typeface="나눔고딕 Bold" panose="020D0804000000000000" pitchFamily="50" charset="-127"/>
      <p:regular r:id="rId140"/>
      <p:bold r:id="rId141"/>
    </p:embeddedFont>
    <p:embeddedFont>
      <p:font typeface="맑은 고딕" panose="020B0503020000020004" pitchFamily="50" charset="-127"/>
      <p:regular r:id="rId142"/>
      <p:bold r:id="rId143"/>
    </p:embeddedFont>
    <p:embeddedFont>
      <p:font typeface="Cambria Math" panose="02040503050406030204" pitchFamily="18" charset="0"/>
      <p:regular r:id="rId14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071" userDrawn="1">
          <p15:clr>
            <a:srgbClr val="A4A3A4"/>
          </p15:clr>
        </p15:guide>
        <p15:guide id="4" pos="24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9900"/>
    <a:srgbClr val="541C00"/>
    <a:srgbClr val="CC9900"/>
    <a:srgbClr val="969696"/>
    <a:srgbClr val="008000"/>
    <a:srgbClr val="FF3300"/>
    <a:srgbClr val="FF6600"/>
    <a:srgbClr val="ADADAD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E171933-4619-4E11-9A3F-F7608DF75F80}" styleName="보통 스타일 1 - 강조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87" autoAdjust="0"/>
    <p:restoredTop sz="94660"/>
  </p:normalViewPr>
  <p:slideViewPr>
    <p:cSldViewPr>
      <p:cViewPr varScale="1">
        <p:scale>
          <a:sx n="105" d="100"/>
          <a:sy n="105" d="100"/>
        </p:scale>
        <p:origin x="1350" y="78"/>
      </p:cViewPr>
      <p:guideLst>
        <p:guide orient="horz" pos="2160"/>
        <p:guide pos="2880"/>
        <p:guide orient="horz" pos="1071"/>
        <p:guide pos="24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font" Target="fonts/font1.fntdata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font" Target="fonts/font2.fntdata"/><Relationship Id="rId14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font" Target="fonts/font3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font" Target="fonts/font4.fntdata"/><Relationship Id="rId14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5355BB-21C3-4058-84B2-F9142307C77B}" type="datetimeFigureOut">
              <a:rPr lang="ko-KR" altLang="en-US" smtClean="0"/>
              <a:pPr/>
              <a:t>2022-01-21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BB3ED6-F704-493E-B0CD-E4C630B84DB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1840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B3ED6-F704-493E-B0CD-E4C630B84DB8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B3ED6-F704-493E-B0CD-E4C630B84DB8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AB0-2067-4F9C-8354-0F7AD259C8AA}" type="datetimeFigureOut">
              <a:rPr lang="ko-KR" altLang="en-US" smtClean="0"/>
              <a:pPr/>
              <a:t>2022-01-21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440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b="4717"/>
          <a:stretch>
            <a:fillRect/>
          </a:stretch>
        </p:blipFill>
        <p:spPr bwMode="auto">
          <a:xfrm>
            <a:off x="1714481" y="214290"/>
            <a:ext cx="7429520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857356" y="285728"/>
            <a:ext cx="6758006" cy="1143000"/>
          </a:xfrm>
        </p:spPr>
        <p:txBody>
          <a:bodyPr>
            <a:normAutofit/>
          </a:bodyPr>
          <a:lstStyle/>
          <a:p>
            <a:pPr algn="l"/>
            <a:r>
              <a:rPr lang="ko-KR" altLang="en-US" sz="4800" b="1" dirty="0" smtClean="0">
                <a:solidFill>
                  <a:schemeClr val="bg1"/>
                </a:solidFill>
              </a:rPr>
              <a:t>행렬</a:t>
            </a:r>
            <a:endParaRPr lang="ko-KR" altLang="en-US" sz="4800" b="1" dirty="0">
              <a:solidFill>
                <a:schemeClr val="bg1"/>
              </a:solidFill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1928826" y="2000240"/>
            <a:ext cx="7215206" cy="4429156"/>
          </a:xfrm>
          <a:prstGeom prst="roundRect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ko-KR" altLang="en-US" dirty="0"/>
          </a:p>
        </p:txBody>
      </p:sp>
      <p:grpSp>
        <p:nvGrpSpPr>
          <p:cNvPr id="14" name="그룹 13"/>
          <p:cNvGrpSpPr/>
          <p:nvPr/>
        </p:nvGrpSpPr>
        <p:grpSpPr>
          <a:xfrm>
            <a:off x="2643174" y="1714488"/>
            <a:ext cx="1214445" cy="601498"/>
            <a:chOff x="2285984" y="3302573"/>
            <a:chExt cx="861137" cy="426509"/>
          </a:xfrm>
        </p:grpSpPr>
        <p:sp>
          <p:nvSpPr>
            <p:cNvPr id="9" name="타원 8"/>
            <p:cNvSpPr/>
            <p:nvPr/>
          </p:nvSpPr>
          <p:spPr>
            <a:xfrm>
              <a:off x="2285984" y="3302573"/>
              <a:ext cx="426509" cy="42650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>
                <a:latin typeface="+mn-ea"/>
              </a:endParaRPr>
            </a:p>
          </p:txBody>
        </p:sp>
        <p:sp>
          <p:nvSpPr>
            <p:cNvPr id="10" name="타원 9"/>
            <p:cNvSpPr/>
            <p:nvPr/>
          </p:nvSpPr>
          <p:spPr>
            <a:xfrm>
              <a:off x="2720612" y="3302573"/>
              <a:ext cx="426509" cy="42650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>
                <a:latin typeface="+mn-ea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304282" y="3319943"/>
              <a:ext cx="773696" cy="3501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8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개  요</a:t>
              </a:r>
              <a:endParaRPr lang="ko-KR" altLang="en-US" sz="28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00769" y="413073"/>
            <a:ext cx="11176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 smtClean="0">
                <a:latin typeface="나눔고딕 Bold" pitchFamily="50" charset="-127"/>
                <a:ea typeface="나눔고딕 Bold" pitchFamily="50" charset="-127"/>
              </a:rPr>
              <a:t>02</a:t>
            </a:r>
            <a:endParaRPr lang="ko-KR" altLang="en-US" sz="6000" dirty="0"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4112" y="1322436"/>
            <a:ext cx="1417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spc="600" dirty="0" smtClean="0"/>
              <a:t>CHAPTER</a:t>
            </a:r>
            <a:endParaRPr lang="ko-KR" altLang="en-US" sz="1200" b="1" spc="600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955724" y="4061320"/>
            <a:ext cx="46810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spc="-15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나눔고딕 Bold" pitchFamily="50" charset="-127"/>
                <a:ea typeface="나눔고딕 Bold" pitchFamily="50" charset="-127"/>
              </a:rPr>
              <a:t>LINEAR  ALGEBRA</a:t>
            </a:r>
            <a:endParaRPr lang="ko-KR" altLang="en-US" sz="4400" spc="-150" dirty="0">
              <a:solidFill>
                <a:schemeClr val="accent1">
                  <a:lumMod val="40000"/>
                  <a:lumOff val="60000"/>
                </a:schemeClr>
              </a:solidFill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43108" y="2428868"/>
            <a:ext cx="692945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dirty="0" smtClean="0"/>
              <a:t> 행렬과 관련된 전반적인 논제들을 학습</a:t>
            </a:r>
            <a:endParaRPr lang="en-US" altLang="ko-KR" dirty="0" smtClean="0"/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en-US" altLang="ko-KR" dirty="0" smtClean="0"/>
              <a:t> </a:t>
            </a:r>
            <a:r>
              <a:rPr lang="ko-KR" altLang="en-US" spc="-150" dirty="0" smtClean="0"/>
              <a:t>행렬의 기본적인 개념과 여러 가지 연산들의 방법론을 고찰</a:t>
            </a:r>
            <a:endParaRPr lang="en-US" altLang="ko-KR" spc="-150" dirty="0" smtClean="0"/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dirty="0" smtClean="0"/>
              <a:t> 대각행렬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항등행렬</a:t>
            </a:r>
            <a:r>
              <a:rPr lang="en-US" altLang="ko-KR" dirty="0" smtClean="0"/>
              <a:t>, </a:t>
            </a:r>
            <a:r>
              <a:rPr lang="ko-KR" altLang="en-US" dirty="0" smtClean="0"/>
              <a:t>전치행렬 등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   </a:t>
            </a:r>
            <a:r>
              <a:rPr lang="ko-KR" altLang="en-US" dirty="0" smtClean="0"/>
              <a:t> 다양한 행렬들의 종류와 특성을 살펴봄</a:t>
            </a:r>
            <a:endParaRPr lang="en-US" altLang="ko-KR" dirty="0" smtClean="0"/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dirty="0" smtClean="0"/>
              <a:t> </a:t>
            </a:r>
            <a:r>
              <a:rPr lang="ko-KR" altLang="en-US" spc="-150" dirty="0" smtClean="0"/>
              <a:t>행렬에 있어서의 </a:t>
            </a:r>
            <a:r>
              <a:rPr lang="en-US" altLang="ko-KR" spc="-150" dirty="0" smtClean="0"/>
              <a:t>3</a:t>
            </a:r>
            <a:r>
              <a:rPr lang="ko-KR" altLang="en-US" spc="-150" dirty="0" smtClean="0"/>
              <a:t>가지 기본 연산을 통해 행 사다리꼴로의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   </a:t>
            </a:r>
            <a:r>
              <a:rPr lang="ko-KR" altLang="en-US" dirty="0" smtClean="0"/>
              <a:t> 변형과 계수를 구하고 그 의미를 고찰함</a:t>
            </a:r>
            <a:endParaRPr lang="en-US" altLang="ko-KR" dirty="0" smtClean="0"/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en-US" altLang="ko-KR" dirty="0" smtClean="0"/>
              <a:t> C</a:t>
            </a:r>
            <a:r>
              <a:rPr lang="ko-KR" altLang="en-US" dirty="0" smtClean="0"/>
              <a:t>프로그램과 </a:t>
            </a:r>
            <a:r>
              <a:rPr lang="en-US" altLang="ko-KR" dirty="0" smtClean="0"/>
              <a:t>MATLAB</a:t>
            </a:r>
            <a:r>
              <a:rPr lang="ko-KR" altLang="en-US" dirty="0" smtClean="0"/>
              <a:t>을 통하여 행렬의 합과 곱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대각합</a:t>
            </a:r>
            <a:r>
              <a:rPr lang="en-US" altLang="ko-KR" dirty="0" smtClean="0"/>
              <a:t>,</a:t>
            </a:r>
            <a:br>
              <a:rPr lang="en-US" altLang="ko-KR" dirty="0" smtClean="0"/>
            </a:br>
            <a:r>
              <a:rPr lang="en-US" altLang="ko-KR" dirty="0" smtClean="0"/>
              <a:t>    </a:t>
            </a:r>
            <a:r>
              <a:rPr lang="ko-KR" altLang="en-US" dirty="0" smtClean="0"/>
              <a:t>계수 등의 결과를 비교하며 실습해 보고 학습한다</a:t>
            </a:r>
            <a:r>
              <a:rPr lang="en-US" altLang="ko-KR" dirty="0" smtClean="0"/>
              <a:t>.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dirty="0" smtClean="0"/>
              <a:t> 인공지능과 </a:t>
            </a:r>
            <a:r>
              <a:rPr lang="ko-KR" altLang="en-US" dirty="0"/>
              <a:t>행렬과의 관계를 다룸</a:t>
            </a:r>
            <a:endParaRPr lang="en-US" altLang="ko-KR" dirty="0"/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v"/>
            </a:pP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606400"/>
            <a:ext cx="6239616" cy="361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4" name="그룹 23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5" name="양쪽 모서리가 둥근 사각형 24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6" name="양쪽 모서리가 둥근 사각형 25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7" name="양쪽 모서리가 둥근 사각형 26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8" name="양쪽 모서리가 둥근 사각형 27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9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214422"/>
            <a:ext cx="7072362" cy="487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100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071546"/>
            <a:ext cx="7473461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101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1" y="1265880"/>
            <a:ext cx="7358114" cy="4220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102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874" y="1142984"/>
            <a:ext cx="8587374" cy="293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103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142984"/>
            <a:ext cx="6819921" cy="5017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104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278" y="928670"/>
            <a:ext cx="8818713" cy="37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105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000108"/>
            <a:ext cx="5429288" cy="5319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106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928670"/>
            <a:ext cx="6053153" cy="5433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107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1" y="1285860"/>
            <a:ext cx="7326724" cy="4619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108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000108"/>
            <a:ext cx="7119961" cy="5380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109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314384" y="908720"/>
            <a:ext cx="8352928" cy="5418859"/>
            <a:chOff x="932179" y="908720"/>
            <a:chExt cx="7960301" cy="5164147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2979"/>
            <a:stretch>
              <a:fillRect/>
            </a:stretch>
          </p:blipFill>
          <p:spPr bwMode="auto">
            <a:xfrm>
              <a:off x="932179" y="908720"/>
              <a:ext cx="7960301" cy="3816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99792" y="4725144"/>
              <a:ext cx="5150781" cy="1347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0" name="그룹 19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1" name="양쪽 모서리가 둥근 사각형 20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4" name="양쪽 모서리가 둥근 사각형 23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5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000108"/>
            <a:ext cx="6810396" cy="5550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110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928671"/>
            <a:ext cx="5377209" cy="5607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9" name="그룹 18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0" name="양쪽 모서리가 둥근 사각형 19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4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111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467544" y="1196752"/>
            <a:ext cx="8390704" cy="4594262"/>
            <a:chOff x="1428728" y="1071546"/>
            <a:chExt cx="7286644" cy="3973592"/>
          </a:xfrm>
        </p:grpSpPr>
        <p:pic>
          <p:nvPicPr>
            <p:cNvPr id="76803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28728" y="1071546"/>
              <a:ext cx="7286644" cy="2581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680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86116" y="3857628"/>
              <a:ext cx="2143140" cy="1187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1" name="그룹 20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2" name="양쪽 모서리가 둥근 사각형 21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4" name="양쪽 모서리가 둥근 사각형 23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5" name="양쪽 모서리가 둥근 사각형 24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6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112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928670"/>
            <a:ext cx="5072098" cy="5528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113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467544" y="1052736"/>
            <a:ext cx="8104952" cy="4952022"/>
            <a:chOff x="0" y="2647950"/>
            <a:chExt cx="9820275" cy="6024566"/>
          </a:xfrm>
        </p:grpSpPr>
        <p:pic>
          <p:nvPicPr>
            <p:cNvPr id="788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2647950"/>
              <a:ext cx="9820275" cy="156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885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57461" y="3929066"/>
              <a:ext cx="7458075" cy="4743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0" name="그룹 19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1" name="양쪽 모서리가 둥근 사각형 20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4" name="양쪽 모서리가 둥근 사각형 23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5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114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928670"/>
            <a:ext cx="6138879" cy="545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115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42984"/>
            <a:ext cx="8561586" cy="5102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116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142984"/>
            <a:ext cx="6677938" cy="5329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117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223" y="1412776"/>
            <a:ext cx="7706991" cy="449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118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119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" name="내용 개체 틀 2"/>
          <p:cNvSpPr txBox="1">
            <a:spLocks/>
          </p:cNvSpPr>
          <p:nvPr/>
        </p:nvSpPr>
        <p:spPr>
          <a:xfrm>
            <a:off x="395536" y="1124744"/>
            <a:ext cx="7776864" cy="5760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200" b="1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altLang="ko-KR" sz="2200" b="1" dirty="0">
                <a:solidFill>
                  <a:schemeClr val="accent1">
                    <a:lumMod val="50000"/>
                  </a:schemeClr>
                </a:solidFill>
              </a:rPr>
              <a:t>1) MATLAB</a:t>
            </a:r>
            <a:r>
              <a:rPr lang="ko-KR" altLang="en-US" sz="2200" b="1" dirty="0">
                <a:solidFill>
                  <a:schemeClr val="accent1">
                    <a:lumMod val="50000"/>
                  </a:schemeClr>
                </a:solidFill>
              </a:rPr>
              <a:t>의 개요 </a:t>
            </a:r>
            <a:r>
              <a:rPr lang="en-US" altLang="ko-KR" sz="2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ko-KR" altLang="en-US" sz="2400" b="1" dirty="0"/>
          </a:p>
        </p:txBody>
      </p:sp>
      <p:sp>
        <p:nvSpPr>
          <p:cNvPr id="14" name="내용 개체 틀 3"/>
          <p:cNvSpPr txBox="1">
            <a:spLocks/>
          </p:cNvSpPr>
          <p:nvPr/>
        </p:nvSpPr>
        <p:spPr>
          <a:xfrm>
            <a:off x="539552" y="1700808"/>
            <a:ext cx="8386660" cy="244827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en-US" altLang="ko-KR" sz="2000" dirty="0"/>
              <a:t>MATLAB</a:t>
            </a:r>
            <a:r>
              <a:rPr lang="ko-KR" altLang="en-US" sz="2000" dirty="0"/>
              <a:t>은 </a:t>
            </a:r>
            <a:r>
              <a:rPr lang="en-US" altLang="ko-KR" sz="2000" dirty="0" err="1"/>
              <a:t>MathWorks</a:t>
            </a:r>
            <a:r>
              <a:rPr lang="ko-KR" altLang="en-US" sz="2000" dirty="0"/>
              <a:t>사에서 개발한 수치해석 및 프로그래밍 환경을 </a:t>
            </a:r>
            <a:r>
              <a:rPr lang="ko-KR" altLang="en-US" sz="2000" dirty="0" smtClean="0"/>
              <a:t>제공하는 </a:t>
            </a:r>
            <a:r>
              <a:rPr lang="ko-KR" altLang="en-US" sz="2000" dirty="0"/>
              <a:t>공학용 소프트웨어이다</a:t>
            </a:r>
            <a:r>
              <a:rPr lang="en-US" altLang="ko-KR" sz="2000" dirty="0"/>
              <a:t>. 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/>
              <a:t>행렬을 이용한 처리가 용이하며</a:t>
            </a:r>
            <a:r>
              <a:rPr lang="en-US" altLang="ko-KR" sz="2000" dirty="0"/>
              <a:t>, </a:t>
            </a:r>
            <a:r>
              <a:rPr lang="ko-KR" altLang="en-US" sz="2000" dirty="0"/>
              <a:t>함수와 데이터의 그래프 표현이 가능하고</a:t>
            </a:r>
            <a:r>
              <a:rPr lang="en-US" altLang="ko-KR" sz="2000" dirty="0"/>
              <a:t>, </a:t>
            </a:r>
            <a:r>
              <a:rPr lang="ko-KR" altLang="en-US" sz="2000" dirty="0"/>
              <a:t>사용자 인터페이스 생성도 가능하다</a:t>
            </a:r>
            <a:r>
              <a:rPr lang="en-US" altLang="ko-KR" sz="2000" dirty="0"/>
              <a:t>. 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/>
              <a:t>각종 내장 함수를 포함한 이와 같은 기능을 활용하여 과학과 공학 분야에서의 여러 가지 문제들을 편리하고 빠르게 풀 수 있다</a:t>
            </a:r>
            <a:r>
              <a:rPr lang="en-US" altLang="ko-KR" sz="2000" dirty="0"/>
              <a:t>. </a:t>
            </a:r>
          </a:p>
        </p:txBody>
      </p:sp>
      <p:sp>
        <p:nvSpPr>
          <p:cNvPr id="15" name="내용 개체 틀 2"/>
          <p:cNvSpPr txBox="1">
            <a:spLocks/>
          </p:cNvSpPr>
          <p:nvPr/>
        </p:nvSpPr>
        <p:spPr>
          <a:xfrm>
            <a:off x="395536" y="4365104"/>
            <a:ext cx="7776864" cy="5760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200" b="1" dirty="0" smtClean="0">
                <a:solidFill>
                  <a:schemeClr val="accent1">
                    <a:lumMod val="50000"/>
                  </a:schemeClr>
                </a:solidFill>
              </a:rPr>
              <a:t>(2) MATLAB</a:t>
            </a:r>
            <a:r>
              <a:rPr lang="ko-KR" altLang="en-US" sz="2200" b="1" dirty="0">
                <a:solidFill>
                  <a:schemeClr val="accent1">
                    <a:lumMod val="50000"/>
                  </a:schemeClr>
                </a:solidFill>
              </a:rPr>
              <a:t>의 특징과 연산 명령어 </a:t>
            </a:r>
            <a:r>
              <a:rPr lang="en-US" altLang="ko-KR" sz="2200" b="1" dirty="0">
                <a:solidFill>
                  <a:schemeClr val="accent1">
                    <a:lumMod val="50000"/>
                  </a:schemeClr>
                </a:solidFill>
              </a:rPr>
              <a:t>MATLAB</a:t>
            </a:r>
            <a:r>
              <a:rPr lang="ko-KR" altLang="en-US" sz="2200" b="1" dirty="0">
                <a:solidFill>
                  <a:schemeClr val="accent1">
                    <a:lumMod val="50000"/>
                  </a:schemeClr>
                </a:solidFill>
              </a:rPr>
              <a:t>의 주요 특징들</a:t>
            </a:r>
            <a:endParaRPr lang="ko-KR" altLang="en-US" sz="2400" b="1" dirty="0"/>
          </a:p>
        </p:txBody>
      </p:sp>
      <p:sp>
        <p:nvSpPr>
          <p:cNvPr id="16" name="내용 개체 틀 3"/>
          <p:cNvSpPr txBox="1">
            <a:spLocks/>
          </p:cNvSpPr>
          <p:nvPr/>
        </p:nvSpPr>
        <p:spPr>
          <a:xfrm>
            <a:off x="539552" y="4941168"/>
            <a:ext cx="8386660" cy="244827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/>
              <a:t>행렬 데이터가 기본 </a:t>
            </a:r>
            <a:r>
              <a:rPr lang="ko-KR" altLang="en-US" sz="2000" dirty="0" smtClean="0"/>
              <a:t>연산</a:t>
            </a:r>
            <a:r>
              <a:rPr lang="en-US" altLang="ko-KR" sz="2000" dirty="0" smtClean="0"/>
              <a:t>, M-file</a:t>
            </a:r>
            <a:r>
              <a:rPr lang="ko-KR" altLang="en-US" sz="2000" dirty="0"/>
              <a:t>을 사용한 프로그래밍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en-US" altLang="ko-KR" sz="2000" dirty="0" smtClean="0"/>
              <a:t>Toolbox</a:t>
            </a:r>
            <a:r>
              <a:rPr lang="en-US" altLang="ko-KR" sz="2000" dirty="0"/>
              <a:t>(</a:t>
            </a:r>
            <a:r>
              <a:rPr lang="ko-KR" altLang="en-US" sz="2000" dirty="0"/>
              <a:t>도구 상자</a:t>
            </a:r>
            <a:r>
              <a:rPr lang="en-US" altLang="ko-KR" sz="2000" dirty="0" smtClean="0"/>
              <a:t>), </a:t>
            </a:r>
            <a:r>
              <a:rPr lang="ko-KR" altLang="en-US" sz="2000" dirty="0" smtClean="0"/>
              <a:t>심볼로 </a:t>
            </a:r>
            <a:r>
              <a:rPr lang="ko-KR" altLang="en-US" sz="2000" dirty="0"/>
              <a:t>이루어진 수식을 계산하는 기호 </a:t>
            </a:r>
            <a:r>
              <a:rPr lang="ko-KR" altLang="en-US" sz="2000" dirty="0" smtClean="0"/>
              <a:t>계산</a:t>
            </a:r>
            <a:r>
              <a:rPr lang="en-US" altLang="ko-KR" sz="2000" dirty="0" smtClean="0"/>
              <a:t>, GUI </a:t>
            </a:r>
            <a:r>
              <a:rPr lang="ko-KR" altLang="en-US" sz="2000" dirty="0" smtClean="0"/>
              <a:t>프로그래밍</a:t>
            </a:r>
            <a:r>
              <a:rPr lang="en-US" altLang="ko-KR" sz="2000" smtClean="0"/>
              <a:t>, SIMULINK </a:t>
            </a:r>
            <a:r>
              <a:rPr lang="ko-KR" altLang="en-US" sz="2000" dirty="0"/>
              <a:t>등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endParaRPr lang="en-US" altLang="ko-KR" sz="2000" dirty="0"/>
          </a:p>
        </p:txBody>
      </p:sp>
    </p:spTree>
    <p:extLst>
      <p:ext uri="{BB962C8B-B14F-4D97-AF65-F5344CB8AC3E}">
        <p14:creationId xmlns:p14="http://schemas.microsoft.com/office/powerpoint/2010/main" val="200594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5" name="양쪽 모서리가 둥근 사각형 24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6" name="양쪽 모서리가 둥근 사각형 25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7" name="양쪽 모서리가 둥근 사각형 26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8" name="양쪽 모서리가 둥근 사각형 27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9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29" y="2204864"/>
            <a:ext cx="8053942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120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5" name="내용 개체 틀 2"/>
          <p:cNvSpPr txBox="1">
            <a:spLocks/>
          </p:cNvSpPr>
          <p:nvPr/>
        </p:nvSpPr>
        <p:spPr>
          <a:xfrm>
            <a:off x="395536" y="1124744"/>
            <a:ext cx="7776864" cy="5760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200" b="1" dirty="0" smtClean="0">
                <a:solidFill>
                  <a:schemeClr val="accent1">
                    <a:lumMod val="50000"/>
                  </a:schemeClr>
                </a:solidFill>
              </a:rPr>
              <a:t>MATLAB</a:t>
            </a:r>
            <a:r>
              <a:rPr lang="ko-KR" altLang="en-US" sz="2200" b="1" dirty="0">
                <a:solidFill>
                  <a:schemeClr val="accent1">
                    <a:lumMod val="50000"/>
                  </a:schemeClr>
                </a:solidFill>
              </a:rPr>
              <a:t>의 연산 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12" y="1910486"/>
            <a:ext cx="4999052" cy="377130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854" y="3873643"/>
            <a:ext cx="1801360" cy="185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70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그룹 12"/>
          <p:cNvGrpSpPr/>
          <p:nvPr/>
        </p:nvGrpSpPr>
        <p:grpSpPr>
          <a:xfrm>
            <a:off x="611560" y="928670"/>
            <a:ext cx="7527390" cy="5643602"/>
            <a:chOff x="1357290" y="928670"/>
            <a:chExt cx="7527390" cy="5643602"/>
          </a:xfrm>
        </p:grpSpPr>
        <p:pic>
          <p:nvPicPr>
            <p:cNvPr id="8397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71802" y="3437982"/>
              <a:ext cx="4824426" cy="3134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397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57290" y="928670"/>
              <a:ext cx="7527390" cy="2643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1" name="양쪽 모서리가 둥근 사각형 20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4" name="양쪽 모서리가 둥근 사각형 23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5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121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1097758" y="928670"/>
            <a:ext cx="6786610" cy="5525528"/>
            <a:chOff x="1571604" y="928670"/>
            <a:chExt cx="6786610" cy="5525528"/>
          </a:xfrm>
        </p:grpSpPr>
        <p:pic>
          <p:nvPicPr>
            <p:cNvPr id="8499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71604" y="928670"/>
              <a:ext cx="6786610" cy="2748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499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71802" y="3714752"/>
              <a:ext cx="4071966" cy="2739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0" name="그룹 19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1" name="양쪽 모서리가 둥근 사각형 20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4" name="양쪽 모서리가 둥근 사각형 23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5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122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071546"/>
            <a:ext cx="7554035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123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8388" y="1501874"/>
            <a:ext cx="52959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124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42984"/>
            <a:ext cx="8108686" cy="4806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125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607790"/>
            <a:ext cx="626745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126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42984"/>
            <a:ext cx="8201207" cy="4878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127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501874"/>
            <a:ext cx="6181725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128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44124"/>
            <a:ext cx="8334736" cy="3653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129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t="2667"/>
          <a:stretch>
            <a:fillRect/>
          </a:stretch>
        </p:blipFill>
        <p:spPr bwMode="auto">
          <a:xfrm>
            <a:off x="296096" y="908720"/>
            <a:ext cx="8280920" cy="5518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4" name="그룹 23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5" name="양쪽 모서리가 둥근 사각형 24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6" name="양쪽 모서리가 둥근 사각형 25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7" name="양쪽 모서리가 둥근 사각형 26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8" name="양쪽 모서리가 둥근 사각형 27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9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7741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7898" y="1000108"/>
            <a:ext cx="4046310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130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8165143" cy="5166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131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63" y="1828800"/>
            <a:ext cx="585787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132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8328790" cy="4521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133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1790700"/>
            <a:ext cx="5715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134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인공지능과 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135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" name="내용 개체 틀 2"/>
          <p:cNvSpPr>
            <a:spLocks noGrp="1"/>
          </p:cNvSpPr>
          <p:nvPr>
            <p:ph idx="1"/>
          </p:nvPr>
        </p:nvSpPr>
        <p:spPr>
          <a:xfrm>
            <a:off x="395536" y="1124744"/>
            <a:ext cx="7776864" cy="576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2200" b="1" dirty="0">
                <a:solidFill>
                  <a:schemeClr val="accent1">
                    <a:lumMod val="50000"/>
                  </a:schemeClr>
                </a:solidFill>
              </a:rPr>
              <a:t>2.5.1 </a:t>
            </a:r>
            <a:r>
              <a:rPr lang="ko-KR" altLang="en-US" sz="2200" b="1" dirty="0">
                <a:solidFill>
                  <a:schemeClr val="accent1">
                    <a:lumMod val="50000"/>
                  </a:schemeClr>
                </a:solidFill>
              </a:rPr>
              <a:t>인공지능에서의 행렬</a:t>
            </a:r>
            <a:endParaRPr lang="ko-KR" alt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내용 개체 틀 3"/>
              <p:cNvSpPr txBox="1">
                <a:spLocks/>
              </p:cNvSpPr>
              <p:nvPr/>
            </p:nvSpPr>
            <p:spPr>
              <a:xfrm>
                <a:off x="539552" y="1700808"/>
                <a:ext cx="8136904" cy="3600400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6213" indent="-176213" fontAlgn="base">
                  <a:buClr>
                    <a:srgbClr val="993300"/>
                  </a:buClr>
                </a:pPr>
                <a:r>
                  <a:rPr lang="ko-KR" altLang="en-US" sz="2000" dirty="0" smtClean="0"/>
                  <a:t>인공지능에서 신경망 관련 행렬의 합과 곱 등의 연산 개념이 필요함</a:t>
                </a:r>
              </a:p>
              <a:p>
                <a:pPr marL="176213" indent="-176213" fontAlgn="base">
                  <a:buClr>
                    <a:srgbClr val="993300"/>
                  </a:buClr>
                </a:pPr>
                <a:r>
                  <a:rPr lang="ko-KR" altLang="en-US" sz="2000" dirty="0" err="1" smtClean="0"/>
                  <a:t>뉴런들로부터의</a:t>
                </a:r>
                <a:r>
                  <a:rPr lang="ko-KR" altLang="en-US" sz="2000" dirty="0" smtClean="0"/>
                  <a:t> </a:t>
                </a:r>
                <a:r>
                  <a:rPr lang="ko-KR" altLang="en-US" sz="2000" dirty="0" err="1" smtClean="0"/>
                  <a:t>입력값</a:t>
                </a:r>
                <a:r>
                  <a:rPr lang="ko-KR" altLang="en-US" sz="2000" dirty="0" smtClean="0"/>
                  <a:t> </a:t>
                </a:r>
                <a14:m>
                  <m:oMath xmlns:m="http://schemas.openxmlformats.org/officeDocument/2006/math"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ko-KR" sz="2000" b="0" i="1" baseline="-2500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ko-KR" altLang="en-US" sz="2000" dirty="0" smtClean="0"/>
                  <a:t>와 </a:t>
                </a:r>
                <a:r>
                  <a:rPr lang="ko-KR" altLang="en-US" sz="2000" dirty="0"/>
                  <a:t>그 사이의 </a:t>
                </a:r>
                <a:r>
                  <a:rPr lang="ko-KR" altLang="en-US" sz="2000" dirty="0" err="1"/>
                  <a:t>연결강도</a:t>
                </a:r>
                <a:r>
                  <a:rPr lang="en-US" altLang="ko-KR" sz="2000" spc="-150" dirty="0"/>
                  <a:t>(weight</a:t>
                </a:r>
                <a:r>
                  <a:rPr lang="en-US" altLang="ko-KR" sz="2000" spc="-150" dirty="0" smtClean="0"/>
                  <a:t>) </a:t>
                </a:r>
                <a14:m>
                  <m:oMath xmlns:m="http://schemas.openxmlformats.org/officeDocument/2006/math">
                    <m:r>
                      <a:rPr lang="en-US" altLang="ko-KR" sz="2000" b="0" i="1" spc="-150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altLang="ko-KR" sz="2000" b="0" i="1" spc="-150" baseline="-2500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ko-KR" altLang="en-US" sz="2000" dirty="0" smtClean="0"/>
                  <a:t>를 </a:t>
                </a:r>
                <a:r>
                  <a:rPr lang="ko-KR" altLang="en-US" sz="2000" dirty="0"/>
                  <a:t>곱하여 모두 합함</a:t>
                </a:r>
              </a:p>
              <a:p>
                <a:pPr marL="176213" indent="-176213" fontAlgn="base">
                  <a:buClr>
                    <a:srgbClr val="993300"/>
                  </a:buClr>
                </a:pPr>
                <a:r>
                  <a:rPr lang="ko-KR" altLang="en-US" sz="2000" dirty="0" smtClean="0"/>
                  <a:t>이때 </a:t>
                </a:r>
                <a:r>
                  <a:rPr lang="ko-KR" altLang="en-US" sz="2000" dirty="0"/>
                  <a:t>곱셈은 주로 행렬의 곱 또는 벡터의 내적으로 연산 가능</a:t>
                </a:r>
              </a:p>
              <a:p>
                <a:pPr marL="176213" indent="-176213" fontAlgn="base">
                  <a:buClr>
                    <a:srgbClr val="993300"/>
                  </a:buClr>
                </a:pPr>
                <a:r>
                  <a:rPr lang="ko-KR" altLang="en-US" sz="2000" dirty="0" smtClean="0"/>
                  <a:t>따라서 </a:t>
                </a:r>
                <a:r>
                  <a:rPr lang="ko-KR" altLang="en-US" sz="2000" dirty="0"/>
                  <a:t>선형대수학에서 행렬의 개념과 연산 방법은 인공지능에서 필수적임</a:t>
                </a:r>
              </a:p>
            </p:txBody>
          </p:sp>
        </mc:Choice>
        <mc:Fallback xmlns="">
          <p:sp>
            <p:nvSpPr>
              <p:cNvPr id="14" name="내용 개체 틀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1700808"/>
                <a:ext cx="8136904" cy="3600400"/>
              </a:xfrm>
              <a:prstGeom prst="rect">
                <a:avLst/>
              </a:prstGeom>
              <a:blipFill>
                <a:blip r:embed="rId2"/>
                <a:stretch>
                  <a:fillRect l="-675" t="-846" r="-3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422" y="3861048"/>
            <a:ext cx="4696532" cy="253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6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2.5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인공지능과 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136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" name="내용 개체 틀 2"/>
          <p:cNvSpPr>
            <a:spLocks noGrp="1"/>
          </p:cNvSpPr>
          <p:nvPr>
            <p:ph idx="1"/>
          </p:nvPr>
        </p:nvSpPr>
        <p:spPr>
          <a:xfrm>
            <a:off x="395536" y="1124744"/>
            <a:ext cx="7776864" cy="576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2200" b="1" dirty="0">
                <a:solidFill>
                  <a:schemeClr val="accent1">
                    <a:lumMod val="50000"/>
                  </a:schemeClr>
                </a:solidFill>
              </a:rPr>
              <a:t>2.5.2 </a:t>
            </a:r>
            <a:r>
              <a:rPr lang="ko-KR" altLang="en-US" sz="2200" b="1" dirty="0">
                <a:solidFill>
                  <a:schemeClr val="accent1">
                    <a:lumMod val="50000"/>
                  </a:schemeClr>
                </a:solidFill>
              </a:rPr>
              <a:t>인공지능에서의 행렬의 응용</a:t>
            </a:r>
            <a:endParaRPr lang="ko-KR" altLang="en-US" sz="2400" b="1" dirty="0"/>
          </a:p>
        </p:txBody>
      </p:sp>
      <p:sp>
        <p:nvSpPr>
          <p:cNvPr id="14" name="내용 개체 틀 3"/>
          <p:cNvSpPr txBox="1">
            <a:spLocks/>
          </p:cNvSpPr>
          <p:nvPr/>
        </p:nvSpPr>
        <p:spPr>
          <a:xfrm>
            <a:off x="539552" y="1700808"/>
            <a:ext cx="8208912" cy="3600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-176213" fontAlgn="base">
              <a:buClr>
                <a:srgbClr val="993300"/>
              </a:buClr>
            </a:pPr>
            <a:r>
              <a:rPr lang="ko-KR" altLang="en-US" sz="2000" dirty="0"/>
              <a:t>행렬의 덧셈과 곱셈 연산 및 선형 변환 지식은</a:t>
            </a:r>
            <a:r>
              <a:rPr lang="ko-KR" altLang="en-US" sz="2000" spc="-150" dirty="0"/>
              <a:t> 인공지능 분야에서 많이 </a:t>
            </a:r>
            <a:r>
              <a:rPr lang="ko-KR" altLang="en-US" sz="2000" dirty="0"/>
              <a:t>응용됨</a:t>
            </a:r>
          </a:p>
          <a:p>
            <a:pPr marL="176213" indent="-176213" fontAlgn="base">
              <a:buClr>
                <a:srgbClr val="993300"/>
              </a:buClr>
            </a:pPr>
            <a:r>
              <a:rPr lang="ko-KR" altLang="en-US" sz="2000" spc="-150" dirty="0" smtClean="0"/>
              <a:t>특히 </a:t>
            </a:r>
            <a:r>
              <a:rPr lang="ko-KR" altLang="en-US" sz="2000" spc="-150" dirty="0"/>
              <a:t>신경망에서는 </a:t>
            </a:r>
            <a:r>
              <a:rPr lang="en-US" altLang="ko-KR" sz="2000" spc="-150" dirty="0"/>
              <a:t>&lt;</a:t>
            </a:r>
            <a:r>
              <a:rPr lang="ko-KR" altLang="en-US" sz="2000" spc="-150" dirty="0"/>
              <a:t>그림 </a:t>
            </a:r>
            <a:r>
              <a:rPr lang="en-US" altLang="ko-KR" sz="2000" spc="-150" dirty="0" smtClean="0"/>
              <a:t>2.9&gt;</a:t>
            </a:r>
            <a:r>
              <a:rPr lang="ko-KR" altLang="en-US" sz="2000" spc="-150" dirty="0"/>
              <a:t>와</a:t>
            </a:r>
            <a:r>
              <a:rPr lang="ko-KR" altLang="en-US" sz="2000" spc="-150" dirty="0" smtClean="0"/>
              <a:t> </a:t>
            </a:r>
            <a:r>
              <a:rPr lang="ko-KR" altLang="en-US" sz="2000" spc="-150" dirty="0"/>
              <a:t>같은 </a:t>
            </a:r>
            <a:r>
              <a:rPr lang="ko-KR" altLang="en-US" sz="2000" dirty="0"/>
              <a:t>행렬의 곱셈이 기본적으로 사용됨 </a:t>
            </a:r>
          </a:p>
          <a:p>
            <a:pPr marL="176213" indent="-176213" fontAlgn="base">
              <a:buClr>
                <a:srgbClr val="993300"/>
              </a:buClr>
            </a:pPr>
            <a:r>
              <a:rPr lang="ko-KR" altLang="en-US" sz="2000" spc="-150" dirty="0" smtClean="0"/>
              <a:t>즉 </a:t>
            </a:r>
            <a:r>
              <a:rPr lang="ko-KR" altLang="en-US" sz="2000" spc="-150" dirty="0"/>
              <a:t>신경망에서 </a:t>
            </a:r>
            <a:r>
              <a:rPr lang="ko-KR" altLang="en-US" sz="2000" dirty="0"/>
              <a:t>주어진 입력과 </a:t>
            </a:r>
            <a:r>
              <a:rPr lang="ko-KR" altLang="en-US" sz="2000" dirty="0" err="1"/>
              <a:t>연결강도를</a:t>
            </a:r>
            <a:r>
              <a:rPr lang="ko-KR" altLang="en-US" sz="2000" dirty="0"/>
              <a:t> 곱할 때 행렬 연산의 활용은 필수적임 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091" y="3789040"/>
            <a:ext cx="5265834" cy="254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62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137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3" name="그룹 24"/>
          <p:cNvGrpSpPr/>
          <p:nvPr/>
        </p:nvGrpSpPr>
        <p:grpSpPr>
          <a:xfrm>
            <a:off x="107504" y="116632"/>
            <a:ext cx="8928992" cy="6264696"/>
            <a:chOff x="179511" y="908720"/>
            <a:chExt cx="8818885" cy="6264696"/>
          </a:xfrm>
        </p:grpSpPr>
        <p:sp>
          <p:nvSpPr>
            <p:cNvPr id="21" name="양쪽 모서리가 둥근 사각형 20"/>
            <p:cNvSpPr/>
            <p:nvPr/>
          </p:nvSpPr>
          <p:spPr>
            <a:xfrm>
              <a:off x="179511" y="908720"/>
              <a:ext cx="8817839" cy="792088"/>
            </a:xfrm>
            <a:prstGeom prst="round2Same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180557" y="1556792"/>
              <a:ext cx="8817839" cy="5616624"/>
            </a:xfrm>
            <a:prstGeom prst="round2SameRect">
              <a:avLst>
                <a:gd name="adj1" fmla="val 3213"/>
                <a:gd name="adj2" fmla="val 4464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779653" y="972017"/>
              <a:ext cx="36243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800" b="1" dirty="0" smtClean="0">
                  <a:solidFill>
                    <a:schemeClr val="bg1"/>
                  </a:solidFill>
                </a:rPr>
                <a:t>행렬의 </a:t>
              </a:r>
              <a:r>
                <a:rPr lang="ko-KR" altLang="en-US" sz="2800" b="1" dirty="0" err="1" smtClean="0">
                  <a:solidFill>
                    <a:schemeClr val="bg1"/>
                  </a:solidFill>
                </a:rPr>
                <a:t>생활속의</a:t>
              </a:r>
              <a:r>
                <a:rPr lang="ko-KR" altLang="en-US" sz="2800" b="1" dirty="0" smtClean="0">
                  <a:solidFill>
                    <a:schemeClr val="bg1"/>
                  </a:solidFill>
                </a:rPr>
                <a:t> 응용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23528" y="879502"/>
            <a:ext cx="8568952" cy="557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buFont typeface="Wingdings" pitchFamily="2" charset="2"/>
              <a:buChar char="l"/>
            </a:pPr>
            <a:r>
              <a:rPr lang="ko-KR" altLang="en-US" dirty="0" smtClean="0"/>
              <a:t> 행렬은 선형방정식을 간단하게 표현할 수 있으며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더욱 쉽게 연산을 할 수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  </a:t>
            </a:r>
            <a:r>
              <a:rPr lang="ko-KR" altLang="en-US" dirty="0" smtClean="0"/>
              <a:t> 있도록 해 준다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예를 들어</a:t>
            </a:r>
            <a:r>
              <a:rPr lang="en-US" altLang="ko-KR" dirty="0" smtClean="0"/>
              <a:t>, 2x + 3y = -5</a:t>
            </a:r>
            <a:r>
              <a:rPr lang="ko-KR" altLang="en-US" dirty="0" smtClean="0"/>
              <a:t>와 </a:t>
            </a:r>
            <a:r>
              <a:rPr lang="en-US" altLang="ko-KR" dirty="0" smtClean="0"/>
              <a:t>-3x + y = 2</a:t>
            </a:r>
            <a:r>
              <a:rPr lang="ko-KR" altLang="en-US" dirty="0" smtClean="0"/>
              <a:t>인 방정식을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sz="4000" dirty="0" smtClean="0"/>
              <a:t> [ </a:t>
            </a:r>
            <a:r>
              <a:rPr lang="en-US" altLang="ko-KR" dirty="0" smtClean="0"/>
              <a:t>          </a:t>
            </a:r>
            <a:r>
              <a:rPr lang="en-US" altLang="ko-KR" sz="3600" dirty="0" smtClean="0"/>
              <a:t>]</a:t>
            </a:r>
            <a:r>
              <a:rPr lang="en-US" altLang="ko-KR" dirty="0" smtClean="0"/>
              <a:t> </a:t>
            </a:r>
            <a:r>
              <a:rPr lang="ko-KR" altLang="en-US" dirty="0" smtClean="0"/>
              <a:t>와 같이 행렬로 간단히 나타낼 수 있다</a:t>
            </a:r>
            <a:r>
              <a:rPr lang="en-US" altLang="ko-KR" dirty="0" smtClean="0"/>
              <a:t>.</a:t>
            </a:r>
          </a:p>
          <a:p>
            <a:pPr>
              <a:lnSpc>
                <a:spcPct val="130000"/>
              </a:lnSpc>
              <a:buFont typeface="Wingdings" pitchFamily="2" charset="2"/>
              <a:buChar char="l"/>
            </a:pPr>
            <a:r>
              <a:rPr lang="ko-KR" altLang="en-US" dirty="0" smtClean="0"/>
              <a:t> </a:t>
            </a:r>
            <a:r>
              <a:rPr lang="ko-KR" altLang="en-US" spc="-150" dirty="0" smtClean="0"/>
              <a:t>경영에 있어서의 재무 분석과 손익 분기점이나 위기 관리에 매우 중요한 역할을 한다</a:t>
            </a:r>
            <a:r>
              <a:rPr lang="en-US" altLang="ko-KR" spc="-150" dirty="0" smtClean="0"/>
              <a:t>.</a:t>
            </a:r>
          </a:p>
          <a:p>
            <a:pPr>
              <a:lnSpc>
                <a:spcPct val="130000"/>
              </a:lnSpc>
              <a:buFont typeface="Wingdings" pitchFamily="2" charset="2"/>
              <a:buChar char="l"/>
            </a:pPr>
            <a:r>
              <a:rPr lang="ko-KR" altLang="en-US" dirty="0" smtClean="0"/>
              <a:t> 인공위성을 통한 자동위치측정시스템</a:t>
            </a:r>
            <a:r>
              <a:rPr lang="en-US" altLang="ko-KR" dirty="0" smtClean="0"/>
              <a:t>, </a:t>
            </a:r>
            <a:r>
              <a:rPr lang="ko-KR" altLang="en-US" dirty="0" smtClean="0"/>
              <a:t>즉 </a:t>
            </a:r>
            <a:r>
              <a:rPr lang="en-US" altLang="ko-KR" dirty="0" smtClean="0"/>
              <a:t>GPS(Global Positioning System)</a:t>
            </a:r>
            <a:r>
              <a:rPr lang="ko-KR" altLang="en-US" dirty="0" smtClean="0"/>
              <a:t>에의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  </a:t>
            </a:r>
            <a:r>
              <a:rPr lang="ko-KR" altLang="en-US" dirty="0" smtClean="0"/>
              <a:t> 응용을 통하여 선박</a:t>
            </a:r>
            <a:r>
              <a:rPr lang="en-US" altLang="ko-KR" dirty="0" smtClean="0"/>
              <a:t>, </a:t>
            </a:r>
            <a:r>
              <a:rPr lang="ko-KR" altLang="en-US" dirty="0" smtClean="0"/>
              <a:t>항공기</a:t>
            </a:r>
            <a:r>
              <a:rPr lang="en-US" altLang="ko-KR" dirty="0" smtClean="0"/>
              <a:t>, </a:t>
            </a:r>
            <a:r>
              <a:rPr lang="ko-KR" altLang="en-US" dirty="0" smtClean="0"/>
              <a:t>자동차 등의 행로나 길 안내에 응용된다</a:t>
            </a:r>
            <a:r>
              <a:rPr lang="en-US" altLang="ko-KR" dirty="0" smtClean="0"/>
              <a:t>.</a:t>
            </a:r>
          </a:p>
          <a:p>
            <a:pPr>
              <a:lnSpc>
                <a:spcPct val="130000"/>
              </a:lnSpc>
              <a:buFont typeface="Wingdings" pitchFamily="2" charset="2"/>
              <a:buChar char="l"/>
            </a:pPr>
            <a:r>
              <a:rPr lang="ko-KR" altLang="en-US" dirty="0" smtClean="0"/>
              <a:t> 컴퓨터 통신에서의 네트워크 관리 문제도 선형방정식을 통한 행렬을 통해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  </a:t>
            </a:r>
            <a:r>
              <a:rPr lang="ko-KR" altLang="en-US" dirty="0" smtClean="0"/>
              <a:t> 분석할 수 있다</a:t>
            </a:r>
            <a:r>
              <a:rPr lang="en-US" altLang="ko-KR" dirty="0" smtClean="0"/>
              <a:t>.</a:t>
            </a:r>
          </a:p>
          <a:p>
            <a:pPr>
              <a:lnSpc>
                <a:spcPct val="130000"/>
              </a:lnSpc>
              <a:buFont typeface="Wingdings" pitchFamily="2" charset="2"/>
              <a:buChar char="l"/>
            </a:pPr>
            <a:r>
              <a:rPr lang="ko-KR" altLang="en-US" dirty="0" smtClean="0"/>
              <a:t> 가계의 총 수입과 항목별로 가격과 단위의 다양한 지출 관계를 행렬로 표현하면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  </a:t>
            </a:r>
            <a:r>
              <a:rPr lang="ko-KR" altLang="en-US" dirty="0" smtClean="0"/>
              <a:t> 효과적인 계산과 현명한 소비를 도와준다</a:t>
            </a:r>
            <a:r>
              <a:rPr lang="en-US" altLang="ko-KR" dirty="0" smtClean="0"/>
              <a:t>.</a:t>
            </a:r>
          </a:p>
          <a:p>
            <a:pPr>
              <a:lnSpc>
                <a:spcPct val="130000"/>
              </a:lnSpc>
              <a:buFont typeface="Wingdings" pitchFamily="2" charset="2"/>
              <a:buChar char="l"/>
            </a:pPr>
            <a:r>
              <a:rPr lang="ko-KR" altLang="en-US" dirty="0" smtClean="0"/>
              <a:t> 어떤 사회 현상들에 대한 판단을 위한 근사값을 짐작할 수 있고 사회적 통찰의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  </a:t>
            </a:r>
            <a:r>
              <a:rPr lang="ko-KR" altLang="en-US" dirty="0" smtClean="0"/>
              <a:t> 직관을 넓힐 수 있게 도와준다</a:t>
            </a:r>
            <a:r>
              <a:rPr lang="en-US" altLang="ko-KR" dirty="0" smtClean="0"/>
              <a:t>.</a:t>
            </a:r>
          </a:p>
          <a:p>
            <a:pPr>
              <a:lnSpc>
                <a:spcPct val="130000"/>
              </a:lnSpc>
              <a:buFont typeface="Wingdings" pitchFamily="2" charset="2"/>
              <a:buChar char="l"/>
            </a:pPr>
            <a:r>
              <a:rPr lang="en-US" altLang="ko-KR" dirty="0"/>
              <a:t> </a:t>
            </a:r>
            <a:r>
              <a:rPr lang="ko-KR" altLang="en-US" dirty="0" smtClean="0"/>
              <a:t>인공지능에서 입력과 </a:t>
            </a:r>
            <a:r>
              <a:rPr lang="ko-KR" altLang="en-US" dirty="0" err="1" smtClean="0"/>
              <a:t>연결강도를</a:t>
            </a:r>
            <a:r>
              <a:rPr lang="ko-KR" altLang="en-US" dirty="0" smtClean="0"/>
              <a:t> 행렬로 표현하고</a:t>
            </a:r>
            <a:r>
              <a:rPr lang="en-US" altLang="ko-KR" dirty="0" smtClean="0"/>
              <a:t>, </a:t>
            </a:r>
            <a:r>
              <a:rPr lang="ko-KR" altLang="en-US" spc="-100" dirty="0" smtClean="0"/>
              <a:t>이를 통하여 연산에 편리함을</a:t>
            </a:r>
            <a:endParaRPr lang="en-US" altLang="ko-KR" spc="-100" dirty="0" smtClean="0"/>
          </a:p>
          <a:p>
            <a:pPr>
              <a:lnSpc>
                <a:spcPct val="130000"/>
              </a:lnSpc>
            </a:pPr>
            <a:r>
              <a:rPr lang="ko-KR" altLang="en-US" dirty="0" smtClean="0"/>
              <a:t>   제공한다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30913" y="1772816"/>
            <a:ext cx="986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 2  3 -5</a:t>
            </a:r>
          </a:p>
          <a:p>
            <a:r>
              <a:rPr lang="en-US" altLang="ko-KR" dirty="0" smtClean="0"/>
              <a:t>-3  1  2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08"/>
            <a:ext cx="9144000" cy="1432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2048" y="2357430"/>
            <a:ext cx="7081852" cy="4039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5" name="그룹 24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6" name="양쪽 모서리가 둥근 사각형 25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7" name="양쪽 모서리가 둥근 사각형 26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8" name="양쪽 모서리가 둥근 사각형 27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9" name="양쪽 모서리가 둥근 사각형 28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30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144000" cy="364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4" name="그룹 23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5" name="양쪽 모서리가 둥근 사각형 24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6" name="양쪽 모서리가 둥근 사각형 25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7" name="양쪽 모서리가 둥근 사각형 26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8" name="양쪽 모서리가 둥근 사각형 27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9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93" y="5157192"/>
            <a:ext cx="8358214" cy="76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0" name="양쪽 모서리가 둥근 사각형 19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4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1187624" y="879894"/>
            <a:ext cx="7586108" cy="5634834"/>
            <a:chOff x="2915816" y="879894"/>
            <a:chExt cx="5857916" cy="4351162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4905"/>
            <a:stretch>
              <a:fillRect/>
            </a:stretch>
          </p:blipFill>
          <p:spPr bwMode="auto">
            <a:xfrm>
              <a:off x="2915816" y="879894"/>
              <a:ext cx="5500726" cy="83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b="87116"/>
            <a:stretch>
              <a:fillRect/>
            </a:stretch>
          </p:blipFill>
          <p:spPr bwMode="auto">
            <a:xfrm>
              <a:off x="4487452" y="1511046"/>
              <a:ext cx="4286280" cy="6218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17904" b="43305"/>
            <a:stretch>
              <a:fillRect/>
            </a:stretch>
          </p:blipFill>
          <p:spPr bwMode="auto">
            <a:xfrm>
              <a:off x="4427984" y="2204864"/>
              <a:ext cx="4286280" cy="187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64155" b="31369"/>
            <a:stretch>
              <a:fillRect/>
            </a:stretch>
          </p:blipFill>
          <p:spPr bwMode="auto">
            <a:xfrm>
              <a:off x="4427984" y="4149080"/>
              <a:ext cx="4286280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74599" b="13466"/>
            <a:stretch>
              <a:fillRect/>
            </a:stretch>
          </p:blipFill>
          <p:spPr bwMode="auto">
            <a:xfrm>
              <a:off x="4211960" y="4365104"/>
              <a:ext cx="4286280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92502"/>
            <a:stretch>
              <a:fillRect/>
            </a:stretch>
          </p:blipFill>
          <p:spPr bwMode="auto">
            <a:xfrm>
              <a:off x="4427984" y="4869160"/>
              <a:ext cx="4286280" cy="361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800" y="928670"/>
            <a:ext cx="8309735" cy="3724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43090"/>
            <a:ext cx="9144000" cy="142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9" name="그룹 18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0" name="양쪽 모서리가 둥근 사각형 19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4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b="49327"/>
          <a:stretch>
            <a:fillRect/>
          </a:stretch>
        </p:blipFill>
        <p:spPr bwMode="auto">
          <a:xfrm>
            <a:off x="217244" y="890432"/>
            <a:ext cx="8060388" cy="4457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t="50673"/>
          <a:stretch>
            <a:fillRect/>
          </a:stretch>
        </p:blipFill>
        <p:spPr bwMode="auto">
          <a:xfrm>
            <a:off x="35496" y="1196752"/>
            <a:ext cx="8381867" cy="4511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b="4717"/>
          <a:stretch>
            <a:fillRect/>
          </a:stretch>
        </p:blipFill>
        <p:spPr bwMode="auto">
          <a:xfrm>
            <a:off x="1714481" y="214290"/>
            <a:ext cx="7429520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857356" y="285728"/>
            <a:ext cx="6758006" cy="1143000"/>
          </a:xfrm>
        </p:spPr>
        <p:txBody>
          <a:bodyPr>
            <a:normAutofit/>
          </a:bodyPr>
          <a:lstStyle/>
          <a:p>
            <a:pPr algn="l"/>
            <a:r>
              <a:rPr lang="ko-KR" altLang="en-US" sz="4800" b="1" dirty="0" smtClean="0">
                <a:solidFill>
                  <a:schemeClr val="bg1"/>
                </a:solidFill>
              </a:rPr>
              <a:t>행렬</a:t>
            </a:r>
            <a:endParaRPr lang="ko-KR" altLang="en-US" sz="4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0769" y="413073"/>
            <a:ext cx="11176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 smtClean="0">
                <a:latin typeface="나눔고딕 Bold" pitchFamily="50" charset="-127"/>
                <a:ea typeface="나눔고딕 Bold" pitchFamily="50" charset="-127"/>
              </a:rPr>
              <a:t>02</a:t>
            </a:r>
            <a:endParaRPr lang="ko-KR" altLang="en-US" sz="6000" dirty="0"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4112" y="1322436"/>
            <a:ext cx="1417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spc="600" dirty="0" smtClean="0"/>
              <a:t>CHAPTER</a:t>
            </a:r>
            <a:endParaRPr lang="ko-KR" altLang="en-US" sz="1200" b="1" spc="600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955724" y="4061320"/>
            <a:ext cx="46810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spc="-15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나눔고딕 Bold" pitchFamily="50" charset="-127"/>
                <a:ea typeface="나눔고딕 Bold" pitchFamily="50" charset="-127"/>
              </a:rPr>
              <a:t>LINEAR  ALGEBRA</a:t>
            </a:r>
            <a:endParaRPr lang="ko-KR" altLang="en-US" sz="4400" spc="-150" dirty="0">
              <a:solidFill>
                <a:schemeClr val="accent1">
                  <a:lumMod val="40000"/>
                  <a:lumOff val="60000"/>
                </a:schemeClr>
              </a:solidFill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1928794" y="2000240"/>
            <a:ext cx="7215206" cy="4429156"/>
          </a:xfrm>
          <a:prstGeom prst="roundRect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ko-KR" altLang="en-US" dirty="0"/>
          </a:p>
        </p:txBody>
      </p:sp>
      <p:sp>
        <p:nvSpPr>
          <p:cNvPr id="15" name="직사각형 14"/>
          <p:cNvSpPr/>
          <p:nvPr/>
        </p:nvSpPr>
        <p:spPr>
          <a:xfrm>
            <a:off x="2071670" y="2580622"/>
            <a:ext cx="3143272" cy="3257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2.1 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행렬과 행렬의 연산</a:t>
            </a:r>
          </a:p>
          <a:p>
            <a:pPr lvl="1">
              <a:lnSpc>
                <a:spcPct val="120000"/>
              </a:lnSpc>
            </a:pP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2.1.1 </a:t>
            </a:r>
            <a:r>
              <a:rPr lang="ko-KR" altLang="en-US" sz="1600" dirty="0" smtClean="0">
                <a:latin typeface="맑은 고딕" pitchFamily="50" charset="-127"/>
                <a:ea typeface="맑은 고딕" pitchFamily="50" charset="-127"/>
              </a:rPr>
              <a:t>행렬</a:t>
            </a:r>
          </a:p>
          <a:p>
            <a:pPr lvl="1">
              <a:lnSpc>
                <a:spcPct val="120000"/>
              </a:lnSpc>
            </a:pP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2.1.2 </a:t>
            </a:r>
            <a:r>
              <a:rPr lang="ko-KR" altLang="en-US" sz="1600" spc="-150" dirty="0" smtClean="0">
                <a:latin typeface="맑은 고딕" pitchFamily="50" charset="-127"/>
                <a:ea typeface="맑은 고딕" pitchFamily="50" charset="-127"/>
              </a:rPr>
              <a:t>행렬의 합과 스칼라 곱</a:t>
            </a:r>
          </a:p>
          <a:p>
            <a:pPr lvl="1">
              <a:lnSpc>
                <a:spcPct val="120000"/>
              </a:lnSpc>
            </a:pP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2.1.3 </a:t>
            </a:r>
            <a:r>
              <a:rPr lang="ko-KR" altLang="en-US" sz="1600" dirty="0" smtClean="0">
                <a:latin typeface="맑은 고딕" pitchFamily="50" charset="-127"/>
                <a:ea typeface="맑은 고딕" pitchFamily="50" charset="-127"/>
              </a:rPr>
              <a:t>행렬의 곱</a:t>
            </a:r>
            <a:endParaRPr lang="en-US" altLang="ko-KR" sz="1600" dirty="0" smtClean="0">
              <a:latin typeface="맑은 고딕" pitchFamily="50" charset="-127"/>
              <a:ea typeface="맑은 고딕" pitchFamily="50" charset="-127"/>
            </a:endParaRPr>
          </a:p>
          <a:p>
            <a:pPr lvl="1">
              <a:lnSpc>
                <a:spcPct val="120000"/>
              </a:lnSpc>
            </a:pPr>
            <a:endParaRPr lang="ko-KR" altLang="en-US" sz="900" dirty="0" smtClean="0"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20000"/>
              </a:lnSpc>
            </a:pP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2.2 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특수한 행렬</a:t>
            </a:r>
          </a:p>
          <a:p>
            <a:pPr lvl="1">
              <a:lnSpc>
                <a:spcPct val="120000"/>
              </a:lnSpc>
            </a:pP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2.2.1 </a:t>
            </a:r>
            <a:r>
              <a:rPr lang="ko-KR" altLang="en-US" sz="1600" dirty="0" smtClean="0">
                <a:latin typeface="맑은 고딕" pitchFamily="50" charset="-127"/>
                <a:ea typeface="맑은 고딕" pitchFamily="50" charset="-127"/>
              </a:rPr>
              <a:t>대각행렬</a:t>
            </a:r>
          </a:p>
          <a:p>
            <a:pPr lvl="1">
              <a:lnSpc>
                <a:spcPct val="120000"/>
              </a:lnSpc>
            </a:pP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2.2.2 </a:t>
            </a:r>
            <a:r>
              <a:rPr lang="ko-KR" altLang="en-US" sz="1600" dirty="0" err="1" smtClean="0">
                <a:latin typeface="맑은 고딕" pitchFamily="50" charset="-127"/>
                <a:ea typeface="맑은 고딕" pitchFamily="50" charset="-127"/>
              </a:rPr>
              <a:t>항등행렬과</a:t>
            </a:r>
            <a:r>
              <a:rPr lang="ko-KR" altLang="en-US" sz="160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dirty="0" err="1" smtClean="0">
                <a:latin typeface="맑은 고딕" pitchFamily="50" charset="-127"/>
                <a:ea typeface="맑은 고딕" pitchFamily="50" charset="-127"/>
              </a:rPr>
              <a:t>영행렬</a:t>
            </a:r>
            <a:endParaRPr lang="ko-KR" altLang="en-US" sz="1600" dirty="0" smtClean="0">
              <a:latin typeface="맑은 고딕" pitchFamily="50" charset="-127"/>
              <a:ea typeface="맑은 고딕" pitchFamily="50" charset="-127"/>
            </a:endParaRPr>
          </a:p>
          <a:p>
            <a:pPr lvl="1">
              <a:lnSpc>
                <a:spcPct val="120000"/>
              </a:lnSpc>
            </a:pP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2.2.3 </a:t>
            </a:r>
            <a:r>
              <a:rPr lang="ko-KR" altLang="en-US" sz="1600" dirty="0" smtClean="0">
                <a:latin typeface="맑은 고딕" pitchFamily="50" charset="-127"/>
                <a:ea typeface="맑은 고딕" pitchFamily="50" charset="-127"/>
              </a:rPr>
              <a:t>전치행렬</a:t>
            </a:r>
          </a:p>
          <a:p>
            <a:pPr lvl="1">
              <a:lnSpc>
                <a:spcPct val="120000"/>
              </a:lnSpc>
            </a:pP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2.2.4 </a:t>
            </a:r>
            <a:r>
              <a:rPr lang="ko-KR" altLang="en-US" sz="1600" dirty="0" smtClean="0">
                <a:latin typeface="맑은 고딕" pitchFamily="50" charset="-127"/>
                <a:ea typeface="맑은 고딕" pitchFamily="50" charset="-127"/>
              </a:rPr>
              <a:t>대칭행렬과 교대행렬</a:t>
            </a:r>
          </a:p>
          <a:p>
            <a:pPr lvl="1">
              <a:lnSpc>
                <a:spcPct val="120000"/>
              </a:lnSpc>
            </a:pP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2.2.5 </a:t>
            </a:r>
            <a:r>
              <a:rPr lang="ko-KR" altLang="en-US" sz="1600" dirty="0" smtClean="0">
                <a:latin typeface="맑은 고딕" pitchFamily="50" charset="-127"/>
                <a:ea typeface="맑은 고딕" pitchFamily="50" charset="-127"/>
              </a:rPr>
              <a:t>삼각행렬</a:t>
            </a: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428860" y="1785926"/>
            <a:ext cx="3286148" cy="500066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spc="600" dirty="0" smtClean="0">
                <a:solidFill>
                  <a:schemeClr val="tx1"/>
                </a:solidFill>
              </a:rPr>
              <a:t>CONTENTS</a:t>
            </a:r>
            <a:endParaRPr lang="ko-KR" altLang="en-US" sz="2400" b="1" spc="600" dirty="0">
              <a:solidFill>
                <a:schemeClr val="tx1"/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5286380" y="2567918"/>
            <a:ext cx="3822124" cy="4173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2.3 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행렬의 기본 연산과 사다리꼴</a:t>
            </a:r>
          </a:p>
          <a:p>
            <a:pPr lvl="1">
              <a:lnSpc>
                <a:spcPct val="120000"/>
              </a:lnSpc>
            </a:pP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2.3.1 </a:t>
            </a:r>
            <a:r>
              <a:rPr lang="ko-KR" altLang="en-US" sz="1600" dirty="0" smtClean="0">
                <a:latin typeface="맑은 고딕" pitchFamily="50" charset="-127"/>
                <a:ea typeface="맑은 고딕" pitchFamily="50" charset="-127"/>
              </a:rPr>
              <a:t>행렬의 기본 연산</a:t>
            </a:r>
          </a:p>
          <a:p>
            <a:pPr lvl="1">
              <a:lnSpc>
                <a:spcPct val="120000"/>
              </a:lnSpc>
            </a:pP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2.3.2 </a:t>
            </a:r>
            <a:r>
              <a:rPr lang="ko-KR" altLang="en-US" sz="1600" spc="-150" dirty="0" smtClean="0">
                <a:latin typeface="맑은 고딕" pitchFamily="50" charset="-127"/>
                <a:ea typeface="맑은 고딕" pitchFamily="50" charset="-127"/>
              </a:rPr>
              <a:t>행 사다리꼴</a:t>
            </a: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(Echelon Form)</a:t>
            </a:r>
          </a:p>
          <a:p>
            <a:pPr lvl="1">
              <a:lnSpc>
                <a:spcPct val="120000"/>
              </a:lnSpc>
            </a:pP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2.3.3 </a:t>
            </a:r>
            <a:r>
              <a:rPr lang="ko-KR" altLang="en-US" sz="1600" dirty="0" smtClean="0">
                <a:latin typeface="맑은 고딕" pitchFamily="50" charset="-127"/>
                <a:ea typeface="맑은 고딕" pitchFamily="50" charset="-127"/>
              </a:rPr>
              <a:t>계수</a:t>
            </a: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(Rank)</a:t>
            </a:r>
          </a:p>
          <a:p>
            <a:pPr lvl="1">
              <a:lnSpc>
                <a:spcPct val="120000"/>
              </a:lnSpc>
            </a:pP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2.3.4 </a:t>
            </a:r>
            <a:r>
              <a:rPr lang="ko-KR" altLang="en-US" sz="1600" dirty="0" smtClean="0">
                <a:latin typeface="맑은 고딕" pitchFamily="50" charset="-127"/>
                <a:ea typeface="맑은 고딕" pitchFamily="50" charset="-127"/>
              </a:rPr>
              <a:t>행렬의 표현과 응용</a:t>
            </a:r>
            <a:endParaRPr lang="en-US" altLang="ko-KR" sz="1600" dirty="0" smtClean="0">
              <a:latin typeface="맑은 고딕" pitchFamily="50" charset="-127"/>
              <a:ea typeface="맑은 고딕" pitchFamily="50" charset="-127"/>
            </a:endParaRPr>
          </a:p>
          <a:p>
            <a:pPr lvl="1">
              <a:lnSpc>
                <a:spcPct val="120000"/>
              </a:lnSpc>
            </a:pPr>
            <a:endParaRPr lang="ko-KR" altLang="en-US" sz="900" dirty="0" smtClean="0"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20000"/>
              </a:lnSpc>
            </a:pP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2.4 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컴퓨터 프로그램에 의한 연산</a:t>
            </a:r>
          </a:p>
          <a:p>
            <a:pPr lvl="1">
              <a:lnSpc>
                <a:spcPct val="120000"/>
              </a:lnSpc>
            </a:pP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2.4.1 C</a:t>
            </a:r>
            <a:r>
              <a:rPr lang="ko-KR" altLang="en-US" sz="1600" dirty="0" smtClean="0">
                <a:latin typeface="맑은 고딕" pitchFamily="50" charset="-127"/>
                <a:ea typeface="맑은 고딕" pitchFamily="50" charset="-127"/>
              </a:rPr>
              <a:t>프로그램에 의한 연산</a:t>
            </a:r>
          </a:p>
          <a:p>
            <a:pPr lvl="1">
              <a:lnSpc>
                <a:spcPct val="120000"/>
              </a:lnSpc>
            </a:pP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2.4.2 MATLAB</a:t>
            </a:r>
            <a:r>
              <a:rPr lang="ko-KR" altLang="en-US" sz="1600" dirty="0" smtClean="0">
                <a:latin typeface="맑은 고딕" pitchFamily="50" charset="-127"/>
                <a:ea typeface="맑은 고딕" pitchFamily="50" charset="-127"/>
              </a:rPr>
              <a:t>에 의한 연산</a:t>
            </a:r>
            <a:endParaRPr lang="en-US" altLang="ko-KR" sz="1600" dirty="0" smtClean="0">
              <a:latin typeface="맑은 고딕" pitchFamily="50" charset="-127"/>
              <a:ea typeface="맑은 고딕" pitchFamily="50" charset="-127"/>
            </a:endParaRPr>
          </a:p>
          <a:p>
            <a:pPr lvl="1">
              <a:lnSpc>
                <a:spcPct val="120000"/>
              </a:lnSpc>
            </a:pPr>
            <a:endParaRPr lang="en-US" altLang="ko-KR" sz="900" dirty="0" smtClean="0"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20000"/>
              </a:lnSpc>
            </a:pPr>
            <a:r>
              <a:rPr lang="en-US" altLang="ko-KR" dirty="0" smtClean="0">
                <a:latin typeface="맑은 고딕" pitchFamily="50" charset="-127"/>
              </a:rPr>
              <a:t>2.5 </a:t>
            </a:r>
            <a:r>
              <a:rPr lang="ko-KR" altLang="en-US" dirty="0" smtClean="0">
                <a:latin typeface="맑은 고딕" pitchFamily="50" charset="-127"/>
              </a:rPr>
              <a:t>인공지능과 행렬</a:t>
            </a:r>
            <a:endParaRPr lang="ko-KR" altLang="en-US" dirty="0">
              <a:latin typeface="맑은 고딕" pitchFamily="50" charset="-127"/>
            </a:endParaRPr>
          </a:p>
          <a:p>
            <a:pPr lvl="1">
              <a:lnSpc>
                <a:spcPct val="120000"/>
              </a:lnSpc>
            </a:pPr>
            <a:r>
              <a:rPr lang="en-US" altLang="ko-KR" sz="1600" dirty="0" smtClean="0">
                <a:latin typeface="맑은 고딕" pitchFamily="50" charset="-127"/>
              </a:rPr>
              <a:t>2.5.1 </a:t>
            </a:r>
            <a:r>
              <a:rPr lang="ko-KR" altLang="en-US" sz="1600" dirty="0" smtClean="0">
                <a:latin typeface="맑은 고딕" pitchFamily="50" charset="-127"/>
              </a:rPr>
              <a:t>인공지능에서의 행렬</a:t>
            </a:r>
            <a:endParaRPr lang="en-US" altLang="ko-KR" sz="1600" dirty="0" smtClean="0">
              <a:latin typeface="맑은 고딕" pitchFamily="50" charset="-127"/>
            </a:endParaRPr>
          </a:p>
          <a:p>
            <a:pPr lvl="1">
              <a:lnSpc>
                <a:spcPct val="120000"/>
              </a:lnSpc>
            </a:pPr>
            <a:r>
              <a:rPr lang="en-US" altLang="ko-KR" sz="1600" dirty="0" smtClean="0">
                <a:latin typeface="맑은 고딕" pitchFamily="50" charset="-127"/>
              </a:rPr>
              <a:t>2.5.2 </a:t>
            </a:r>
            <a:r>
              <a:rPr lang="ko-KR" altLang="en-US" sz="1600" dirty="0" smtClean="0">
                <a:latin typeface="맑은 고딕" pitchFamily="50" charset="-127"/>
              </a:rPr>
              <a:t>인공지능에서의 행렬의</a:t>
            </a:r>
            <a:r>
              <a:rPr lang="ko-KR" altLang="en-US" sz="1600" spc="-100" dirty="0" smtClean="0">
                <a:latin typeface="맑은 고딕" pitchFamily="50" charset="-127"/>
              </a:rPr>
              <a:t> 응용</a:t>
            </a:r>
            <a:endParaRPr lang="ko-KR" altLang="en-US" sz="1400" spc="-100" dirty="0">
              <a:latin typeface="맑은 고딕" pitchFamily="50" charset="-127"/>
            </a:endParaRPr>
          </a:p>
          <a:p>
            <a:pPr lvl="1">
              <a:lnSpc>
                <a:spcPct val="120000"/>
              </a:lnSpc>
            </a:pPr>
            <a:endParaRPr lang="ko-KR" altLang="en-US" sz="1400" b="1" dirty="0"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b="48616"/>
          <a:stretch>
            <a:fillRect/>
          </a:stretch>
        </p:blipFill>
        <p:spPr bwMode="auto">
          <a:xfrm>
            <a:off x="179512" y="1124744"/>
            <a:ext cx="885311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t="52710"/>
          <a:stretch>
            <a:fillRect/>
          </a:stretch>
        </p:blipFill>
        <p:spPr bwMode="auto">
          <a:xfrm>
            <a:off x="179512" y="1412776"/>
            <a:ext cx="8865193" cy="4512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b="48190"/>
          <a:stretch>
            <a:fillRect/>
          </a:stretch>
        </p:blipFill>
        <p:spPr bwMode="auto">
          <a:xfrm>
            <a:off x="107504" y="1196752"/>
            <a:ext cx="8854202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t="49201"/>
          <a:stretch>
            <a:fillRect/>
          </a:stretch>
        </p:blipFill>
        <p:spPr bwMode="auto">
          <a:xfrm>
            <a:off x="123100" y="1412776"/>
            <a:ext cx="8878438" cy="4460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27" r="22688" b="56325"/>
          <a:stretch/>
        </p:blipFill>
        <p:spPr>
          <a:xfrm>
            <a:off x="2357422" y="1637715"/>
            <a:ext cx="4104456" cy="1828440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43"/>
          <a:stretch/>
        </p:blipFill>
        <p:spPr>
          <a:xfrm>
            <a:off x="345536" y="4149080"/>
            <a:ext cx="8455886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62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3942"/>
          <a:stretch/>
        </p:blipFill>
        <p:spPr bwMode="auto">
          <a:xfrm>
            <a:off x="269808" y="963584"/>
            <a:ext cx="8334640" cy="3307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216088" y="972728"/>
            <a:ext cx="8460368" cy="4283904"/>
            <a:chOff x="1428728" y="1548752"/>
            <a:chExt cx="7344937" cy="3594760"/>
          </a:xfrm>
        </p:grpSpPr>
        <p:pic>
          <p:nvPicPr>
            <p:cNvPr id="1638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28728" y="1548752"/>
              <a:ext cx="7344937" cy="1428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38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09569" y="2714620"/>
              <a:ext cx="5598216" cy="2428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9" name="그룹 18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0" name="양쪽 모서리가 둥근 사각형 19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4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857232"/>
            <a:ext cx="6499445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281098"/>
            <a:ext cx="3372406" cy="2147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414" y="908720"/>
            <a:ext cx="7434218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71612"/>
            <a:ext cx="8286808" cy="4459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2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b="37552"/>
          <a:stretch>
            <a:fillRect/>
          </a:stretch>
        </p:blipFill>
        <p:spPr bwMode="auto">
          <a:xfrm>
            <a:off x="256375" y="896042"/>
            <a:ext cx="7709145" cy="5575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 t="63073"/>
          <a:stretch>
            <a:fillRect/>
          </a:stretch>
        </p:blipFill>
        <p:spPr bwMode="auto">
          <a:xfrm>
            <a:off x="107504" y="1714488"/>
            <a:ext cx="8091539" cy="3460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9" name="그룹 18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0" name="양쪽 모서리가 둥근 사각형 19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4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232" y="908720"/>
            <a:ext cx="8305588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3685"/>
            <a:ext cx="9144000" cy="3948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232" y="899576"/>
            <a:ext cx="8381011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031"/>
            <a:ext cx="9144000" cy="4900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b="39298"/>
          <a:stretch>
            <a:fillRect/>
          </a:stretch>
        </p:blipFill>
        <p:spPr bwMode="auto">
          <a:xfrm>
            <a:off x="224088" y="991016"/>
            <a:ext cx="7913062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 t="61522"/>
          <a:stretch>
            <a:fillRect/>
          </a:stretch>
        </p:blipFill>
        <p:spPr bwMode="auto">
          <a:xfrm>
            <a:off x="323528" y="1628800"/>
            <a:ext cx="7643834" cy="3350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9" name="그룹 18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0" name="양쪽 모서리가 둥근 사각형 19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4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07" y="2060848"/>
            <a:ext cx="8813493" cy="30490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952" y="980727"/>
            <a:ext cx="7004076" cy="546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6420" y="1340768"/>
            <a:ext cx="7171160" cy="4582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088" y="1020109"/>
            <a:ext cx="7538186" cy="5386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656" y="954440"/>
            <a:ext cx="8044196" cy="4447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285860"/>
            <a:ext cx="4424373" cy="3372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22"/>
            <a:ext cx="9144000" cy="486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57816"/>
            <a:ext cx="7424759" cy="217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t="734" b="58594"/>
          <a:stretch>
            <a:fillRect/>
          </a:stretch>
        </p:blipFill>
        <p:spPr bwMode="auto">
          <a:xfrm>
            <a:off x="2251784" y="3172394"/>
            <a:ext cx="5220669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9" name="그룹 18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0" name="양쪽 모서리가 둥근 사각형 19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4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 t="42739"/>
          <a:stretch>
            <a:fillRect/>
          </a:stretch>
        </p:blipFill>
        <p:spPr bwMode="auto">
          <a:xfrm>
            <a:off x="2051720" y="1142984"/>
            <a:ext cx="5767381" cy="5111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특수한 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0"/>
            <a:ext cx="9144000" cy="482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특수한 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71612"/>
            <a:ext cx="9144000" cy="4090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특수한 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294" y="801280"/>
            <a:ext cx="7959258" cy="358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특수한 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48674"/>
            <a:ext cx="9144000" cy="270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2321" y="1340768"/>
            <a:ext cx="7128792" cy="445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특수한 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0" y="1571612"/>
            <a:ext cx="9144000" cy="4129947"/>
            <a:chOff x="0" y="1571612"/>
            <a:chExt cx="9144000" cy="4129947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5726" y="3795253"/>
              <a:ext cx="9015412" cy="1906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b="23016"/>
            <a:stretch>
              <a:fillRect/>
            </a:stretch>
          </p:blipFill>
          <p:spPr bwMode="auto">
            <a:xfrm>
              <a:off x="0" y="1571612"/>
              <a:ext cx="9144000" cy="2500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1" name="그룹 20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2" name="양쪽 모서리가 둥근 사각형 21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4" name="양쪽 모서리가 둥근 사각형 23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5" name="양쪽 모서리가 둥근 사각형 24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6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86260"/>
            <a:ext cx="9144000" cy="570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특수한 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특수한 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3116"/>
            <a:ext cx="9144000" cy="237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특수한 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28670"/>
            <a:ext cx="9144000" cy="1754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9169" y="2535861"/>
            <a:ext cx="6774797" cy="3964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9" name="그룹 18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0" name="양쪽 모서리가 둥근 사각형 19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4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특수한 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0" y="1643050"/>
            <a:ext cx="9144001" cy="3950426"/>
            <a:chOff x="0" y="1643050"/>
            <a:chExt cx="9144001" cy="3950426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3214686"/>
              <a:ext cx="9144001" cy="2378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b="30438"/>
            <a:stretch>
              <a:fillRect/>
            </a:stretch>
          </p:blipFill>
          <p:spPr bwMode="auto">
            <a:xfrm>
              <a:off x="0" y="1643050"/>
              <a:ext cx="9144000" cy="2000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0" name="그룹 19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1" name="양쪽 모서리가 둥근 사각형 20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4" name="양쪽 모서리가 둥근 사각형 23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5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b="46180"/>
          <a:stretch/>
        </p:blipFill>
        <p:spPr bwMode="auto">
          <a:xfrm>
            <a:off x="278952" y="945296"/>
            <a:ext cx="7742094" cy="3998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특수한 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t="53820"/>
          <a:stretch/>
        </p:blipFill>
        <p:spPr bwMode="auto">
          <a:xfrm>
            <a:off x="278952" y="1008160"/>
            <a:ext cx="7453656" cy="330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특수한 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8945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특수한 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254501"/>
            <a:ext cx="5724538" cy="375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특수한 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0"/>
            <a:ext cx="8572527" cy="5617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특수한 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096" y="984213"/>
            <a:ext cx="7867160" cy="402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340768"/>
            <a:ext cx="7498645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특수한 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08"/>
            <a:ext cx="9144000" cy="180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096" y="2845658"/>
            <a:ext cx="7927798" cy="3444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9" name="그룹 18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0" name="양쪽 모서리가 둥근 사각형 19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4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068960"/>
            <a:ext cx="7566986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특수한 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b="11765"/>
          <a:stretch/>
        </p:blipFill>
        <p:spPr bwMode="auto">
          <a:xfrm>
            <a:off x="51171" y="836713"/>
            <a:ext cx="8985325" cy="216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9" name="그룹 18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0" name="양쪽 모서리가 둥근 사각형 19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4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특수한 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0" name="양쪽 모서리가 둥근 사각형 19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4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44" y="1844824"/>
            <a:ext cx="8490194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084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특수한 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517995"/>
            <a:ext cx="9144000" cy="437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특수한 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78995"/>
            <a:ext cx="9144000" cy="4436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특수한 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928670"/>
            <a:ext cx="7916037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34881"/>
            <a:ext cx="9144000" cy="4413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1726" y="4649834"/>
            <a:ext cx="4398893" cy="192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528" y="928670"/>
            <a:ext cx="657825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9" name="그룹 18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0" name="양쪽 모서리가 둥근 사각형 19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4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955" y="2060848"/>
            <a:ext cx="5357541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952" y="954440"/>
            <a:ext cx="7803152" cy="503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6599" y="1628800"/>
            <a:ext cx="7022014" cy="35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384" y="933731"/>
            <a:ext cx="8444367" cy="3873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0" name="그룹 39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41" name="양쪽 모서리가 둥근 사각형 40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42" name="양쪽 모서리가 둥근 사각형 41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43" name="양쪽 모서리가 둥근 사각형 42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44" name="양쪽 모서리가 둥근 사각형 43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45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22"/>
            <a:ext cx="9144000" cy="1567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496"/>
            <a:ext cx="9144000" cy="32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9" name="그룹 18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0" name="양쪽 모서리가 둥근 사각형 19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4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32"/>
            <a:ext cx="9144000" cy="24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3357562"/>
            <a:ext cx="6257934" cy="2991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9" name="그룹 18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0" name="양쪽 모서리가 둥근 사각형 19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4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242376" y="1025826"/>
            <a:ext cx="8002032" cy="5130334"/>
            <a:chOff x="1357290" y="642918"/>
            <a:chExt cx="9758363" cy="6443693"/>
          </a:xfrm>
        </p:grpSpPr>
        <p:pic>
          <p:nvPicPr>
            <p:cNvPr id="29698" name="Picture 2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428728" y="642918"/>
              <a:ext cx="9686925" cy="3190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69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57290" y="3857628"/>
              <a:ext cx="7105650" cy="1104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970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00364" y="5000636"/>
              <a:ext cx="7134225" cy="2085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1" name="그룹 20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2" name="양쪽 모서리가 둥근 사각형 21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4" name="양쪽 모서리가 둥근 사각형 23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5" name="양쪽 모서리가 둥근 사각형 24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6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745" y="989872"/>
            <a:ext cx="8604447" cy="451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843089"/>
            <a:ext cx="9144000" cy="281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5778" y="908720"/>
            <a:ext cx="6368550" cy="5547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2415" y="2367876"/>
            <a:ext cx="7383764" cy="219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 b="25840"/>
          <a:stretch>
            <a:fillRect/>
          </a:stretch>
        </p:blipFill>
        <p:spPr bwMode="auto">
          <a:xfrm>
            <a:off x="233232" y="1042731"/>
            <a:ext cx="7632848" cy="5329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467544" y="1500174"/>
            <a:ext cx="7172321" cy="3383421"/>
            <a:chOff x="1643042" y="1142984"/>
            <a:chExt cx="7172321" cy="3383421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74160" b="1473"/>
            <a:stretch>
              <a:fillRect/>
            </a:stretch>
          </p:blipFill>
          <p:spPr bwMode="auto">
            <a:xfrm>
              <a:off x="1643042" y="1142984"/>
              <a:ext cx="7161950" cy="1643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584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14678" y="2714621"/>
              <a:ext cx="5600685" cy="1811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0" name="그룹 19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1" name="양쪽 모서리가 둥근 사각형 20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4" name="양쪽 모서리가 둥근 사각형 23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5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28670"/>
            <a:ext cx="9144000" cy="1421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285992"/>
            <a:ext cx="7096139" cy="4286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9" name="그룹 18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0" name="양쪽 모서리가 둥근 사각형 19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4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39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41" name="양쪽 모서리가 둥근 사각형 40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42" name="양쪽 모서리가 둥근 사각형 41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43" name="양쪽 모서리가 둥근 사각형 42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44" name="양쪽 모서리가 둥근 사각형 43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45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980728"/>
            <a:ext cx="6533995" cy="316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3633946"/>
            <a:ext cx="6482680" cy="2742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84" y="875520"/>
            <a:ext cx="7288115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80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7" y="1174573"/>
            <a:ext cx="4176464" cy="2614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81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643050"/>
            <a:ext cx="8604293" cy="4200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9" name="그룹 18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0" name="양쪽 모서리가 둥근 사각형 19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4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82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2648"/>
          <a:stretch/>
        </p:blipFill>
        <p:spPr bwMode="auto">
          <a:xfrm>
            <a:off x="286952" y="980728"/>
            <a:ext cx="7596851" cy="495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9" name="그룹 18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0" name="양쪽 모서리가 둥근 사각형 19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4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83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196752"/>
            <a:ext cx="7300594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84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290" y="990969"/>
            <a:ext cx="8015342" cy="4881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85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 b="47077"/>
          <a:stretch>
            <a:fillRect/>
          </a:stretch>
        </p:blipFill>
        <p:spPr bwMode="auto">
          <a:xfrm>
            <a:off x="1732196" y="1504734"/>
            <a:ext cx="6512212" cy="4156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86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 t="52923"/>
          <a:stretch>
            <a:fillRect/>
          </a:stretch>
        </p:blipFill>
        <p:spPr bwMode="auto">
          <a:xfrm>
            <a:off x="1547664" y="1052736"/>
            <a:ext cx="7056784" cy="4006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87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20" y="5301208"/>
            <a:ext cx="7524328" cy="90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88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92" y="1015152"/>
            <a:ext cx="7531200" cy="5347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89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20" y="1484784"/>
            <a:ext cx="6294160" cy="37121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3117"/>
            <a:ext cx="9144000" cy="4269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4" name="그룹 23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5" name="양쪽 모서리가 둥근 사각형 24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6" name="양쪽 모서리가 둥근 사각형 25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7" name="양쪽 모서리가 둥근 사각형 26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8" name="양쪽 모서리가 둥근 사각형 27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9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84" y="1017304"/>
            <a:ext cx="8034686" cy="4912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90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9243" y="1142984"/>
            <a:ext cx="6659781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91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285860"/>
            <a:ext cx="6858825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92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93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92" y="988595"/>
            <a:ext cx="8102922" cy="5024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94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57"/>
          <a:stretch/>
        </p:blipFill>
        <p:spPr>
          <a:xfrm>
            <a:off x="1979712" y="1445147"/>
            <a:ext cx="4536504" cy="44202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95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88"/>
          <a:stretch/>
        </p:blipFill>
        <p:spPr>
          <a:xfrm>
            <a:off x="2213406" y="1165733"/>
            <a:ext cx="4302810" cy="4979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1" name="양쪽 모서리가 둥근 사각형 20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4" name="양쪽 모서리가 둥근 사각형 23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5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96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6" r="15821" b="29485"/>
          <a:stretch/>
        </p:blipFill>
        <p:spPr>
          <a:xfrm>
            <a:off x="2555776" y="1430769"/>
            <a:ext cx="4032448" cy="2908152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11"/>
          <a:stretch/>
        </p:blipFill>
        <p:spPr>
          <a:xfrm>
            <a:off x="659470" y="4991916"/>
            <a:ext cx="7644462" cy="880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00174"/>
            <a:ext cx="8358214" cy="4375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97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142984"/>
            <a:ext cx="7000924" cy="5088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98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928670"/>
            <a:ext cx="6472255" cy="5508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2.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99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</TotalTime>
  <Words>1850</Words>
  <Application>Microsoft Office PowerPoint</Application>
  <PresentationFormat>화면 슬라이드 쇼(4:3)</PresentationFormat>
  <Paragraphs>743</Paragraphs>
  <Slides>137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137</vt:i4>
      </vt:variant>
    </vt:vector>
  </HeadingPairs>
  <TitlesOfParts>
    <vt:vector size="143" baseType="lpstr">
      <vt:lpstr>Wingdings</vt:lpstr>
      <vt:lpstr>나눔고딕 Bold</vt:lpstr>
      <vt:lpstr>맑은 고딕</vt:lpstr>
      <vt:lpstr>Cambria Math</vt:lpstr>
      <vt:lpstr>Arial</vt:lpstr>
      <vt:lpstr>Office 테마</vt:lpstr>
      <vt:lpstr>행렬</vt:lpstr>
      <vt:lpstr>행렬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KMB</dc:creator>
  <cp:lastModifiedBy>명하나</cp:lastModifiedBy>
  <cp:revision>113</cp:revision>
  <dcterms:created xsi:type="dcterms:W3CDTF">2013-01-10T07:18:47Z</dcterms:created>
  <dcterms:modified xsi:type="dcterms:W3CDTF">2022-01-21T00:30:38Z</dcterms:modified>
</cp:coreProperties>
</file>