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2"/>
  </p:notesMasterIdLst>
  <p:sldIdLst>
    <p:sldId id="351" r:id="rId2"/>
    <p:sldId id="260" r:id="rId3"/>
    <p:sldId id="264" r:id="rId4"/>
    <p:sldId id="265" r:id="rId5"/>
    <p:sldId id="359" r:id="rId6"/>
    <p:sldId id="352" r:id="rId7"/>
    <p:sldId id="266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7" r:id="rId17"/>
    <p:sldId id="278" r:id="rId18"/>
    <p:sldId id="279" r:id="rId19"/>
    <p:sldId id="281" r:id="rId20"/>
    <p:sldId id="284" r:id="rId21"/>
    <p:sldId id="318" r:id="rId22"/>
    <p:sldId id="285" r:id="rId23"/>
    <p:sldId id="319" r:id="rId24"/>
    <p:sldId id="286" r:id="rId25"/>
    <p:sldId id="320" r:id="rId26"/>
    <p:sldId id="287" r:id="rId27"/>
    <p:sldId id="288" r:id="rId28"/>
    <p:sldId id="296" r:id="rId29"/>
    <p:sldId id="297" r:id="rId30"/>
    <p:sldId id="321" r:id="rId31"/>
    <p:sldId id="298" r:id="rId32"/>
    <p:sldId id="322" r:id="rId33"/>
    <p:sldId id="299" r:id="rId34"/>
    <p:sldId id="323" r:id="rId35"/>
    <p:sldId id="300" r:id="rId36"/>
    <p:sldId id="360" r:id="rId37"/>
    <p:sldId id="361" r:id="rId38"/>
    <p:sldId id="354" r:id="rId39"/>
    <p:sldId id="356" r:id="rId40"/>
    <p:sldId id="302" r:id="rId41"/>
    <p:sldId id="303" r:id="rId42"/>
    <p:sldId id="304" r:id="rId43"/>
    <p:sldId id="324" r:id="rId44"/>
    <p:sldId id="305" r:id="rId45"/>
    <p:sldId id="306" r:id="rId46"/>
    <p:sldId id="307" r:id="rId47"/>
    <p:sldId id="308" r:id="rId48"/>
    <p:sldId id="309" r:id="rId49"/>
    <p:sldId id="325" r:id="rId50"/>
    <p:sldId id="339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50" r:id="rId60"/>
    <p:sldId id="340" r:id="rId61"/>
    <p:sldId id="341" r:id="rId62"/>
    <p:sldId id="342" r:id="rId63"/>
    <p:sldId id="343" r:id="rId64"/>
    <p:sldId id="344" r:id="rId65"/>
    <p:sldId id="346" r:id="rId66"/>
    <p:sldId id="347" r:id="rId67"/>
    <p:sldId id="348" r:id="rId68"/>
    <p:sldId id="349" r:id="rId69"/>
    <p:sldId id="327" r:id="rId70"/>
    <p:sldId id="328" r:id="rId71"/>
  </p:sldIdLst>
  <p:sldSz cx="9144000" cy="6858000" type="screen4x3"/>
  <p:notesSz cx="6858000" cy="9144000"/>
  <p:embeddedFontLst>
    <p:embeddedFont>
      <p:font typeface="나눔고딕 Bold" panose="020D0804000000000000" pitchFamily="50" charset="-127"/>
      <p:regular r:id="rId73"/>
      <p:bold r:id="rId74"/>
    </p:embeddedFont>
    <p:embeddedFont>
      <p:font typeface="맑은 고딕" panose="020B0503020000020004" pitchFamily="50" charset="-127"/>
      <p:regular r:id="rId75"/>
      <p:bold r:id="rId7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969696"/>
    <a:srgbClr val="008000"/>
    <a:srgbClr val="FF3300"/>
    <a:srgbClr val="FF6600"/>
    <a:srgbClr val="ADADAD"/>
    <a:srgbClr val="993300"/>
    <a:srgbClr val="990000"/>
    <a:srgbClr val="8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7" autoAdjust="0"/>
    <p:restoredTop sz="94660"/>
  </p:normalViewPr>
  <p:slideViewPr>
    <p:cSldViewPr>
      <p:cViewPr varScale="1">
        <p:scale>
          <a:sx n="105" d="100"/>
          <a:sy n="105" d="100"/>
        </p:scale>
        <p:origin x="135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2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355BB-21C3-4058-84B2-F9142307C77B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B3ED6-F704-493E-B0CD-E4C630B84DB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543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3ED6-F704-493E-B0CD-E4C630B84DB8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124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AB0-2067-4F9C-8354-0F7AD259C8AA}" type="datetimeFigureOut">
              <a:rPr lang="ko-KR" altLang="en-US" smtClean="0"/>
              <a:pPr/>
              <a:t>2022-01-21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977C-7A30-4C68-B1DB-03D7C8599E3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50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285860"/>
            <a:ext cx="7391334" cy="410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000240"/>
            <a:ext cx="74485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71546"/>
            <a:ext cx="63436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3067"/>
            <a:ext cx="9144000" cy="4185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47825"/>
            <a:ext cx="76200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920859"/>
            <a:ext cx="9001156" cy="19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864" y="2857496"/>
            <a:ext cx="812073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20" name="양쪽 모서리가 둥근 사각형 19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4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 r="2531"/>
          <a:stretch>
            <a:fillRect/>
          </a:stretch>
        </p:blipFill>
        <p:spPr bwMode="auto">
          <a:xfrm>
            <a:off x="1" y="1519678"/>
            <a:ext cx="9144000" cy="425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99911"/>
            <a:ext cx="9144000" cy="208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286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29132"/>
            <a:ext cx="9144000" cy="146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95420"/>
            <a:ext cx="78200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0955"/>
            <a:ext cx="9144000" cy="10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19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3125" r="1278" b="3125"/>
          <a:stretch>
            <a:fillRect/>
          </a:stretch>
        </p:blipFill>
        <p:spPr bwMode="auto">
          <a:xfrm>
            <a:off x="1714448" y="214290"/>
            <a:ext cx="742955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7356" y="285728"/>
            <a:ext cx="6758006" cy="1143000"/>
          </a:xfrm>
        </p:spPr>
        <p:txBody>
          <a:bodyPr>
            <a:normAutofit/>
          </a:bodyPr>
          <a:lstStyle/>
          <a:p>
            <a:pPr algn="l"/>
            <a:r>
              <a:rPr lang="ko-KR" altLang="en-US" sz="4800" b="1" dirty="0" smtClean="0">
                <a:solidFill>
                  <a:schemeClr val="bg1"/>
                </a:solidFill>
              </a:rPr>
              <a:t>선형대수와 선형방정식</a:t>
            </a:r>
            <a:endParaRPr lang="ko-KR" altLang="en-US" sz="4800" b="1" dirty="0">
              <a:solidFill>
                <a:schemeClr val="bg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928794" y="2000240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grpSp>
        <p:nvGrpSpPr>
          <p:cNvPr id="14" name="그룹 13"/>
          <p:cNvGrpSpPr/>
          <p:nvPr/>
        </p:nvGrpSpPr>
        <p:grpSpPr>
          <a:xfrm>
            <a:off x="2643174" y="1714488"/>
            <a:ext cx="1214445" cy="601498"/>
            <a:chOff x="2285984" y="3302573"/>
            <a:chExt cx="861137" cy="426509"/>
          </a:xfrm>
        </p:grpSpPr>
        <p:sp>
          <p:nvSpPr>
            <p:cNvPr id="9" name="타원 8"/>
            <p:cNvSpPr/>
            <p:nvPr/>
          </p:nvSpPr>
          <p:spPr>
            <a:xfrm>
              <a:off x="2285984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2720612" y="3302573"/>
              <a:ext cx="426509" cy="42650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04282" y="3319943"/>
              <a:ext cx="773696" cy="350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개  요</a:t>
              </a:r>
              <a:endParaRPr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0769" y="413073"/>
            <a:ext cx="1042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01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4546" y="2428868"/>
            <a:ext cx="692945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spc="-150" dirty="0" smtClean="0"/>
              <a:t> </a:t>
            </a:r>
            <a:r>
              <a:rPr lang="ko-KR" altLang="en-US" dirty="0" smtClean="0"/>
              <a:t>선형대수와 선형방정식에 대한 기본적인 사항들을 고찰</a:t>
            </a:r>
            <a:endParaRPr lang="en-US" altLang="ko-KR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선형대수를 학습하는 필요성과 응용 분야들을 요약</a:t>
            </a:r>
            <a:endParaRPr lang="en-US" altLang="ko-KR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선형대수학에서 중요한 선형개념을 설명</a:t>
            </a:r>
            <a:endParaRPr lang="en-US" altLang="ko-KR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선형결합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해집합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선형시스템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동차시스템 등을 정의</a:t>
            </a:r>
            <a:endParaRPr lang="en-US" altLang="ko-KR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또한 </a:t>
            </a:r>
            <a:r>
              <a:rPr lang="en-US" altLang="ko-KR" dirty="0" smtClean="0"/>
              <a:t>2</a:t>
            </a:r>
            <a:r>
              <a:rPr lang="ko-KR" altLang="en-US" dirty="0" smtClean="0"/>
              <a:t>개의 변수를 가진 선형방정식에서 그래프를 통한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  </a:t>
            </a:r>
            <a:r>
              <a:rPr lang="ko-KR" altLang="en-US" smtClean="0"/>
              <a:t>  </a:t>
            </a:r>
            <a:r>
              <a:rPr lang="en-US" altLang="ko-KR" smtClean="0"/>
              <a:t>3</a:t>
            </a:r>
            <a:r>
              <a:rPr lang="ko-KR" altLang="en-US" dirty="0" smtClean="0"/>
              <a:t>가지 기하학적인 경우들을 살펴봄</a:t>
            </a:r>
            <a:endParaRPr lang="en-US" altLang="ko-KR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전향 소거법을 이용한 가우스 소거법을 살펴봄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ko-KR" altLang="en-US" dirty="0" smtClean="0"/>
              <a:t> 가우스</a:t>
            </a:r>
            <a:r>
              <a:rPr lang="en-US" altLang="ko-KR" dirty="0" smtClean="0"/>
              <a:t>-</a:t>
            </a:r>
            <a:r>
              <a:rPr lang="ko-KR" altLang="en-US" dirty="0" err="1" smtClean="0"/>
              <a:t>조단</a:t>
            </a:r>
            <a:r>
              <a:rPr lang="ko-KR" altLang="en-US" dirty="0" smtClean="0"/>
              <a:t> 소거법을 살펴봄</a:t>
            </a:r>
            <a:endParaRPr lang="en-US" altLang="ko-KR" dirty="0" smtClean="0"/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en-US" altLang="ko-KR" dirty="0"/>
              <a:t> </a:t>
            </a:r>
            <a:r>
              <a:rPr lang="ko-KR" altLang="en-US" dirty="0" smtClean="0"/>
              <a:t>인공지능의 개요와 선형대수학과 인공지능의 관계를 알아봄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655" y="1628800"/>
            <a:ext cx="893888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5179961" cy="474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b="55620"/>
          <a:stretch>
            <a:fillRect/>
          </a:stretch>
        </p:blipFill>
        <p:spPr bwMode="auto">
          <a:xfrm>
            <a:off x="71558" y="1700808"/>
            <a:ext cx="896493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34678" t="44380" r="13827"/>
          <a:stretch>
            <a:fillRect/>
          </a:stretch>
        </p:blipFill>
        <p:spPr bwMode="auto">
          <a:xfrm>
            <a:off x="1835696" y="1412776"/>
            <a:ext cx="5328592" cy="479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b="61423"/>
          <a:stretch>
            <a:fillRect/>
          </a:stretch>
        </p:blipFill>
        <p:spPr bwMode="auto">
          <a:xfrm>
            <a:off x="168967" y="1790486"/>
            <a:ext cx="8795522" cy="293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32250" t="35044" r="13762" b="24051"/>
          <a:stretch>
            <a:fillRect/>
          </a:stretch>
        </p:blipFill>
        <p:spPr bwMode="auto">
          <a:xfrm>
            <a:off x="1290419" y="1700808"/>
            <a:ext cx="6233909" cy="408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 l="20212" t="78286" b="1850"/>
          <a:stretch>
            <a:fillRect/>
          </a:stretch>
        </p:blipFill>
        <p:spPr bwMode="auto">
          <a:xfrm>
            <a:off x="570619" y="1000108"/>
            <a:ext cx="7601781" cy="163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47604"/>
          <a:stretch>
            <a:fillRect/>
          </a:stretch>
        </p:blipFill>
        <p:spPr bwMode="auto">
          <a:xfrm>
            <a:off x="1939358" y="2276872"/>
            <a:ext cx="6089026" cy="419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53706"/>
          <a:stretch>
            <a:fillRect/>
          </a:stretch>
        </p:blipFill>
        <p:spPr bwMode="auto">
          <a:xfrm>
            <a:off x="1285076" y="1332876"/>
            <a:ext cx="7103348" cy="432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85700"/>
            <a:ext cx="9144000" cy="26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4" name="양쪽 모서리가 둥근 사각형 13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양쪽 모서리가 둥근 사각형 15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29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78761" y="1147078"/>
            <a:ext cx="8613719" cy="4442162"/>
            <a:chOff x="183317" y="1147078"/>
            <a:chExt cx="8897946" cy="4548040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317" y="1147078"/>
              <a:ext cx="8848535" cy="294951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031"/>
            <a:stretch/>
          </p:blipFill>
          <p:spPr>
            <a:xfrm>
              <a:off x="2111397" y="3861048"/>
              <a:ext cx="6969866" cy="183407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3125" r="1278" b="3125"/>
          <a:stretch>
            <a:fillRect/>
          </a:stretch>
        </p:blipFill>
        <p:spPr bwMode="auto">
          <a:xfrm>
            <a:off x="1714448" y="214290"/>
            <a:ext cx="742955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모서리가 둥근 직사각형 8"/>
          <p:cNvSpPr/>
          <p:nvPr/>
        </p:nvSpPr>
        <p:spPr>
          <a:xfrm>
            <a:off x="2071877" y="2108717"/>
            <a:ext cx="7215206" cy="4429156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2285984" y="2500306"/>
            <a:ext cx="3510152" cy="330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1.1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선형대수와 선형시스템</a:t>
            </a:r>
          </a:p>
          <a:p>
            <a:pPr lvl="1">
              <a:lnSpc>
                <a:spcPct val="15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1.1.1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선형대수학</a:t>
            </a:r>
          </a:p>
          <a:p>
            <a:pPr lvl="1">
              <a:lnSpc>
                <a:spcPct val="15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1.1.2 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선형방정식과 선형시스템</a:t>
            </a:r>
            <a:endParaRPr lang="en-US" altLang="ko-KR" sz="1600" spc="-100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endParaRPr lang="ko-KR" altLang="en-US" sz="700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맑은 고딕" pitchFamily="50" charset="-127"/>
                <a:ea typeface="맑은 고딕" pitchFamily="50" charset="-127"/>
              </a:rPr>
              <a:t>1.2 </a:t>
            </a:r>
            <a:r>
              <a:rPr lang="ko-KR" altLang="en-US" dirty="0" smtClean="0">
                <a:latin typeface="맑은 고딕" pitchFamily="50" charset="-127"/>
                <a:ea typeface="맑은 고딕" pitchFamily="50" charset="-127"/>
              </a:rPr>
              <a:t>선형방정식의 소거법</a:t>
            </a:r>
          </a:p>
          <a:p>
            <a:pPr lvl="1">
              <a:lnSpc>
                <a:spcPct val="15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1.2.1 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변수가 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개인 선형방정식의</a:t>
            </a:r>
            <a:endParaRPr lang="en-US" altLang="ko-KR" sz="1600" spc="-100" dirty="0">
              <a:latin typeface="맑은 고딕" pitchFamily="50" charset="-127"/>
              <a:ea typeface="맑은 고딕" pitchFamily="50" charset="-127"/>
            </a:endParaRPr>
          </a:p>
          <a:p>
            <a:pPr lvl="1">
              <a:lnSpc>
                <a:spcPct val="150000"/>
              </a:lnSpc>
            </a:pP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       소거법</a:t>
            </a:r>
          </a:p>
          <a:p>
            <a:pPr lvl="1">
              <a:lnSpc>
                <a:spcPct val="15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1.2.2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가우스 소거법</a:t>
            </a:r>
          </a:p>
          <a:p>
            <a:pPr lvl="1">
              <a:lnSpc>
                <a:spcPct val="150000"/>
              </a:lnSpc>
            </a:pP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1.2.3 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가우스</a:t>
            </a:r>
            <a:r>
              <a:rPr lang="en-US" altLang="ko-KR" sz="1600" dirty="0" smtClean="0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ko-KR" altLang="en-US" sz="1600" dirty="0" err="1" smtClean="0">
                <a:latin typeface="맑은 고딕" pitchFamily="50" charset="-127"/>
                <a:ea typeface="맑은 고딕" pitchFamily="50" charset="-127"/>
              </a:rPr>
              <a:t>조단</a:t>
            </a:r>
            <a:r>
              <a:rPr lang="ko-KR" altLang="en-US" sz="1600" dirty="0" smtClean="0">
                <a:latin typeface="맑은 고딕" pitchFamily="50" charset="-127"/>
                <a:ea typeface="맑은 고딕" pitchFamily="50" charset="-127"/>
              </a:rPr>
              <a:t> 소거법</a:t>
            </a:r>
            <a:endParaRPr lang="en-US" altLang="ko-KR" sz="160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0769" y="413073"/>
            <a:ext cx="10422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 smtClean="0">
                <a:latin typeface="나눔고딕 Bold" pitchFamily="50" charset="-127"/>
                <a:ea typeface="나눔고딕 Bold" pitchFamily="50" charset="-127"/>
              </a:rPr>
              <a:t>01</a:t>
            </a:r>
            <a:endParaRPr lang="ko-KR" altLang="en-US" sz="6000" dirty="0"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4112" y="1322436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spc="600" dirty="0" smtClean="0"/>
              <a:t>CHAPTER</a:t>
            </a:r>
            <a:endParaRPr lang="ko-KR" altLang="en-US" sz="1200" b="1" spc="6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955724" y="4061320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spc="-15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나눔고딕 Bold" pitchFamily="50" charset="-127"/>
                <a:ea typeface="나눔고딕 Bold" pitchFamily="50" charset="-127"/>
              </a:rPr>
              <a:t>LINEAR  ALGEBRA</a:t>
            </a:r>
            <a:endParaRPr lang="ko-KR" altLang="en-US" sz="4400" spc="-150" dirty="0">
              <a:solidFill>
                <a:schemeClr val="accent1">
                  <a:lumMod val="40000"/>
                  <a:lumOff val="60000"/>
                </a:schemeClr>
              </a:solidFill>
              <a:latin typeface="나눔고딕 Bold" pitchFamily="50" charset="-127"/>
              <a:ea typeface="나눔고딕 Bold" pitchFamily="50" charset="-127"/>
            </a:endParaRPr>
          </a:p>
        </p:txBody>
      </p:sp>
      <p:sp>
        <p:nvSpPr>
          <p:cNvPr id="25" name="제목 1"/>
          <p:cNvSpPr txBox="1">
            <a:spLocks/>
          </p:cNvSpPr>
          <p:nvPr/>
        </p:nvSpPr>
        <p:spPr>
          <a:xfrm>
            <a:off x="1857356" y="441304"/>
            <a:ext cx="675800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선형대수와 선형방정식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2428860" y="1785926"/>
            <a:ext cx="3286148" cy="500066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spc="600" dirty="0" smtClean="0">
                <a:solidFill>
                  <a:schemeClr val="tx1"/>
                </a:solidFill>
              </a:rPr>
              <a:t>CONTENTS</a:t>
            </a:r>
            <a:endParaRPr lang="ko-KR" altLang="en-US" sz="2400" b="1" spc="600" dirty="0">
              <a:solidFill>
                <a:schemeClr val="tx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679480" y="2504928"/>
            <a:ext cx="3429024" cy="1198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 smtClean="0">
                <a:latin typeface="맑은 고딕" pitchFamily="50" charset="-127"/>
              </a:rPr>
              <a:t>1.3 </a:t>
            </a:r>
            <a:r>
              <a:rPr lang="ko-KR" altLang="en-US" dirty="0" smtClean="0">
                <a:latin typeface="맑은 고딕" pitchFamily="50" charset="-127"/>
              </a:rPr>
              <a:t>선형대수학과 인공지능</a:t>
            </a:r>
            <a:endParaRPr lang="ko-KR" altLang="en-US" dirty="0">
              <a:latin typeface="맑은 고딕" pitchFamily="50" charset="-127"/>
            </a:endParaRPr>
          </a:p>
          <a:p>
            <a:pPr lvl="1">
              <a:lnSpc>
                <a:spcPct val="150000"/>
              </a:lnSpc>
            </a:pPr>
            <a:r>
              <a:rPr lang="en-US" altLang="ko-KR" sz="1600" dirty="0" smtClean="0">
                <a:latin typeface="맑은 고딕" pitchFamily="50" charset="-127"/>
              </a:rPr>
              <a:t>1.3.1 </a:t>
            </a:r>
            <a:r>
              <a:rPr lang="ko-KR" altLang="en-US" sz="1600" dirty="0" smtClean="0">
                <a:latin typeface="맑은 고딕" pitchFamily="50" charset="-127"/>
              </a:rPr>
              <a:t>인공지능 개요</a:t>
            </a:r>
            <a:endParaRPr lang="ko-KR" altLang="en-US" sz="1600" dirty="0">
              <a:latin typeface="맑은 고딕" pitchFamily="50" charset="-127"/>
            </a:endParaRPr>
          </a:p>
          <a:p>
            <a:pPr lvl="1">
              <a:lnSpc>
                <a:spcPct val="150000"/>
              </a:lnSpc>
            </a:pPr>
            <a:r>
              <a:rPr lang="en-US" altLang="ko-KR" sz="1600" dirty="0" smtClean="0">
                <a:latin typeface="맑은 고딕" pitchFamily="50" charset="-127"/>
              </a:rPr>
              <a:t>1.3.2 </a:t>
            </a:r>
            <a:r>
              <a:rPr lang="ko-KR" altLang="en-US" sz="1600" dirty="0" smtClean="0">
                <a:latin typeface="맑은 고딕" pitchFamily="50" charset="-127"/>
              </a:rPr>
              <a:t>인공지능과 선형대수학</a:t>
            </a:r>
            <a:endParaRPr lang="en-US" altLang="ko-KR" sz="1600" dirty="0" smtClean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2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4" name="양쪽 모서리가 둥근 사각형 13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양쪽 모서리가 둥근 사각형 15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5" t="32474" r="17218"/>
          <a:stretch/>
        </p:blipFill>
        <p:spPr>
          <a:xfrm>
            <a:off x="2483768" y="1196752"/>
            <a:ext cx="4593795" cy="4538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218" y="1700808"/>
            <a:ext cx="874526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 l="23188" t="5326"/>
          <a:stretch>
            <a:fillRect/>
          </a:stretch>
        </p:blipFill>
        <p:spPr bwMode="auto">
          <a:xfrm>
            <a:off x="1238558" y="1844824"/>
            <a:ext cx="6141754" cy="412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b="43584"/>
          <a:stretch>
            <a:fillRect/>
          </a:stretch>
        </p:blipFill>
        <p:spPr bwMode="auto">
          <a:xfrm>
            <a:off x="179512" y="1268759"/>
            <a:ext cx="8682874" cy="39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4800" t="59167"/>
          <a:stretch>
            <a:fillRect/>
          </a:stretch>
        </p:blipFill>
        <p:spPr bwMode="auto">
          <a:xfrm>
            <a:off x="899592" y="2132856"/>
            <a:ext cx="7876272" cy="307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908719"/>
            <a:ext cx="6379072" cy="55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1.2.2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가우스 소거법 </a:t>
            </a:r>
          </a:p>
        </p:txBody>
      </p:sp>
      <p:sp>
        <p:nvSpPr>
          <p:cNvPr id="14" name="내용 개체 틀 3"/>
          <p:cNvSpPr txBox="1">
            <a:spLocks/>
          </p:cNvSpPr>
          <p:nvPr/>
        </p:nvSpPr>
        <p:spPr>
          <a:xfrm>
            <a:off x="539552" y="1700808"/>
            <a:ext cx="7992888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선형방정식들에서 이들을 동시에 만족시키는 해를 구하는 방법 중에서 변수들을 체계적으로 </a:t>
            </a:r>
            <a:r>
              <a:rPr lang="ko-KR" altLang="en-US" sz="2000" spc="-150" dirty="0"/>
              <a:t>소거하는 효율적인 방법이 </a:t>
            </a:r>
            <a:r>
              <a:rPr lang="ko-KR" altLang="en-US" sz="2000" dirty="0"/>
              <a:t>가우스에 의해 </a:t>
            </a:r>
            <a:r>
              <a:rPr lang="ko-KR" altLang="en-US" sz="2000" spc="-150" dirty="0"/>
              <a:t>처음으로 </a:t>
            </a:r>
            <a:r>
              <a:rPr lang="ko-KR" altLang="en-US" sz="2000" dirty="0"/>
              <a:t>체계화되었다</a:t>
            </a:r>
            <a:r>
              <a:rPr lang="en-US" altLang="ko-KR" sz="2000" dirty="0"/>
              <a:t>.</a:t>
            </a:r>
            <a:r>
              <a:rPr lang="en-US" altLang="ko-KR" sz="2000" spc="-150" dirty="0"/>
              <a:t> </a:t>
            </a:r>
            <a:r>
              <a:rPr lang="ko-KR" altLang="en-US" sz="2000" dirty="0"/>
              <a:t>이를</a:t>
            </a:r>
            <a:r>
              <a:rPr lang="ko-KR" altLang="en-US" sz="2000" spc="-150" dirty="0"/>
              <a:t> </a:t>
            </a:r>
            <a:r>
              <a:rPr lang="ko-KR" altLang="en-US" sz="2000" b="1" dirty="0">
                <a:solidFill>
                  <a:srgbClr val="00B0F0"/>
                </a:solidFill>
              </a:rPr>
              <a:t>가우스</a:t>
            </a:r>
            <a:r>
              <a:rPr lang="ko-KR" altLang="en-US" sz="2000" b="1" spc="-150" dirty="0">
                <a:solidFill>
                  <a:srgbClr val="00B0F0"/>
                </a:solidFill>
              </a:rPr>
              <a:t> </a:t>
            </a:r>
            <a:r>
              <a:rPr lang="ko-KR" altLang="en-US" sz="2000" b="1" dirty="0">
                <a:solidFill>
                  <a:srgbClr val="00B0F0"/>
                </a:solidFill>
              </a:rPr>
              <a:t>소거법</a:t>
            </a:r>
            <a:r>
              <a:rPr lang="en-US" altLang="ko-KR" sz="2000" b="1" dirty="0">
                <a:solidFill>
                  <a:srgbClr val="00B0F0"/>
                </a:solidFill>
              </a:rPr>
              <a:t>(Gaussian</a:t>
            </a:r>
            <a:r>
              <a:rPr lang="en-US" altLang="ko-KR" sz="2000" b="1" spc="-150" dirty="0">
                <a:solidFill>
                  <a:srgbClr val="00B0F0"/>
                </a:solidFill>
              </a:rPr>
              <a:t> </a:t>
            </a:r>
            <a:r>
              <a:rPr lang="en-US" altLang="ko-KR" sz="2000" b="1" dirty="0">
                <a:solidFill>
                  <a:srgbClr val="00B0F0"/>
                </a:solidFill>
              </a:rPr>
              <a:t>elimination)</a:t>
            </a:r>
            <a:r>
              <a:rPr lang="ko-KR" altLang="en-US" sz="2000" dirty="0"/>
              <a:t>이라 한다</a:t>
            </a:r>
            <a:r>
              <a:rPr lang="en-US" altLang="ko-KR" sz="2000" dirty="0"/>
              <a:t>.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가우스 소거법은 주어진 선형시스템을 그것과 동치인 선형시스템으로 변환시키는 </a:t>
            </a:r>
            <a:r>
              <a:rPr lang="ko-KR" altLang="en-US" sz="2000" spc="-150" dirty="0"/>
              <a:t>다음과 같은 </a:t>
            </a:r>
            <a:r>
              <a:rPr lang="en-US" altLang="ko-KR" sz="2000" spc="-150" dirty="0"/>
              <a:t>3</a:t>
            </a:r>
            <a:r>
              <a:rPr lang="ko-KR" altLang="en-US" sz="2000" spc="-150" dirty="0"/>
              <a:t>가지 </a:t>
            </a:r>
            <a:r>
              <a:rPr lang="ko-KR" altLang="en-US" sz="2000" dirty="0"/>
              <a:t>연산을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필요에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따라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반복적으로 적용하게 된다</a:t>
            </a:r>
            <a:r>
              <a:rPr lang="en-US" altLang="ko-KR" sz="2000" dirty="0"/>
              <a:t>. </a:t>
            </a:r>
          </a:p>
          <a:p>
            <a:pPr marL="0" indent="0" fontAlgn="base">
              <a:lnSpc>
                <a:spcPct val="120000"/>
              </a:lnSpc>
              <a:buClr>
                <a:srgbClr val="993300"/>
              </a:buClr>
              <a:buNone/>
            </a:pPr>
            <a:r>
              <a:rPr lang="ko-KR" altLang="en-US" sz="2000" dirty="0" smtClean="0"/>
              <a:t>  </a:t>
            </a:r>
            <a:r>
              <a:rPr lang="en-US" altLang="ko-KR" sz="2000" dirty="0" smtClean="0"/>
              <a:t>(1) </a:t>
            </a:r>
            <a:r>
              <a:rPr lang="ko-KR" altLang="en-US" sz="2000" dirty="0" smtClean="0"/>
              <a:t>한 </a:t>
            </a:r>
            <a:r>
              <a:rPr lang="ko-KR" altLang="en-US" sz="2000" dirty="0"/>
              <a:t>방정식에 </a:t>
            </a:r>
            <a:r>
              <a:rPr lang="en-US" altLang="ko-KR" sz="2000" dirty="0"/>
              <a:t>0</a:t>
            </a:r>
            <a:r>
              <a:rPr lang="ko-KR" altLang="en-US" sz="2000" dirty="0"/>
              <a:t>이 아닌 상수를 곱한다</a:t>
            </a:r>
            <a:r>
              <a:rPr lang="en-US" altLang="ko-KR" sz="2000" dirty="0"/>
              <a:t>. </a:t>
            </a:r>
            <a:endParaRPr lang="en-US" altLang="ko-KR" sz="2000" dirty="0" smtClean="0"/>
          </a:p>
          <a:p>
            <a:pPr marL="0" indent="0" fontAlgn="base">
              <a:lnSpc>
                <a:spcPct val="120000"/>
              </a:lnSpc>
              <a:buClr>
                <a:srgbClr val="993300"/>
              </a:buClr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(2) </a:t>
            </a:r>
            <a:r>
              <a:rPr lang="ko-KR" altLang="en-US" sz="2000" dirty="0" smtClean="0"/>
              <a:t>방정식들의 </a:t>
            </a:r>
            <a:r>
              <a:rPr lang="ko-KR" altLang="en-US" sz="2000" dirty="0"/>
              <a:t>위치를 서로 교환한다</a:t>
            </a:r>
            <a:r>
              <a:rPr lang="en-US" altLang="ko-KR" sz="2000" dirty="0"/>
              <a:t>. </a:t>
            </a:r>
          </a:p>
          <a:p>
            <a:pPr marL="0" indent="0" fontAlgn="base">
              <a:lnSpc>
                <a:spcPct val="120000"/>
              </a:lnSpc>
              <a:buClr>
                <a:srgbClr val="993300"/>
              </a:buClr>
              <a:buNone/>
            </a:pPr>
            <a:r>
              <a:rPr lang="ko-KR" altLang="en-US" sz="2000" dirty="0" smtClean="0"/>
              <a:t>  </a:t>
            </a:r>
            <a:r>
              <a:rPr lang="en-US" altLang="ko-KR" sz="2000" dirty="0" smtClean="0"/>
              <a:t>(3) </a:t>
            </a:r>
            <a:r>
              <a:rPr lang="ko-KR" altLang="en-US" sz="2000" dirty="0" smtClean="0"/>
              <a:t>한 </a:t>
            </a:r>
            <a:r>
              <a:rPr lang="ko-KR" altLang="en-US" sz="2000" dirty="0"/>
              <a:t>방정식에 </a:t>
            </a:r>
            <a:r>
              <a:rPr lang="en-US" altLang="ko-KR" sz="2000" dirty="0"/>
              <a:t>0</a:t>
            </a:r>
            <a:r>
              <a:rPr lang="ko-KR" altLang="en-US" sz="2000" dirty="0"/>
              <a:t>이 아닌 상수를 곱하여 다른 방정식에 더한다</a:t>
            </a:r>
            <a:r>
              <a:rPr lang="en-US" altLang="ko-K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354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1.2.3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가우스</a:t>
            </a: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ko-KR" altLang="en-US" sz="2200" b="1" dirty="0" err="1">
                <a:solidFill>
                  <a:schemeClr val="accent1">
                    <a:lumMod val="50000"/>
                  </a:schemeClr>
                </a:solidFill>
              </a:rPr>
              <a:t>조단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 소거법 </a:t>
            </a:r>
          </a:p>
        </p:txBody>
      </p:sp>
      <p:sp>
        <p:nvSpPr>
          <p:cNvPr id="14" name="내용 개체 틀 3"/>
          <p:cNvSpPr txBox="1">
            <a:spLocks/>
          </p:cNvSpPr>
          <p:nvPr/>
        </p:nvSpPr>
        <p:spPr>
          <a:xfrm>
            <a:off x="539552" y="1700808"/>
            <a:ext cx="7920880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가우스</a:t>
            </a:r>
            <a:r>
              <a:rPr lang="en-US" altLang="ko-KR" sz="2000" dirty="0"/>
              <a:t>-</a:t>
            </a:r>
            <a:r>
              <a:rPr lang="ko-KR" altLang="en-US" sz="2000" dirty="0" err="1"/>
              <a:t>조단</a:t>
            </a:r>
            <a:r>
              <a:rPr lang="ko-KR" altLang="en-US" sz="2000" dirty="0"/>
              <a:t> 소거법은 다음과 같은 </a:t>
            </a:r>
            <a:r>
              <a:rPr lang="en-US" altLang="ko-KR" sz="2000" dirty="0"/>
              <a:t>2</a:t>
            </a:r>
            <a:r>
              <a:rPr lang="ko-KR" altLang="en-US" sz="2000" dirty="0"/>
              <a:t>단계로 이루어진다</a:t>
            </a:r>
            <a:r>
              <a:rPr lang="en-US" altLang="ko-KR" sz="2000" dirty="0"/>
              <a:t>. </a:t>
            </a:r>
          </a:p>
          <a:p>
            <a:pPr marL="354013" indent="-354013" fontAlgn="base">
              <a:lnSpc>
                <a:spcPct val="120000"/>
              </a:lnSpc>
              <a:buClr>
                <a:srgbClr val="993300"/>
              </a:buClr>
              <a:buNone/>
            </a:pPr>
            <a:r>
              <a:rPr lang="en-US" altLang="ko-KR" sz="2000" dirty="0" smtClean="0"/>
              <a:t>    [</a:t>
            </a:r>
            <a:r>
              <a:rPr lang="en-US" altLang="ko-KR" sz="2000" dirty="0"/>
              <a:t>1</a:t>
            </a:r>
            <a:r>
              <a:rPr lang="ko-KR" altLang="en-US" sz="2000" dirty="0"/>
              <a:t>단계</a:t>
            </a:r>
            <a:r>
              <a:rPr lang="en-US" altLang="ko-KR" sz="2000" dirty="0"/>
              <a:t>] </a:t>
            </a:r>
            <a:r>
              <a:rPr lang="ko-KR" altLang="en-US" sz="2000" b="1" dirty="0">
                <a:solidFill>
                  <a:srgbClr val="00B0F0"/>
                </a:solidFill>
              </a:rPr>
              <a:t>전향 소거법</a:t>
            </a:r>
            <a:r>
              <a:rPr lang="en-US" altLang="ko-KR" sz="2000" b="1" dirty="0">
                <a:solidFill>
                  <a:srgbClr val="00B0F0"/>
                </a:solidFill>
              </a:rPr>
              <a:t>(forward elimination) </a:t>
            </a:r>
            <a:r>
              <a:rPr lang="en-US" altLang="ko-KR" sz="2000" dirty="0"/>
              <a:t>: </a:t>
            </a:r>
            <a:r>
              <a:rPr lang="ko-KR" altLang="en-US" sz="2000" dirty="0"/>
              <a:t>각 </a:t>
            </a:r>
            <a:r>
              <a:rPr lang="ko-KR" altLang="en-US" sz="2000" dirty="0" err="1"/>
              <a:t>방정식에다</a:t>
            </a:r>
            <a:r>
              <a:rPr lang="ko-KR" altLang="en-US" sz="2000" dirty="0"/>
              <a:t> 다른 식의 변수의 계 수와 반대가 되도록 적절한 상수를 곱하여 두 식을 더함으로써 해당하는 변수들을 차례로 소거한 새로운 방정식 </a:t>
            </a:r>
            <a:r>
              <a:rPr lang="en-US" altLang="ko-KR" sz="2000" dirty="0"/>
              <a:t>L</a:t>
            </a:r>
            <a:r>
              <a:rPr lang="ko-KR" altLang="en-US" sz="2000" dirty="0"/>
              <a:t>을 구한다</a:t>
            </a:r>
            <a:r>
              <a:rPr lang="en-US" altLang="ko-KR" sz="2000" dirty="0"/>
              <a:t>. </a:t>
            </a:r>
          </a:p>
          <a:p>
            <a:pPr marL="354013" indent="-354013" fontAlgn="base">
              <a:lnSpc>
                <a:spcPct val="120000"/>
              </a:lnSpc>
              <a:buClr>
                <a:srgbClr val="993300"/>
              </a:buClr>
              <a:buNone/>
            </a:pPr>
            <a:r>
              <a:rPr lang="en-US" altLang="ko-KR" sz="2000" dirty="0" smtClean="0"/>
              <a:t>    [</a:t>
            </a:r>
            <a:r>
              <a:rPr lang="en-US" altLang="ko-KR" sz="2000" dirty="0"/>
              <a:t>2</a:t>
            </a:r>
            <a:r>
              <a:rPr lang="ko-KR" altLang="en-US" sz="2000" dirty="0"/>
              <a:t>단계</a:t>
            </a:r>
            <a:r>
              <a:rPr lang="en-US" altLang="ko-KR" sz="2000" dirty="0"/>
              <a:t>] </a:t>
            </a:r>
            <a:r>
              <a:rPr lang="ko-KR" altLang="en-US" sz="2000" b="1" dirty="0" err="1">
                <a:solidFill>
                  <a:srgbClr val="00B0F0"/>
                </a:solidFill>
              </a:rPr>
              <a:t>역대입법</a:t>
            </a:r>
            <a:r>
              <a:rPr lang="en-US" altLang="ko-KR" sz="2000" b="1" dirty="0">
                <a:solidFill>
                  <a:srgbClr val="00B0F0"/>
                </a:solidFill>
              </a:rPr>
              <a:t>(back-substitution) </a:t>
            </a:r>
            <a:r>
              <a:rPr lang="en-US" altLang="ko-KR" sz="2000" dirty="0"/>
              <a:t>: </a:t>
            </a:r>
            <a:r>
              <a:rPr lang="ko-KR" altLang="en-US" sz="2000" dirty="0"/>
              <a:t>새로운 방정식 </a:t>
            </a:r>
            <a:r>
              <a:rPr lang="en-US" altLang="ko-KR" sz="2000" dirty="0"/>
              <a:t>L</a:t>
            </a:r>
            <a:r>
              <a:rPr lang="ko-KR" altLang="en-US" sz="2000" dirty="0"/>
              <a:t>로부터 하나의 변수 값 을 구한 후 남은 식들에 차례로 대입하여 전체 해를 구한다</a:t>
            </a:r>
            <a:r>
              <a:rPr lang="en-US" altLang="ko-KR" sz="2000" dirty="0"/>
              <a:t>.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전향 소거법과 </a:t>
            </a:r>
            <a:r>
              <a:rPr lang="ko-KR" altLang="en-US" sz="2000" dirty="0" err="1"/>
              <a:t>역대입법</a:t>
            </a:r>
            <a:r>
              <a:rPr lang="ko-KR" altLang="en-US" sz="2000" dirty="0"/>
              <a:t> 과정을 합하여 </a:t>
            </a:r>
            <a:r>
              <a:rPr lang="ko-KR" altLang="en-US" sz="2000" b="1" dirty="0">
                <a:solidFill>
                  <a:srgbClr val="00B0F0"/>
                </a:solidFill>
              </a:rPr>
              <a:t>가우스</a:t>
            </a:r>
            <a:r>
              <a:rPr lang="en-US" altLang="ko-KR" sz="2000" b="1" dirty="0">
                <a:solidFill>
                  <a:srgbClr val="00B0F0"/>
                </a:solidFill>
              </a:rPr>
              <a:t>-</a:t>
            </a:r>
            <a:r>
              <a:rPr lang="ko-KR" altLang="en-US" sz="2000" b="1" dirty="0" err="1">
                <a:solidFill>
                  <a:srgbClr val="00B0F0"/>
                </a:solidFill>
              </a:rPr>
              <a:t>조단</a:t>
            </a:r>
            <a:r>
              <a:rPr lang="ko-KR" altLang="en-US" sz="2000" b="1" dirty="0">
                <a:solidFill>
                  <a:srgbClr val="00B0F0"/>
                </a:solidFill>
              </a:rPr>
              <a:t> 소거법</a:t>
            </a:r>
            <a:r>
              <a:rPr lang="en-US" altLang="ko-KR" sz="2000" b="1" dirty="0">
                <a:solidFill>
                  <a:srgbClr val="00B0F0"/>
                </a:solidFill>
              </a:rPr>
              <a:t>(Gauss-Jordan elimination)</a:t>
            </a:r>
            <a:r>
              <a:rPr lang="ko-KR" altLang="en-US" sz="2000" dirty="0"/>
              <a:t>이라고 하며</a:t>
            </a:r>
            <a:r>
              <a:rPr lang="en-US" altLang="ko-KR" sz="2000" dirty="0"/>
              <a:t>, [1</a:t>
            </a:r>
            <a:r>
              <a:rPr lang="ko-KR" altLang="en-US" sz="2000" dirty="0"/>
              <a:t>단계</a:t>
            </a:r>
            <a:r>
              <a:rPr lang="en-US" altLang="ko-KR" sz="2000" dirty="0"/>
              <a:t>]</a:t>
            </a:r>
            <a:r>
              <a:rPr lang="ko-KR" altLang="en-US" sz="2000" dirty="0"/>
              <a:t>인 전향 소거법을 가우스 소거법이라고 한다</a:t>
            </a:r>
            <a:r>
              <a:rPr lang="en-US" altLang="ko-K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619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2"/>
            <a:ext cx="7583189" cy="155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66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9346"/>
            <a:ext cx="9144000" cy="253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39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95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4" name="양쪽 모서리가 둥근 사각형 13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1.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8" name="양쪽 모서리가 둥근 사각형 17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선형대수학이란</a:t>
            </a: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ko-KR" altLang="en-US" sz="2400" b="1" dirty="0"/>
          </a:p>
        </p:txBody>
      </p:sp>
      <p:sp>
        <p:nvSpPr>
          <p:cNvPr id="19" name="내용 개체 틀 3"/>
          <p:cNvSpPr txBox="1">
            <a:spLocks/>
          </p:cNvSpPr>
          <p:nvPr/>
        </p:nvSpPr>
        <p:spPr>
          <a:xfrm>
            <a:off x="539552" y="1700808"/>
            <a:ext cx="8386660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선형방정식을 풀기 위한 수학적인 도구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수학 </a:t>
            </a:r>
            <a:r>
              <a:rPr lang="ko-KR" altLang="en-US" sz="2000" dirty="0"/>
              <a:t>중 대수학의 세부 분야 중 하나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공학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자연과학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사회과학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경제학 등의 응용에 매우 중요한 역할을 담당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다양한 </a:t>
            </a:r>
            <a:r>
              <a:rPr lang="ko-KR" altLang="en-US" sz="2000" dirty="0"/>
              <a:t>응용 분야들 </a:t>
            </a:r>
            <a:r>
              <a:rPr lang="en-US" altLang="ko-KR" sz="2000" dirty="0" smtClean="0"/>
              <a:t>:</a:t>
            </a:r>
          </a:p>
          <a:p>
            <a:pPr marL="0" indent="0" fontAlgn="base">
              <a:lnSpc>
                <a:spcPct val="120000"/>
              </a:lnSpc>
              <a:buClr>
                <a:srgbClr val="993300"/>
              </a:buClr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- </a:t>
            </a:r>
            <a:r>
              <a:rPr lang="ko-KR" altLang="en-US" sz="2000" dirty="0"/>
              <a:t>전기회로</a:t>
            </a:r>
            <a:r>
              <a:rPr lang="en-US" altLang="ko-KR" sz="2000" dirty="0"/>
              <a:t>, </a:t>
            </a:r>
            <a:r>
              <a:rPr lang="ko-KR" altLang="en-US" sz="2000" dirty="0"/>
              <a:t>통신 네트워크</a:t>
            </a:r>
            <a:r>
              <a:rPr lang="en-US" altLang="ko-KR" sz="2000" dirty="0"/>
              <a:t>, </a:t>
            </a:r>
            <a:r>
              <a:rPr lang="ko-KR" altLang="en-US" sz="2000" dirty="0"/>
              <a:t>동역학</a:t>
            </a:r>
          </a:p>
          <a:p>
            <a:pPr marL="0" indent="0" fontAlgn="base">
              <a:lnSpc>
                <a:spcPct val="120000"/>
              </a:lnSpc>
              <a:buClr>
                <a:srgbClr val="993300"/>
              </a:buClr>
              <a:buNone/>
            </a:pPr>
            <a:r>
              <a:rPr lang="ko-KR" altLang="en-US" sz="2000" dirty="0"/>
              <a:t>  </a:t>
            </a:r>
            <a:r>
              <a:rPr lang="en-US" altLang="ko-KR" sz="2000" dirty="0"/>
              <a:t>- </a:t>
            </a:r>
            <a:r>
              <a:rPr lang="ko-KR" altLang="en-US" sz="2000" dirty="0" err="1"/>
              <a:t>선형계획법</a:t>
            </a:r>
            <a:r>
              <a:rPr lang="en-US" altLang="ko-KR" sz="2000" dirty="0"/>
              <a:t>, </a:t>
            </a:r>
            <a:r>
              <a:rPr lang="ko-KR" altLang="en-US" sz="2000" dirty="0"/>
              <a:t>컴퓨터 그래픽</a:t>
            </a:r>
            <a:r>
              <a:rPr lang="en-US" altLang="ko-KR" sz="2000" dirty="0"/>
              <a:t>, </a:t>
            </a:r>
            <a:r>
              <a:rPr lang="ko-KR" altLang="en-US" sz="2000" dirty="0"/>
              <a:t>기상예보</a:t>
            </a:r>
          </a:p>
          <a:p>
            <a:pPr marL="0" indent="0" fontAlgn="base">
              <a:lnSpc>
                <a:spcPct val="120000"/>
              </a:lnSpc>
              <a:buClr>
                <a:srgbClr val="993300"/>
              </a:buClr>
              <a:buNone/>
            </a:pPr>
            <a:r>
              <a:rPr lang="ko-KR" altLang="en-US" sz="2000" dirty="0"/>
              <a:t>  </a:t>
            </a:r>
            <a:r>
              <a:rPr lang="en-US" altLang="ko-KR" sz="2000" dirty="0"/>
              <a:t>- </a:t>
            </a:r>
            <a:r>
              <a:rPr lang="ko-KR" altLang="en-US" sz="2000" dirty="0"/>
              <a:t>인구의 이동</a:t>
            </a:r>
            <a:r>
              <a:rPr lang="en-US" altLang="ko-KR" sz="2000" dirty="0"/>
              <a:t>, </a:t>
            </a:r>
            <a:r>
              <a:rPr lang="ko-KR" altLang="en-US" sz="2000" dirty="0"/>
              <a:t>상대성 이론</a:t>
            </a:r>
            <a:r>
              <a:rPr lang="en-US" altLang="ko-KR" sz="2000" dirty="0"/>
              <a:t>, </a:t>
            </a:r>
            <a:r>
              <a:rPr lang="ko-KR" altLang="en-US" sz="2000" dirty="0"/>
              <a:t>고고학</a:t>
            </a:r>
            <a:r>
              <a:rPr lang="en-US" altLang="ko-KR" sz="2000" dirty="0"/>
              <a:t>, </a:t>
            </a:r>
            <a:r>
              <a:rPr lang="ko-KR" altLang="en-US" sz="2000" dirty="0"/>
              <a:t>물리학</a:t>
            </a:r>
          </a:p>
          <a:p>
            <a:pPr marL="0" indent="0" fontAlgn="base">
              <a:lnSpc>
                <a:spcPct val="120000"/>
              </a:lnSpc>
              <a:buClr>
                <a:srgbClr val="993300"/>
              </a:buClr>
              <a:buNone/>
            </a:pPr>
            <a:r>
              <a:rPr lang="ko-KR" altLang="en-US" sz="2000" dirty="0"/>
              <a:t>  </a:t>
            </a:r>
            <a:r>
              <a:rPr lang="en-US" altLang="ko-KR" sz="2000" dirty="0"/>
              <a:t>- </a:t>
            </a:r>
            <a:r>
              <a:rPr lang="ko-KR" altLang="en-US" sz="2000" dirty="0"/>
              <a:t>화학</a:t>
            </a:r>
            <a:r>
              <a:rPr lang="en-US" altLang="ko-KR" sz="2000" dirty="0"/>
              <a:t>, </a:t>
            </a:r>
            <a:r>
              <a:rPr lang="ko-KR" altLang="en-US" sz="2000" dirty="0"/>
              <a:t>경제학</a:t>
            </a:r>
            <a:r>
              <a:rPr lang="en-US" altLang="ko-KR" sz="2000" dirty="0"/>
              <a:t>, </a:t>
            </a:r>
            <a:r>
              <a:rPr lang="ko-KR" altLang="en-US" sz="2000" dirty="0"/>
              <a:t>게임 이론</a:t>
            </a:r>
            <a:r>
              <a:rPr lang="en-US" altLang="ko-KR" sz="2000" dirty="0"/>
              <a:t>, </a:t>
            </a:r>
            <a:r>
              <a:rPr lang="ko-KR" altLang="en-US" sz="2000" dirty="0"/>
              <a:t>항공 산업 등</a:t>
            </a:r>
          </a:p>
          <a:p>
            <a:pPr marL="0" indent="0" fontAlgn="base">
              <a:lnSpc>
                <a:spcPct val="120000"/>
              </a:lnSpc>
              <a:buClr>
                <a:srgbClr val="993300"/>
              </a:buClr>
              <a:buNone/>
            </a:pPr>
            <a:r>
              <a:rPr lang="ko-KR" altLang="en-US" sz="2000" dirty="0"/>
              <a:t>  </a:t>
            </a:r>
            <a:r>
              <a:rPr lang="en-US" altLang="ko-KR" sz="2000" dirty="0"/>
              <a:t>- </a:t>
            </a:r>
            <a:r>
              <a:rPr lang="ko-KR" altLang="en-US" sz="2000" dirty="0"/>
              <a:t>인공지능 관련 응용들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251520" y="908720"/>
            <a:ext cx="8725094" cy="5505792"/>
            <a:chOff x="1475656" y="1052736"/>
            <a:chExt cx="7500958" cy="4733326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75656" y="1052736"/>
              <a:ext cx="7500958" cy="3779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b="78663"/>
            <a:stretch>
              <a:fillRect/>
            </a:stretch>
          </p:blipFill>
          <p:spPr bwMode="auto">
            <a:xfrm>
              <a:off x="2771800" y="4797152"/>
              <a:ext cx="5653076" cy="988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071546"/>
            <a:ext cx="5353063" cy="509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923"/>
          <a:stretch/>
        </p:blipFill>
        <p:spPr bwMode="auto">
          <a:xfrm>
            <a:off x="445436" y="1556792"/>
            <a:ext cx="869856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 b="55287"/>
          <a:stretch>
            <a:fillRect/>
          </a:stretch>
        </p:blipFill>
        <p:spPr bwMode="auto">
          <a:xfrm>
            <a:off x="1132178" y="1844824"/>
            <a:ext cx="7850876" cy="379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 t="46400"/>
          <a:stretch>
            <a:fillRect/>
          </a:stretch>
        </p:blipFill>
        <p:spPr bwMode="auto">
          <a:xfrm>
            <a:off x="1187624" y="1000107"/>
            <a:ext cx="7437237" cy="430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57364"/>
            <a:ext cx="8164311" cy="357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611560" y="980728"/>
            <a:ext cx="8316416" cy="4902420"/>
            <a:chOff x="0" y="908720"/>
            <a:chExt cx="5929354" cy="3495278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89242"/>
            <a:stretch>
              <a:fillRect/>
            </a:stretch>
          </p:blipFill>
          <p:spPr bwMode="auto">
            <a:xfrm>
              <a:off x="0" y="908720"/>
              <a:ext cx="5929354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6218" b="71132"/>
            <a:stretch>
              <a:fillRect/>
            </a:stretch>
          </p:blipFill>
          <p:spPr bwMode="auto">
            <a:xfrm>
              <a:off x="0" y="1484784"/>
              <a:ext cx="5929354" cy="677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5343" b="59278"/>
            <a:stretch>
              <a:fillRect/>
            </a:stretch>
          </p:blipFill>
          <p:spPr bwMode="auto">
            <a:xfrm>
              <a:off x="0" y="2204864"/>
              <a:ext cx="5929354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6599" b="39654"/>
            <a:stretch>
              <a:fillRect/>
            </a:stretch>
          </p:blipFill>
          <p:spPr bwMode="auto">
            <a:xfrm>
              <a:off x="0" y="2492896"/>
              <a:ext cx="5929354" cy="736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5931" b="28967"/>
            <a:stretch>
              <a:fillRect/>
            </a:stretch>
          </p:blipFill>
          <p:spPr bwMode="auto">
            <a:xfrm>
              <a:off x="0" y="3212976"/>
              <a:ext cx="5929354" cy="273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76682" b="11143"/>
            <a:stretch>
              <a:fillRect/>
            </a:stretch>
          </p:blipFill>
          <p:spPr bwMode="auto">
            <a:xfrm>
              <a:off x="0" y="3501008"/>
              <a:ext cx="5929354" cy="65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95239"/>
            <a:stretch>
              <a:fillRect/>
            </a:stretch>
          </p:blipFill>
          <p:spPr bwMode="auto">
            <a:xfrm>
              <a:off x="0" y="4149080"/>
              <a:ext cx="5929354" cy="254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42984"/>
            <a:ext cx="6472585" cy="439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b="12583"/>
          <a:stretch>
            <a:fillRect/>
          </a:stretch>
        </p:blipFill>
        <p:spPr bwMode="auto">
          <a:xfrm>
            <a:off x="301730" y="1052736"/>
            <a:ext cx="844673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1.2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선형방정식의 소거법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827584" y="1844824"/>
            <a:ext cx="7632849" cy="3247451"/>
            <a:chOff x="2761416" y="4581128"/>
            <a:chExt cx="4453790" cy="1894897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2069" t="92800"/>
            <a:stretch>
              <a:fillRect/>
            </a:stretch>
          </p:blipFill>
          <p:spPr bwMode="auto">
            <a:xfrm>
              <a:off x="2761416" y="4581128"/>
              <a:ext cx="4453790" cy="288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13946" y="4845050"/>
              <a:ext cx="4391944" cy="1630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49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4" name="양쪽 모서리가 둥근 사각형 13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Chapter 1.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8" name="양쪽 모서리가 둥근 사각형 17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선형대수학의 응용</a:t>
            </a:r>
          </a:p>
        </p:txBody>
      </p:sp>
      <p:sp>
        <p:nvSpPr>
          <p:cNvPr id="19" name="내용 개체 틀 3"/>
          <p:cNvSpPr txBox="1">
            <a:spLocks/>
          </p:cNvSpPr>
          <p:nvPr/>
        </p:nvSpPr>
        <p:spPr>
          <a:xfrm>
            <a:off x="539552" y="1700808"/>
            <a:ext cx="7818662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선형대수학은 최근 들어 불기 시작된 인공지능의 이해와 계산에 있어서도 매우 중요한 역할을 </a:t>
            </a:r>
            <a:r>
              <a:rPr lang="ko-KR" altLang="en-US" sz="2000" dirty="0" smtClean="0"/>
              <a:t>담당</a:t>
            </a:r>
            <a:endParaRPr lang="ko-KR" altLang="en-US" sz="2000" dirty="0"/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특히 행렬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행렬식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벡터의 개념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벡터의 연산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그리고 벡터의 내적 등은 인공지능 이해와 빠른 연산의 바탕이 </a:t>
            </a:r>
            <a:r>
              <a:rPr lang="ko-KR" altLang="en-US" sz="2000" dirty="0" smtClean="0"/>
              <a:t>됨</a:t>
            </a:r>
            <a:endParaRPr lang="ko-KR" altLang="en-US" sz="2000" dirty="0"/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선형방정식을 통한 문제 해결은 수학과 공학을 공부하는 학생들에게도 거의 필수적인 기본 과정으로 여겨지고 있음 </a:t>
            </a:r>
          </a:p>
        </p:txBody>
      </p:sp>
    </p:spTree>
    <p:extLst>
      <p:ext uri="{BB962C8B-B14F-4D97-AF65-F5344CB8AC3E}">
        <p14:creationId xmlns:p14="http://schemas.microsoft.com/office/powerpoint/2010/main" val="252334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395536" y="1628800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(1)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인공지능의 개념</a:t>
            </a:r>
            <a:endParaRPr lang="ko-KR" altLang="en-US" sz="2400" b="1" dirty="0"/>
          </a:p>
        </p:txBody>
      </p:sp>
      <p:sp>
        <p:nvSpPr>
          <p:cNvPr id="15" name="내용 개체 틀 3"/>
          <p:cNvSpPr txBox="1">
            <a:spLocks/>
          </p:cNvSpPr>
          <p:nvPr/>
        </p:nvSpPr>
        <p:spPr>
          <a:xfrm>
            <a:off x="539552" y="2204864"/>
            <a:ext cx="8386660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최근 들어 </a:t>
            </a:r>
            <a:r>
              <a:rPr lang="ko-KR" altLang="en-US" sz="2000" spc="-150" dirty="0" smtClean="0"/>
              <a:t>인공지능</a:t>
            </a:r>
            <a:r>
              <a:rPr lang="en-US" altLang="ko-KR" sz="2000" spc="-150" dirty="0"/>
              <a:t>(Artificial Intelligence: A. I)</a:t>
            </a:r>
            <a:r>
              <a:rPr lang="ko-KR" altLang="en-US" sz="2000" dirty="0" smtClean="0"/>
              <a:t>의 </a:t>
            </a:r>
            <a:r>
              <a:rPr lang="ko-KR" altLang="en-US" sz="2000" dirty="0"/>
              <a:t>시대가 전개되고 있음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spc="-150" dirty="0" smtClean="0"/>
              <a:t>인공지능이란 </a:t>
            </a:r>
            <a:r>
              <a:rPr lang="ko-KR" altLang="en-US" sz="2000" dirty="0" smtClean="0"/>
              <a:t>컴퓨터를</a:t>
            </a:r>
            <a:r>
              <a:rPr lang="ko-KR" altLang="en-US" sz="2000" spc="-150" dirty="0" smtClean="0"/>
              <a:t> </a:t>
            </a:r>
            <a:r>
              <a:rPr lang="ko-KR" altLang="en-US" sz="2000" dirty="0"/>
              <a:t>사용하여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인간의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지능을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모델링하는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기술을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말함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spc="-150" dirty="0" smtClean="0"/>
              <a:t>인공지능은</a:t>
            </a:r>
            <a:r>
              <a:rPr lang="ko-KR" altLang="en-US" sz="2000" dirty="0" smtClean="0"/>
              <a:t> </a:t>
            </a:r>
            <a:r>
              <a:rPr lang="ko-KR" altLang="en-US" sz="2000" dirty="0"/>
              <a:t>인간의 지능으로 수행할 수 있는 다양한 능력을 보유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특히 </a:t>
            </a:r>
            <a:r>
              <a:rPr lang="ko-KR" altLang="en-US" sz="2000" dirty="0"/>
              <a:t>인식</a:t>
            </a:r>
            <a:r>
              <a:rPr lang="en-US" altLang="ko-KR" sz="2000" dirty="0"/>
              <a:t>, </a:t>
            </a:r>
            <a:r>
              <a:rPr lang="ko-KR" altLang="en-US" sz="2000" dirty="0"/>
              <a:t>사고</a:t>
            </a:r>
            <a:r>
              <a:rPr lang="en-US" altLang="ko-KR" sz="2000" dirty="0"/>
              <a:t>, </a:t>
            </a:r>
            <a:r>
              <a:rPr lang="ko-KR" altLang="en-US" sz="2000" dirty="0"/>
              <a:t>학습 등을 컴퓨터가 할 수 있도록 하는 방법을 연구하는 분야임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장차 </a:t>
            </a:r>
            <a:r>
              <a:rPr lang="ko-KR" altLang="en-US" sz="2000" dirty="0"/>
              <a:t>인간과 인공지능 로봇이 협력하고</a:t>
            </a:r>
            <a:r>
              <a:rPr lang="en-US" altLang="ko-KR" sz="2000" dirty="0"/>
              <a:t>, </a:t>
            </a:r>
            <a:r>
              <a:rPr lang="ko-KR" altLang="en-US" sz="2000" dirty="0"/>
              <a:t>인공지능과 인간의 지능이 대응할 것임</a:t>
            </a:r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189344" y="1052736"/>
            <a:ext cx="777686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</a:rPr>
              <a:t>1.3.1 </a:t>
            </a:r>
            <a:r>
              <a:rPr lang="ko-KR" altLang="en-US" sz="2400" b="1" dirty="0">
                <a:solidFill>
                  <a:schemeClr val="accent1">
                    <a:lumMod val="50000"/>
                  </a:schemeClr>
                </a:solidFill>
              </a:rPr>
              <a:t>인공지능 개요</a:t>
            </a:r>
            <a:endParaRPr lang="ko-KR" altLang="en-US" sz="2800" b="1" dirty="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815984"/>
            <a:ext cx="4824536" cy="163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8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b="1" dirty="0" smtClean="0">
                <a:solidFill>
                  <a:schemeClr val="accent1">
                    <a:lumMod val="50000"/>
                  </a:schemeClr>
                </a:solidFill>
              </a:rPr>
              <a:t>(2) </a:t>
            </a:r>
            <a:r>
              <a:rPr lang="ko-KR" altLang="en-US" sz="2200" b="1" dirty="0" smtClean="0">
                <a:solidFill>
                  <a:schemeClr val="accent1">
                    <a:lumMod val="50000"/>
                  </a:schemeClr>
                </a:solidFill>
              </a:rPr>
              <a:t>인공지능의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응용 분야</a:t>
            </a:r>
            <a:endParaRPr lang="ko-KR" altLang="en-US" sz="2400" b="1" dirty="0"/>
          </a:p>
        </p:txBody>
      </p:sp>
      <p:sp>
        <p:nvSpPr>
          <p:cNvPr id="15" name="내용 개체 틀 3"/>
          <p:cNvSpPr txBox="1">
            <a:spLocks/>
          </p:cNvSpPr>
          <p:nvPr/>
        </p:nvSpPr>
        <p:spPr>
          <a:xfrm>
            <a:off x="539552" y="1700808"/>
            <a:ext cx="8136904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인공지능은 </a:t>
            </a:r>
            <a:r>
              <a:rPr lang="ko-KR" altLang="en-US" sz="2000" dirty="0"/>
              <a:t>다양한 분야로 응용 영역이 확대되고 있음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인공지능은 </a:t>
            </a:r>
            <a:r>
              <a:rPr lang="ko-KR" altLang="en-US" sz="2000" dirty="0"/>
              <a:t>현대 사회의 거의 모든 분야와도 이미 연관성을 가지기 시작했음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인공지능은 </a:t>
            </a:r>
            <a:r>
              <a:rPr lang="ko-KR" altLang="en-US" sz="2000" dirty="0"/>
              <a:t>영화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법학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인문학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농업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지능 로봇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비즈니스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광고 등에도 활용됨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소설이나 </a:t>
            </a:r>
            <a:r>
              <a:rPr lang="ko-KR" altLang="en-US" sz="2000" dirty="0"/>
              <a:t>시를 쓰고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음악을 작곡하고 </a:t>
            </a:r>
            <a:r>
              <a:rPr lang="ko-KR" altLang="en-US" sz="2000" spc="-150" dirty="0"/>
              <a:t>그림을 그리기도 하며 </a:t>
            </a:r>
            <a:r>
              <a:rPr lang="ko-KR" altLang="en-US" sz="2000" dirty="0"/>
              <a:t>영역 확대 중임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75" y="4443568"/>
            <a:ext cx="4871858" cy="1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인공지능의 발전</a:t>
            </a:r>
            <a:endParaRPr lang="ko-KR" altLang="en-US" sz="2400" b="1" dirty="0"/>
          </a:p>
        </p:txBody>
      </p:sp>
      <p:sp>
        <p:nvSpPr>
          <p:cNvPr id="15" name="내용 개체 틀 3"/>
          <p:cNvSpPr txBox="1">
            <a:spLocks/>
          </p:cNvSpPr>
          <p:nvPr/>
        </p:nvSpPr>
        <p:spPr>
          <a:xfrm>
            <a:off x="539552" y="1700808"/>
            <a:ext cx="8386660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인공지능에 관한 연구는 </a:t>
            </a:r>
            <a:r>
              <a:rPr lang="en-US" altLang="ko-KR" sz="2000" dirty="0"/>
              <a:t>1950</a:t>
            </a:r>
            <a:r>
              <a:rPr lang="ko-KR" altLang="en-US" sz="2000" dirty="0"/>
              <a:t>년대 중반에 시작되었음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spc="-150" dirty="0" smtClean="0"/>
              <a:t>그동안 </a:t>
            </a:r>
            <a:r>
              <a:rPr lang="ko-KR" altLang="en-US" sz="2000" dirty="0"/>
              <a:t>인간과 같이 생각하고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판단하고</a:t>
            </a:r>
            <a:r>
              <a:rPr lang="en-US" altLang="ko-KR" sz="2000" spc="-150" dirty="0"/>
              <a:t>, </a:t>
            </a:r>
            <a:r>
              <a:rPr lang="ko-KR" altLang="en-US" sz="2000" spc="-150" dirty="0"/>
              <a:t>학습하는 면에서 크게 </a:t>
            </a:r>
            <a:r>
              <a:rPr lang="ko-KR" altLang="en-US" sz="2000" spc="-150" dirty="0" smtClean="0"/>
              <a:t>발전해 옴 </a:t>
            </a:r>
            <a:endParaRPr lang="ko-KR" altLang="en-US" sz="2000" spc="-150" dirty="0"/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초기에는 </a:t>
            </a:r>
            <a:r>
              <a:rPr lang="ko-KR" altLang="en-US" sz="2000" dirty="0"/>
              <a:t>게임이나 문제 해결과 문자인식 등에 국한되었으나 점차 수준이 높아짐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현재 </a:t>
            </a:r>
            <a:r>
              <a:rPr lang="ko-KR" altLang="en-US" sz="2000" dirty="0"/>
              <a:t>지식 처리 면에서 매우 고도화된 수준으로 발전 중임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스마트폰에서 </a:t>
            </a:r>
            <a:r>
              <a:rPr lang="ko-KR" altLang="en-US" sz="2000" dirty="0"/>
              <a:t>음성으로 명령하고 검색하여 그 결과를 즉시 알 수 있음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70" y="4365104"/>
            <a:ext cx="3057259" cy="19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1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최근의 인공지능 발전</a:t>
            </a:r>
            <a:endParaRPr lang="ko-KR" altLang="en-US" sz="2400" b="1" dirty="0"/>
          </a:p>
        </p:txBody>
      </p:sp>
      <p:sp>
        <p:nvSpPr>
          <p:cNvPr id="15" name="내용 개체 틀 3"/>
          <p:cNvSpPr txBox="1">
            <a:spLocks/>
          </p:cNvSpPr>
          <p:nvPr/>
        </p:nvSpPr>
        <p:spPr>
          <a:xfrm>
            <a:off x="539552" y="1700808"/>
            <a:ext cx="8386660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최근에는 인공지능 기술을 적용한 </a:t>
            </a:r>
            <a:r>
              <a:rPr lang="ko-KR" altLang="en-US" sz="2000" dirty="0" err="1"/>
              <a:t>자율주행차</a:t>
            </a:r>
            <a:r>
              <a:rPr lang="en-US" altLang="ko-KR" sz="2000" dirty="0"/>
              <a:t>(Autonomous Vehicle) </a:t>
            </a:r>
            <a:r>
              <a:rPr lang="ko-KR" altLang="en-US" sz="2000" dirty="0"/>
              <a:t>개발이 진행 중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운전자가 </a:t>
            </a:r>
            <a:r>
              <a:rPr lang="ko-KR" altLang="en-US" sz="2000" dirty="0"/>
              <a:t>잡지를 보고 있는 중 스스로 교통상황을 인식하고 제어하여 목적지까지 주행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현재는 </a:t>
            </a:r>
            <a:r>
              <a:rPr lang="ko-KR" altLang="en-US" sz="2000" dirty="0"/>
              <a:t>도로 시험 단계임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머지않아 </a:t>
            </a:r>
            <a:r>
              <a:rPr lang="ko-KR" altLang="en-US" sz="2000" dirty="0" err="1"/>
              <a:t>자율주행차</a:t>
            </a:r>
            <a:r>
              <a:rPr lang="ko-KR" altLang="en-US" sz="2000" dirty="0"/>
              <a:t> 상용화 단계로 접어들 예정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435" y="4365104"/>
            <a:ext cx="274770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0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(3)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인공지능의 </a:t>
            </a: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가지 종류</a:t>
            </a:r>
            <a:endParaRPr lang="ko-KR" altLang="en-US" sz="2400" b="1" dirty="0"/>
          </a:p>
        </p:txBody>
      </p:sp>
      <p:sp>
        <p:nvSpPr>
          <p:cNvPr id="15" name="내용 개체 틀 3"/>
          <p:cNvSpPr txBox="1">
            <a:spLocks/>
          </p:cNvSpPr>
          <p:nvPr/>
        </p:nvSpPr>
        <p:spPr>
          <a:xfrm>
            <a:off x="539552" y="1700808"/>
            <a:ext cx="8386660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spc="-150" dirty="0"/>
              <a:t>인공지능은 크게 </a:t>
            </a:r>
            <a:r>
              <a:rPr lang="ko-KR" altLang="en-US" sz="2000" dirty="0"/>
              <a:t>규칙기반 인공지능과 신경망 기반 인공지능의 </a:t>
            </a:r>
            <a:r>
              <a:rPr lang="en-US" altLang="ko-KR" sz="2000" dirty="0"/>
              <a:t>2</a:t>
            </a:r>
            <a:r>
              <a:rPr lang="ko-KR" altLang="en-US" sz="2000" dirty="0"/>
              <a:t>가지로 나뉨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신경망 </a:t>
            </a:r>
            <a:r>
              <a:rPr lang="ko-KR" altLang="en-US" sz="2000" dirty="0"/>
              <a:t>기반 인공지능은 간단히 신경망</a:t>
            </a:r>
            <a:r>
              <a:rPr lang="en-US" altLang="ko-KR" sz="2000" dirty="0"/>
              <a:t>(Neural network)</a:t>
            </a:r>
            <a:r>
              <a:rPr lang="ko-KR" altLang="en-US" sz="2000" dirty="0"/>
              <a:t>이라 불림</a:t>
            </a:r>
            <a:r>
              <a:rPr lang="en-US" altLang="ko-KR" sz="2000" dirty="0"/>
              <a:t>,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신경망은 </a:t>
            </a:r>
            <a:r>
              <a:rPr lang="ko-KR" altLang="en-US" sz="2000" dirty="0"/>
              <a:t>뉴런</a:t>
            </a:r>
            <a:r>
              <a:rPr lang="en-US" altLang="ko-KR" sz="2000" dirty="0"/>
              <a:t>(neuron) </a:t>
            </a:r>
            <a:r>
              <a:rPr lang="ko-KR" altLang="en-US" sz="2000" dirty="0"/>
              <a:t>사이의 </a:t>
            </a:r>
            <a:r>
              <a:rPr lang="ko-KR" altLang="en-US" sz="2000" dirty="0" err="1"/>
              <a:t>연결강도</a:t>
            </a:r>
            <a:r>
              <a:rPr lang="en-US" altLang="ko-KR" sz="2000" dirty="0"/>
              <a:t>(weight)</a:t>
            </a:r>
            <a:r>
              <a:rPr lang="ko-KR" altLang="en-US" sz="2000" dirty="0"/>
              <a:t>의 조정에 의해 학습됨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신경망 </a:t>
            </a:r>
            <a:r>
              <a:rPr lang="ko-KR" altLang="en-US" sz="2000" dirty="0"/>
              <a:t>주요 모델 중 다층 </a:t>
            </a:r>
            <a:r>
              <a:rPr lang="ko-KR" altLang="en-US" sz="2000" dirty="0" err="1"/>
              <a:t>퍼셉트론</a:t>
            </a:r>
            <a:r>
              <a:rPr lang="ko-KR" altLang="en-US" sz="2000" dirty="0"/>
              <a:t> 구조에서 </a:t>
            </a:r>
            <a:r>
              <a:rPr lang="ko-KR" altLang="en-US" sz="2000" dirty="0" err="1"/>
              <a:t>역전파</a:t>
            </a:r>
            <a:r>
              <a:rPr lang="ko-KR" altLang="en-US" sz="2000" dirty="0"/>
              <a:t> 알고리즘을 사용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선형대수학이 </a:t>
            </a:r>
            <a:r>
              <a:rPr lang="ko-KR" altLang="en-US" sz="2000" dirty="0"/>
              <a:t>많이 쓰이는 분야는 주로 신경망 분야임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규칙기반 </a:t>
            </a:r>
            <a:r>
              <a:rPr lang="ko-KR" altLang="en-US" sz="2000" dirty="0"/>
              <a:t>인공지능에서는 </a:t>
            </a:r>
            <a:r>
              <a:rPr lang="en-US" altLang="ko-KR" sz="2000" dirty="0"/>
              <a:t>if ~ then ~  else ~ </a:t>
            </a:r>
            <a:r>
              <a:rPr lang="ko-KR" altLang="en-US" sz="2000" dirty="0"/>
              <a:t>구문을 많이 사용함 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92" y="4724772"/>
            <a:ext cx="4012739" cy="172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8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(4)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인공지능의 부흥과 발전</a:t>
            </a:r>
            <a:endParaRPr lang="ko-KR" altLang="en-US" sz="2400" b="1" dirty="0"/>
          </a:p>
        </p:txBody>
      </p:sp>
      <p:sp>
        <p:nvSpPr>
          <p:cNvPr id="15" name="내용 개체 틀 3"/>
          <p:cNvSpPr txBox="1">
            <a:spLocks/>
          </p:cNvSpPr>
          <p:nvPr/>
        </p:nvSpPr>
        <p:spPr>
          <a:xfrm>
            <a:off x="539552" y="1700808"/>
            <a:ext cx="8386660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인공지능의 본격적인 부흥은 </a:t>
            </a:r>
            <a:r>
              <a:rPr lang="en-US" altLang="ko-KR" sz="2000" dirty="0"/>
              <a:t>2012</a:t>
            </a:r>
            <a:r>
              <a:rPr lang="ko-KR" altLang="en-US" sz="2000" dirty="0"/>
              <a:t>년부터 시작됨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en-US" altLang="ko-KR" sz="2000" dirty="0" smtClean="0"/>
              <a:t>2012</a:t>
            </a:r>
            <a:r>
              <a:rPr lang="ko-KR" altLang="en-US" sz="2000" dirty="0"/>
              <a:t>년 미국의 구글</a:t>
            </a:r>
            <a:r>
              <a:rPr lang="en-US" altLang="ko-KR" sz="2000" dirty="0"/>
              <a:t>(Google)</a:t>
            </a:r>
            <a:r>
              <a:rPr lang="ko-KR" altLang="en-US" sz="2000" dirty="0"/>
              <a:t>은 </a:t>
            </a:r>
            <a:r>
              <a:rPr lang="en-US" altLang="ko-KR" sz="2000" dirty="0"/>
              <a:t>10</a:t>
            </a:r>
            <a:r>
              <a:rPr lang="ko-KR" altLang="en-US" sz="2000" dirty="0"/>
              <a:t>억 개 이상의 신경망을 구성함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이때 </a:t>
            </a:r>
            <a:r>
              <a:rPr lang="ko-KR" altLang="en-US" sz="2000" dirty="0" err="1"/>
              <a:t>심층신경망</a:t>
            </a:r>
            <a:r>
              <a:rPr lang="en-US" altLang="ko-KR" sz="2000" dirty="0"/>
              <a:t>(DNN)</a:t>
            </a:r>
            <a:r>
              <a:rPr lang="ko-KR" altLang="en-US" sz="2000" dirty="0"/>
              <a:t>을 구현하여 고양이 </a:t>
            </a:r>
            <a:r>
              <a:rPr lang="ko-KR" altLang="en-US" sz="2000" dirty="0" err="1"/>
              <a:t>영상인식에</a:t>
            </a:r>
            <a:r>
              <a:rPr lang="ko-KR" altLang="en-US" sz="2000" dirty="0"/>
              <a:t> 성공함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페이스북은 </a:t>
            </a:r>
            <a:r>
              <a:rPr lang="ko-KR" altLang="en-US" sz="2000" dirty="0"/>
              <a:t>’</a:t>
            </a:r>
            <a:r>
              <a:rPr lang="en-US" altLang="ko-KR" sz="2000" dirty="0"/>
              <a:t>14</a:t>
            </a:r>
            <a:r>
              <a:rPr lang="ko-KR" altLang="en-US" sz="2000" dirty="0"/>
              <a:t>년 </a:t>
            </a:r>
            <a:r>
              <a:rPr lang="ko-KR" altLang="en-US" sz="2000" dirty="0" err="1"/>
              <a:t>딥러닝</a:t>
            </a:r>
            <a:r>
              <a:rPr lang="en-US" altLang="ko-KR" sz="2000" dirty="0"/>
              <a:t>(Deep learning) </a:t>
            </a:r>
            <a:r>
              <a:rPr lang="ko-KR" altLang="en-US" sz="2000" dirty="0"/>
              <a:t>기술로 ‘</a:t>
            </a:r>
            <a:r>
              <a:rPr lang="ko-KR" altLang="en-US" sz="2000" dirty="0" err="1"/>
              <a:t>딥페이스</a:t>
            </a:r>
            <a:r>
              <a:rPr lang="ko-KR" altLang="en-US" sz="2000" dirty="0"/>
              <a:t>’ 얼굴인식 알고리즘 개발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24" y="3980645"/>
            <a:ext cx="2770751" cy="211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7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딥러닝이 탄생하게 된 </a:t>
            </a: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가지 이유</a:t>
            </a:r>
            <a:endParaRPr lang="ko-KR" altLang="en-US" sz="2400" b="1" dirty="0"/>
          </a:p>
        </p:txBody>
      </p:sp>
      <p:sp>
        <p:nvSpPr>
          <p:cNvPr id="15" name="내용 개체 틀 3"/>
          <p:cNvSpPr txBox="1">
            <a:spLocks/>
          </p:cNvSpPr>
          <p:nvPr/>
        </p:nvSpPr>
        <p:spPr>
          <a:xfrm>
            <a:off x="539552" y="1700808"/>
            <a:ext cx="8386660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첫째</a:t>
            </a:r>
            <a:r>
              <a:rPr lang="en-US" altLang="ko-KR" sz="2000" dirty="0"/>
              <a:t>, </a:t>
            </a:r>
            <a:r>
              <a:rPr lang="ko-KR" altLang="en-US" sz="2000" dirty="0"/>
              <a:t>기존의 신경망 모델 단점이 극복되어 사용할 수 있었다는 점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둘째</a:t>
            </a:r>
            <a:r>
              <a:rPr lang="en-US" altLang="ko-KR" sz="2000" dirty="0"/>
              <a:t>, </a:t>
            </a:r>
            <a:r>
              <a:rPr lang="ko-KR" altLang="en-US" sz="2000" dirty="0"/>
              <a:t>하드웨어의 발전으로 </a:t>
            </a:r>
            <a:r>
              <a:rPr lang="ko-KR" altLang="en-US" sz="2000" dirty="0" err="1"/>
              <a:t>딥러닝의</a:t>
            </a:r>
            <a:r>
              <a:rPr lang="ko-KR" altLang="en-US" sz="2000" dirty="0"/>
              <a:t> 복잡한 행렬 연산 시간을 강력한 </a:t>
            </a:r>
            <a:r>
              <a:rPr lang="en-US" altLang="ko-KR" sz="2000" dirty="0"/>
              <a:t>GPU</a:t>
            </a:r>
            <a:r>
              <a:rPr lang="ko-KR" altLang="en-US" sz="2000" dirty="0"/>
              <a:t>가 단축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셋째</a:t>
            </a:r>
            <a:r>
              <a:rPr lang="en-US" altLang="ko-KR" sz="2000" dirty="0"/>
              <a:t>, </a:t>
            </a:r>
            <a:r>
              <a:rPr lang="ko-KR" altLang="en-US" sz="2000" dirty="0"/>
              <a:t>다량의 자료와 태그</a:t>
            </a:r>
            <a:r>
              <a:rPr lang="en-US" altLang="ko-KR" sz="2000" dirty="0"/>
              <a:t>(tag) </a:t>
            </a:r>
            <a:r>
              <a:rPr lang="ko-KR" altLang="en-US" sz="2000" dirty="0"/>
              <a:t>정보를 가진 ‘</a:t>
            </a:r>
            <a:r>
              <a:rPr lang="ko-KR" altLang="en-US" sz="2000" dirty="0" err="1"/>
              <a:t>빅데이터’가</a:t>
            </a:r>
            <a:r>
              <a:rPr lang="ko-KR" altLang="en-US" sz="2000" dirty="0"/>
              <a:t> 학습에 활용되었다는 점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22" y="4077072"/>
            <a:ext cx="4796755" cy="190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알파고</a:t>
            </a: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altLang="ko-KR" sz="2200" b="1" dirty="0" err="1">
                <a:solidFill>
                  <a:schemeClr val="accent1">
                    <a:lumMod val="50000"/>
                  </a:schemeClr>
                </a:solidFill>
              </a:rPr>
              <a:t>AlphaGo</a:t>
            </a: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의 탄생</a:t>
            </a:r>
            <a:endParaRPr lang="ko-KR" altLang="en-US" sz="2400" b="1" dirty="0"/>
          </a:p>
        </p:txBody>
      </p:sp>
      <p:sp>
        <p:nvSpPr>
          <p:cNvPr id="15" name="내용 개체 틀 3"/>
          <p:cNvSpPr txBox="1">
            <a:spLocks/>
          </p:cNvSpPr>
          <p:nvPr/>
        </p:nvSpPr>
        <p:spPr>
          <a:xfrm>
            <a:off x="539552" y="1700808"/>
            <a:ext cx="8386660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en-US" altLang="ko-KR" sz="2000" dirty="0"/>
              <a:t>2016</a:t>
            </a:r>
            <a:r>
              <a:rPr lang="ko-KR" altLang="en-US" sz="2000" dirty="0"/>
              <a:t>년 </a:t>
            </a:r>
            <a:r>
              <a:rPr lang="en-US" altLang="ko-KR" sz="2000" dirty="0"/>
              <a:t>3</a:t>
            </a:r>
            <a:r>
              <a:rPr lang="ko-KR" altLang="en-US" sz="2000" dirty="0"/>
              <a:t>월은 인공지능에 대한 큰 관심을 불러일으킨 역사적인 달임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인공지능 </a:t>
            </a:r>
            <a:r>
              <a:rPr lang="ko-KR" altLang="en-US" sz="2000" dirty="0"/>
              <a:t>바둑 프로그램인 </a:t>
            </a:r>
            <a:r>
              <a:rPr lang="ko-KR" altLang="en-US" sz="2000" dirty="0" err="1"/>
              <a:t>알파고와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이세돌</a:t>
            </a:r>
            <a:r>
              <a:rPr lang="ko-KR" altLang="en-US" sz="2000" dirty="0"/>
              <a:t> </a:t>
            </a:r>
            <a:r>
              <a:rPr lang="en-US" altLang="ko-KR" sz="2000" dirty="0"/>
              <a:t>9</a:t>
            </a:r>
            <a:r>
              <a:rPr lang="ko-KR" altLang="en-US" sz="2000" dirty="0"/>
              <a:t>단의 바둑 대결이 벌어짐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전 </a:t>
            </a:r>
            <a:r>
              <a:rPr lang="ko-KR" altLang="en-US" sz="2000" dirty="0"/>
              <a:t>세계인의 관심 속에 결과는 </a:t>
            </a:r>
            <a:r>
              <a:rPr lang="ko-KR" altLang="en-US" sz="2000" dirty="0" err="1"/>
              <a:t>알파고의</a:t>
            </a:r>
            <a:r>
              <a:rPr lang="ko-KR" altLang="en-US" sz="2000" dirty="0"/>
              <a:t> </a:t>
            </a:r>
            <a:r>
              <a:rPr lang="en-US" altLang="ko-KR" sz="2000" dirty="0"/>
              <a:t>4</a:t>
            </a:r>
            <a:r>
              <a:rPr lang="ko-KR" altLang="en-US" sz="2000" dirty="0"/>
              <a:t>대 </a:t>
            </a:r>
            <a:r>
              <a:rPr lang="en-US" altLang="ko-KR" sz="2000" dirty="0"/>
              <a:t>1 </a:t>
            </a:r>
            <a:r>
              <a:rPr lang="ko-KR" altLang="en-US" sz="2000" dirty="0"/>
              <a:t>승리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바둑 </a:t>
            </a:r>
            <a:r>
              <a:rPr lang="ko-KR" altLang="en-US" sz="2000" dirty="0"/>
              <a:t>대결이 끝난 이후 인공지능에 대한 기대와 관심이 폭발적으로 커지는 계기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89" y="4118840"/>
            <a:ext cx="2886622" cy="22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1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년대의 인공지능</a:t>
            </a:r>
            <a:endParaRPr lang="ko-KR" altLang="en-US" sz="2400" b="1" dirty="0"/>
          </a:p>
        </p:txBody>
      </p:sp>
      <p:sp>
        <p:nvSpPr>
          <p:cNvPr id="15" name="내용 개체 틀 3"/>
          <p:cNvSpPr txBox="1">
            <a:spLocks/>
          </p:cNvSpPr>
          <p:nvPr/>
        </p:nvSpPr>
        <p:spPr>
          <a:xfrm>
            <a:off x="539552" y="1700808"/>
            <a:ext cx="8386660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인공지능이 매우 다양한 분야에서 응용되고 있음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en-US" altLang="ko-KR" sz="2000" dirty="0" smtClean="0"/>
              <a:t>NPU</a:t>
            </a:r>
            <a:r>
              <a:rPr lang="en-US" altLang="ko-KR" sz="2000" spc="-150" dirty="0" smtClean="0"/>
              <a:t>(Neural </a:t>
            </a:r>
            <a:r>
              <a:rPr lang="en-US" altLang="ko-KR" sz="2000" spc="-150" dirty="0"/>
              <a:t>Processing Unit)</a:t>
            </a:r>
            <a:r>
              <a:rPr lang="en-US" altLang="ko-KR" sz="2000" dirty="0"/>
              <a:t> </a:t>
            </a:r>
            <a:r>
              <a:rPr lang="ko-KR" altLang="en-US" sz="2000" dirty="0"/>
              <a:t>등 하드웨어를 통한 실시간 처리가 가능해짐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err="1" smtClean="0"/>
              <a:t>텐서플로</a:t>
            </a:r>
            <a:r>
              <a:rPr lang="en-US" altLang="ko-KR" sz="2000" dirty="0"/>
              <a:t>(</a:t>
            </a:r>
            <a:r>
              <a:rPr lang="en-US" altLang="ko-KR" sz="2000" dirty="0" err="1"/>
              <a:t>TensorFlow</a:t>
            </a:r>
            <a:r>
              <a:rPr lang="en-US" altLang="ko-KR" sz="2000" dirty="0"/>
              <a:t>)</a:t>
            </a:r>
            <a:r>
              <a:rPr lang="ko-KR" altLang="en-US" sz="2000" dirty="0"/>
              <a:t>와 </a:t>
            </a:r>
            <a:r>
              <a:rPr lang="ko-KR" altLang="en-US" sz="2000" dirty="0" err="1"/>
              <a:t>파이토치</a:t>
            </a:r>
            <a:r>
              <a:rPr lang="en-US" altLang="ko-KR" sz="2000" dirty="0"/>
              <a:t>(</a:t>
            </a:r>
            <a:r>
              <a:rPr lang="en-US" altLang="ko-KR" sz="2000" dirty="0" err="1"/>
              <a:t>PyTorch</a:t>
            </a:r>
            <a:r>
              <a:rPr lang="en-US" altLang="ko-KR" sz="2000" dirty="0"/>
              <a:t>) </a:t>
            </a:r>
            <a:r>
              <a:rPr lang="ko-KR" altLang="en-US" sz="2000" dirty="0"/>
              <a:t>등 소프트웨어의 보급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인공지능의 </a:t>
            </a:r>
            <a:r>
              <a:rPr lang="ko-KR" altLang="en-US" sz="2000" dirty="0"/>
              <a:t>대중화와 더불어 비약적인 발전을 거듭하고 있음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81" y="4078703"/>
            <a:ext cx="5524401" cy="166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59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395536" y="1628800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(1)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인공지능을 위한 기초 수학</a:t>
            </a:r>
            <a:endParaRPr lang="ko-KR" altLang="en-US" sz="2400" b="1" dirty="0"/>
          </a:p>
        </p:txBody>
      </p:sp>
      <p:sp>
        <p:nvSpPr>
          <p:cNvPr id="15" name="내용 개체 틀 3"/>
          <p:cNvSpPr txBox="1">
            <a:spLocks/>
          </p:cNvSpPr>
          <p:nvPr/>
        </p:nvSpPr>
        <p:spPr>
          <a:xfrm>
            <a:off x="539552" y="2204864"/>
            <a:ext cx="8386660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인공지능에서 수학적인 기초와 관련 지식의 중요성이 크게 부각됨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특히 </a:t>
            </a:r>
            <a:r>
              <a:rPr lang="ko-KR" altLang="en-US" sz="2000" dirty="0"/>
              <a:t>선형대수학에 나오는 행렬과 벡터 등에 관한 이해는 </a:t>
            </a:r>
            <a:r>
              <a:rPr lang="ko-KR" altLang="en-US" sz="2000" dirty="0" smtClean="0"/>
              <a:t>필수적임</a:t>
            </a:r>
            <a:endParaRPr lang="ko-KR" altLang="en-US" sz="2000" dirty="0"/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인공지능에 </a:t>
            </a:r>
            <a:r>
              <a:rPr lang="ko-KR" altLang="en-US" sz="2000" dirty="0"/>
              <a:t>관심 있는 학생은 기초적인 수학 지식이 반드시 필요함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함수의 </a:t>
            </a:r>
            <a:r>
              <a:rPr lang="ko-KR" altLang="en-US" sz="2000" dirty="0"/>
              <a:t>개념과 다양한 함수들에 관한 지식이 필요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거리를 </a:t>
            </a:r>
            <a:r>
              <a:rPr lang="ko-KR" altLang="en-US" sz="2000" dirty="0"/>
              <a:t>나타내는 유클리드 기하 등의 개념도 필요함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신경망 </a:t>
            </a:r>
            <a:r>
              <a:rPr lang="ko-KR" altLang="en-US" sz="2000" dirty="0"/>
              <a:t>학습에서 사용되는 미분과 </a:t>
            </a:r>
            <a:r>
              <a:rPr lang="ko-KR" altLang="en-US" sz="2000" dirty="0" err="1"/>
              <a:t>도함수</a:t>
            </a:r>
            <a:r>
              <a:rPr lang="ko-KR" altLang="en-US" sz="2000" dirty="0"/>
              <a:t> 개념</a:t>
            </a:r>
            <a:r>
              <a:rPr lang="en-US" altLang="ko-KR" sz="2000" dirty="0"/>
              <a:t>, </a:t>
            </a:r>
            <a:r>
              <a:rPr lang="ko-KR" altLang="en-US" sz="2000" dirty="0"/>
              <a:t>통계와 확률</a:t>
            </a:r>
            <a:r>
              <a:rPr lang="en-US" altLang="ko-KR" sz="2000" dirty="0"/>
              <a:t>, </a:t>
            </a:r>
            <a:r>
              <a:rPr lang="ko-KR" altLang="en-US" sz="2000" dirty="0"/>
              <a:t>회귀 분석 기초 지식 필요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그중 </a:t>
            </a:r>
            <a:r>
              <a:rPr lang="ko-KR" altLang="en-US" sz="2000" dirty="0"/>
              <a:t>행렬과 벡터는 인공지능에서 매우 필요한 핵심적인 </a:t>
            </a:r>
            <a:r>
              <a:rPr lang="ko-KR" altLang="en-US" sz="2000" dirty="0" err="1"/>
              <a:t>수학임</a:t>
            </a:r>
            <a:endParaRPr lang="ko-KR" altLang="en-US" sz="2000" dirty="0"/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행렬은 </a:t>
            </a:r>
            <a:r>
              <a:rPr lang="ko-KR" altLang="en-US" sz="2000" dirty="0"/>
              <a:t>데이터의 공간 변환</a:t>
            </a:r>
            <a:r>
              <a:rPr lang="en-US" altLang="ko-KR" sz="2000" dirty="0"/>
              <a:t>, </a:t>
            </a:r>
            <a:r>
              <a:rPr lang="ko-KR" altLang="en-US" sz="2000" dirty="0"/>
              <a:t>인공지능 최적 설계</a:t>
            </a:r>
            <a:r>
              <a:rPr lang="en-US" altLang="ko-KR" sz="2000" dirty="0"/>
              <a:t>, </a:t>
            </a:r>
            <a:r>
              <a:rPr lang="ko-KR" altLang="en-US" sz="2000" dirty="0"/>
              <a:t>확률의 추출 과정에서 필수적인 도구임</a:t>
            </a:r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189344" y="1052736"/>
            <a:ext cx="777686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</a:rPr>
              <a:t>1.3.2 </a:t>
            </a:r>
            <a:r>
              <a:rPr lang="ko-KR" altLang="en-US" sz="2400" b="1" dirty="0">
                <a:solidFill>
                  <a:schemeClr val="accent1">
                    <a:lumMod val="50000"/>
                  </a:schemeClr>
                </a:solidFill>
              </a:rPr>
              <a:t>인공지능과 선형대수학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21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809943"/>
            <a:ext cx="7239024" cy="349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그룹 11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4" name="양쪽 모서리가 둥근 사각형 13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8" name="양쪽 모서리가 둥근 사각형 17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내용 개체 틀 2"/>
          <p:cNvSpPr txBox="1">
            <a:spLocks/>
          </p:cNvSpPr>
          <p:nvPr/>
        </p:nvSpPr>
        <p:spPr>
          <a:xfrm>
            <a:off x="395536" y="1124744"/>
            <a:ext cx="777686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선형시스템의 예</a:t>
            </a:r>
          </a:p>
        </p:txBody>
      </p:sp>
    </p:spTree>
    <p:extLst>
      <p:ext uri="{BB962C8B-B14F-4D97-AF65-F5344CB8AC3E}">
        <p14:creationId xmlns:p14="http://schemas.microsoft.com/office/powerpoint/2010/main" val="9812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(2)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인공지능에 필요한 수학적 기초</a:t>
            </a:r>
            <a:endParaRPr lang="ko-KR" altLang="en-US" sz="2400" b="1" dirty="0"/>
          </a:p>
        </p:txBody>
      </p:sp>
      <p:sp>
        <p:nvSpPr>
          <p:cNvPr id="15" name="내용 개체 틀 3"/>
          <p:cNvSpPr txBox="1">
            <a:spLocks/>
          </p:cNvSpPr>
          <p:nvPr/>
        </p:nvSpPr>
        <p:spPr>
          <a:xfrm>
            <a:off x="793852" y="2204864"/>
            <a:ext cx="8386660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함수의 </a:t>
            </a:r>
            <a:r>
              <a:rPr lang="ko-KR" altLang="en-US" sz="2000" dirty="0"/>
              <a:t>개념</a:t>
            </a:r>
            <a:r>
              <a:rPr lang="en-US" altLang="ko-KR" sz="2000" dirty="0"/>
              <a:t>, </a:t>
            </a:r>
            <a:r>
              <a:rPr lang="ko-KR" altLang="en-US" sz="2000" dirty="0"/>
              <a:t>기본적인 함수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지수함수</a:t>
            </a:r>
            <a:r>
              <a:rPr lang="en-US" altLang="ko-KR" sz="2000" dirty="0"/>
              <a:t>, </a:t>
            </a:r>
            <a:r>
              <a:rPr lang="ko-KR" altLang="en-US" sz="2000" dirty="0" err="1"/>
              <a:t>로그함수</a:t>
            </a:r>
            <a:r>
              <a:rPr lang="en-US" altLang="ko-KR" sz="2000" dirty="0"/>
              <a:t>, </a:t>
            </a:r>
            <a:r>
              <a:rPr lang="ko-KR" altLang="en-US" sz="2000" dirty="0"/>
              <a:t>삼각함수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err="1" smtClean="0"/>
              <a:t>시그모이드</a:t>
            </a:r>
            <a:r>
              <a:rPr lang="ko-KR" altLang="en-US" sz="2000" dirty="0" smtClean="0"/>
              <a:t> </a:t>
            </a:r>
            <a:r>
              <a:rPr lang="ko-KR" altLang="en-US" sz="2000" dirty="0"/>
              <a:t>함수</a:t>
            </a:r>
            <a:r>
              <a:rPr lang="en-US" altLang="ko-KR" sz="2000" dirty="0"/>
              <a:t>, </a:t>
            </a:r>
            <a:r>
              <a:rPr lang="ko-KR" altLang="en-US" sz="2000" dirty="0"/>
              <a:t>유클리드 기하 등</a:t>
            </a:r>
          </a:p>
        </p:txBody>
      </p:sp>
      <p:sp>
        <p:nvSpPr>
          <p:cNvPr id="16" name="내용 개체 틀 3"/>
          <p:cNvSpPr txBox="1">
            <a:spLocks/>
          </p:cNvSpPr>
          <p:nvPr/>
        </p:nvSpPr>
        <p:spPr>
          <a:xfrm>
            <a:off x="539552" y="1772816"/>
            <a:ext cx="8386660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Clr>
                <a:srgbClr val="993300"/>
              </a:buClr>
              <a:buNone/>
            </a:pPr>
            <a:r>
              <a:rPr lang="ko-KR" altLang="en-US" sz="2000" dirty="0" smtClean="0"/>
              <a:t> </a:t>
            </a:r>
            <a:endParaRPr lang="ko-KR" altLang="en-US" sz="2000" dirty="0"/>
          </a:p>
        </p:txBody>
      </p:sp>
      <p:sp>
        <p:nvSpPr>
          <p:cNvPr id="8" name="직사각형 7"/>
          <p:cNvSpPr/>
          <p:nvPr/>
        </p:nvSpPr>
        <p:spPr>
          <a:xfrm>
            <a:off x="560970" y="1703250"/>
            <a:ext cx="6891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/>
              <a:t>① 고등학교에서 배운 기초 수학에 대한 지식이 필요함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645024"/>
            <a:ext cx="5520897" cy="24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9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61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내용 개체 틀 3"/>
          <p:cNvSpPr txBox="1">
            <a:spLocks/>
          </p:cNvSpPr>
          <p:nvPr/>
        </p:nvSpPr>
        <p:spPr>
          <a:xfrm>
            <a:off x="539552" y="1772816"/>
            <a:ext cx="8386660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Clr>
                <a:srgbClr val="993300"/>
              </a:buClr>
              <a:buNone/>
            </a:pPr>
            <a:r>
              <a:rPr lang="ko-KR" altLang="en-US" sz="2000" dirty="0" smtClean="0"/>
              <a:t> </a:t>
            </a:r>
            <a:endParaRPr lang="ko-KR" altLang="en-US" sz="2000" dirty="0"/>
          </a:p>
        </p:txBody>
      </p:sp>
      <p:sp>
        <p:nvSpPr>
          <p:cNvPr id="8" name="직사각형 7"/>
          <p:cNvSpPr/>
          <p:nvPr/>
        </p:nvSpPr>
        <p:spPr>
          <a:xfrm>
            <a:off x="560970" y="1124744"/>
            <a:ext cx="6891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/>
              <a:t>② 미분과 </a:t>
            </a:r>
            <a:r>
              <a:rPr lang="ko-KR" altLang="en-US" sz="2000" dirty="0" err="1"/>
              <a:t>도함수</a:t>
            </a:r>
            <a:r>
              <a:rPr lang="ko-KR" altLang="en-US" sz="2000" dirty="0"/>
              <a:t> 개념 등이 중요함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32" y="3645024"/>
            <a:ext cx="3393740" cy="1357496"/>
          </a:xfrm>
          <a:prstGeom prst="rect">
            <a:avLst/>
          </a:prstGeom>
        </p:spPr>
      </p:pic>
      <p:sp>
        <p:nvSpPr>
          <p:cNvPr id="18" name="내용 개체 틀 3"/>
          <p:cNvSpPr txBox="1">
            <a:spLocks/>
          </p:cNvSpPr>
          <p:nvPr/>
        </p:nvSpPr>
        <p:spPr>
          <a:xfrm>
            <a:off x="721844" y="1700808"/>
            <a:ext cx="7954612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미분 개념은 인공지능의 최적화 과정에서 사용됨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미분은 </a:t>
            </a:r>
            <a:r>
              <a:rPr lang="ko-KR" altLang="en-US" sz="2000" dirty="0"/>
              <a:t>신경망 학습에서 델타 규칙과 </a:t>
            </a:r>
            <a:r>
              <a:rPr lang="ko-KR" altLang="en-US" sz="2000" dirty="0" err="1"/>
              <a:t>역전파</a:t>
            </a:r>
            <a:r>
              <a:rPr lang="ko-KR" altLang="en-US" sz="2000" dirty="0"/>
              <a:t> 알고리즘 등을 적용할 때 필요함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신경망</a:t>
            </a:r>
            <a:r>
              <a:rPr lang="ko-KR" altLang="en-US" sz="2000" spc="-150" dirty="0" smtClean="0"/>
              <a:t> </a:t>
            </a:r>
            <a:r>
              <a:rPr lang="ko-KR" altLang="en-US" sz="2000" dirty="0"/>
              <a:t>학습에서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사용되는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미분을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이용한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체인</a:t>
            </a:r>
            <a:r>
              <a:rPr lang="en-US" altLang="ko-KR" sz="2000" spc="-150" dirty="0"/>
              <a:t>(chain) </a:t>
            </a:r>
            <a:r>
              <a:rPr lang="ko-KR" altLang="en-US" sz="2000" dirty="0"/>
              <a:t>규칙 적용 가능</a:t>
            </a:r>
          </a:p>
        </p:txBody>
      </p:sp>
    </p:spTree>
    <p:extLst>
      <p:ext uri="{BB962C8B-B14F-4D97-AF65-F5344CB8AC3E}">
        <p14:creationId xmlns:p14="http://schemas.microsoft.com/office/powerpoint/2010/main" val="11475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62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내용 개체 틀 3"/>
          <p:cNvSpPr txBox="1">
            <a:spLocks/>
          </p:cNvSpPr>
          <p:nvPr/>
        </p:nvSpPr>
        <p:spPr>
          <a:xfrm>
            <a:off x="539552" y="1772816"/>
            <a:ext cx="8386660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Clr>
                <a:srgbClr val="993300"/>
              </a:buClr>
              <a:buNone/>
            </a:pPr>
            <a:r>
              <a:rPr lang="ko-KR" altLang="en-US" sz="2000" dirty="0" smtClean="0"/>
              <a:t> </a:t>
            </a:r>
            <a:endParaRPr lang="ko-KR" altLang="en-US" sz="20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86" y="4365104"/>
            <a:ext cx="3895782" cy="2075204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560970" y="1124744"/>
            <a:ext cx="6891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/>
              <a:t>③ 통계와 확률</a:t>
            </a:r>
            <a:r>
              <a:rPr lang="en-US" altLang="ko-KR" sz="2000" dirty="0"/>
              <a:t>, </a:t>
            </a:r>
            <a:r>
              <a:rPr lang="ko-KR" altLang="en-US" sz="2000" dirty="0"/>
              <a:t>회귀 분석에 관한 기초 지식이 필요함</a:t>
            </a:r>
          </a:p>
        </p:txBody>
      </p:sp>
      <p:sp>
        <p:nvSpPr>
          <p:cNvPr id="24" name="내용 개체 틀 3"/>
          <p:cNvSpPr txBox="1">
            <a:spLocks/>
          </p:cNvSpPr>
          <p:nvPr/>
        </p:nvSpPr>
        <p:spPr>
          <a:xfrm>
            <a:off x="721844" y="1700808"/>
            <a:ext cx="7954612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통계에서 평균</a:t>
            </a:r>
            <a:r>
              <a:rPr lang="en-US" altLang="ko-KR" sz="2000" dirty="0"/>
              <a:t>, </a:t>
            </a:r>
            <a:r>
              <a:rPr lang="ko-KR" altLang="en-US" sz="2000" dirty="0"/>
              <a:t>분산</a:t>
            </a:r>
            <a:r>
              <a:rPr lang="en-US" altLang="ko-KR" sz="2000" dirty="0"/>
              <a:t>, </a:t>
            </a:r>
            <a:r>
              <a:rPr lang="ko-KR" altLang="en-US" sz="2000" dirty="0"/>
              <a:t>표준편차</a:t>
            </a:r>
            <a:r>
              <a:rPr lang="en-US" altLang="ko-KR" sz="2000" dirty="0"/>
              <a:t>, </a:t>
            </a:r>
            <a:r>
              <a:rPr lang="ko-KR" altLang="en-US" sz="2000" dirty="0"/>
              <a:t>상관 계수 등과 확률에 관한 지식이 필요함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err="1" smtClean="0"/>
              <a:t>머신러닝은</a:t>
            </a:r>
            <a:r>
              <a:rPr lang="ko-KR" altLang="en-US" sz="2000" dirty="0" smtClean="0"/>
              <a:t> </a:t>
            </a:r>
            <a:r>
              <a:rPr lang="ko-KR" altLang="en-US" sz="2000" dirty="0"/>
              <a:t>최근 인공지능 영역의 주요 분야로 떠오름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err="1" smtClean="0"/>
              <a:t>머신러닝에서는</a:t>
            </a:r>
            <a:r>
              <a:rPr lang="ko-KR" altLang="en-US" sz="2000" dirty="0" smtClean="0"/>
              <a:t> </a:t>
            </a:r>
            <a:r>
              <a:rPr lang="ko-KR" altLang="en-US" sz="2000" dirty="0"/>
              <a:t>분류를 위한 회귀 분석</a:t>
            </a:r>
            <a:r>
              <a:rPr lang="en-US" altLang="ko-KR" sz="2000" dirty="0"/>
              <a:t>(regression analysis)</a:t>
            </a:r>
            <a:r>
              <a:rPr lang="ko-KR" altLang="en-US" sz="2000" dirty="0"/>
              <a:t>에 대한 기초가 필요함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또 </a:t>
            </a:r>
            <a:r>
              <a:rPr lang="ko-KR" altLang="en-US" sz="2000" dirty="0"/>
              <a:t>선형 회귀</a:t>
            </a:r>
            <a:r>
              <a:rPr lang="en-US" altLang="ko-KR" sz="2000" dirty="0"/>
              <a:t>, K-mean, K-NN </a:t>
            </a:r>
            <a:r>
              <a:rPr lang="ko-KR" altLang="en-US" sz="2000" dirty="0"/>
              <a:t>분류 등의 기반 지식도 필요함</a:t>
            </a:r>
          </a:p>
        </p:txBody>
      </p:sp>
    </p:spTree>
    <p:extLst>
      <p:ext uri="{BB962C8B-B14F-4D97-AF65-F5344CB8AC3E}">
        <p14:creationId xmlns:p14="http://schemas.microsoft.com/office/powerpoint/2010/main" val="218210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63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내용 개체 틀 3"/>
          <p:cNvSpPr txBox="1">
            <a:spLocks/>
          </p:cNvSpPr>
          <p:nvPr/>
        </p:nvSpPr>
        <p:spPr>
          <a:xfrm>
            <a:off x="539552" y="1772816"/>
            <a:ext cx="8386660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Clr>
                <a:srgbClr val="993300"/>
              </a:buClr>
              <a:buNone/>
            </a:pPr>
            <a:r>
              <a:rPr lang="ko-KR" altLang="en-US" sz="2000" dirty="0" smtClean="0"/>
              <a:t> </a:t>
            </a:r>
            <a:endParaRPr lang="ko-KR" altLang="en-US" sz="2000" dirty="0"/>
          </a:p>
        </p:txBody>
      </p:sp>
      <p:sp>
        <p:nvSpPr>
          <p:cNvPr id="24" name="직사각형 23"/>
          <p:cNvSpPr/>
          <p:nvPr/>
        </p:nvSpPr>
        <p:spPr>
          <a:xfrm>
            <a:off x="560970" y="1124744"/>
            <a:ext cx="8259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spc="-150" dirty="0"/>
              <a:t>④ 경사하강법</a:t>
            </a:r>
            <a:r>
              <a:rPr lang="en-US" altLang="ko-KR" sz="2000" spc="-150" dirty="0"/>
              <a:t>, </a:t>
            </a:r>
            <a:r>
              <a:rPr lang="ko-KR" altLang="en-US" sz="2000" spc="-150" dirty="0" err="1"/>
              <a:t>역전파</a:t>
            </a:r>
            <a:r>
              <a:rPr lang="ko-KR" altLang="en-US" sz="2000" spc="-150" dirty="0"/>
              <a:t> 알고리즘</a:t>
            </a:r>
            <a:r>
              <a:rPr lang="en-US" altLang="ko-KR" sz="2000" spc="-150" dirty="0"/>
              <a:t>, </a:t>
            </a:r>
            <a:r>
              <a:rPr lang="ko-KR" altLang="en-US" sz="2000" spc="-150" dirty="0" err="1"/>
              <a:t>임계값</a:t>
            </a:r>
            <a:r>
              <a:rPr lang="en-US" altLang="ko-KR" sz="2000" spc="-150" dirty="0"/>
              <a:t>, </a:t>
            </a:r>
            <a:r>
              <a:rPr lang="ko-KR" altLang="en-US" sz="2000" spc="-150" dirty="0"/>
              <a:t>손실 함수</a:t>
            </a:r>
            <a:r>
              <a:rPr lang="en-US" altLang="ko-KR" sz="2000" spc="-150" dirty="0"/>
              <a:t>, </a:t>
            </a:r>
            <a:r>
              <a:rPr lang="ko-KR" altLang="en-US" sz="2000" spc="-150" dirty="0"/>
              <a:t>선형 함수 등의 지식 필요</a:t>
            </a:r>
          </a:p>
        </p:txBody>
      </p:sp>
      <p:sp>
        <p:nvSpPr>
          <p:cNvPr id="25" name="내용 개체 틀 3"/>
          <p:cNvSpPr txBox="1">
            <a:spLocks/>
          </p:cNvSpPr>
          <p:nvPr/>
        </p:nvSpPr>
        <p:spPr>
          <a:xfrm>
            <a:off x="721844" y="1700808"/>
            <a:ext cx="7954612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신경망과 심층신경망의 구현을 위한 기초 지식이 필요함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이산수학</a:t>
            </a:r>
            <a:r>
              <a:rPr lang="en-US" altLang="ko-KR" sz="2000" dirty="0"/>
              <a:t>(discrete mathematics)</a:t>
            </a:r>
            <a:r>
              <a:rPr lang="ko-KR" altLang="en-US" sz="2000" dirty="0"/>
              <a:t>에 관한 지식도 요구됨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영상인식이나 </a:t>
            </a:r>
            <a:r>
              <a:rPr lang="ko-KR" altLang="en-US" sz="2000" dirty="0"/>
              <a:t>음성인식을 위해 픽셀</a:t>
            </a:r>
            <a:r>
              <a:rPr lang="en-US" altLang="ko-KR" sz="2000" dirty="0"/>
              <a:t>(pixel) </a:t>
            </a:r>
            <a:r>
              <a:rPr lang="ko-KR" altLang="en-US" sz="2000" dirty="0"/>
              <a:t>정보 등에 관한 지식이 필요함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인공지능과 </a:t>
            </a:r>
            <a:r>
              <a:rPr lang="ko-KR" altLang="en-US" sz="2000" dirty="0"/>
              <a:t>수학과의 관계는 </a:t>
            </a:r>
            <a:r>
              <a:rPr lang="en-US" altLang="ko-KR" sz="2000" dirty="0"/>
              <a:t>&lt;</a:t>
            </a:r>
            <a:r>
              <a:rPr lang="ko-KR" altLang="en-US" sz="2000" dirty="0"/>
              <a:t>그림 </a:t>
            </a:r>
            <a:r>
              <a:rPr lang="en-US" altLang="ko-KR" sz="2000" dirty="0"/>
              <a:t>1.27&gt;</a:t>
            </a:r>
            <a:r>
              <a:rPr lang="ko-KR" altLang="en-US" sz="2000" dirty="0"/>
              <a:t>의 요약처럼 매우 중요함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787743"/>
            <a:ext cx="3312368" cy="25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3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64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200" b="1" dirty="0">
                <a:solidFill>
                  <a:schemeClr val="accent1">
                    <a:lumMod val="50000"/>
                  </a:schemeClr>
                </a:solidFill>
              </a:rPr>
              <a:t>(3) </a:t>
            </a: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인공지능에 필요한 선형대수</a:t>
            </a:r>
            <a:endParaRPr lang="ko-KR" altLang="en-US" sz="2400" b="1" dirty="0"/>
          </a:p>
        </p:txBody>
      </p:sp>
      <p:sp>
        <p:nvSpPr>
          <p:cNvPr id="15" name="내용 개체 틀 3"/>
          <p:cNvSpPr txBox="1">
            <a:spLocks/>
          </p:cNvSpPr>
          <p:nvPr/>
        </p:nvSpPr>
        <p:spPr>
          <a:xfrm>
            <a:off x="539552" y="1700808"/>
            <a:ext cx="8386660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인공지능 기술은 컴퓨터를 비롯한 공학 전반에 걸쳐 큰 변화를 가져옴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특히 </a:t>
            </a:r>
            <a:r>
              <a:rPr lang="ko-KR" altLang="en-US" sz="2000" dirty="0"/>
              <a:t>선형대수학은 인공지능의 이해와 연구 개발에 있어 매우 중요한 기초 </a:t>
            </a:r>
            <a:r>
              <a:rPr lang="ko-KR" altLang="en-US" sz="2000" dirty="0" err="1"/>
              <a:t>수학임</a:t>
            </a:r>
            <a:endParaRPr lang="ko-KR" altLang="en-US" sz="2000" dirty="0"/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행렬</a:t>
            </a:r>
            <a:r>
              <a:rPr lang="en-US" altLang="ko-KR" sz="2000" dirty="0"/>
              <a:t>, </a:t>
            </a:r>
            <a:r>
              <a:rPr lang="ko-KR" altLang="en-US" sz="2000" dirty="0"/>
              <a:t>행렬식</a:t>
            </a:r>
            <a:r>
              <a:rPr lang="en-US" altLang="ko-KR" sz="2000" dirty="0"/>
              <a:t>, </a:t>
            </a:r>
            <a:r>
              <a:rPr lang="ko-KR" altLang="en-US" sz="2000" dirty="0"/>
              <a:t>벡터의 개념과 연산</a:t>
            </a:r>
            <a:r>
              <a:rPr lang="en-US" altLang="ko-KR" sz="2000" dirty="0"/>
              <a:t>, </a:t>
            </a:r>
            <a:r>
              <a:rPr lang="ko-KR" altLang="en-US" sz="2000" dirty="0"/>
              <a:t>벡터의 내적 등이 많이 쓰이고 있음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다음 </a:t>
            </a:r>
            <a:r>
              <a:rPr lang="en-US" altLang="ko-KR" sz="2000" dirty="0"/>
              <a:t>PPT</a:t>
            </a:r>
            <a:r>
              <a:rPr lang="ko-KR" altLang="en-US" sz="2000" dirty="0"/>
              <a:t>에 나오는 </a:t>
            </a:r>
            <a:r>
              <a:rPr lang="en-US" altLang="ko-KR" sz="2000" dirty="0"/>
              <a:t>3</a:t>
            </a:r>
            <a:r>
              <a:rPr lang="ko-KR" altLang="en-US" sz="2000" dirty="0"/>
              <a:t>가지로 요약될 수 있음</a:t>
            </a:r>
          </a:p>
        </p:txBody>
      </p:sp>
      <p:pic>
        <p:nvPicPr>
          <p:cNvPr id="1025" name="_x426436664" descr="EMB00002a882cf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70109"/>
            <a:ext cx="3096344" cy="231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8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65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내용 개체 틀 3"/>
          <p:cNvSpPr txBox="1">
            <a:spLocks/>
          </p:cNvSpPr>
          <p:nvPr/>
        </p:nvSpPr>
        <p:spPr>
          <a:xfrm>
            <a:off x="539552" y="1772816"/>
            <a:ext cx="8386660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Clr>
                <a:srgbClr val="993300"/>
              </a:buClr>
              <a:buNone/>
            </a:pPr>
            <a:r>
              <a:rPr lang="ko-KR" altLang="en-US" sz="2000" dirty="0" smtClean="0"/>
              <a:t> </a:t>
            </a:r>
            <a:endParaRPr lang="ko-KR" altLang="en-US" sz="2000" dirty="0"/>
          </a:p>
        </p:txBody>
      </p:sp>
      <p:sp>
        <p:nvSpPr>
          <p:cNvPr id="24" name="직사각형 23"/>
          <p:cNvSpPr/>
          <p:nvPr/>
        </p:nvSpPr>
        <p:spPr>
          <a:xfrm>
            <a:off x="560970" y="1124744"/>
            <a:ext cx="8259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/>
              <a:t>① 행렬과 행렬식에 관한 기본 지식이 요구됨 </a:t>
            </a:r>
          </a:p>
        </p:txBody>
      </p:sp>
      <p:sp>
        <p:nvSpPr>
          <p:cNvPr id="25" name="내용 개체 틀 3"/>
          <p:cNvSpPr txBox="1">
            <a:spLocks/>
          </p:cNvSpPr>
          <p:nvPr/>
        </p:nvSpPr>
        <p:spPr>
          <a:xfrm>
            <a:off x="721844" y="1700808"/>
            <a:ext cx="7954612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행렬의 곱셈과 선형 변환 등과 관련된 지식이 필요함 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특히 </a:t>
            </a:r>
            <a:r>
              <a:rPr lang="ko-KR" altLang="en-US" sz="2000" dirty="0"/>
              <a:t>신경망에서는 행렬의 곱셈이 기본적으로 사용됨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신경망에서 </a:t>
            </a:r>
            <a:r>
              <a:rPr lang="ko-KR" altLang="en-US" sz="2000" dirty="0"/>
              <a:t>주어진 입력과 </a:t>
            </a:r>
            <a:r>
              <a:rPr lang="ko-KR" altLang="en-US" sz="2000" dirty="0" err="1"/>
              <a:t>연결강도를</a:t>
            </a:r>
            <a:r>
              <a:rPr lang="ko-KR" altLang="en-US" sz="2000" dirty="0"/>
              <a:t> 곱할 때 행렬 연산의 활용은 필수적임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02190"/>
            <a:ext cx="4702646" cy="12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9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66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내용 개체 틀 3"/>
          <p:cNvSpPr txBox="1">
            <a:spLocks/>
          </p:cNvSpPr>
          <p:nvPr/>
        </p:nvSpPr>
        <p:spPr>
          <a:xfrm>
            <a:off x="539552" y="1772816"/>
            <a:ext cx="8386660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Clr>
                <a:srgbClr val="993300"/>
              </a:buClr>
              <a:buNone/>
            </a:pPr>
            <a:r>
              <a:rPr lang="ko-KR" altLang="en-US" sz="2000" dirty="0" smtClean="0"/>
              <a:t> </a:t>
            </a:r>
            <a:endParaRPr lang="ko-KR" altLang="en-US" sz="2000" dirty="0"/>
          </a:p>
        </p:txBody>
      </p:sp>
      <p:sp>
        <p:nvSpPr>
          <p:cNvPr id="24" name="직사각형 23"/>
          <p:cNvSpPr/>
          <p:nvPr/>
        </p:nvSpPr>
        <p:spPr>
          <a:xfrm>
            <a:off x="560970" y="1124744"/>
            <a:ext cx="8259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/>
              <a:t>② 벡터와 관련된 기초 지식과 개념 이해가 중요 </a:t>
            </a:r>
          </a:p>
        </p:txBody>
      </p:sp>
      <p:sp>
        <p:nvSpPr>
          <p:cNvPr id="25" name="내용 개체 틀 3"/>
          <p:cNvSpPr txBox="1">
            <a:spLocks/>
          </p:cNvSpPr>
          <p:nvPr/>
        </p:nvSpPr>
        <p:spPr>
          <a:xfrm>
            <a:off x="721844" y="1700808"/>
            <a:ext cx="7954612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벡터는 신경망의 입력으로 들어갈 데이터 사용에 필요함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벡터의 </a:t>
            </a:r>
            <a:r>
              <a:rPr lang="ko-KR" altLang="en-US" sz="2000" dirty="0"/>
              <a:t>내적과 직교 조건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벡터들 사이의 거리 측정 방법</a:t>
            </a:r>
            <a:r>
              <a:rPr lang="en-US" altLang="ko-KR" sz="2000" spc="-150" dirty="0"/>
              <a:t>, </a:t>
            </a:r>
            <a:r>
              <a:rPr lang="ko-KR" altLang="en-US" sz="2000" dirty="0"/>
              <a:t>선형 변환 등에 필요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en-US" altLang="ko-KR" sz="2000" spc="-150" dirty="0" smtClean="0"/>
              <a:t>&lt;</a:t>
            </a:r>
            <a:r>
              <a:rPr lang="ko-KR" altLang="en-US" sz="2000" spc="-150" dirty="0"/>
              <a:t>그림 </a:t>
            </a:r>
            <a:r>
              <a:rPr lang="en-US" altLang="ko-KR" sz="2000" spc="-150" dirty="0"/>
              <a:t>1. 28&gt;</a:t>
            </a:r>
            <a:r>
              <a:rPr lang="ko-KR" altLang="en-US" sz="2000" dirty="0"/>
              <a:t>은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벡터의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기본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개념과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두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벡터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사이의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곱의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합을</a:t>
            </a:r>
            <a:r>
              <a:rPr lang="ko-KR" altLang="en-US" sz="2000" spc="-150" dirty="0"/>
              <a:t> </a:t>
            </a:r>
            <a:r>
              <a:rPr lang="ko-KR" altLang="en-US" sz="2000" dirty="0"/>
              <a:t>나타낸 것임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684" y="3645024"/>
            <a:ext cx="5684632" cy="23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2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내용 개체 틀 3"/>
          <p:cNvSpPr txBox="1">
            <a:spLocks/>
          </p:cNvSpPr>
          <p:nvPr/>
        </p:nvSpPr>
        <p:spPr>
          <a:xfrm>
            <a:off x="539552" y="1772816"/>
            <a:ext cx="8386660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Clr>
                <a:srgbClr val="993300"/>
              </a:buClr>
              <a:buNone/>
            </a:pPr>
            <a:r>
              <a:rPr lang="ko-KR" altLang="en-US" sz="2000" dirty="0" smtClean="0"/>
              <a:t> </a:t>
            </a:r>
            <a:endParaRPr lang="ko-KR" altLang="en-US" sz="2000" dirty="0"/>
          </a:p>
        </p:txBody>
      </p:sp>
      <p:sp>
        <p:nvSpPr>
          <p:cNvPr id="24" name="직사각형 23"/>
          <p:cNvSpPr/>
          <p:nvPr/>
        </p:nvSpPr>
        <p:spPr>
          <a:xfrm>
            <a:off x="560970" y="1124744"/>
            <a:ext cx="8259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/>
              <a:t>③ 벡터 내적과 행렬을 잘 활용하는 것이 필요함 </a:t>
            </a:r>
          </a:p>
        </p:txBody>
      </p:sp>
      <p:sp>
        <p:nvSpPr>
          <p:cNvPr id="25" name="내용 개체 틀 3"/>
          <p:cNvSpPr txBox="1">
            <a:spLocks/>
          </p:cNvSpPr>
          <p:nvPr/>
        </p:nvSpPr>
        <p:spPr>
          <a:xfrm>
            <a:off x="721844" y="1700808"/>
            <a:ext cx="7810596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신경망에서 입력과 </a:t>
            </a:r>
            <a:r>
              <a:rPr lang="ko-KR" altLang="en-US" sz="2000" dirty="0" err="1"/>
              <a:t>연결강도를</a:t>
            </a:r>
            <a:r>
              <a:rPr lang="ko-KR" altLang="en-US" sz="2000" dirty="0"/>
              <a:t> 곱하여 더하는 것은 벡터 내적의 개념을 이용함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특히 </a:t>
            </a:r>
            <a:r>
              <a:rPr lang="ko-KR" altLang="en-US" sz="2000" dirty="0"/>
              <a:t>다음과 같이 행렬의 곱을 활용하면 매우 </a:t>
            </a:r>
            <a:r>
              <a:rPr lang="ko-KR" altLang="en-US" sz="2000" dirty="0" err="1"/>
              <a:t>효율적임</a:t>
            </a:r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63" y="3325006"/>
            <a:ext cx="7189838" cy="23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4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1.3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선형대수학과 인공지능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내용 개체 틀 2"/>
          <p:cNvSpPr>
            <a:spLocks noGrp="1"/>
          </p:cNvSpPr>
          <p:nvPr>
            <p:ph idx="1"/>
          </p:nvPr>
        </p:nvSpPr>
        <p:spPr>
          <a:xfrm>
            <a:off x="395536" y="1124744"/>
            <a:ext cx="777686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200" b="1" dirty="0">
                <a:solidFill>
                  <a:schemeClr val="accent1">
                    <a:lumMod val="50000"/>
                  </a:schemeClr>
                </a:solidFill>
              </a:rPr>
              <a:t>인공지능 관련 수학 </a:t>
            </a:r>
            <a:endParaRPr lang="ko-KR" altLang="en-US" sz="2400" b="1" dirty="0"/>
          </a:p>
        </p:txBody>
      </p:sp>
      <p:sp>
        <p:nvSpPr>
          <p:cNvPr id="15" name="내용 개체 틀 3"/>
          <p:cNvSpPr txBox="1">
            <a:spLocks/>
          </p:cNvSpPr>
          <p:nvPr/>
        </p:nvSpPr>
        <p:spPr>
          <a:xfrm>
            <a:off x="539552" y="1700808"/>
            <a:ext cx="8136904" cy="36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/>
              <a:t>누구나 인공지능 관련 수학을 깊이 있게 익혀야만 하는 것은 아님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그러나 </a:t>
            </a:r>
            <a:r>
              <a:rPr lang="ko-KR" altLang="en-US" sz="2000" dirty="0"/>
              <a:t>인공지능과 관련된 </a:t>
            </a:r>
            <a:r>
              <a:rPr lang="ko-KR" altLang="en-US" sz="2000" dirty="0" err="1"/>
              <a:t>선형대수의</a:t>
            </a:r>
            <a:r>
              <a:rPr lang="ko-KR" altLang="en-US" sz="2000" dirty="0"/>
              <a:t> 핵심 개념을 이해하는 것은 매우 중요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최근 </a:t>
            </a:r>
            <a:r>
              <a:rPr lang="en-US" altLang="ko-KR" sz="2000" dirty="0"/>
              <a:t>&lt;</a:t>
            </a:r>
            <a:r>
              <a:rPr lang="ko-KR" altLang="en-US" sz="2000" dirty="0"/>
              <a:t>그림 </a:t>
            </a:r>
            <a:r>
              <a:rPr lang="en-US" altLang="ko-KR" sz="2000" dirty="0"/>
              <a:t>1.29&gt;</a:t>
            </a:r>
            <a:r>
              <a:rPr lang="ko-KR" altLang="en-US" sz="2000" dirty="0"/>
              <a:t>의 </a:t>
            </a:r>
            <a:r>
              <a:rPr lang="ko-KR" altLang="en-US" sz="2000" dirty="0" err="1"/>
              <a:t>텐서플로와</a:t>
            </a:r>
            <a:r>
              <a:rPr lang="ko-KR" altLang="en-US" sz="2000" dirty="0"/>
              <a:t> 같이 편리한 라이브러리들이 많이 활용됨</a:t>
            </a:r>
          </a:p>
          <a:p>
            <a:pPr marL="176213" indent="-176213" fontAlgn="base">
              <a:lnSpc>
                <a:spcPct val="120000"/>
              </a:lnSpc>
              <a:buClr>
                <a:srgbClr val="993300"/>
              </a:buClr>
            </a:pPr>
            <a:r>
              <a:rPr lang="ko-KR" altLang="en-US" sz="2000" dirty="0" smtClean="0"/>
              <a:t>따라서 </a:t>
            </a:r>
            <a:r>
              <a:rPr lang="ko-KR" altLang="en-US" sz="2000" dirty="0"/>
              <a:t>상당한 수학적 지식이 없이도 인공지능의 구현이나 활용은 가능함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238" y="4366831"/>
            <a:ext cx="2944922" cy="201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1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499992" y="6525344"/>
              <a:ext cx="378678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69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" name="그룹 24"/>
          <p:cNvGrpSpPr/>
          <p:nvPr/>
        </p:nvGrpSpPr>
        <p:grpSpPr>
          <a:xfrm>
            <a:off x="107504" y="116632"/>
            <a:ext cx="8928991" cy="6264696"/>
            <a:chOff x="179511" y="908720"/>
            <a:chExt cx="8818885" cy="626469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98617" y="972017"/>
              <a:ext cx="67923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</a:rPr>
                <a:t>선형대수와 선형방정식의 </a:t>
              </a:r>
              <a:r>
                <a:rPr lang="ko-KR" altLang="en-US" sz="2800" b="1" dirty="0" err="1" smtClean="0">
                  <a:solidFill>
                    <a:schemeClr val="bg1"/>
                  </a:solidFill>
                </a:rPr>
                <a:t>생활속의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 응용</a:t>
              </a:r>
              <a:r>
                <a:rPr lang="en-US" altLang="ko-KR" sz="2800" b="1" dirty="0" smtClean="0">
                  <a:solidFill>
                    <a:schemeClr val="bg1"/>
                  </a:solidFill>
                </a:rPr>
                <a:t>1</a:t>
              </a:r>
              <a:endParaRPr lang="ko-KR" altLang="en-US" sz="28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23528" y="908720"/>
            <a:ext cx="8568952" cy="5435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게임 이론 </a:t>
            </a:r>
            <a:r>
              <a:rPr lang="en-US" altLang="ko-KR" sz="2000" dirty="0" smtClean="0"/>
              <a:t>- </a:t>
            </a:r>
            <a:r>
              <a:rPr lang="ko-KR" altLang="en-US" sz="2000" dirty="0" smtClean="0"/>
              <a:t>어떤 게임에서 자신에게 유리한 전략을 세우거나 자신의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이익을 극대화시킬 수 있는 여러 가지 경우를 선형방정식으로 세워서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풀 수 있다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경영학에서 어느 기업이 어떤 재료를 얼마만큼 사용하여 어느 정도의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양을 생산하면 최대한의 이익을 얻을 수 있는지를 선형방정식을 풀어서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</a:t>
            </a:r>
            <a:r>
              <a:rPr lang="ko-KR" altLang="en-US" sz="2000" spc="-100" dirty="0" smtClean="0"/>
              <a:t>응용할 수 있다</a:t>
            </a:r>
            <a:r>
              <a:rPr lang="en-US" altLang="ko-KR" sz="2000" spc="-100" dirty="0" smtClean="0"/>
              <a:t>. </a:t>
            </a:r>
            <a:r>
              <a:rPr lang="ko-KR" altLang="en-US" sz="2000" spc="-100" dirty="0" smtClean="0"/>
              <a:t>이때 가격 책정도 선형방정식의 변수로 넣어서 풀 수 있다</a:t>
            </a:r>
            <a:r>
              <a:rPr lang="en-US" altLang="ko-KR" sz="2000" spc="-100" dirty="0" smtClean="0"/>
              <a:t>.</a:t>
            </a:r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endParaRPr lang="en-US" altLang="ko-KR" sz="1600" spc="-100" dirty="0" smtClean="0"/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물리학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화학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컴퓨터공학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전기공학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전자공학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건축학</a:t>
            </a:r>
            <a:r>
              <a:rPr lang="en-US" altLang="ko-KR" sz="2000" dirty="0" smtClean="0"/>
              <a:t>, </a:t>
            </a:r>
            <a:r>
              <a:rPr lang="ko-KR" altLang="en-US" sz="2000" dirty="0" err="1" smtClean="0"/>
              <a:t>토목학</a:t>
            </a:r>
            <a:r>
              <a:rPr lang="ko-KR" altLang="en-US" sz="2000" dirty="0" smtClean="0"/>
              <a:t> 등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여러 가지 공학을 전공하는 엔지니어들에게 선형방정식의 개념과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en-US" altLang="ko-KR" sz="2000" dirty="0" smtClean="0"/>
              <a:t>  </a:t>
            </a:r>
            <a:r>
              <a:rPr lang="ko-KR" altLang="en-US" sz="2000" dirty="0" smtClean="0"/>
              <a:t> 풀이는 기초 및 응용의 바탕이 된다</a:t>
            </a:r>
            <a:r>
              <a:rPr lang="en-US" altLang="ko-KR" sz="2000" dirty="0" smtClean="0"/>
              <a:t>.</a:t>
            </a:r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r>
              <a:rPr lang="en-US" altLang="ko-KR" sz="2000" dirty="0"/>
              <a:t> </a:t>
            </a:r>
            <a:r>
              <a:rPr lang="ko-KR" altLang="en-US" sz="2000" dirty="0"/>
              <a:t>수학도에게는 수학을 탐구하는 굳건한 기초가 됨은 지극히 당연하다</a:t>
            </a:r>
            <a:r>
              <a:rPr lang="en-US" altLang="ko-KR" sz="20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8339164" cy="368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6525368"/>
            <a:ext cx="9144000" cy="332656"/>
            <a:chOff x="0" y="6525344"/>
            <a:chExt cx="9144000" cy="332656"/>
          </a:xfrm>
        </p:grpSpPr>
        <p:sp>
          <p:nvSpPr>
            <p:cNvPr id="13" name="양쪽 모서리가 둥근 사각형 12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4" name="양쪽 모서리가 둥근 사각형 13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양쪽 모서리가 둥근 사각형 14"/>
            <p:cNvSpPr/>
            <p:nvPr/>
          </p:nvSpPr>
          <p:spPr>
            <a:xfrm>
              <a:off x="4499992" y="6525344"/>
              <a:ext cx="378678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</a:t>
              </a:r>
              <a:r>
                <a:rPr lang="en-US" altLang="ko-KR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양쪽 모서리가 둥근 사각형 16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슬라이드 번호 개체 틀 17"/>
          <p:cNvSpPr>
            <a:spLocks noGrp="1"/>
          </p:cNvSpPr>
          <p:nvPr>
            <p:ph type="sldNum" sz="quarter" idx="12"/>
          </p:nvPr>
        </p:nvSpPr>
        <p:spPr>
          <a:xfrm>
            <a:off x="8358214" y="6524581"/>
            <a:ext cx="679769" cy="365125"/>
          </a:xfrm>
        </p:spPr>
        <p:txBody>
          <a:bodyPr/>
          <a:lstStyle/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70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" name="그룹 24"/>
          <p:cNvGrpSpPr/>
          <p:nvPr/>
        </p:nvGrpSpPr>
        <p:grpSpPr>
          <a:xfrm>
            <a:off x="107504" y="116632"/>
            <a:ext cx="8928991" cy="6264696"/>
            <a:chOff x="179511" y="908720"/>
            <a:chExt cx="8818885" cy="6264696"/>
          </a:xfrm>
        </p:grpSpPr>
        <p:sp>
          <p:nvSpPr>
            <p:cNvPr id="21" name="양쪽 모서리가 둥근 사각형 20"/>
            <p:cNvSpPr/>
            <p:nvPr/>
          </p:nvSpPr>
          <p:spPr>
            <a:xfrm>
              <a:off x="179511" y="908720"/>
              <a:ext cx="8817839" cy="792088"/>
            </a:xfrm>
            <a:prstGeom prst="round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180557" y="1556792"/>
              <a:ext cx="8817839" cy="5616624"/>
            </a:xfrm>
            <a:prstGeom prst="round2SameRect">
              <a:avLst>
                <a:gd name="adj1" fmla="val 3213"/>
                <a:gd name="adj2" fmla="val 446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98617" y="972017"/>
              <a:ext cx="67923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800" b="1" dirty="0" smtClean="0">
                  <a:solidFill>
                    <a:schemeClr val="bg1"/>
                  </a:solidFill>
                </a:rPr>
                <a:t>선형대수와 선형방정식의 </a:t>
              </a:r>
              <a:r>
                <a:rPr lang="ko-KR" altLang="en-US" sz="2800" b="1" dirty="0" err="1" smtClean="0">
                  <a:solidFill>
                    <a:schemeClr val="bg1"/>
                  </a:solidFill>
                </a:rPr>
                <a:t>생활속의</a:t>
              </a:r>
              <a:r>
                <a:rPr lang="ko-KR" altLang="en-US" sz="2800" b="1" dirty="0" smtClean="0">
                  <a:solidFill>
                    <a:schemeClr val="bg1"/>
                  </a:solidFill>
                </a:rPr>
                <a:t> 응용</a:t>
              </a:r>
              <a:r>
                <a:rPr lang="en-US" altLang="ko-KR" sz="2800" b="1" dirty="0" smtClean="0">
                  <a:solidFill>
                    <a:schemeClr val="bg1"/>
                  </a:solidFill>
                </a:rPr>
                <a:t>2</a:t>
              </a:r>
              <a:endParaRPr lang="ko-KR" altLang="en-US" sz="28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23528" y="908720"/>
            <a:ext cx="8568952" cy="465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</a:t>
            </a:r>
            <a:r>
              <a:rPr lang="ko-KR" altLang="en-US" sz="2000" spc="-100" dirty="0"/>
              <a:t>사회생활에서 일어나는 여러 가지 복잡한 관계에서의 의사결정에 쓰인다</a:t>
            </a:r>
            <a:r>
              <a:rPr lang="en-US" altLang="ko-KR" sz="2000" spc="-100" dirty="0"/>
              <a:t>.</a:t>
            </a:r>
            <a:br>
              <a:rPr lang="en-US" altLang="ko-KR" sz="2000" spc="-100" dirty="0"/>
            </a:br>
            <a:r>
              <a:rPr lang="en-US" altLang="ko-KR" sz="2000" dirty="0"/>
              <a:t>   </a:t>
            </a:r>
            <a:r>
              <a:rPr lang="ko-KR" altLang="en-US" sz="2000" dirty="0"/>
              <a:t>한정된 시간 내에 해야 할 일들의 중요성에 가중치를 두어서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r>
              <a:rPr lang="en-US" altLang="ko-KR" sz="2000" dirty="0"/>
              <a:t>  </a:t>
            </a:r>
            <a:r>
              <a:rPr lang="ko-KR" altLang="en-US" sz="2000" dirty="0"/>
              <a:t> 선형방정식을 만들어서 해결한다</a:t>
            </a:r>
            <a:r>
              <a:rPr lang="en-US" altLang="ko-KR" sz="2000" dirty="0"/>
              <a:t>.</a:t>
            </a:r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</a:t>
            </a:r>
            <a:r>
              <a:rPr lang="ko-KR" altLang="en-US" sz="2000" dirty="0"/>
              <a:t>천문학에의 응용 </a:t>
            </a:r>
            <a:r>
              <a:rPr lang="en-US" altLang="ko-KR" sz="2000" dirty="0"/>
              <a:t>- </a:t>
            </a:r>
            <a:r>
              <a:rPr lang="ko-KR" altLang="en-US" sz="2000" dirty="0"/>
              <a:t>가우스는 </a:t>
            </a:r>
            <a:r>
              <a:rPr lang="ko-KR" altLang="en-US" sz="2000" dirty="0" err="1"/>
              <a:t>팔라스</a:t>
            </a:r>
            <a:r>
              <a:rPr lang="en-US" altLang="ko-KR" sz="2000" dirty="0"/>
              <a:t>(Pallas) </a:t>
            </a:r>
            <a:r>
              <a:rPr lang="ko-KR" altLang="en-US" sz="2000" dirty="0"/>
              <a:t>소행성을 연구하던 중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r>
              <a:rPr lang="en-US" altLang="ko-KR" sz="2000" dirty="0"/>
              <a:t>  </a:t>
            </a:r>
            <a:r>
              <a:rPr lang="ko-KR" altLang="en-US" sz="2000" dirty="0"/>
              <a:t> </a:t>
            </a:r>
            <a:r>
              <a:rPr lang="en-US" altLang="ko-KR" sz="2000" dirty="0"/>
              <a:t>1803</a:t>
            </a:r>
            <a:r>
              <a:rPr lang="ko-KR" altLang="en-US" sz="2000" dirty="0"/>
              <a:t>년부터 </a:t>
            </a:r>
            <a:r>
              <a:rPr lang="en-US" altLang="ko-KR" sz="2000" dirty="0"/>
              <a:t>6</a:t>
            </a:r>
            <a:r>
              <a:rPr lang="ko-KR" altLang="en-US" sz="2000" dirty="0"/>
              <a:t>년 동안 행성의 궤도를 면밀히 관찰한 결과 변수가 </a:t>
            </a:r>
            <a:r>
              <a:rPr lang="en-US" altLang="ko-KR" sz="2000" dirty="0"/>
              <a:t>6</a:t>
            </a:r>
            <a:r>
              <a:rPr lang="ko-KR" altLang="en-US" sz="2000" dirty="0"/>
              <a:t>개인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r>
              <a:rPr lang="en-US" altLang="ko-KR" sz="2000" dirty="0"/>
              <a:t>  </a:t>
            </a:r>
            <a:r>
              <a:rPr lang="ko-KR" altLang="en-US" sz="2000" dirty="0"/>
              <a:t> 선형방정식을 만들었으며</a:t>
            </a:r>
            <a:r>
              <a:rPr lang="en-US" altLang="ko-KR" sz="2000" dirty="0"/>
              <a:t>, </a:t>
            </a:r>
            <a:r>
              <a:rPr lang="ko-KR" altLang="en-US" sz="2000" dirty="0"/>
              <a:t>그가 개발한 가우스 소거법을 이용하여 해를</a:t>
            </a:r>
            <a:r>
              <a:rPr lang="en-US" altLang="ko-KR" sz="2000" dirty="0"/>
              <a:t/>
            </a:r>
            <a:br>
              <a:rPr lang="en-US" altLang="ko-KR" sz="2000" dirty="0"/>
            </a:br>
            <a:r>
              <a:rPr lang="en-US" altLang="ko-KR" sz="2000" dirty="0"/>
              <a:t>  </a:t>
            </a:r>
            <a:r>
              <a:rPr lang="ko-KR" altLang="en-US" sz="2000" dirty="0"/>
              <a:t> 구함으로써 천문학에 크게 기여하였다</a:t>
            </a:r>
            <a:r>
              <a:rPr lang="en-US" altLang="ko-KR" sz="2000" dirty="0"/>
              <a:t>.</a:t>
            </a:r>
            <a:endParaRPr lang="ko-KR" altLang="en-US" sz="2000" dirty="0"/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endParaRPr lang="en-US" altLang="ko-KR" sz="1600" dirty="0" smtClean="0"/>
          </a:p>
          <a:p>
            <a:pPr>
              <a:lnSpc>
                <a:spcPct val="140000"/>
              </a:lnSpc>
              <a:buFont typeface="Wingdings" pitchFamily="2" charset="2"/>
              <a:buChar char="l"/>
            </a:pPr>
            <a:r>
              <a:rPr lang="ko-KR" altLang="en-US" sz="2000" dirty="0" smtClean="0"/>
              <a:t> </a:t>
            </a:r>
            <a:r>
              <a:rPr lang="ko-KR" altLang="en-US" sz="2000" spc="-100" dirty="0"/>
              <a:t>새</a:t>
            </a:r>
            <a:r>
              <a:rPr lang="ko-KR" altLang="en-US" sz="2000" spc="-100" dirty="0" smtClean="0"/>
              <a:t>롭게 </a:t>
            </a:r>
            <a:r>
              <a:rPr lang="ko-KR" altLang="en-US" sz="2000" spc="-100" dirty="0"/>
              <a:t>대두되는 인공지능 분야에서 행렬</a:t>
            </a:r>
            <a:r>
              <a:rPr lang="en-US" altLang="ko-KR" sz="2000" spc="-100" dirty="0"/>
              <a:t>, </a:t>
            </a:r>
            <a:r>
              <a:rPr lang="ko-KR" altLang="en-US" sz="2000" spc="-100" dirty="0"/>
              <a:t>벡터</a:t>
            </a:r>
            <a:r>
              <a:rPr lang="en-US" altLang="ko-KR" sz="2000" spc="-100" dirty="0"/>
              <a:t>, </a:t>
            </a:r>
            <a:r>
              <a:rPr lang="ko-KR" altLang="en-US" sz="2000" spc="-100" dirty="0"/>
              <a:t>내적 등을 이용하여 </a:t>
            </a:r>
            <a:r>
              <a:rPr lang="ko-KR" altLang="en-US" sz="2000" spc="-100" dirty="0" smtClean="0"/>
              <a:t>신경망</a:t>
            </a:r>
            <a:r>
              <a:rPr lang="ko-KR" altLang="en-US" sz="2000" dirty="0" smtClean="0"/>
              <a:t>    </a:t>
            </a:r>
            <a:endParaRPr lang="en-US" altLang="ko-KR" sz="2000" dirty="0" smtClean="0"/>
          </a:p>
          <a:p>
            <a:pPr>
              <a:lnSpc>
                <a:spcPct val="140000"/>
              </a:lnSpc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</a:t>
            </a:r>
            <a:r>
              <a:rPr lang="ko-KR" altLang="en-US" sz="2000" dirty="0" smtClean="0"/>
              <a:t>학습 </a:t>
            </a:r>
            <a:r>
              <a:rPr lang="ko-KR" altLang="en-US" sz="2000" dirty="0"/>
              <a:t>등에 있어 매우 중요한 역할을 담당한다</a:t>
            </a:r>
            <a:r>
              <a:rPr lang="en-US" altLang="ko-KR" sz="2000" dirty="0"/>
              <a:t>.</a:t>
            </a:r>
            <a:endParaRPr lang="ko-KR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t="3581" b="7417"/>
          <a:stretch>
            <a:fillRect/>
          </a:stretch>
        </p:blipFill>
        <p:spPr bwMode="auto">
          <a:xfrm>
            <a:off x="0" y="4714884"/>
            <a:ext cx="914400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957210"/>
            <a:ext cx="5429288" cy="39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9" name="양쪽 모서리가 둥근 사각형 18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3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8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7"/>
          <p:cNvGrpSpPr/>
          <p:nvPr/>
        </p:nvGrpSpPr>
        <p:grpSpPr>
          <a:xfrm>
            <a:off x="172278" y="214290"/>
            <a:ext cx="8828878" cy="642942"/>
            <a:chOff x="714348" y="1428736"/>
            <a:chExt cx="7858180" cy="500066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714348" y="1428736"/>
              <a:ext cx="7858180" cy="500066"/>
            </a:xfrm>
            <a:prstGeom prst="roundRect">
              <a:avLst>
                <a:gd name="adj" fmla="val 600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2800" dirty="0" smtClean="0">
                  <a:latin typeface="나눔고딕 Bold" pitchFamily="50" charset="-127"/>
                  <a:ea typeface="나눔고딕 Bold" pitchFamily="50" charset="-127"/>
                </a:rPr>
                <a:t>1.1</a:t>
              </a:r>
              <a:endParaRPr lang="ko-KR" altLang="en-US" sz="2800" dirty="0">
                <a:latin typeface="나눔고딕 Bold" pitchFamily="50" charset="-127"/>
                <a:ea typeface="나눔고딕 Bold" pitchFamily="50" charset="-127"/>
              </a:endParaRPr>
            </a:p>
          </p:txBody>
        </p:sp>
        <p:sp>
          <p:nvSpPr>
            <p:cNvPr id="6" name="양쪽 모서리가 둥근 사각형 5"/>
            <p:cNvSpPr/>
            <p:nvPr/>
          </p:nvSpPr>
          <p:spPr>
            <a:xfrm>
              <a:off x="1514738" y="1706550"/>
              <a:ext cx="142876" cy="222252"/>
            </a:xfrm>
            <a:prstGeom prst="round2SameRect">
              <a:avLst>
                <a:gd name="adj1" fmla="val 37052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785917" y="1481123"/>
              <a:ext cx="6719907" cy="395301"/>
            </a:xfrm>
            <a:prstGeom prst="roundRect">
              <a:avLst>
                <a:gd name="adj" fmla="val 113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2400" b="1" dirty="0" smtClean="0">
                  <a:solidFill>
                    <a:schemeClr val="tx1"/>
                  </a:solidFill>
                </a:rPr>
                <a:t>선형대수와 선형시스템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16"/>
            <a:ext cx="9146011" cy="29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그룹 15"/>
          <p:cNvGrpSpPr/>
          <p:nvPr/>
        </p:nvGrpSpPr>
        <p:grpSpPr>
          <a:xfrm>
            <a:off x="0" y="6533442"/>
            <a:ext cx="9144000" cy="332656"/>
            <a:chOff x="0" y="6525344"/>
            <a:chExt cx="9144000" cy="332656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0" y="6597352"/>
              <a:ext cx="9144000" cy="2606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FF9933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9" name="양쪽 모서리가 둥근 사각형 18"/>
            <p:cNvSpPr/>
            <p:nvPr/>
          </p:nvSpPr>
          <p:spPr>
            <a:xfrm>
              <a:off x="8358214" y="6525344"/>
              <a:ext cx="642786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4500562" y="6525344"/>
              <a:ext cx="3786214" cy="332656"/>
            </a:xfrm>
            <a:prstGeom prst="round2Same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맑은 고딕" pitchFamily="50" charset="-127"/>
                </a:rPr>
                <a:t>Chapter 1. </a:t>
              </a:r>
              <a:r>
                <a:rPr lang="ko-KR" altLang="en-US" sz="1600" b="1" dirty="0" smtClean="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rPr>
                <a:t>선형대수와 선형방정식</a:t>
              </a:r>
              <a:endParaRPr lang="ko-KR" altLang="en-US" sz="16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양쪽 모서리가 둥근 사각형 20"/>
            <p:cNvSpPr/>
            <p:nvPr/>
          </p:nvSpPr>
          <p:spPr>
            <a:xfrm>
              <a:off x="214282" y="6525344"/>
              <a:ext cx="2143140" cy="332656"/>
            </a:xfrm>
            <a:prstGeom prst="round2Same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LINEAR ALGEBRA</a:t>
              </a:r>
              <a:endPara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22" name="슬라이드 번호 개체 틀 17"/>
          <p:cNvSpPr>
            <a:spLocks noGrp="1"/>
          </p:cNvSpPr>
          <p:nvPr/>
        </p:nvSpPr>
        <p:spPr>
          <a:xfrm>
            <a:off x="8358214" y="6532655"/>
            <a:ext cx="679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09977C-7A30-4C68-B1DB-03D7C8599E39}" type="slidenum">
              <a:rPr lang="ko-KR" altLang="en-US" sz="2000" b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pPr algn="ctr"/>
              <a:t>9</a:t>
            </a:fld>
            <a:endParaRPr lang="ko-KR" altLang="en-US" sz="20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2094</Words>
  <Application>Microsoft Office PowerPoint</Application>
  <PresentationFormat>화면 슬라이드 쇼(4:3)</PresentationFormat>
  <Paragraphs>510</Paragraphs>
  <Slides>70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70</vt:i4>
      </vt:variant>
    </vt:vector>
  </HeadingPairs>
  <TitlesOfParts>
    <vt:vector size="75" baseType="lpstr">
      <vt:lpstr>Wingdings</vt:lpstr>
      <vt:lpstr>나눔고딕 Bold</vt:lpstr>
      <vt:lpstr>맑은 고딕</vt:lpstr>
      <vt:lpstr>Arial</vt:lpstr>
      <vt:lpstr>Office 테마</vt:lpstr>
      <vt:lpstr>PowerPoint 프레젠테이션</vt:lpstr>
      <vt:lpstr>선형대수와 선형방정식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KMB</dc:creator>
  <cp:lastModifiedBy>명하나</cp:lastModifiedBy>
  <cp:revision>96</cp:revision>
  <dcterms:created xsi:type="dcterms:W3CDTF">2013-01-10T07:18:47Z</dcterms:created>
  <dcterms:modified xsi:type="dcterms:W3CDTF">2022-01-21T00:42:06Z</dcterms:modified>
</cp:coreProperties>
</file>