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60" r:id="rId2"/>
    <p:sldId id="318" r:id="rId3"/>
    <p:sldId id="342" r:id="rId4"/>
    <p:sldId id="472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88" r:id="rId21"/>
    <p:sldId id="489" r:id="rId22"/>
    <p:sldId id="490" r:id="rId23"/>
    <p:sldId id="491" r:id="rId24"/>
    <p:sldId id="492" r:id="rId25"/>
    <p:sldId id="493" r:id="rId26"/>
    <p:sldId id="494" r:id="rId27"/>
    <p:sldId id="495" r:id="rId28"/>
    <p:sldId id="496" r:id="rId29"/>
    <p:sldId id="497" r:id="rId30"/>
    <p:sldId id="498" r:id="rId31"/>
    <p:sldId id="499" r:id="rId32"/>
    <p:sldId id="500" r:id="rId33"/>
    <p:sldId id="501" r:id="rId34"/>
    <p:sldId id="502" r:id="rId35"/>
    <p:sldId id="503" r:id="rId36"/>
    <p:sldId id="504" r:id="rId37"/>
    <p:sldId id="505" r:id="rId38"/>
    <p:sldId id="506" r:id="rId39"/>
    <p:sldId id="507" r:id="rId40"/>
    <p:sldId id="508" r:id="rId41"/>
    <p:sldId id="509" r:id="rId42"/>
    <p:sldId id="510" r:id="rId43"/>
    <p:sldId id="511" r:id="rId44"/>
    <p:sldId id="512" r:id="rId45"/>
    <p:sldId id="513" r:id="rId46"/>
    <p:sldId id="514" r:id="rId47"/>
    <p:sldId id="515" r:id="rId48"/>
    <p:sldId id="516" r:id="rId49"/>
    <p:sldId id="517" r:id="rId50"/>
    <p:sldId id="518" r:id="rId51"/>
    <p:sldId id="519" r:id="rId52"/>
    <p:sldId id="521" r:id="rId53"/>
    <p:sldId id="522" r:id="rId54"/>
    <p:sldId id="471" r:id="rId55"/>
    <p:sldId id="523" r:id="rId56"/>
  </p:sldIdLst>
  <p:sldSz cx="9144000" cy="6858000" type="screen4x3"/>
  <p:notesSz cx="6858000" cy="9144000"/>
  <p:embeddedFontLst>
    <p:embeddedFont>
      <p:font typeface="맑은 고딕" pitchFamily="50" charset="-127"/>
      <p:regular r:id="rId59"/>
      <p:bold r:id="rId60"/>
    </p:embeddedFont>
    <p:embeddedFont>
      <p:font typeface="나눔고딕 Bold" pitchFamily="50" charset="-127"/>
      <p:regular r:id="rId6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00"/>
    <a:srgbClr val="541C00"/>
    <a:srgbClr val="CC9900"/>
    <a:srgbClr val="969696"/>
    <a:srgbClr val="008000"/>
    <a:srgbClr val="FF3300"/>
    <a:srgbClr val="FF6600"/>
    <a:srgbClr val="ADADAD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987" autoAdjust="0"/>
    <p:restoredTop sz="94660"/>
  </p:normalViewPr>
  <p:slideViewPr>
    <p:cSldViewPr>
      <p:cViewPr>
        <p:scale>
          <a:sx n="75" d="100"/>
          <a:sy n="75" d="100"/>
        </p:scale>
        <p:origin x="-6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8FBEC-217F-451D-8A81-EB21AD85848D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9CFD4-1E9E-4FD0-9584-18772F66F2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355BB-21C3-4058-84B2-F9142307C77B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3ED6-F704-493E-B0CD-E4C630B84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3ED6-F704-493E-B0CD-E4C630B84DB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3ED6-F704-493E-B0CD-E4C630B84DB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AB0-2067-4F9C-8354-0F7AD259C8AA}" type="datetimeFigureOut">
              <a:rPr lang="ko-KR" altLang="en-US" smtClean="0"/>
              <a:pPr/>
              <a:t>2013-01-28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b="6226"/>
          <a:stretch>
            <a:fillRect/>
          </a:stretch>
        </p:blipFill>
        <p:spPr bwMode="auto">
          <a:xfrm>
            <a:off x="1703399" y="260648"/>
            <a:ext cx="7440601" cy="642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758006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spc="-150" smtClean="0">
                <a:solidFill>
                  <a:schemeClr val="bg1"/>
                </a:solidFill>
              </a:rPr>
              <a:t>선형변환</a:t>
            </a:r>
            <a:endParaRPr lang="ko-KR" altLang="en-US" sz="4800" b="1" spc="-150" dirty="0">
              <a:solidFill>
                <a:schemeClr val="bg1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928826" y="1988840"/>
            <a:ext cx="7215206" cy="4429156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</a:pPr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2643174" y="1714488"/>
            <a:ext cx="1214445" cy="601498"/>
            <a:chOff x="2285984" y="3302573"/>
            <a:chExt cx="861137" cy="426509"/>
          </a:xfrm>
        </p:grpSpPr>
        <p:sp>
          <p:nvSpPr>
            <p:cNvPr id="9" name="타원 8"/>
            <p:cNvSpPr/>
            <p:nvPr/>
          </p:nvSpPr>
          <p:spPr>
            <a:xfrm>
              <a:off x="2285984" y="3302573"/>
              <a:ext cx="426509" cy="426509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n-ea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2720612" y="3302573"/>
              <a:ext cx="426509" cy="426509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n-e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04282" y="3319943"/>
              <a:ext cx="773696" cy="350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개  요</a:t>
              </a:r>
              <a:endParaRPr lang="ko-KR" altLang="en-US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0769" y="413073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고딕 Bold" pitchFamily="50" charset="-127"/>
                <a:ea typeface="나눔고딕 Bold" pitchFamily="50" charset="-127"/>
              </a:rPr>
              <a:t>09</a:t>
            </a:r>
            <a:endParaRPr lang="ko-KR" altLang="en-US" sz="6000" dirty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112" y="1322436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pc="600" dirty="0" smtClean="0"/>
              <a:t>CHAPTER</a:t>
            </a:r>
            <a:endParaRPr lang="ko-KR" altLang="en-US" sz="1200" b="1" spc="6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955724" y="4061320"/>
            <a:ext cx="4681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spc="-15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Bold" pitchFamily="50" charset="-127"/>
                <a:ea typeface="나눔고딕 Bold" pitchFamily="50" charset="-127"/>
              </a:rPr>
              <a:t>LINEAR  ALGEBRA</a:t>
            </a:r>
            <a:endParaRPr lang="ko-KR" altLang="en-US" sz="4400" spc="-150" dirty="0">
              <a:solidFill>
                <a:schemeClr val="accent1">
                  <a:lumMod val="40000"/>
                  <a:lumOff val="60000"/>
                </a:schemeClr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2492896"/>
            <a:ext cx="6929454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z="1700" dirty="0" smtClean="0"/>
              <a:t> 선형변환과 선형연산자를 정의하고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선형변환이 되는지를</a:t>
            </a:r>
            <a:r>
              <a:rPr lang="en-US" altLang="ko-KR" sz="1700" dirty="0" smtClean="0"/>
              <a:t/>
            </a:r>
            <a:br>
              <a:rPr lang="en-US" altLang="ko-KR" sz="1700" dirty="0" smtClean="0"/>
            </a:br>
            <a:r>
              <a:rPr lang="en-US" altLang="ko-KR" sz="1700" dirty="0" smtClean="0"/>
              <a:t>   </a:t>
            </a:r>
            <a:r>
              <a:rPr lang="ko-KR" altLang="en-US" sz="1700" dirty="0" smtClean="0"/>
              <a:t> 예제들을 통하여 살펴봄</a:t>
            </a:r>
          </a:p>
          <a:p>
            <a:pPr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z="1700" dirty="0" smtClean="0"/>
              <a:t> 선형사상과 </a:t>
            </a:r>
            <a:r>
              <a:rPr lang="ko-KR" altLang="en-US" sz="1700" dirty="0" err="1" smtClean="0"/>
              <a:t>커널에</a:t>
            </a:r>
            <a:r>
              <a:rPr lang="ko-KR" altLang="en-US" sz="1700" dirty="0" smtClean="0"/>
              <a:t> 관해서도 고찰함</a:t>
            </a:r>
          </a:p>
          <a:p>
            <a:pPr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z="1700" dirty="0" smtClean="0"/>
              <a:t> 함수와 선형변환과의 밀접한 관계를 고려하여</a:t>
            </a:r>
            <a:r>
              <a:rPr lang="en-US" altLang="ko-KR" sz="1700" dirty="0" smtClean="0"/>
              <a:t/>
            </a:r>
            <a:br>
              <a:rPr lang="en-US" altLang="ko-KR" sz="1700" dirty="0" smtClean="0"/>
            </a:br>
            <a:r>
              <a:rPr lang="en-US" altLang="ko-KR" sz="1700" dirty="0" smtClean="0"/>
              <a:t>   </a:t>
            </a:r>
            <a:r>
              <a:rPr lang="ko-KR" altLang="en-US" sz="1700" dirty="0" smtClean="0"/>
              <a:t> 함수의 기본적인 사항들을 학습함</a:t>
            </a:r>
          </a:p>
          <a:p>
            <a:pPr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z="1700" dirty="0" smtClean="0"/>
              <a:t> </a:t>
            </a:r>
            <a:r>
              <a:rPr lang="ko-KR" altLang="en-US" sz="1700" spc="-100" dirty="0" smtClean="0"/>
              <a:t>선형변환의 여러 가지 변환 중에서 </a:t>
            </a:r>
            <a:r>
              <a:rPr lang="ko-KR" altLang="en-US" sz="1700" spc="-100" dirty="0" err="1" smtClean="0"/>
              <a:t>사영변환</a:t>
            </a:r>
            <a:r>
              <a:rPr lang="en-US" altLang="ko-KR" sz="1700" spc="-100" dirty="0" smtClean="0"/>
              <a:t>, </a:t>
            </a:r>
            <a:r>
              <a:rPr lang="ko-KR" altLang="en-US" sz="1700" spc="-100" dirty="0" smtClean="0"/>
              <a:t>확대변환</a:t>
            </a:r>
            <a:r>
              <a:rPr lang="en-US" altLang="ko-KR" sz="1700" spc="-100" dirty="0" smtClean="0"/>
              <a:t>, </a:t>
            </a:r>
            <a:r>
              <a:rPr lang="ko-KR" altLang="en-US" sz="1700" spc="-100" dirty="0" smtClean="0"/>
              <a:t>축소변환</a:t>
            </a:r>
            <a:r>
              <a:rPr lang="en-US" altLang="ko-KR" sz="1700" spc="-100" dirty="0" smtClean="0"/>
              <a:t>,</a:t>
            </a:r>
            <a:br>
              <a:rPr lang="en-US" altLang="ko-KR" sz="1700" spc="-100" dirty="0" smtClean="0"/>
            </a:br>
            <a:r>
              <a:rPr lang="en-US" altLang="ko-KR" sz="1700" dirty="0" smtClean="0"/>
              <a:t>    </a:t>
            </a:r>
            <a:r>
              <a:rPr lang="ko-KR" altLang="en-US" sz="1700" dirty="0" smtClean="0"/>
              <a:t>반사변환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회전변환 등을 </a:t>
            </a:r>
            <a:r>
              <a:rPr lang="en-US" altLang="ko-KR" sz="1700" dirty="0" smtClean="0"/>
              <a:t>2</a:t>
            </a:r>
            <a:r>
              <a:rPr lang="ko-KR" altLang="en-US" sz="1700" dirty="0" smtClean="0"/>
              <a:t>차원상의 그림을 통하여 고찰함</a:t>
            </a:r>
          </a:p>
          <a:p>
            <a:pPr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z="1700" spc="-100" dirty="0" smtClean="0"/>
              <a:t> 표준행렬에 따른 다양한 변환들을 그림으로 나타내어</a:t>
            </a:r>
            <a:r>
              <a:rPr lang="ko-KR" altLang="en-US" sz="1700" dirty="0" smtClean="0"/>
              <a:t> 변환을</a:t>
            </a:r>
            <a:r>
              <a:rPr lang="en-US" altLang="ko-KR" sz="1700" dirty="0" smtClean="0"/>
              <a:t/>
            </a:r>
            <a:br>
              <a:rPr lang="en-US" altLang="ko-KR" sz="1700" dirty="0" smtClean="0"/>
            </a:br>
            <a:r>
              <a:rPr lang="en-US" altLang="ko-KR" sz="1700" dirty="0" smtClean="0"/>
              <a:t>   </a:t>
            </a:r>
            <a:r>
              <a:rPr lang="ko-KR" altLang="en-US" sz="1700" dirty="0" smtClean="0"/>
              <a:t> 구체적으로 학습함</a:t>
            </a:r>
          </a:p>
          <a:p>
            <a:pPr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z="1700" dirty="0" smtClean="0"/>
              <a:t> </a:t>
            </a:r>
            <a:r>
              <a:rPr lang="ko-KR" altLang="en-US" sz="1700" spc="-100" dirty="0" smtClean="0"/>
              <a:t>선형변환의 </a:t>
            </a:r>
            <a:r>
              <a:rPr lang="ko-KR" altLang="en-US" sz="1700" spc="-100" dirty="0" err="1" smtClean="0"/>
              <a:t>응용면에서는</a:t>
            </a:r>
            <a:r>
              <a:rPr lang="ko-KR" altLang="en-US" sz="1700" spc="-100" dirty="0" smtClean="0"/>
              <a:t> 산업적 응용</a:t>
            </a:r>
            <a:r>
              <a:rPr lang="en-US" altLang="ko-KR" sz="1700" spc="-100" dirty="0" smtClean="0"/>
              <a:t>, </a:t>
            </a:r>
            <a:r>
              <a:rPr lang="ko-KR" altLang="en-US" sz="1700" spc="-100" dirty="0" smtClean="0"/>
              <a:t>그래픽 변환으로의 응용</a:t>
            </a:r>
            <a:r>
              <a:rPr lang="en-US" altLang="ko-KR" sz="1700" spc="-100" dirty="0" smtClean="0"/>
              <a:t>,</a:t>
            </a:r>
            <a:r>
              <a:rPr lang="en-US" altLang="ko-KR" sz="1700" dirty="0" smtClean="0"/>
              <a:t/>
            </a:r>
            <a:br>
              <a:rPr lang="en-US" altLang="ko-KR" sz="1700" dirty="0" smtClean="0"/>
            </a:br>
            <a:r>
              <a:rPr lang="en-US" altLang="ko-KR" sz="1700" dirty="0" smtClean="0"/>
              <a:t>    </a:t>
            </a:r>
            <a:r>
              <a:rPr lang="ko-KR" altLang="en-US" sz="1700" dirty="0" err="1" smtClean="0"/>
              <a:t>층밀림의</a:t>
            </a:r>
            <a:r>
              <a:rPr lang="ko-KR" altLang="en-US" sz="1700" dirty="0" smtClean="0"/>
              <a:t> 응용을 고찰함</a:t>
            </a:r>
            <a:endParaRPr lang="ko-KR" altLang="en-US" sz="1700" spc="-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02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40768"/>
            <a:ext cx="9144000" cy="448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375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653136"/>
            <a:ext cx="5122143" cy="183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8720"/>
            <a:ext cx="9144000" cy="553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3960440" cy="283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04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8" y="1700808"/>
            <a:ext cx="8388424" cy="377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b="21239"/>
          <a:stretch>
            <a:fillRect/>
          </a:stretch>
        </p:blipFill>
        <p:spPr bwMode="auto">
          <a:xfrm>
            <a:off x="0" y="1196752"/>
            <a:ext cx="9144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288032" y="980728"/>
            <a:ext cx="8676456" cy="5210423"/>
            <a:chOff x="0" y="980728"/>
            <a:chExt cx="8676456" cy="5210423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80728"/>
              <a:ext cx="8676456" cy="1189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2276872"/>
              <a:ext cx="7704856" cy="3914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357313"/>
            <a:ext cx="78867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b="6226"/>
          <a:stretch>
            <a:fillRect/>
          </a:stretch>
        </p:blipFill>
        <p:spPr bwMode="auto">
          <a:xfrm>
            <a:off x="1703399" y="241598"/>
            <a:ext cx="7440601" cy="642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758006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dirty="0" smtClean="0">
                <a:solidFill>
                  <a:schemeClr val="bg1"/>
                </a:solidFill>
              </a:rPr>
              <a:t>선형변환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769" y="413073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고딕 Bold" pitchFamily="50" charset="-127"/>
                <a:ea typeface="나눔고딕 Bold" pitchFamily="50" charset="-127"/>
              </a:rPr>
              <a:t>09</a:t>
            </a:r>
            <a:endParaRPr lang="ko-KR" altLang="en-US" sz="6000" dirty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112" y="1322436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pc="600" dirty="0" smtClean="0"/>
              <a:t>CHAPTER</a:t>
            </a:r>
            <a:endParaRPr lang="ko-KR" altLang="en-US" sz="1200" b="1" spc="6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955724" y="4061320"/>
            <a:ext cx="4681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spc="-15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Bold" pitchFamily="50" charset="-127"/>
                <a:ea typeface="나눔고딕 Bold" pitchFamily="50" charset="-127"/>
              </a:rPr>
              <a:t>LINEAR  ALGEBRA</a:t>
            </a:r>
            <a:endParaRPr lang="ko-KR" altLang="en-US" sz="4400" spc="-150" dirty="0">
              <a:solidFill>
                <a:schemeClr val="accent1">
                  <a:lumMod val="40000"/>
                  <a:lumOff val="60000"/>
                </a:schemeClr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928794" y="2000240"/>
            <a:ext cx="7215206" cy="4429156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195736" y="2564905"/>
            <a:ext cx="6696744" cy="3623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000" b="1" dirty="0" smtClean="0"/>
              <a:t>9.1 </a:t>
            </a:r>
            <a:r>
              <a:rPr lang="ko-KR" altLang="en-US" sz="2000" b="1" dirty="0" smtClean="0"/>
              <a:t>선형변환의 개념과 함수</a:t>
            </a:r>
          </a:p>
          <a:p>
            <a:pPr lvl="1">
              <a:lnSpc>
                <a:spcPct val="130000"/>
              </a:lnSpc>
            </a:pPr>
            <a:r>
              <a:rPr lang="en-US" altLang="ko-KR" b="1" dirty="0" smtClean="0"/>
              <a:t>9.1.1 </a:t>
            </a:r>
            <a:r>
              <a:rPr lang="ko-KR" altLang="en-US" b="1" dirty="0" smtClean="0"/>
              <a:t>선형변환의 정의</a:t>
            </a:r>
          </a:p>
          <a:p>
            <a:pPr lvl="1">
              <a:lnSpc>
                <a:spcPct val="130000"/>
              </a:lnSpc>
            </a:pPr>
            <a:r>
              <a:rPr lang="en-US" altLang="ko-KR" b="1" dirty="0" smtClean="0"/>
              <a:t>9.1.2 </a:t>
            </a:r>
            <a:r>
              <a:rPr lang="ko-KR" altLang="en-US" b="1" dirty="0" smtClean="0"/>
              <a:t>함수와 선형변환</a:t>
            </a:r>
          </a:p>
          <a:p>
            <a:pPr lvl="1">
              <a:lnSpc>
                <a:spcPct val="130000"/>
              </a:lnSpc>
            </a:pPr>
            <a:r>
              <a:rPr lang="en-US" altLang="ko-KR" b="1" dirty="0" smtClean="0"/>
              <a:t>9.1.3 </a:t>
            </a:r>
            <a:r>
              <a:rPr lang="ko-KR" altLang="en-US" b="1" dirty="0" smtClean="0"/>
              <a:t>여러 가지 선형변환</a:t>
            </a:r>
          </a:p>
          <a:p>
            <a:pPr lvl="1">
              <a:lnSpc>
                <a:spcPct val="130000"/>
              </a:lnSpc>
            </a:pPr>
            <a:r>
              <a:rPr lang="en-US" altLang="ko-KR" b="1" dirty="0" smtClean="0"/>
              <a:t>9.1.4 </a:t>
            </a:r>
            <a:r>
              <a:rPr lang="ko-KR" altLang="en-US" b="1" dirty="0" smtClean="0"/>
              <a:t>변환의 표준행렬</a:t>
            </a:r>
            <a:endParaRPr lang="en-US" altLang="ko-KR" b="1" dirty="0" smtClean="0"/>
          </a:p>
          <a:p>
            <a:pPr lvl="1">
              <a:lnSpc>
                <a:spcPct val="130000"/>
              </a:lnSpc>
            </a:pPr>
            <a:endParaRPr lang="ko-KR" altLang="en-US" sz="1050" b="1" dirty="0" smtClean="0"/>
          </a:p>
          <a:p>
            <a:pPr>
              <a:lnSpc>
                <a:spcPct val="130000"/>
              </a:lnSpc>
            </a:pPr>
            <a:r>
              <a:rPr lang="en-US" altLang="ko-KR" sz="2000" b="1" dirty="0" smtClean="0"/>
              <a:t>9.2 </a:t>
            </a:r>
            <a:r>
              <a:rPr lang="ko-KR" altLang="en-US" sz="2000" b="1" dirty="0" smtClean="0"/>
              <a:t>선형변환의 응용</a:t>
            </a:r>
          </a:p>
          <a:p>
            <a:pPr lvl="1">
              <a:lnSpc>
                <a:spcPct val="130000"/>
              </a:lnSpc>
            </a:pPr>
            <a:r>
              <a:rPr lang="en-US" altLang="ko-KR" b="1" dirty="0" smtClean="0"/>
              <a:t>9.2.1 </a:t>
            </a:r>
            <a:r>
              <a:rPr lang="ko-KR" altLang="en-US" b="1" dirty="0" smtClean="0"/>
              <a:t>산업적 응용</a:t>
            </a:r>
          </a:p>
          <a:p>
            <a:pPr lvl="1">
              <a:lnSpc>
                <a:spcPct val="130000"/>
              </a:lnSpc>
            </a:pPr>
            <a:r>
              <a:rPr lang="en-US" altLang="ko-KR" b="1" dirty="0" smtClean="0"/>
              <a:t>9.2.2 </a:t>
            </a:r>
            <a:r>
              <a:rPr lang="ko-KR" altLang="en-US" b="1" dirty="0" smtClean="0"/>
              <a:t>그래픽 변환으로의 응용</a:t>
            </a:r>
          </a:p>
          <a:p>
            <a:pPr lvl="1">
              <a:lnSpc>
                <a:spcPct val="130000"/>
              </a:lnSpc>
            </a:pPr>
            <a:r>
              <a:rPr lang="en-US" altLang="ko-KR" b="1" dirty="0" smtClean="0"/>
              <a:t>9.2.3 </a:t>
            </a:r>
            <a:r>
              <a:rPr lang="ko-KR" altLang="en-US" b="1" dirty="0" smtClean="0"/>
              <a:t>컴퓨터 그래픽에서 </a:t>
            </a:r>
            <a:r>
              <a:rPr lang="ko-KR" altLang="en-US" b="1" dirty="0" err="1" smtClean="0"/>
              <a:t>층밀림의</a:t>
            </a:r>
            <a:r>
              <a:rPr lang="ko-KR" altLang="en-US" b="1" dirty="0" smtClean="0"/>
              <a:t> 응용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428860" y="1785926"/>
            <a:ext cx="3286148" cy="50006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spc="600" dirty="0" smtClean="0">
                <a:solidFill>
                  <a:schemeClr val="tx1"/>
                </a:solidFill>
              </a:rPr>
              <a:t>CONTENTS</a:t>
            </a:r>
            <a:endParaRPr lang="ko-KR" altLang="en-US" sz="2400" b="1" spc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908720"/>
            <a:ext cx="9144000" cy="5256584"/>
            <a:chOff x="0" y="908720"/>
            <a:chExt cx="9144000" cy="5256584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08720"/>
              <a:ext cx="9144000" cy="2539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53303"/>
            <a:stretch>
              <a:fillRect/>
            </a:stretch>
          </p:blipFill>
          <p:spPr bwMode="auto">
            <a:xfrm>
              <a:off x="1115616" y="3501008"/>
              <a:ext cx="7296150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4436913" cy="53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480720" cy="167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140968"/>
            <a:ext cx="5989290" cy="260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0" y="1124744"/>
            <a:ext cx="9144000" cy="5228431"/>
            <a:chOff x="0" y="1124744"/>
            <a:chExt cx="9144000" cy="5228431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164251"/>
              <a:ext cx="9144000" cy="5188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직사각형 15"/>
            <p:cNvSpPr/>
            <p:nvPr/>
          </p:nvSpPr>
          <p:spPr>
            <a:xfrm>
              <a:off x="1907704" y="1124744"/>
              <a:ext cx="144016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475656" y="1196752"/>
            <a:ext cx="5328591" cy="4874396"/>
            <a:chOff x="1475656" y="1196752"/>
            <a:chExt cx="5328591" cy="4874396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1196752"/>
              <a:ext cx="4857154" cy="2025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688" y="3284984"/>
              <a:ext cx="5040559" cy="2786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139" y="908720"/>
            <a:ext cx="7140277" cy="559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" y="980728"/>
            <a:ext cx="9144000" cy="5372446"/>
            <a:chOff x="1" y="980728"/>
            <a:chExt cx="9144000" cy="5372446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1061547"/>
              <a:ext cx="9144000" cy="52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직사각형 15"/>
            <p:cNvSpPr/>
            <p:nvPr/>
          </p:nvSpPr>
          <p:spPr>
            <a:xfrm>
              <a:off x="2123728" y="980728"/>
              <a:ext cx="144016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1828800"/>
            <a:ext cx="3571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78959" cy="42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6151"/>
            <a:ext cx="9144000" cy="498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1469742"/>
            <a:ext cx="9144000" cy="4047490"/>
            <a:chOff x="0" y="2091228"/>
            <a:chExt cx="9144000" cy="404749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013176"/>
              <a:ext cx="9144000" cy="1125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4078"/>
            <a:stretch>
              <a:fillRect/>
            </a:stretch>
          </p:blipFill>
          <p:spPr bwMode="auto">
            <a:xfrm>
              <a:off x="46038" y="2091228"/>
              <a:ext cx="9082087" cy="3137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8014096" cy="395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763" y="1771650"/>
            <a:ext cx="38004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1268760"/>
            <a:ext cx="80391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915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7452320" cy="529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539552" y="908720"/>
            <a:ext cx="8604448" cy="5527936"/>
            <a:chOff x="539552" y="908720"/>
            <a:chExt cx="8604448" cy="5527936"/>
          </a:xfrm>
        </p:grpSpPr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908720"/>
              <a:ext cx="8604448" cy="5527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직사각형 15"/>
            <p:cNvSpPr/>
            <p:nvPr/>
          </p:nvSpPr>
          <p:spPr>
            <a:xfrm>
              <a:off x="2483768" y="908720"/>
              <a:ext cx="165618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475656" y="980728"/>
            <a:ext cx="7154670" cy="5328592"/>
            <a:chOff x="1475656" y="980728"/>
            <a:chExt cx="7154670" cy="5328592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980728"/>
              <a:ext cx="6912768" cy="472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15668" b="13670"/>
            <a:stretch>
              <a:fillRect/>
            </a:stretch>
          </p:blipFill>
          <p:spPr bwMode="auto">
            <a:xfrm>
              <a:off x="1916331" y="5770079"/>
              <a:ext cx="6713995" cy="539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980728"/>
            <a:ext cx="9144000" cy="5089837"/>
            <a:chOff x="0" y="980728"/>
            <a:chExt cx="9144000" cy="5089837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80728"/>
              <a:ext cx="9144000" cy="217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1006" y="3212976"/>
              <a:ext cx="7200478" cy="2857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187625" y="980728"/>
            <a:ext cx="6768752" cy="5321531"/>
            <a:chOff x="1187625" y="980728"/>
            <a:chExt cx="6768752" cy="5321531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5" y="980728"/>
              <a:ext cx="6768752" cy="3582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26771"/>
            <a:stretch>
              <a:fillRect/>
            </a:stretch>
          </p:blipFill>
          <p:spPr bwMode="auto">
            <a:xfrm>
              <a:off x="1331640" y="4653136"/>
              <a:ext cx="5400600" cy="1649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331640" y="1196752"/>
            <a:ext cx="6582122" cy="4892860"/>
            <a:chOff x="1331640" y="1196752"/>
            <a:chExt cx="6582122" cy="4892860"/>
          </a:xfrm>
        </p:grpSpPr>
        <p:grpSp>
          <p:nvGrpSpPr>
            <p:cNvPr id="16" name="그룹 15"/>
            <p:cNvGrpSpPr/>
            <p:nvPr/>
          </p:nvGrpSpPr>
          <p:grpSpPr>
            <a:xfrm>
              <a:off x="1331640" y="1196752"/>
              <a:ext cx="6582122" cy="2232248"/>
              <a:chOff x="1619672" y="3194814"/>
              <a:chExt cx="6582122" cy="2232248"/>
            </a:xfrm>
          </p:grpSpPr>
          <p:pic>
            <p:nvPicPr>
              <p:cNvPr id="3891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7715"/>
              <a:stretch>
                <a:fillRect/>
              </a:stretch>
            </p:blipFill>
            <p:spPr bwMode="auto">
              <a:xfrm>
                <a:off x="1619672" y="3194814"/>
                <a:ext cx="5659536" cy="289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1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91680" y="3717032"/>
                <a:ext cx="6510114" cy="1710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891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1720" y="3501008"/>
              <a:ext cx="5343052" cy="2588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75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251520" y="908720"/>
            <a:ext cx="8172399" cy="5544616"/>
            <a:chOff x="251520" y="908720"/>
            <a:chExt cx="8172399" cy="5544616"/>
          </a:xfrm>
        </p:grpSpPr>
        <p:pic>
          <p:nvPicPr>
            <p:cNvPr id="399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908720"/>
              <a:ext cx="8172399" cy="408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2573" y="4934307"/>
              <a:ext cx="6623843" cy="1519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836816" cy="535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79512" y="868590"/>
            <a:ext cx="8064896" cy="5643741"/>
            <a:chOff x="179512" y="868590"/>
            <a:chExt cx="8064896" cy="5643741"/>
          </a:xfrm>
        </p:grpSpPr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868590"/>
              <a:ext cx="8064896" cy="257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16739" y="3356992"/>
              <a:ext cx="6165515" cy="3155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b="58880"/>
          <a:stretch>
            <a:fillRect/>
          </a:stretch>
        </p:blipFill>
        <p:spPr bwMode="auto">
          <a:xfrm>
            <a:off x="1589708" y="1034258"/>
            <a:ext cx="6510684" cy="23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t="46066"/>
          <a:stretch>
            <a:fillRect/>
          </a:stretch>
        </p:blipFill>
        <p:spPr bwMode="auto">
          <a:xfrm>
            <a:off x="1919207" y="3501008"/>
            <a:ext cx="582114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7848872" cy="554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272808" cy="454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052736"/>
            <a:ext cx="8748464" cy="412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224" y="2019168"/>
            <a:ext cx="5960144" cy="234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980728"/>
            <a:ext cx="9028118" cy="339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340768"/>
            <a:ext cx="8820472" cy="468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43148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0" y="1772816"/>
            <a:ext cx="7884368" cy="373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b="40979"/>
          <a:stretch>
            <a:fillRect/>
          </a:stretch>
        </p:blipFill>
        <p:spPr bwMode="auto">
          <a:xfrm>
            <a:off x="38744" y="1268760"/>
            <a:ext cx="89257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b="63436"/>
          <a:stretch>
            <a:fillRect/>
          </a:stretch>
        </p:blipFill>
        <p:spPr bwMode="auto">
          <a:xfrm>
            <a:off x="2051720" y="1112008"/>
            <a:ext cx="5616624" cy="17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t="42608"/>
          <a:stretch>
            <a:fillRect/>
          </a:stretch>
        </p:blipFill>
        <p:spPr bwMode="auto">
          <a:xfrm>
            <a:off x="1601515" y="3011599"/>
            <a:ext cx="6642893" cy="329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b="57107"/>
          <a:stretch>
            <a:fillRect/>
          </a:stretch>
        </p:blipFill>
        <p:spPr bwMode="auto">
          <a:xfrm>
            <a:off x="2195736" y="908720"/>
            <a:ext cx="5465415" cy="199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t="48255"/>
          <a:stretch>
            <a:fillRect/>
          </a:stretch>
        </p:blipFill>
        <p:spPr bwMode="auto">
          <a:xfrm>
            <a:off x="1619672" y="2924944"/>
            <a:ext cx="70193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 b="14270"/>
          <a:stretch>
            <a:fillRect/>
          </a:stretch>
        </p:blipFill>
        <p:spPr bwMode="auto">
          <a:xfrm>
            <a:off x="1724075" y="5932256"/>
            <a:ext cx="6329709" cy="51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107504" y="116632"/>
            <a:ext cx="8928992" cy="6264696"/>
            <a:chOff x="179511" y="908720"/>
            <a:chExt cx="8818885" cy="6264696"/>
          </a:xfrm>
        </p:grpSpPr>
        <p:sp>
          <p:nvSpPr>
            <p:cNvPr id="11" name="양쪽 모서리가 둥근 사각형 10"/>
            <p:cNvSpPr/>
            <p:nvPr/>
          </p:nvSpPr>
          <p:spPr>
            <a:xfrm>
              <a:off x="179511" y="908720"/>
              <a:ext cx="8817839" cy="792088"/>
            </a:xfrm>
            <a:prstGeom prst="round2Same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양쪽 모서리가 둥근 사각형 11"/>
            <p:cNvSpPr/>
            <p:nvPr/>
          </p:nvSpPr>
          <p:spPr>
            <a:xfrm>
              <a:off x="180557" y="1556792"/>
              <a:ext cx="8817839" cy="5616624"/>
            </a:xfrm>
            <a:prstGeom prst="round2SameRect">
              <a:avLst>
                <a:gd name="adj1" fmla="val 3213"/>
                <a:gd name="adj2" fmla="val 4464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57922" y="972017"/>
              <a:ext cx="44587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 smtClean="0">
                  <a:solidFill>
                    <a:schemeClr val="bg1"/>
                  </a:solidFill>
                </a:rPr>
                <a:t>선형변환의 생활 속의 응용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528" y="1196752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000" dirty="0" smtClean="0"/>
              <a:t> 선형변환은 선형 관계에 있는 다양한 데이터들의 변화에 따른 처리를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  </a:t>
            </a:r>
            <a:r>
              <a:rPr lang="ko-KR" altLang="en-US" sz="2000" dirty="0" smtClean="0"/>
              <a:t> 매우 원활하게 하여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빠르고 정확한 계산을 가능하게 한다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000" dirty="0" smtClean="0"/>
              <a:t> 데이터의 단순화를 통하여 더욱 간편하게 각종 통계적 처리를 할 수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  </a:t>
            </a:r>
            <a:r>
              <a:rPr lang="ko-KR" altLang="en-US" sz="2000" dirty="0" smtClean="0"/>
              <a:t> 있도록 해 준다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000" dirty="0" smtClean="0"/>
              <a:t> 선형변환은 높은 차원의 벡터를 </a:t>
            </a:r>
            <a:r>
              <a:rPr lang="ko-KR" altLang="en-US" sz="2000" dirty="0" err="1" smtClean="0"/>
              <a:t>사영을</a:t>
            </a:r>
            <a:r>
              <a:rPr lang="ko-KR" altLang="en-US" sz="2000" dirty="0" smtClean="0"/>
              <a:t> 통하여 낮은 차원의 벡터로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  </a:t>
            </a:r>
            <a:r>
              <a:rPr lang="ko-KR" altLang="en-US" sz="2000" dirty="0" smtClean="0"/>
              <a:t> 변환시켜준다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000" dirty="0" smtClean="0"/>
              <a:t> 응용의 폭이 매우 넓은 행렬에서의 선형변환을 통하여 수학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물리학</a:t>
            </a:r>
            <a:r>
              <a:rPr lang="en-US" altLang="ko-KR" sz="2000" dirty="0" smtClean="0"/>
              <a:t>,</a:t>
            </a:r>
            <a:br>
              <a:rPr lang="en-US" altLang="ko-KR" sz="2000" dirty="0" smtClean="0"/>
            </a:br>
            <a:r>
              <a:rPr lang="en-US" altLang="ko-KR" sz="2000" dirty="0" smtClean="0"/>
              <a:t>   </a:t>
            </a:r>
            <a:r>
              <a:rPr lang="ko-KR" altLang="en-US" sz="2000" dirty="0" smtClean="0"/>
              <a:t>공학 등에 많이 활용된다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000" dirty="0" smtClean="0"/>
              <a:t> </a:t>
            </a:r>
            <a:r>
              <a:rPr lang="ko-KR" altLang="en-US" sz="2000" spc="-100" dirty="0" smtClean="0"/>
              <a:t>컴퓨터 그래픽에서 선형변환을 통해 점이나 도형 등의 영상을 변환시켜서</a:t>
            </a:r>
            <a:r>
              <a:rPr lang="en-US" altLang="ko-KR" sz="2000" spc="-100" dirty="0" smtClean="0"/>
              <a:t/>
            </a:r>
            <a:br>
              <a:rPr lang="en-US" altLang="ko-KR" sz="2000" spc="-100" dirty="0" smtClean="0"/>
            </a:br>
            <a:r>
              <a:rPr lang="ko-KR" altLang="en-US" sz="2000" dirty="0" smtClean="0"/>
              <a:t>   </a:t>
            </a:r>
            <a:r>
              <a:rPr lang="ko-KR" altLang="en-US" sz="2000" spc="-100" dirty="0" smtClean="0"/>
              <a:t>처리할 수 있으며</a:t>
            </a:r>
            <a:r>
              <a:rPr lang="en-US" altLang="ko-KR" sz="2000" spc="-100" dirty="0" smtClean="0"/>
              <a:t>, </a:t>
            </a:r>
            <a:r>
              <a:rPr lang="ko-KR" altLang="en-US" sz="2000" spc="-100" dirty="0" smtClean="0"/>
              <a:t>다양한 그래픽의 변화를 통해 우리 눈을 즐겁게 해 준다</a:t>
            </a:r>
            <a:r>
              <a:rPr lang="en-US" altLang="ko-KR" sz="2000" dirty="0" smtClean="0"/>
              <a:t>.</a:t>
            </a:r>
            <a:endParaRPr lang="ko-KR" altLang="en-US" sz="2000" spc="-150" dirty="0"/>
          </a:p>
        </p:txBody>
      </p: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양쪽 모서리가 둥근 사각형 17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양쪽 모서리가 둥근 사각형 18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0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양쪽 모서리가 둥근 사각형 11"/>
          <p:cNvSpPr/>
          <p:nvPr/>
        </p:nvSpPr>
        <p:spPr>
          <a:xfrm>
            <a:off x="4071934" y="4214818"/>
            <a:ext cx="4071966" cy="1723996"/>
          </a:xfrm>
          <a:prstGeom prst="round2SameRect">
            <a:avLst>
              <a:gd name="adj1" fmla="val 3213"/>
              <a:gd name="adj2" fmla="val 446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감사합니다</a:t>
            </a:r>
            <a:endParaRPr lang="en-US" altLang="ko-KR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ko-KR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2800" b="1" dirty="0" smtClean="0">
                <a:solidFill>
                  <a:schemeClr val="tx1"/>
                </a:solidFill>
              </a:rPr>
              <a:t>Thank you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0" y="952128"/>
            <a:ext cx="9144000" cy="5429200"/>
            <a:chOff x="0" y="908720"/>
            <a:chExt cx="9144000" cy="54292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84524"/>
            <a:stretch>
              <a:fillRect/>
            </a:stretch>
          </p:blipFill>
          <p:spPr bwMode="auto">
            <a:xfrm>
              <a:off x="0" y="908720"/>
              <a:ext cx="914400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21863" b="74010"/>
            <a:stretch>
              <a:fillRect/>
            </a:stretch>
          </p:blipFill>
          <p:spPr bwMode="auto">
            <a:xfrm>
              <a:off x="0" y="1988840"/>
              <a:ext cx="9144000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820" b="58894"/>
            <a:stretch>
              <a:fillRect/>
            </a:stretch>
          </p:blipFill>
          <p:spPr bwMode="auto">
            <a:xfrm>
              <a:off x="0" y="2348880"/>
              <a:ext cx="9144000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4152" b="38308"/>
            <a:stretch>
              <a:fillRect/>
            </a:stretch>
          </p:blipFill>
          <p:spPr bwMode="auto">
            <a:xfrm>
              <a:off x="0" y="2996952"/>
              <a:ext cx="9144000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6850" b="29760"/>
            <a:stretch>
              <a:fillRect/>
            </a:stretch>
          </p:blipFill>
          <p:spPr bwMode="auto">
            <a:xfrm>
              <a:off x="0" y="4221088"/>
              <a:ext cx="9144000" cy="236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73796"/>
            <a:stretch>
              <a:fillRect/>
            </a:stretch>
          </p:blipFill>
          <p:spPr bwMode="auto">
            <a:xfrm>
              <a:off x="0" y="450912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455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612335" cy="430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9.1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선형변환의 개념과 함수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940152" y="6525344"/>
              <a:ext cx="2346624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CHAPTER9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선형변환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5496" y="1124744"/>
            <a:ext cx="9008295" cy="4899659"/>
            <a:chOff x="28201" y="1164886"/>
            <a:chExt cx="9008295" cy="489965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3501" b="21461"/>
            <a:stretch>
              <a:fillRect/>
            </a:stretch>
          </p:blipFill>
          <p:spPr bwMode="auto">
            <a:xfrm>
              <a:off x="28201" y="2889194"/>
              <a:ext cx="9008295" cy="2267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그룹 21"/>
            <p:cNvGrpSpPr/>
            <p:nvPr/>
          </p:nvGrpSpPr>
          <p:grpSpPr>
            <a:xfrm>
              <a:off x="135705" y="1164886"/>
              <a:ext cx="8828783" cy="4899659"/>
              <a:chOff x="-8311" y="980728"/>
              <a:chExt cx="9160622" cy="5083818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87829"/>
              <a:stretch>
                <a:fillRect/>
              </a:stretch>
            </p:blipFill>
            <p:spPr bwMode="auto">
              <a:xfrm>
                <a:off x="0" y="980728"/>
                <a:ext cx="9152311" cy="800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22576" b="61554"/>
              <a:stretch>
                <a:fillRect/>
              </a:stretch>
            </p:blipFill>
            <p:spPr bwMode="auto">
              <a:xfrm>
                <a:off x="-8311" y="1766170"/>
                <a:ext cx="9152311" cy="1043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2918" b="11607"/>
              <a:stretch>
                <a:fillRect/>
              </a:stretch>
            </p:blipFill>
            <p:spPr bwMode="auto">
              <a:xfrm>
                <a:off x="-8311" y="5157192"/>
                <a:ext cx="9152311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91678"/>
              <a:stretch>
                <a:fillRect/>
              </a:stretch>
            </p:blipFill>
            <p:spPr bwMode="auto">
              <a:xfrm>
                <a:off x="-8311" y="5517232"/>
                <a:ext cx="9152311" cy="547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516</Words>
  <Application>Microsoft Office PowerPoint</Application>
  <PresentationFormat>화면 슬라이드 쇼(4:3)</PresentationFormat>
  <Paragraphs>295</Paragraphs>
  <Slides>55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55</vt:i4>
      </vt:variant>
    </vt:vector>
  </HeadingPairs>
  <TitlesOfParts>
    <vt:vector size="61" baseType="lpstr">
      <vt:lpstr>굴림</vt:lpstr>
      <vt:lpstr>Arial</vt:lpstr>
      <vt:lpstr>맑은 고딕</vt:lpstr>
      <vt:lpstr>나눔고딕 Bold</vt:lpstr>
      <vt:lpstr>Wingdings</vt:lpstr>
      <vt:lpstr>Office 테마</vt:lpstr>
      <vt:lpstr>선형변환</vt:lpstr>
      <vt:lpstr>선형변환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KMB</dc:creator>
  <cp:lastModifiedBy>KMB</cp:lastModifiedBy>
  <cp:revision>245</cp:revision>
  <dcterms:created xsi:type="dcterms:W3CDTF">2013-01-10T07:18:47Z</dcterms:created>
  <dcterms:modified xsi:type="dcterms:W3CDTF">2013-01-28T05:25:10Z</dcterms:modified>
</cp:coreProperties>
</file>