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0" r:id="rId2"/>
    <p:sldId id="318" r:id="rId3"/>
    <p:sldId id="342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52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516" r:id="rId50"/>
    <p:sldId id="517" r:id="rId51"/>
    <p:sldId id="518" r:id="rId52"/>
    <p:sldId id="519" r:id="rId53"/>
    <p:sldId id="521" r:id="rId54"/>
    <p:sldId id="522" r:id="rId55"/>
    <p:sldId id="471" r:id="rId56"/>
    <p:sldId id="523" r:id="rId57"/>
  </p:sldIdLst>
  <p:sldSz cx="9144000" cy="6858000" type="screen4x3"/>
  <p:notesSz cx="6807200" cy="9939338"/>
  <p:embeddedFontLst>
    <p:embeddedFont>
      <p:font typeface="나눔고딕 Bold" panose="020B0600000101010101" charset="-127"/>
      <p:regular r:id="rId60"/>
    </p:embeddedFont>
    <p:embeddedFont>
      <p:font typeface="맑은 고딕" panose="020B0503020000020004" pitchFamily="50" charset="-127"/>
      <p:regular r:id="rId61"/>
      <p:bold r:id="rId6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7" autoAdjust="0"/>
    <p:restoredTop sz="94660"/>
  </p:normalViewPr>
  <p:slideViewPr>
    <p:cSldViewPr>
      <p:cViewPr varScale="1">
        <p:scale>
          <a:sx n="72" d="100"/>
          <a:sy n="72" d="100"/>
        </p:scale>
        <p:origin x="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FBEC-217F-451D-8A81-EB21AD85848D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CFD4-1E9E-4FD0-9584-18772F66F2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9T00:06:2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8404,'0'0'1320,"0"0"-362,0 0 443,0 0-523,0 0-622,0 0-150,4-15 8309,18 15-8399,0 1 0,0 1 0,0 0 0,5 3-16,-20-3-6,-1 0 1,1 0-1,0 0 1,-1 1-1,0 0 1,1 0-1,-1 0 1,-1 1-1,1 0 0,0 0 1,-1 1-1,1 0 6,0 1 6,-1-1 0,0 1 0,0 0 0,0 1 1,-1-1-1,0 1 0,0 0 0,0 0 0,-1 0 0,0 0 0,0 1 0,-1-1 0,0 1 0,0 1-6,1 15 30,-1 1 1,-1-1-1,-1 23-30,-1-8 8,1-37-2,-1 1 0,0 0-1,0-1 1,0 1-1,0 0 1,0-1 0,-1 1-1,1-1 1,-1 0-1,0 1 1,1-1 0,-1 0-1,0 0 1,0 0-1,-1 0-5,0 1 8,0 0 0,1 0 0,-1 0 0,1 0-1,-1 1 1,1-1 0,-1 3-8,0 2 28,-1 0 0,0 0 0,-1-1-1,0 0 1,0 1 0,-1-1 0,0 0-28,2-7 332,3 0-5685,-6-8-2291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9T00:06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10837,'0'0'2076,"0"0"-1081,0 0 627,0 0-528,0 0-670,0 59 408,1-39-611,-1 1-1,-1 0 0,0-1 1,-2 0-1,0 1 1,-2-1-1,0 0 1,-6 14-221,6-22 111,1-1 0,-1 0 1,-1 0-1,0 0 0,-1 0 1,0-1-1,-1 0 0,1-1 1,-2 0-1,0 0 0,-4 4-111,12-13 1,0 1 0,0 0-1,1-1 1,-1 1 0,0-1 0,0 1-1,0-1 1,0 1 0,0-1 0,0 0-1,0 0 1,0 1 0,0-1 0,1 0-1,-1 0 1,0 0 0,0 0 0,0 0-1,0 0 1,0 0 0,0 0 0,0-1-1,0 1 1,0 0 0,0 0 0,0-1-1,0 1 0,-1-2-28,1 1-1,0 0 1,-1 0 0,1-1-1,0 1 1,-1-1-1,1 1 1,0-1 0,0 0-1,0 1 1,1-1-1,-1 0 1,0 0 28,-2-6-127,1 1 0,0-1-1,1 1 1,0-1 0,0 0 0,0-3 127,1-3-114,-1 10 67,1 0 0,0 0 1,0 0-1,0-1 1,1 1-1,-1 0 1,1 0-1,0-1 47,0 5-8,-1-1-1,1 0 1,-1 0 0,1 0 0,0 0-1,-1 0 1,1 1 0,0-1-1,0 0 1,-1 1 0,1-1 0,0 0-1,0 1 1,0-1 0,0 1-1,0 0 1,0-1 0,0 1 0,0 0-1,0-1 1,0 1 0,0 0-1,0 0 1,0 0 0,0 0 0,0 0-1,0 0 1,0 0 0,0 0-1,0 0 1,0 1 0,0-1 0,0 0-1,1 1 9,2 1 58,0 0-1,0 0 0,0 1 0,0 0 1,0-1-1,0 2 0,-1-1 1,1 0-1,-1 1 0,0-1 0,1 3-57,24 21 248,72 41 1476,-74-56-1528,10 7 2,-35-19 5,-1 0-29,0 0-25,0 0-5,0 0-32,0 0 32,0 0-64,0 0 86,0 0-73,0 0-72,0 0-37,0 0-26,-1 8-5657,-5-3-240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b="6226"/>
          <a:stretch>
            <a:fillRect/>
          </a:stretch>
        </p:blipFill>
        <p:spPr bwMode="auto">
          <a:xfrm>
            <a:off x="1703399" y="260648"/>
            <a:ext cx="7440601" cy="64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>
                <a:solidFill>
                  <a:schemeClr val="bg1"/>
                </a:solidFill>
              </a:rPr>
              <a:t>선형변환</a:t>
            </a:r>
            <a:endParaRPr lang="ko-KR" altLang="en-US" sz="4800" b="1" spc="-15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Bold" pitchFamily="50" charset="-127"/>
                <a:ea typeface="나눔고딕 Bold" pitchFamily="50" charset="-127"/>
              </a:rPr>
              <a:t>09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492896"/>
            <a:ext cx="6929454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/>
              <a:t> 선형변환과 선형연산자를 정의하고</a:t>
            </a:r>
            <a:r>
              <a:rPr lang="en-US" altLang="ko-KR" sz="1700" dirty="0"/>
              <a:t>, </a:t>
            </a:r>
            <a:r>
              <a:rPr lang="ko-KR" altLang="en-US" sz="1700" dirty="0"/>
              <a:t>선형변환이 되는지를</a:t>
            </a: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>   </a:t>
            </a:r>
            <a:r>
              <a:rPr lang="ko-KR" altLang="en-US" sz="1700" dirty="0"/>
              <a:t> 예제들을 통하여 살펴봄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/>
              <a:t> 선형사상과 </a:t>
            </a:r>
            <a:r>
              <a:rPr lang="ko-KR" altLang="en-US" sz="1700" dirty="0" err="1"/>
              <a:t>커널에</a:t>
            </a:r>
            <a:r>
              <a:rPr lang="ko-KR" altLang="en-US" sz="1700" dirty="0"/>
              <a:t> 관해서도 고찰함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/>
              <a:t> 함수와 선형변환과의 밀접한 관계를 고려하여</a:t>
            </a: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>   </a:t>
            </a:r>
            <a:r>
              <a:rPr lang="ko-KR" altLang="en-US" sz="1700" dirty="0"/>
              <a:t> 함수의 기본적인 사항들을 학습함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/>
              <a:t> </a:t>
            </a:r>
            <a:r>
              <a:rPr lang="ko-KR" altLang="en-US" sz="1700" spc="-100" dirty="0"/>
              <a:t>선형변환의 여러 가지 변환 중에서 </a:t>
            </a:r>
            <a:r>
              <a:rPr lang="ko-KR" altLang="en-US" sz="1700" spc="-100" dirty="0" err="1"/>
              <a:t>사영변환</a:t>
            </a:r>
            <a:r>
              <a:rPr lang="en-US" altLang="ko-KR" sz="1700" spc="-100" dirty="0"/>
              <a:t>, </a:t>
            </a:r>
            <a:r>
              <a:rPr lang="ko-KR" altLang="en-US" sz="1700" spc="-100" dirty="0"/>
              <a:t>확대변환</a:t>
            </a:r>
            <a:r>
              <a:rPr lang="en-US" altLang="ko-KR" sz="1700" spc="-100" dirty="0"/>
              <a:t>, </a:t>
            </a:r>
            <a:r>
              <a:rPr lang="ko-KR" altLang="en-US" sz="1700" spc="-100" dirty="0"/>
              <a:t>축소변환</a:t>
            </a:r>
            <a:r>
              <a:rPr lang="en-US" altLang="ko-KR" sz="1700" spc="-100" dirty="0"/>
              <a:t>,</a:t>
            </a:r>
            <a:br>
              <a:rPr lang="en-US" altLang="ko-KR" sz="1700" spc="-100" dirty="0"/>
            </a:br>
            <a:r>
              <a:rPr lang="en-US" altLang="ko-KR" sz="1700" dirty="0"/>
              <a:t>    </a:t>
            </a:r>
            <a:r>
              <a:rPr lang="ko-KR" altLang="en-US" sz="1700" dirty="0"/>
              <a:t>반사변환</a:t>
            </a:r>
            <a:r>
              <a:rPr lang="en-US" altLang="ko-KR" sz="1700" dirty="0"/>
              <a:t>, </a:t>
            </a:r>
            <a:r>
              <a:rPr lang="ko-KR" altLang="en-US" sz="1700" dirty="0"/>
              <a:t>회전변환 등을 </a:t>
            </a:r>
            <a:r>
              <a:rPr lang="en-US" altLang="ko-KR" sz="1700" dirty="0"/>
              <a:t>2</a:t>
            </a:r>
            <a:r>
              <a:rPr lang="ko-KR" altLang="en-US" sz="1700" dirty="0"/>
              <a:t>차원상의 그림을 통하여 고찰함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spc="-100" dirty="0"/>
              <a:t> 표준행렬에 따른 다양한 변환들을 그림으로 나타내어</a:t>
            </a:r>
            <a:r>
              <a:rPr lang="ko-KR" altLang="en-US" sz="1700" dirty="0"/>
              <a:t> 변환을</a:t>
            </a: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>   </a:t>
            </a:r>
            <a:r>
              <a:rPr lang="ko-KR" altLang="en-US" sz="1700" dirty="0"/>
              <a:t> 구체적으로 학습함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/>
              <a:t> </a:t>
            </a:r>
            <a:r>
              <a:rPr lang="ko-KR" altLang="en-US" sz="1700" spc="-100" dirty="0"/>
              <a:t>선형변환의 </a:t>
            </a:r>
            <a:r>
              <a:rPr lang="ko-KR" altLang="en-US" sz="1700" spc="-100" dirty="0" err="1"/>
              <a:t>응용면에서는</a:t>
            </a:r>
            <a:r>
              <a:rPr lang="ko-KR" altLang="en-US" sz="1700" spc="-100" dirty="0"/>
              <a:t> 산업적 응용</a:t>
            </a:r>
            <a:r>
              <a:rPr lang="en-US" altLang="ko-KR" sz="1700" spc="-100" dirty="0"/>
              <a:t>, </a:t>
            </a:r>
            <a:r>
              <a:rPr lang="ko-KR" altLang="en-US" sz="1700" spc="-100" dirty="0"/>
              <a:t>그래픽 변환으로의 응용</a:t>
            </a:r>
            <a:r>
              <a:rPr lang="en-US" altLang="ko-KR" sz="1700" spc="-100" dirty="0"/>
              <a:t>,</a:t>
            </a: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>    </a:t>
            </a:r>
            <a:r>
              <a:rPr lang="ko-KR" altLang="en-US" sz="1700" dirty="0" err="1"/>
              <a:t>층밀림의</a:t>
            </a:r>
            <a:r>
              <a:rPr lang="ko-KR" altLang="en-US" sz="1700" dirty="0"/>
              <a:t> 응용을 고찰함</a:t>
            </a:r>
            <a:endParaRPr lang="ko-KR" altLang="en-US" sz="1700" spc="-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02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44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37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122143" cy="18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5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960440" cy="283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0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700808"/>
            <a:ext cx="8388424" cy="377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21239"/>
          <a:stretch>
            <a:fillRect/>
          </a:stretch>
        </p:blipFill>
        <p:spPr bwMode="auto">
          <a:xfrm>
            <a:off x="0" y="119675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88032" y="980728"/>
            <a:ext cx="8676456" cy="5210423"/>
            <a:chOff x="0" y="980728"/>
            <a:chExt cx="8676456" cy="521042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8676456" cy="118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2276872"/>
              <a:ext cx="7704856" cy="3914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357313"/>
            <a:ext cx="78867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6226"/>
          <a:stretch>
            <a:fillRect/>
          </a:stretch>
        </p:blipFill>
        <p:spPr bwMode="auto">
          <a:xfrm>
            <a:off x="1703399" y="241598"/>
            <a:ext cx="7440601" cy="64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dirty="0">
                <a:solidFill>
                  <a:schemeClr val="bg1"/>
                </a:solidFill>
              </a:rPr>
              <a:t>선형변환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Bold" pitchFamily="50" charset="-127"/>
                <a:ea typeface="나눔고딕 Bold" pitchFamily="50" charset="-127"/>
              </a:rPr>
              <a:t>09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62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1" dirty="0"/>
              <a:t>9.1 </a:t>
            </a:r>
            <a:r>
              <a:rPr lang="ko-KR" altLang="en-US" sz="2000" b="1" dirty="0"/>
              <a:t>선형변환의 개념과 함수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9.1.1 </a:t>
            </a:r>
            <a:r>
              <a:rPr lang="ko-KR" altLang="en-US" b="1" dirty="0"/>
              <a:t>선형변환의 정의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9.1.2 </a:t>
            </a:r>
            <a:r>
              <a:rPr lang="ko-KR" altLang="en-US" b="1" dirty="0"/>
              <a:t>함수와 선형변환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9.1.3 </a:t>
            </a:r>
            <a:r>
              <a:rPr lang="ko-KR" altLang="en-US" b="1" dirty="0"/>
              <a:t>여러 가지 선형변환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9.1.4 </a:t>
            </a:r>
            <a:r>
              <a:rPr lang="ko-KR" altLang="en-US" b="1" dirty="0"/>
              <a:t>변환의 표준행렬</a:t>
            </a:r>
            <a:endParaRPr lang="en-US" altLang="ko-KR" b="1" dirty="0"/>
          </a:p>
          <a:p>
            <a:pPr lvl="1">
              <a:lnSpc>
                <a:spcPct val="130000"/>
              </a:lnSpc>
            </a:pPr>
            <a:endParaRPr lang="ko-KR" altLang="en-US" sz="1050" b="1" dirty="0"/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9.2 </a:t>
            </a:r>
            <a:r>
              <a:rPr lang="ko-KR" altLang="en-US" sz="2000" b="1" dirty="0"/>
              <a:t>선형변환의 응용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9.2.1 </a:t>
            </a:r>
            <a:r>
              <a:rPr lang="ko-KR" altLang="en-US" b="1" dirty="0"/>
              <a:t>산업적 응용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9.2.2 </a:t>
            </a:r>
            <a:r>
              <a:rPr lang="ko-KR" altLang="en-US" b="1" dirty="0"/>
              <a:t>그래픽 변환으로의 응용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/>
              <a:t>9.2.3 </a:t>
            </a:r>
            <a:r>
              <a:rPr lang="ko-KR" altLang="en-US" b="1" dirty="0"/>
              <a:t>컴퓨터 그래픽에서 </a:t>
            </a:r>
            <a:r>
              <a:rPr lang="ko-KR" altLang="en-US" b="1" dirty="0" err="1"/>
              <a:t>층밀림의</a:t>
            </a:r>
            <a:r>
              <a:rPr lang="ko-KR" altLang="en-US" b="1" dirty="0"/>
              <a:t> 응용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08720"/>
            <a:ext cx="9144000" cy="5256584"/>
            <a:chOff x="0" y="908720"/>
            <a:chExt cx="9144000" cy="525658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8720"/>
              <a:ext cx="9144000" cy="253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53303"/>
            <a:stretch>
              <a:fillRect/>
            </a:stretch>
          </p:blipFill>
          <p:spPr bwMode="auto">
            <a:xfrm>
              <a:off x="1115616" y="3501008"/>
              <a:ext cx="729615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436913" cy="53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80720" cy="16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5989290" cy="26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0" y="1124744"/>
            <a:ext cx="9144000" cy="5228431"/>
            <a:chOff x="0" y="1124744"/>
            <a:chExt cx="9144000" cy="5228431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64251"/>
              <a:ext cx="9144000" cy="5188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1907704" y="1124744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475656" y="1196752"/>
            <a:ext cx="5328591" cy="4874396"/>
            <a:chOff x="1475656" y="1196752"/>
            <a:chExt cx="5328591" cy="4874396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1196752"/>
              <a:ext cx="4857154" cy="202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284984"/>
              <a:ext cx="5040559" cy="278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139" y="908720"/>
            <a:ext cx="7140277" cy="55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" y="980728"/>
            <a:ext cx="9144000" cy="5372446"/>
            <a:chOff x="1" y="980728"/>
            <a:chExt cx="9144000" cy="5372446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061547"/>
              <a:ext cx="9144000" cy="52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2123728" y="980728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614E1C18-5E4F-4595-BEF7-97976000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718" y="2348880"/>
            <a:ext cx="2830696" cy="25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1F79E1F-ED1F-404D-AD48-7C24AFC2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35491"/>
            <a:ext cx="2670959" cy="239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2C07A8-48CF-49F7-901B-BFF4022D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2" y="3573016"/>
            <a:ext cx="4237208" cy="24115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2816627-F754-4663-9757-ECCB8C8AF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431" y="3645024"/>
            <a:ext cx="4216246" cy="27158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A299849F-FA0D-4E53-94B8-517E9803C32A}"/>
                  </a:ext>
                </a:extLst>
              </p14:cNvPr>
              <p14:cNvContentPartPr/>
              <p14:nvPr/>
            </p14:nvContentPartPr>
            <p14:xfrm>
              <a:off x="1427907" y="2738267"/>
              <a:ext cx="95040" cy="15912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A299849F-FA0D-4E53-94B8-517E9803C3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3587" y="2733947"/>
                <a:ext cx="103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7AAEAEF3-5AC4-4F34-A3F6-C1728CFEE8E7}"/>
                  </a:ext>
                </a:extLst>
              </p14:cNvPr>
              <p14:cNvContentPartPr/>
              <p14:nvPr/>
            </p14:nvContentPartPr>
            <p14:xfrm>
              <a:off x="1628427" y="2704427"/>
              <a:ext cx="97920" cy="15192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7AAEAEF3-5AC4-4F34-A3F6-C1728CFEE8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4107" y="2700107"/>
                <a:ext cx="10656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14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A51044-8054-4DE3-AC43-E637ECC0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5040560" cy="18532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61AF515-91B2-40D2-8EB9-F1D25598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02" y="2971002"/>
            <a:ext cx="5221814" cy="21934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0F85E68-982F-4B50-8881-FF42B5F68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183399"/>
            <a:ext cx="3224246" cy="19621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78959" cy="42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469742"/>
            <a:ext cx="9144000" cy="4047490"/>
            <a:chOff x="0" y="2091228"/>
            <a:chExt cx="9144000" cy="40474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013176"/>
              <a:ext cx="9144000" cy="112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4078"/>
            <a:stretch>
              <a:fillRect/>
            </a:stretch>
          </p:blipFill>
          <p:spPr bwMode="auto">
            <a:xfrm>
              <a:off x="46038" y="2091228"/>
              <a:ext cx="9082087" cy="3137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6151"/>
            <a:ext cx="9144000" cy="49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14096" cy="39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771650"/>
            <a:ext cx="3800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268760"/>
            <a:ext cx="80391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915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452320" cy="5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39552" y="908720"/>
            <a:ext cx="8604448" cy="5527936"/>
            <a:chOff x="539552" y="908720"/>
            <a:chExt cx="8604448" cy="5527936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908720"/>
              <a:ext cx="8604448" cy="552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2483768" y="908720"/>
              <a:ext cx="165618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475656" y="980728"/>
            <a:ext cx="7154670" cy="5328592"/>
            <a:chOff x="1475656" y="980728"/>
            <a:chExt cx="7154670" cy="532859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980728"/>
              <a:ext cx="6912768" cy="472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5668" b="13670"/>
            <a:stretch>
              <a:fillRect/>
            </a:stretch>
          </p:blipFill>
          <p:spPr bwMode="auto">
            <a:xfrm>
              <a:off x="1916331" y="5770079"/>
              <a:ext cx="6713995" cy="53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80728"/>
            <a:ext cx="9144000" cy="5089837"/>
            <a:chOff x="0" y="980728"/>
            <a:chExt cx="9144000" cy="5089837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217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1006" y="3212976"/>
              <a:ext cx="7200478" cy="285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187625" y="980728"/>
            <a:ext cx="6768752" cy="5321531"/>
            <a:chOff x="1187625" y="980728"/>
            <a:chExt cx="6768752" cy="5321531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5" y="980728"/>
              <a:ext cx="6768752" cy="358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6771"/>
            <a:stretch>
              <a:fillRect/>
            </a:stretch>
          </p:blipFill>
          <p:spPr bwMode="auto">
            <a:xfrm>
              <a:off x="1331640" y="4653136"/>
              <a:ext cx="5400600" cy="164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5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331640" y="1196752"/>
            <a:ext cx="6582122" cy="4892860"/>
            <a:chOff x="1331640" y="1196752"/>
            <a:chExt cx="6582122" cy="4892860"/>
          </a:xfrm>
        </p:grpSpPr>
        <p:grpSp>
          <p:nvGrpSpPr>
            <p:cNvPr id="16" name="그룹 15"/>
            <p:cNvGrpSpPr/>
            <p:nvPr/>
          </p:nvGrpSpPr>
          <p:grpSpPr>
            <a:xfrm>
              <a:off x="1331640" y="1196752"/>
              <a:ext cx="6582122" cy="2232248"/>
              <a:chOff x="1619672" y="3194814"/>
              <a:chExt cx="6582122" cy="2232248"/>
            </a:xfrm>
          </p:grpSpPr>
          <p:pic>
            <p:nvPicPr>
              <p:cNvPr id="389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7715"/>
              <a:stretch>
                <a:fillRect/>
              </a:stretch>
            </p:blipFill>
            <p:spPr bwMode="auto">
              <a:xfrm>
                <a:off x="1619672" y="3194814"/>
                <a:ext cx="5659536" cy="289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91680" y="3717032"/>
                <a:ext cx="6510114" cy="171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3501008"/>
              <a:ext cx="5343052" cy="258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51520" y="908720"/>
            <a:ext cx="8172399" cy="5544616"/>
            <a:chOff x="251520" y="908720"/>
            <a:chExt cx="8172399" cy="5544616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908720"/>
              <a:ext cx="8172399" cy="40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573" y="4934307"/>
              <a:ext cx="6623843" cy="1519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36816" cy="53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79512" y="868590"/>
            <a:ext cx="8064896" cy="5643741"/>
            <a:chOff x="179512" y="868590"/>
            <a:chExt cx="8064896" cy="5643741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868590"/>
              <a:ext cx="8064896" cy="257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6739" y="3356992"/>
              <a:ext cx="6165515" cy="315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58880"/>
          <a:stretch>
            <a:fillRect/>
          </a:stretch>
        </p:blipFill>
        <p:spPr bwMode="auto">
          <a:xfrm>
            <a:off x="1589708" y="1034258"/>
            <a:ext cx="6510684" cy="23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6066"/>
          <a:stretch>
            <a:fillRect/>
          </a:stretch>
        </p:blipFill>
        <p:spPr bwMode="auto">
          <a:xfrm>
            <a:off x="1919207" y="3501008"/>
            <a:ext cx="58211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848872" cy="554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272808" cy="454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052736"/>
            <a:ext cx="8748464" cy="412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224" y="2019168"/>
            <a:ext cx="5960144" cy="234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80728"/>
            <a:ext cx="9028118" cy="339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3148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40768"/>
            <a:ext cx="8820472" cy="46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772816"/>
            <a:ext cx="7884368" cy="37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b="40979"/>
          <a:stretch>
            <a:fillRect/>
          </a:stretch>
        </p:blipFill>
        <p:spPr bwMode="auto">
          <a:xfrm>
            <a:off x="38744" y="1268760"/>
            <a:ext cx="8925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b="63436"/>
          <a:stretch>
            <a:fillRect/>
          </a:stretch>
        </p:blipFill>
        <p:spPr bwMode="auto">
          <a:xfrm>
            <a:off x="2051720" y="1112008"/>
            <a:ext cx="5616624" cy="17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2608"/>
          <a:stretch>
            <a:fillRect/>
          </a:stretch>
        </p:blipFill>
        <p:spPr bwMode="auto">
          <a:xfrm>
            <a:off x="1601515" y="3011599"/>
            <a:ext cx="6642893" cy="329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응용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b="57107"/>
          <a:stretch>
            <a:fillRect/>
          </a:stretch>
        </p:blipFill>
        <p:spPr bwMode="auto">
          <a:xfrm>
            <a:off x="2195736" y="908720"/>
            <a:ext cx="5465415" cy="19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8255"/>
          <a:stretch>
            <a:fillRect/>
          </a:stretch>
        </p:blipFill>
        <p:spPr bwMode="auto">
          <a:xfrm>
            <a:off x="1619672" y="2924944"/>
            <a:ext cx="70193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b="14270"/>
          <a:stretch>
            <a:fillRect/>
          </a:stretch>
        </p:blipFill>
        <p:spPr bwMode="auto">
          <a:xfrm>
            <a:off x="1724075" y="5932256"/>
            <a:ext cx="6329709" cy="5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7922" y="972017"/>
              <a:ext cx="4458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1"/>
                  </a:solidFill>
                </a:rPr>
                <a:t>선형변환의 생활 속의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196752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/>
              <a:t> 선형변환은 선형 관계에 있는 다양한 데이터들의 변화에 따른 처리를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/>
              <a:t> 매우 원활하게 하여</a:t>
            </a:r>
            <a:r>
              <a:rPr lang="en-US" altLang="ko-KR" sz="2000" dirty="0"/>
              <a:t>, </a:t>
            </a:r>
            <a:r>
              <a:rPr lang="ko-KR" altLang="en-US" sz="2000" dirty="0"/>
              <a:t>빠르고 정확한 계산을 가능하게 한다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/>
              <a:t> 데이터의 단순화를 통하여 더욱 간편하게 각종 통계적 처리를 할 수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/>
              <a:t> 있도록 해 준다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/>
              <a:t> 선형변환은 높은 차원의 벡터를 </a:t>
            </a:r>
            <a:r>
              <a:rPr lang="ko-KR" altLang="en-US" sz="2000" dirty="0" err="1"/>
              <a:t>사영을</a:t>
            </a:r>
            <a:r>
              <a:rPr lang="ko-KR" altLang="en-US" sz="2000" dirty="0"/>
              <a:t> 통하여 낮은 차원의 벡터로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/>
              <a:t> 변환시켜준다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/>
              <a:t> 응용의 폭이 매우 넓은 행렬에서의 선형변환을 통하여 수학</a:t>
            </a:r>
            <a:r>
              <a:rPr lang="en-US" altLang="ko-KR" sz="2000" dirty="0"/>
              <a:t>, </a:t>
            </a:r>
            <a:r>
              <a:rPr lang="ko-KR" altLang="en-US" sz="2000" dirty="0"/>
              <a:t>물리학</a:t>
            </a:r>
            <a:r>
              <a:rPr lang="en-US" altLang="ko-KR" sz="2000" dirty="0"/>
              <a:t>,</a:t>
            </a:r>
            <a:br>
              <a:rPr lang="en-US" altLang="ko-KR" sz="2000" dirty="0"/>
            </a:br>
            <a:r>
              <a:rPr lang="en-US" altLang="ko-KR" sz="2000" dirty="0"/>
              <a:t>   </a:t>
            </a:r>
            <a:r>
              <a:rPr lang="ko-KR" altLang="en-US" sz="2000" dirty="0"/>
              <a:t>공학 등에 많이 활용된다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/>
              <a:t> </a:t>
            </a:r>
            <a:r>
              <a:rPr lang="ko-KR" altLang="en-US" sz="2000" spc="-100" dirty="0"/>
              <a:t>컴퓨터 그래픽에서 선형변환을 통해 점이나 도형 등의 영상을 변환시켜서</a:t>
            </a:r>
            <a:r>
              <a:rPr lang="en-US" altLang="ko-KR" sz="2000" spc="-100" dirty="0"/>
              <a:t/>
            </a:r>
            <a:br>
              <a:rPr lang="en-US" altLang="ko-KR" sz="2000" spc="-100" dirty="0"/>
            </a:br>
            <a:r>
              <a:rPr lang="ko-KR" altLang="en-US" sz="2000" dirty="0"/>
              <a:t>   </a:t>
            </a:r>
            <a:r>
              <a:rPr lang="ko-KR" altLang="en-US" sz="2000" spc="-100" dirty="0"/>
              <a:t>처리할 수 있으며</a:t>
            </a:r>
            <a:r>
              <a:rPr lang="en-US" altLang="ko-KR" sz="2000" spc="-100" dirty="0"/>
              <a:t>, </a:t>
            </a:r>
            <a:r>
              <a:rPr lang="ko-KR" altLang="en-US" sz="2000" spc="-100" dirty="0"/>
              <a:t>다양한 그래픽의 변화를 통해 우리 눈을 즐겁게 해 준다</a:t>
            </a:r>
            <a:r>
              <a:rPr lang="en-US" altLang="ko-KR" sz="2000" dirty="0"/>
              <a:t>.</a:t>
            </a:r>
            <a:endParaRPr lang="ko-KR" altLang="en-US" sz="2000" spc="-150" dirty="0"/>
          </a:p>
        </p:txBody>
      </p: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양쪽 모서리가 둥근 사각형 11"/>
          <p:cNvSpPr/>
          <p:nvPr/>
        </p:nvSpPr>
        <p:spPr>
          <a:xfrm>
            <a:off x="4071934" y="4214818"/>
            <a:ext cx="4071966" cy="1723996"/>
          </a:xfrm>
          <a:prstGeom prst="round2SameRect">
            <a:avLst>
              <a:gd name="adj1" fmla="val 3213"/>
              <a:gd name="adj2" fmla="val 44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감사합니다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algn="ctr"/>
            <a:endParaRPr lang="en-US" altLang="ko-KR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Thank you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0" y="952128"/>
            <a:ext cx="9144000" cy="5429200"/>
            <a:chOff x="0" y="908720"/>
            <a:chExt cx="9144000" cy="5429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4524"/>
            <a:stretch>
              <a:fillRect/>
            </a:stretch>
          </p:blipFill>
          <p:spPr bwMode="auto">
            <a:xfrm>
              <a:off x="0" y="908720"/>
              <a:ext cx="9144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1863" b="74010"/>
            <a:stretch>
              <a:fillRect/>
            </a:stretch>
          </p:blipFill>
          <p:spPr bwMode="auto">
            <a:xfrm>
              <a:off x="0" y="1988840"/>
              <a:ext cx="914400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820" b="58894"/>
            <a:stretch>
              <a:fillRect/>
            </a:stretch>
          </p:blipFill>
          <p:spPr bwMode="auto">
            <a:xfrm>
              <a:off x="0" y="2348880"/>
              <a:ext cx="914400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4152" b="38308"/>
            <a:stretch>
              <a:fillRect/>
            </a:stretch>
          </p:blipFill>
          <p:spPr bwMode="auto">
            <a:xfrm>
              <a:off x="0" y="2996952"/>
              <a:ext cx="914400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6850" b="29760"/>
            <a:stretch>
              <a:fillRect/>
            </a:stretch>
          </p:blipFill>
          <p:spPr bwMode="auto">
            <a:xfrm>
              <a:off x="0" y="4221088"/>
              <a:ext cx="9144000" cy="23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3796"/>
            <a:stretch>
              <a:fillRect/>
            </a:stretch>
          </p:blipFill>
          <p:spPr bwMode="auto">
            <a:xfrm>
              <a:off x="0" y="450912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5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12335" cy="430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tx1"/>
                  </a:solidFill>
                </a:rPr>
                <a:t>선형변환의 개념과 함수</a:t>
              </a: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5496" y="1124744"/>
            <a:ext cx="9008295" cy="4899659"/>
            <a:chOff x="28201" y="1164886"/>
            <a:chExt cx="9008295" cy="48996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3501" b="21461"/>
            <a:stretch>
              <a:fillRect/>
            </a:stretch>
          </p:blipFill>
          <p:spPr bwMode="auto">
            <a:xfrm>
              <a:off x="28201" y="2889194"/>
              <a:ext cx="9008295" cy="22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그룹 21"/>
            <p:cNvGrpSpPr/>
            <p:nvPr/>
          </p:nvGrpSpPr>
          <p:grpSpPr>
            <a:xfrm>
              <a:off x="135705" y="1164886"/>
              <a:ext cx="8828783" cy="4899659"/>
              <a:chOff x="-8311" y="980728"/>
              <a:chExt cx="9160622" cy="5083818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87829"/>
              <a:stretch>
                <a:fillRect/>
              </a:stretch>
            </p:blipFill>
            <p:spPr bwMode="auto">
              <a:xfrm>
                <a:off x="0" y="980728"/>
                <a:ext cx="9152311" cy="800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2576" b="61554"/>
              <a:stretch>
                <a:fillRect/>
              </a:stretch>
            </p:blipFill>
            <p:spPr bwMode="auto">
              <a:xfrm>
                <a:off x="-8311" y="1766170"/>
                <a:ext cx="9152311" cy="1043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2918" b="11607"/>
              <a:stretch>
                <a:fillRect/>
              </a:stretch>
            </p:blipFill>
            <p:spPr bwMode="auto">
              <a:xfrm>
                <a:off x="-8311" y="5157192"/>
                <a:ext cx="9152311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91678"/>
              <a:stretch>
                <a:fillRect/>
              </a:stretch>
            </p:blipFill>
            <p:spPr bwMode="auto">
              <a:xfrm>
                <a:off x="-8311" y="5517232"/>
                <a:ext cx="9152311" cy="547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525</Words>
  <Application>Microsoft Office PowerPoint</Application>
  <PresentationFormat>화면 슬라이드 쇼(4:3)</PresentationFormat>
  <Paragraphs>300</Paragraphs>
  <Slides>56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1" baseType="lpstr">
      <vt:lpstr>나눔고딕 Bold</vt:lpstr>
      <vt:lpstr>Wingdings</vt:lpstr>
      <vt:lpstr>맑은 고딕</vt:lpstr>
      <vt:lpstr>Arial</vt:lpstr>
      <vt:lpstr>Office 테마</vt:lpstr>
      <vt:lpstr>선형변환</vt:lpstr>
      <vt:lpstr>선형변환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246</cp:revision>
  <cp:lastPrinted>2020-11-19T00:09:44Z</cp:lastPrinted>
  <dcterms:created xsi:type="dcterms:W3CDTF">2013-01-10T07:18:47Z</dcterms:created>
  <dcterms:modified xsi:type="dcterms:W3CDTF">2020-11-19T00:14:36Z</dcterms:modified>
</cp:coreProperties>
</file>