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60" r:id="rId2"/>
    <p:sldId id="318" r:id="rId3"/>
    <p:sldId id="342" r:id="rId4"/>
    <p:sldId id="472" r:id="rId5"/>
    <p:sldId id="473" r:id="rId6"/>
    <p:sldId id="474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5" r:id="rId18"/>
    <p:sldId id="486" r:id="rId19"/>
    <p:sldId id="487" r:id="rId20"/>
    <p:sldId id="488" r:id="rId21"/>
    <p:sldId id="489" r:id="rId22"/>
    <p:sldId id="490" r:id="rId23"/>
    <p:sldId id="491" r:id="rId24"/>
    <p:sldId id="492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1" r:id="rId34"/>
    <p:sldId id="502" r:id="rId35"/>
    <p:sldId id="503" r:id="rId36"/>
    <p:sldId id="504" r:id="rId37"/>
    <p:sldId id="505" r:id="rId38"/>
    <p:sldId id="506" r:id="rId39"/>
    <p:sldId id="507" r:id="rId40"/>
    <p:sldId id="508" r:id="rId41"/>
    <p:sldId id="471" r:id="rId42"/>
  </p:sldIdLst>
  <p:sldSz cx="9144000" cy="6858000" type="screen4x3"/>
  <p:notesSz cx="6858000" cy="9144000"/>
  <p:embeddedFontLst>
    <p:embeddedFont>
      <p:font typeface="맑은 고딕" panose="020B0503020000020004" pitchFamily="50" charset="-127"/>
      <p:regular r:id="rId45"/>
      <p:bold r:id="rId46"/>
    </p:embeddedFont>
    <p:embeddedFont>
      <p:font typeface="나눔고딕 Bold" panose="020B0600000101010101" charset="-127"/>
      <p:regular r:id="rId4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9900"/>
    <a:srgbClr val="541C00"/>
    <a:srgbClr val="CC9900"/>
    <a:srgbClr val="969696"/>
    <a:srgbClr val="008000"/>
    <a:srgbClr val="FF3300"/>
    <a:srgbClr val="FF6600"/>
    <a:srgbClr val="ADADAD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87" autoAdjust="0"/>
    <p:restoredTop sz="94660"/>
  </p:normalViewPr>
  <p:slideViewPr>
    <p:cSldViewPr>
      <p:cViewPr varScale="1">
        <p:scale>
          <a:sx n="109" d="100"/>
          <a:sy n="109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FBEC-217F-451D-8A81-EB21AD85848D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9CFD4-1E9E-4FD0-9584-18772F66F21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355BB-21C3-4058-84B2-F9142307C77B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3ED6-F704-493E-B0CD-E4C630B84DB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B3ED6-F704-493E-B0CD-E4C630B84DB8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AB0-2067-4F9C-8354-0F7AD259C8AA}" type="datetimeFigureOut">
              <a:rPr lang="ko-KR" altLang="en-US" smtClean="0"/>
              <a:pPr/>
              <a:t>2020-09-09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9977C-7A30-4C68-B1DB-03D7C8599E3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6323"/>
          <a:stretch>
            <a:fillRect/>
          </a:stretch>
        </p:blipFill>
        <p:spPr bwMode="auto">
          <a:xfrm>
            <a:off x="1712686" y="241599"/>
            <a:ext cx="7431314" cy="642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smtClean="0"/>
              <a:t>벡터의 외적과 내적</a:t>
            </a:r>
            <a:endParaRPr lang="ko-KR" altLang="en-US" sz="4800" b="1" spc="-150" dirty="0"/>
          </a:p>
        </p:txBody>
      </p:sp>
      <p:sp>
        <p:nvSpPr>
          <p:cNvPr id="5" name="모서리가 둥근 직사각형 4"/>
          <p:cNvSpPr/>
          <p:nvPr/>
        </p:nvSpPr>
        <p:spPr>
          <a:xfrm>
            <a:off x="1928826" y="19888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</a:pPr>
            <a:endParaRPr lang="ko-KR" altLang="en-US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2643174" y="1714488"/>
            <a:ext cx="1214445" cy="601498"/>
            <a:chOff x="2285984" y="3302573"/>
            <a:chExt cx="861137" cy="426509"/>
          </a:xfrm>
        </p:grpSpPr>
        <p:sp>
          <p:nvSpPr>
            <p:cNvPr id="9" name="타원 8"/>
            <p:cNvSpPr/>
            <p:nvPr/>
          </p:nvSpPr>
          <p:spPr>
            <a:xfrm>
              <a:off x="2285984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10" name="타원 9"/>
            <p:cNvSpPr/>
            <p:nvPr/>
          </p:nvSpPr>
          <p:spPr>
            <a:xfrm>
              <a:off x="2720612" y="3302573"/>
              <a:ext cx="426509" cy="426509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+mn-e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04282" y="3319943"/>
              <a:ext cx="773696" cy="3501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개  요</a:t>
              </a:r>
              <a:endParaRPr lang="ko-KR" altLang="en-US" sz="28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08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492896"/>
            <a:ext cx="692945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두 벡터 사이의 성분을 곱하여 합하는 내적의 정의와 몇 가지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</a:t>
            </a:r>
            <a:r>
              <a:rPr lang="ko-KR" altLang="en-US" sz="1700" dirty="0" smtClean="0"/>
              <a:t>  예를 살펴봄</a:t>
            </a:r>
          </a:p>
          <a:p>
            <a:pPr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노름과 벡터들 사이의 거리를 정의하고</a:t>
            </a:r>
            <a:r>
              <a:rPr lang="en-US" altLang="ko-KR" sz="1700" dirty="0" smtClean="0"/>
              <a:t>, </a:t>
            </a:r>
            <a:r>
              <a:rPr lang="ko-KR" altLang="en-US" sz="1700" dirty="0" smtClean="0"/>
              <a:t>벡터의 내적과 노름</a:t>
            </a:r>
            <a:r>
              <a:rPr lang="en-US" altLang="ko-KR" sz="1700" dirty="0" smtClean="0"/>
              <a:t>,</a:t>
            </a:r>
            <a:br>
              <a:rPr lang="en-US" altLang="ko-KR" sz="1700" dirty="0" smtClean="0"/>
            </a:br>
            <a:r>
              <a:rPr lang="en-US" altLang="ko-KR" sz="1700" dirty="0" smtClean="0"/>
              <a:t>    </a:t>
            </a:r>
            <a:r>
              <a:rPr lang="en-US" altLang="ko-KR" sz="1700" dirty="0" err="1" smtClean="0"/>
              <a:t>cos</a:t>
            </a:r>
            <a:r>
              <a:rPr lang="en-US" altLang="ko-KR" sz="1700" dirty="0" smtClean="0"/>
              <a:t> </a:t>
            </a:r>
            <a:r>
              <a:rPr lang="el-GR" altLang="ko-KR" sz="1700" dirty="0" smtClean="0"/>
              <a:t>θ</a:t>
            </a:r>
            <a:r>
              <a:rPr lang="ko-KR" altLang="en-US" sz="1700" dirty="0" err="1" smtClean="0"/>
              <a:t>와의</a:t>
            </a:r>
            <a:r>
              <a:rPr lang="ko-KR" altLang="en-US" sz="1700" dirty="0" smtClean="0"/>
              <a:t> 관계식을 정립함</a:t>
            </a:r>
          </a:p>
          <a:p>
            <a:pPr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</a:t>
            </a:r>
            <a:r>
              <a:rPr lang="ko-KR" altLang="en-US" sz="1700" dirty="0" err="1" smtClean="0"/>
              <a:t>내적공간에서의</a:t>
            </a:r>
            <a:r>
              <a:rPr lang="ko-KR" altLang="en-US" sz="1700" dirty="0" smtClean="0"/>
              <a:t> 성질들을 고찰하며 벡터들의 직교와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</a:t>
            </a:r>
            <a:r>
              <a:rPr lang="ko-KR" altLang="en-US" sz="1700" dirty="0" err="1" smtClean="0"/>
              <a:t>코시</a:t>
            </a:r>
            <a:r>
              <a:rPr lang="en-US" altLang="ko-KR" sz="1700" dirty="0" smtClean="0"/>
              <a:t>-</a:t>
            </a:r>
            <a:r>
              <a:rPr lang="ko-KR" altLang="en-US" sz="1700" dirty="0" err="1" smtClean="0"/>
              <a:t>슈바르츠</a:t>
            </a:r>
            <a:r>
              <a:rPr lang="ko-KR" altLang="en-US" sz="1700" dirty="0" smtClean="0"/>
              <a:t> 부등식 등을 고찰함</a:t>
            </a:r>
          </a:p>
          <a:p>
            <a:pPr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외적의 개념을 정의하고 외적의 성질들을 살펴본 후</a:t>
            </a:r>
            <a:r>
              <a:rPr lang="en-US" altLang="ko-KR" sz="1700" dirty="0" smtClean="0"/>
              <a:t/>
            </a:r>
            <a:br>
              <a:rPr lang="en-US" altLang="ko-KR" sz="1700" dirty="0" smtClean="0"/>
            </a:br>
            <a:r>
              <a:rPr lang="en-US" altLang="ko-KR" sz="1700" dirty="0" smtClean="0"/>
              <a:t>   </a:t>
            </a:r>
            <a:r>
              <a:rPr lang="ko-KR" altLang="en-US" sz="1700" dirty="0" smtClean="0"/>
              <a:t> 벡터공간 내의 삼각형의 면적</a:t>
            </a:r>
            <a:r>
              <a:rPr lang="en-US" altLang="ko-KR" sz="1700" dirty="0" smtClean="0"/>
              <a:t>, </a:t>
            </a:r>
            <a:r>
              <a:rPr lang="ko-KR" altLang="en-US" sz="1700" dirty="0" err="1" smtClean="0"/>
              <a:t>평행사변형의</a:t>
            </a:r>
            <a:r>
              <a:rPr lang="ko-KR" altLang="en-US" sz="1700" dirty="0" smtClean="0"/>
              <a:t> 면적</a:t>
            </a:r>
            <a:r>
              <a:rPr lang="en-US" altLang="ko-KR" sz="1700" dirty="0" smtClean="0"/>
              <a:t>,</a:t>
            </a:r>
            <a:br>
              <a:rPr lang="en-US" altLang="ko-KR" sz="1700" dirty="0" smtClean="0"/>
            </a:br>
            <a:r>
              <a:rPr lang="en-US" altLang="ko-KR" sz="1700" dirty="0" smtClean="0"/>
              <a:t>    </a:t>
            </a:r>
            <a:r>
              <a:rPr lang="ko-KR" altLang="en-US" sz="1700" dirty="0" smtClean="0"/>
              <a:t>평행육면체의 체적 등에 응용되는 예를 살펴봄</a:t>
            </a:r>
          </a:p>
          <a:p>
            <a:pPr>
              <a:lnSpc>
                <a:spcPct val="140000"/>
              </a:lnSpc>
              <a:buClr>
                <a:srgbClr val="C00000"/>
              </a:buClr>
              <a:buFont typeface="Wingdings" pitchFamily="2" charset="2"/>
              <a:buChar char="v"/>
            </a:pPr>
            <a:r>
              <a:rPr lang="ko-KR" altLang="en-US" sz="1700" dirty="0" smtClean="0"/>
              <a:t> </a:t>
            </a:r>
            <a:r>
              <a:rPr lang="en-US" altLang="ko-KR" sz="1700" dirty="0" smtClean="0"/>
              <a:t>MATLAB</a:t>
            </a:r>
            <a:r>
              <a:rPr lang="ko-KR" altLang="en-US" sz="1700" spc="-150" dirty="0" smtClean="0"/>
              <a:t>을 이용하여 내적을 구하는 방법을 예제를 통하여 실습함</a:t>
            </a:r>
            <a:endParaRPr lang="ko-KR" altLang="en-US" sz="17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39050"/>
            <a:ext cx="9144000" cy="395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0" y="944432"/>
            <a:ext cx="9144000" cy="5292880"/>
            <a:chOff x="0" y="840876"/>
            <a:chExt cx="9144000" cy="529288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b="86906"/>
            <a:stretch>
              <a:fillRect/>
            </a:stretch>
          </p:blipFill>
          <p:spPr bwMode="auto">
            <a:xfrm>
              <a:off x="0" y="840876"/>
              <a:ext cx="9144000" cy="787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7951" b="55721"/>
            <a:stretch>
              <a:fillRect/>
            </a:stretch>
          </p:blipFill>
          <p:spPr bwMode="auto">
            <a:xfrm>
              <a:off x="0" y="1628800"/>
              <a:ext cx="9144000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9066" b="27000"/>
            <a:stretch>
              <a:fillRect/>
            </a:stretch>
          </p:blipFill>
          <p:spPr bwMode="auto">
            <a:xfrm>
              <a:off x="0" y="3356992"/>
              <a:ext cx="9144000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77787"/>
            <a:stretch>
              <a:fillRect/>
            </a:stretch>
          </p:blipFill>
          <p:spPr bwMode="auto">
            <a:xfrm>
              <a:off x="0" y="4797152"/>
              <a:ext cx="9144000" cy="13366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6563"/>
            <a:ext cx="9144000" cy="538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1510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92896"/>
            <a:ext cx="9144000" cy="387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189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950881"/>
            <a:ext cx="9144000" cy="5564938"/>
            <a:chOff x="0" y="980728"/>
            <a:chExt cx="9144000" cy="556493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1237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b="93613"/>
            <a:stretch>
              <a:fillRect/>
            </a:stretch>
          </p:blipFill>
          <p:spPr bwMode="auto">
            <a:xfrm>
              <a:off x="0" y="2204864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2775" b="80838"/>
            <a:stretch>
              <a:fillRect/>
            </a:stretch>
          </p:blipFill>
          <p:spPr bwMode="auto">
            <a:xfrm>
              <a:off x="0" y="2564904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25549" b="68064"/>
            <a:stretch>
              <a:fillRect/>
            </a:stretch>
          </p:blipFill>
          <p:spPr bwMode="auto">
            <a:xfrm>
              <a:off x="0" y="2924944"/>
              <a:ext cx="9144000" cy="36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37046" b="55721"/>
            <a:stretch>
              <a:fillRect/>
            </a:stretch>
          </p:blipFill>
          <p:spPr bwMode="auto">
            <a:xfrm>
              <a:off x="0" y="3309286"/>
              <a:ext cx="9144000" cy="407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9820"/>
            <a:stretch>
              <a:fillRect/>
            </a:stretch>
          </p:blipFill>
          <p:spPr bwMode="auto">
            <a:xfrm>
              <a:off x="0" y="3717032"/>
              <a:ext cx="9144000" cy="2828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196751"/>
            <a:ext cx="9150428" cy="492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032" y="1700808"/>
            <a:ext cx="8532440" cy="373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29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19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60600"/>
            <a:ext cx="9144000" cy="295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6323"/>
          <a:stretch>
            <a:fillRect/>
          </a:stretch>
        </p:blipFill>
        <p:spPr bwMode="auto">
          <a:xfrm>
            <a:off x="1712686" y="241599"/>
            <a:ext cx="7431314" cy="642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758006" cy="1143000"/>
          </a:xfrm>
        </p:spPr>
        <p:txBody>
          <a:bodyPr>
            <a:normAutofit/>
          </a:bodyPr>
          <a:lstStyle/>
          <a:p>
            <a:pPr algn="l"/>
            <a:r>
              <a:rPr lang="ko-KR" altLang="en-US" sz="4800" b="1" spc="-150" dirty="0" smtClean="0"/>
              <a:t>벡터의 외적과 내적</a:t>
            </a:r>
            <a:endParaRPr lang="ko-KR" alt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0769" y="413073"/>
            <a:ext cx="11176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smtClean="0">
                <a:latin typeface="나눔고딕 Bold" pitchFamily="50" charset="-127"/>
                <a:ea typeface="나눔고딕 Bold" pitchFamily="50" charset="-127"/>
              </a:rPr>
              <a:t>08</a:t>
            </a:r>
            <a:endParaRPr lang="ko-KR" altLang="en-US" sz="6000" dirty="0"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4112" y="1322436"/>
            <a:ext cx="1417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600" dirty="0" smtClean="0"/>
              <a:t>CHAPTER</a:t>
            </a:r>
            <a:endParaRPr lang="ko-KR" altLang="en-US" sz="1200" b="1" spc="6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955724" y="4061320"/>
            <a:ext cx="4681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400" spc="-15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나눔고딕 Bold" pitchFamily="50" charset="-127"/>
                <a:ea typeface="나눔고딕 Bold" pitchFamily="50" charset="-127"/>
              </a:rPr>
              <a:t>LINEAR  ALGEBRA</a:t>
            </a:r>
            <a:endParaRPr lang="ko-KR" altLang="en-US" sz="4400" spc="-150" dirty="0">
              <a:solidFill>
                <a:schemeClr val="accent1">
                  <a:lumMod val="40000"/>
                  <a:lumOff val="60000"/>
                </a:schemeClr>
              </a:solidFill>
              <a:latin typeface="나눔고딕 Bold" pitchFamily="50" charset="-127"/>
              <a:ea typeface="나눔고딕 Bold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28794" y="2000240"/>
            <a:ext cx="7215206" cy="4429156"/>
          </a:xfrm>
          <a:prstGeom prst="roundRect">
            <a:avLst>
              <a:gd name="adj" fmla="val 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ko-KR" alt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195736" y="2564905"/>
            <a:ext cx="6696744" cy="381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400" b="1" dirty="0" smtClean="0"/>
              <a:t>8.1 </a:t>
            </a:r>
            <a:r>
              <a:rPr lang="ko-KR" altLang="en-US" sz="2400" b="1" dirty="0" smtClean="0"/>
              <a:t>내적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8.1.1 </a:t>
            </a:r>
            <a:r>
              <a:rPr lang="ko-KR" altLang="en-US" sz="2000" b="1" dirty="0" smtClean="0"/>
              <a:t>내적의 정의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8.1.2 </a:t>
            </a:r>
            <a:r>
              <a:rPr lang="ko-KR" altLang="en-US" sz="2000" b="1" dirty="0" smtClean="0"/>
              <a:t>내적의 성질과 직교</a:t>
            </a:r>
            <a:endParaRPr lang="en-US" altLang="ko-KR" sz="2000" b="1" dirty="0" smtClean="0"/>
          </a:p>
          <a:p>
            <a:pPr lvl="1">
              <a:lnSpc>
                <a:spcPct val="130000"/>
              </a:lnSpc>
            </a:pPr>
            <a:endParaRPr lang="ko-KR" altLang="en-US" sz="500" b="1" dirty="0" smtClean="0"/>
          </a:p>
          <a:p>
            <a:pPr>
              <a:lnSpc>
                <a:spcPct val="130000"/>
              </a:lnSpc>
            </a:pPr>
            <a:r>
              <a:rPr lang="en-US" altLang="ko-KR" sz="2400" b="1" dirty="0" smtClean="0"/>
              <a:t>8.2 </a:t>
            </a:r>
            <a:r>
              <a:rPr lang="ko-KR" altLang="en-US" sz="2400" b="1" dirty="0" smtClean="0"/>
              <a:t>외적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8.2.1 </a:t>
            </a:r>
            <a:r>
              <a:rPr lang="ko-KR" altLang="en-US" sz="2000" b="1" dirty="0" smtClean="0"/>
              <a:t>외적의 정의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8.2.2 </a:t>
            </a:r>
            <a:r>
              <a:rPr lang="ko-KR" altLang="en-US" sz="2000" b="1" dirty="0" smtClean="0"/>
              <a:t>외적의 성질</a:t>
            </a:r>
          </a:p>
          <a:p>
            <a:pPr lvl="1">
              <a:lnSpc>
                <a:spcPct val="130000"/>
              </a:lnSpc>
            </a:pPr>
            <a:r>
              <a:rPr lang="en-US" altLang="ko-KR" sz="2000" b="1" dirty="0" smtClean="0"/>
              <a:t>8.2.3 </a:t>
            </a:r>
            <a:r>
              <a:rPr lang="ko-KR" altLang="en-US" sz="2000" b="1" dirty="0" smtClean="0"/>
              <a:t>외적의 응용</a:t>
            </a:r>
            <a:endParaRPr lang="en-US" altLang="ko-KR" sz="2000" b="1" dirty="0" smtClean="0"/>
          </a:p>
          <a:p>
            <a:pPr lvl="1">
              <a:lnSpc>
                <a:spcPct val="130000"/>
              </a:lnSpc>
            </a:pPr>
            <a:endParaRPr lang="ko-KR" altLang="en-US" sz="500" b="1" dirty="0" smtClean="0"/>
          </a:p>
          <a:p>
            <a:pPr>
              <a:lnSpc>
                <a:spcPct val="130000"/>
              </a:lnSpc>
            </a:pPr>
            <a:r>
              <a:rPr lang="en-US" altLang="ko-KR" sz="2400" b="1" dirty="0" smtClean="0"/>
              <a:t>8.3 MATLAB</a:t>
            </a:r>
            <a:r>
              <a:rPr lang="ko-KR" altLang="en-US" sz="2400" b="1" dirty="0" smtClean="0"/>
              <a:t>에 의한 연산</a:t>
            </a:r>
            <a:endParaRPr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428860" y="1785926"/>
            <a:ext cx="3286148" cy="500066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spc="600" dirty="0" smtClean="0">
                <a:solidFill>
                  <a:schemeClr val="tx1"/>
                </a:solidFill>
              </a:rPr>
              <a:t>CONTENTS</a:t>
            </a:r>
            <a:endParaRPr lang="ko-KR" altLang="en-US" sz="2400" b="1" spc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74087"/>
            <a:ext cx="9144000" cy="270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68760"/>
            <a:ext cx="9144000" cy="490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4460"/>
            <a:ext cx="9096375" cy="425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8800"/>
            <a:ext cx="9144000" cy="3689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84784"/>
            <a:ext cx="9144000" cy="449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2"/>
            <a:ext cx="3648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149080"/>
            <a:ext cx="5811498" cy="235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9144000" cy="330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0" cy="290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6405"/>
            <a:ext cx="4402024" cy="258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08832"/>
            <a:ext cx="9144000" cy="529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29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1383220"/>
            <a:ext cx="9134447" cy="4206020"/>
            <a:chOff x="0" y="1052736"/>
            <a:chExt cx="9134447" cy="4206020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52736"/>
              <a:ext cx="9134447" cy="1495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2708920"/>
              <a:ext cx="5472608" cy="2549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44824"/>
            <a:ext cx="910493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3999" cy="497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80728"/>
            <a:ext cx="9144000" cy="5328592"/>
            <a:chOff x="0" y="980728"/>
            <a:chExt cx="9144000" cy="5328592"/>
          </a:xfrm>
        </p:grpSpPr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909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1804697"/>
              <a:ext cx="6184725" cy="4504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32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145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4944"/>
            <a:ext cx="9144000" cy="290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33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91120"/>
            <a:ext cx="9144000" cy="45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1" y="1052736"/>
            <a:ext cx="9144000" cy="5290344"/>
            <a:chOff x="1" y="1124744"/>
            <a:chExt cx="9144000" cy="5290344"/>
          </a:xfrm>
        </p:grpSpPr>
        <p:pic>
          <p:nvPicPr>
            <p:cNvPr id="3379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179209"/>
              <a:ext cx="9144000" cy="5235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2195736" y="1124744"/>
              <a:ext cx="1656184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403648" y="1235664"/>
            <a:ext cx="5976664" cy="4886983"/>
            <a:chOff x="1403648" y="1235664"/>
            <a:chExt cx="5976664" cy="4886983"/>
          </a:xfrm>
        </p:grpSpPr>
        <p:pic>
          <p:nvPicPr>
            <p:cNvPr id="3482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235664"/>
              <a:ext cx="5976664" cy="465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63688" y="1813481"/>
              <a:ext cx="5257007" cy="4309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2229" y="985430"/>
            <a:ext cx="9047225" cy="5469815"/>
            <a:chOff x="42229" y="985430"/>
            <a:chExt cx="9047225" cy="5469815"/>
          </a:xfrm>
        </p:grpSpPr>
        <p:grpSp>
          <p:nvGrpSpPr>
            <p:cNvPr id="21" name="그룹 20"/>
            <p:cNvGrpSpPr/>
            <p:nvPr/>
          </p:nvGrpSpPr>
          <p:grpSpPr>
            <a:xfrm>
              <a:off x="42229" y="985430"/>
              <a:ext cx="9047225" cy="5141054"/>
              <a:chOff x="-10729" y="908720"/>
              <a:chExt cx="9165458" cy="5208240"/>
            </a:xfrm>
          </p:grpSpPr>
          <p:pic>
            <p:nvPicPr>
              <p:cNvPr id="3584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b="82904"/>
              <a:stretch>
                <a:fillRect/>
              </a:stretch>
            </p:blipFill>
            <p:spPr bwMode="auto">
              <a:xfrm>
                <a:off x="0" y="908720"/>
                <a:ext cx="9154729" cy="1029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23266" b="65471"/>
              <a:stretch>
                <a:fillRect/>
              </a:stretch>
            </p:blipFill>
            <p:spPr bwMode="auto">
              <a:xfrm>
                <a:off x="0" y="1988840"/>
                <a:ext cx="9154729" cy="678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39812" b="48229"/>
              <a:stretch>
                <a:fillRect/>
              </a:stretch>
            </p:blipFill>
            <p:spPr bwMode="auto">
              <a:xfrm>
                <a:off x="-10729" y="2708920"/>
                <a:ext cx="9154729" cy="720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56555"/>
              <a:stretch>
                <a:fillRect/>
              </a:stretch>
            </p:blipFill>
            <p:spPr bwMode="auto">
              <a:xfrm>
                <a:off x="0" y="3501008"/>
                <a:ext cx="9154729" cy="26159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6140274"/>
              <a:ext cx="1152128" cy="314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5588" y="1196752"/>
            <a:ext cx="5758780" cy="448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9" y="1268760"/>
            <a:ext cx="9153849" cy="468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8.2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외적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39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25" y="1347788"/>
            <a:ext cx="2952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2346" b="2121"/>
          <a:stretch>
            <a:fillRect/>
          </a:stretch>
        </p:blipFill>
        <p:spPr bwMode="auto">
          <a:xfrm>
            <a:off x="9526" y="980728"/>
            <a:ext cx="913447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8.3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400" b="1" dirty="0" smtClean="0">
                  <a:solidFill>
                    <a:schemeClr val="tx1"/>
                  </a:solidFill>
                </a:rPr>
                <a:t>MATLAB</a:t>
              </a:r>
              <a:r>
                <a:rPr lang="ko-KR" altLang="en-US" sz="2400" b="1" dirty="0" smtClean="0">
                  <a:solidFill>
                    <a:schemeClr val="tx1"/>
                  </a:solidFill>
                </a:rPr>
                <a:t>에 의한 연산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40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51277" cy="5084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9"/>
          <p:cNvGrpSpPr/>
          <p:nvPr/>
        </p:nvGrpSpPr>
        <p:grpSpPr>
          <a:xfrm>
            <a:off x="107504" y="116632"/>
            <a:ext cx="8928992" cy="6264696"/>
            <a:chOff x="179511" y="908720"/>
            <a:chExt cx="8818885" cy="6264696"/>
          </a:xfrm>
        </p:grpSpPr>
        <p:sp>
          <p:nvSpPr>
            <p:cNvPr id="11" name="양쪽 모서리가 둥근 사각형 10"/>
            <p:cNvSpPr/>
            <p:nvPr/>
          </p:nvSpPr>
          <p:spPr>
            <a:xfrm>
              <a:off x="179511" y="908720"/>
              <a:ext cx="8817839" cy="792088"/>
            </a:xfrm>
            <a:prstGeom prst="round2Same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양쪽 모서리가 둥근 사각형 11"/>
            <p:cNvSpPr/>
            <p:nvPr/>
          </p:nvSpPr>
          <p:spPr>
            <a:xfrm>
              <a:off x="180557" y="1556792"/>
              <a:ext cx="8817839" cy="5616624"/>
            </a:xfrm>
            <a:prstGeom prst="round2SameRect">
              <a:avLst>
                <a:gd name="adj1" fmla="val 3213"/>
                <a:gd name="adj2" fmla="val 4464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31919" y="972017"/>
              <a:ext cx="61274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800" b="1" dirty="0" smtClean="0">
                  <a:solidFill>
                    <a:schemeClr val="bg1"/>
                  </a:solidFill>
                </a:rPr>
                <a:t>벡터의 외적과 내적의 생활 속의 응용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23528" y="1196752"/>
            <a:ext cx="85689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내적은 복잡한 벡터공간에서 수직과 직선 방정식을 구하는 데 이용된다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내적은 역학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자기공학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전기공학 등에 많이 활용된다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외적은 벡터공간에서 면적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체적 등을 매우 쉽게 구할 수 있다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외적은 물리학에서 운동량과 토크를 구하는 데 쓰인다</a:t>
            </a:r>
            <a:r>
              <a:rPr lang="en-US" altLang="ko-KR" sz="2000" dirty="0" smtClean="0"/>
              <a:t>.</a:t>
            </a:r>
          </a:p>
          <a:p>
            <a:pPr>
              <a:lnSpc>
                <a:spcPct val="250000"/>
              </a:lnSpc>
              <a:buFont typeface="Wingdings" pitchFamily="2" charset="2"/>
              <a:buChar char="l"/>
            </a:pPr>
            <a:r>
              <a:rPr lang="ko-KR" altLang="en-US" sz="2000" dirty="0" smtClean="0"/>
              <a:t> </a:t>
            </a:r>
            <a:r>
              <a:rPr lang="ko-KR" altLang="en-US" sz="2000" spc="-150" dirty="0" smtClean="0"/>
              <a:t>외적은 자기장에서 </a:t>
            </a:r>
            <a:r>
              <a:rPr lang="ko-KR" altLang="en-US" sz="2000" spc="-150" dirty="0" err="1" smtClean="0"/>
              <a:t>로렌츠의</a:t>
            </a:r>
            <a:r>
              <a:rPr lang="ko-KR" altLang="en-US" sz="2000" spc="-150" dirty="0" smtClean="0"/>
              <a:t> 힘</a:t>
            </a:r>
            <a:r>
              <a:rPr lang="en-US" altLang="ko-KR" sz="2000" spc="-150" dirty="0" smtClean="0"/>
              <a:t>(</a:t>
            </a:r>
            <a:r>
              <a:rPr lang="en-US" altLang="ko-KR" sz="2000" dirty="0" smtClean="0"/>
              <a:t>Lorentz force</a:t>
            </a:r>
            <a:r>
              <a:rPr lang="en-US" altLang="ko-KR" sz="2000" spc="-150" dirty="0" smtClean="0"/>
              <a:t>) </a:t>
            </a:r>
            <a:r>
              <a:rPr lang="ko-KR" altLang="en-US" sz="2000" spc="-150" dirty="0" smtClean="0"/>
              <a:t>등에 매우 유용하게 쓰이며</a:t>
            </a:r>
            <a:r>
              <a:rPr lang="en-US" altLang="ko-KR" sz="2000" spc="-150" dirty="0" smtClean="0"/>
              <a:t>,</a:t>
            </a:r>
            <a:br>
              <a:rPr lang="en-US" altLang="ko-KR" sz="2000" spc="-150" dirty="0" smtClean="0"/>
            </a:br>
            <a:r>
              <a:rPr lang="en-US" altLang="ko-KR" sz="2000" spc="-150" dirty="0" smtClean="0"/>
              <a:t>  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초음파 탐지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전자레인지</a:t>
            </a:r>
            <a:r>
              <a:rPr lang="en-US" altLang="ko-KR" sz="2000" dirty="0" smtClean="0"/>
              <a:t>, </a:t>
            </a:r>
            <a:r>
              <a:rPr lang="ko-KR" altLang="en-US" sz="2000" dirty="0" smtClean="0"/>
              <a:t>스피커 원자력 등에도 광범위하게 응용된다</a:t>
            </a:r>
            <a:r>
              <a:rPr lang="en-US" altLang="ko-KR" sz="2000" dirty="0" smtClean="0"/>
              <a:t>.</a:t>
            </a:r>
            <a:endParaRPr lang="ko-KR" altLang="en-US" sz="2000" spc="-150" dirty="0"/>
          </a:p>
        </p:txBody>
      </p: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6" name="양쪽 모서리가 둥근 사각형 15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양쪽 모서리가 둥근 사각형 17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20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41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5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0" y="980728"/>
            <a:ext cx="9144000" cy="5164781"/>
            <a:chOff x="0" y="980728"/>
            <a:chExt cx="9144000" cy="516478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980728"/>
              <a:ext cx="9144000" cy="39904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9713" y="4973750"/>
              <a:ext cx="7056783" cy="117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6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097733" cy="419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7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56792"/>
            <a:ext cx="9144000" cy="427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8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44000" cy="2188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b="58921"/>
          <a:stretch>
            <a:fillRect/>
          </a:stretch>
        </p:blipFill>
        <p:spPr bwMode="auto">
          <a:xfrm>
            <a:off x="0" y="3284984"/>
            <a:ext cx="9114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>
            <a:off x="172278" y="214290"/>
            <a:ext cx="8828878" cy="642942"/>
            <a:chOff x="714348" y="1428736"/>
            <a:chExt cx="7858180" cy="500066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714348" y="1428736"/>
              <a:ext cx="7858180" cy="500066"/>
            </a:xfrm>
            <a:prstGeom prst="roundRect">
              <a:avLst>
                <a:gd name="adj" fmla="val 6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800" dirty="0" smtClean="0">
                  <a:latin typeface="나눔고딕 Bold" pitchFamily="50" charset="-127"/>
                  <a:ea typeface="나눔고딕 Bold" pitchFamily="50" charset="-127"/>
                </a:rPr>
                <a:t>8.1</a:t>
              </a:r>
              <a:endParaRPr lang="ko-KR" altLang="en-US" sz="2800" dirty="0">
                <a:latin typeface="나눔고딕 Bold" pitchFamily="50" charset="-127"/>
                <a:ea typeface="나눔고딕 Bold" pitchFamily="50" charset="-127"/>
              </a:endParaRPr>
            </a:p>
          </p:txBody>
        </p:sp>
        <p:sp>
          <p:nvSpPr>
            <p:cNvPr id="6" name="양쪽 모서리가 둥근 사각형 5"/>
            <p:cNvSpPr/>
            <p:nvPr/>
          </p:nvSpPr>
          <p:spPr>
            <a:xfrm>
              <a:off x="1514738" y="1706550"/>
              <a:ext cx="142876" cy="222252"/>
            </a:xfrm>
            <a:prstGeom prst="round2SameRect">
              <a:avLst>
                <a:gd name="adj1" fmla="val 37052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1785917" y="1481123"/>
              <a:ext cx="6719907" cy="395301"/>
            </a:xfrm>
            <a:prstGeom prst="roundRect">
              <a:avLst>
                <a:gd name="adj" fmla="val 1133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2400" b="1" dirty="0" smtClean="0">
                  <a:solidFill>
                    <a:schemeClr val="tx1"/>
                  </a:solidFill>
                </a:rPr>
                <a:t>내적</a:t>
              </a:r>
              <a:endParaRPr lang="ko-KR" alt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그룹 11"/>
          <p:cNvGrpSpPr/>
          <p:nvPr/>
        </p:nvGrpSpPr>
        <p:grpSpPr>
          <a:xfrm>
            <a:off x="0" y="6525368"/>
            <a:ext cx="9144000" cy="332656"/>
            <a:chOff x="0" y="6525344"/>
            <a:chExt cx="9144000" cy="332656"/>
          </a:xfrm>
        </p:grpSpPr>
        <p:sp>
          <p:nvSpPr>
            <p:cNvPr id="13" name="양쪽 모서리가 둥근 사각형 12"/>
            <p:cNvSpPr/>
            <p:nvPr/>
          </p:nvSpPr>
          <p:spPr>
            <a:xfrm>
              <a:off x="0" y="6597352"/>
              <a:ext cx="9144000" cy="260648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FF9933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양쪽 모서리가 둥근 사각형 13"/>
            <p:cNvSpPr/>
            <p:nvPr/>
          </p:nvSpPr>
          <p:spPr>
            <a:xfrm>
              <a:off x="8358214" y="6525344"/>
              <a:ext cx="642786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양쪽 모서리가 둥근 사각형 14"/>
            <p:cNvSpPr/>
            <p:nvPr/>
          </p:nvSpPr>
          <p:spPr>
            <a:xfrm>
              <a:off x="5148064" y="6525344"/>
              <a:ext cx="3138712" cy="332656"/>
            </a:xfrm>
            <a:prstGeom prst="round2Same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CHAPTER8 </a:t>
              </a:r>
              <a:r>
                <a:rPr lang="ko-KR" altLang="en-US" sz="1600" b="1" dirty="0" smtClean="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rPr>
                <a:t>벡터의 외적과 내적</a:t>
              </a:r>
              <a:endParaRPr lang="ko-KR" altLang="en-US" sz="1600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양쪽 모서리가 둥근 사각형 16"/>
            <p:cNvSpPr/>
            <p:nvPr/>
          </p:nvSpPr>
          <p:spPr>
            <a:xfrm>
              <a:off x="214282" y="6525344"/>
              <a:ext cx="2143140" cy="332656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600" b="1" dirty="0" smtClean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LINEAR ALGEBRA</a:t>
              </a:r>
              <a:endParaRPr lang="ko-KR" altLang="en-US" sz="1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8" name="슬라이드 번호 개체 틀 17"/>
          <p:cNvSpPr>
            <a:spLocks noGrp="1"/>
          </p:cNvSpPr>
          <p:nvPr>
            <p:ph type="sldNum" sz="quarter" idx="12"/>
          </p:nvPr>
        </p:nvSpPr>
        <p:spPr>
          <a:xfrm>
            <a:off x="8358214" y="6524581"/>
            <a:ext cx="679769" cy="365125"/>
          </a:xfrm>
        </p:spPr>
        <p:txBody>
          <a:bodyPr/>
          <a:lstStyle/>
          <a:p>
            <a:pPr algn="ctr"/>
            <a:fld id="{BA09977C-7A30-4C68-B1DB-03D7C8599E39}" type="slidenum">
              <a:rPr lang="ko-KR" altLang="en-US" sz="20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pPr algn="ctr"/>
              <a:t>9</a:t>
            </a:fld>
            <a:endParaRPr lang="ko-KR" altLang="en-US" sz="2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41079"/>
          <a:stretch>
            <a:fillRect/>
          </a:stretch>
        </p:blipFill>
        <p:spPr bwMode="auto">
          <a:xfrm>
            <a:off x="0" y="1309177"/>
            <a:ext cx="9144000" cy="43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471</Words>
  <Application>Microsoft Office PowerPoint</Application>
  <PresentationFormat>화면 슬라이드 쇼(4:3)</PresentationFormat>
  <Paragraphs>226</Paragraphs>
  <Slides>41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46" baseType="lpstr">
      <vt:lpstr>맑은 고딕</vt:lpstr>
      <vt:lpstr>Arial</vt:lpstr>
      <vt:lpstr>나눔고딕 Bold</vt:lpstr>
      <vt:lpstr>Wingdings</vt:lpstr>
      <vt:lpstr>Office 테마</vt:lpstr>
      <vt:lpstr>벡터의 외적과 내적</vt:lpstr>
      <vt:lpstr>벡터의 외적과 내적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KMB</dc:creator>
  <cp:lastModifiedBy>osh</cp:lastModifiedBy>
  <cp:revision>222</cp:revision>
  <dcterms:created xsi:type="dcterms:W3CDTF">2013-01-10T07:18:47Z</dcterms:created>
  <dcterms:modified xsi:type="dcterms:W3CDTF">2020-09-08T23:37:01Z</dcterms:modified>
</cp:coreProperties>
</file>