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0" r:id="rId2"/>
    <p:sldId id="318" r:id="rId3"/>
    <p:sldId id="342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8" r:id="rId20"/>
    <p:sldId id="489" r:id="rId21"/>
    <p:sldId id="490" r:id="rId22"/>
    <p:sldId id="491" r:id="rId23"/>
    <p:sldId id="492" r:id="rId24"/>
    <p:sldId id="493" r:id="rId25"/>
    <p:sldId id="494" r:id="rId26"/>
    <p:sldId id="495" r:id="rId27"/>
    <p:sldId id="496" r:id="rId28"/>
    <p:sldId id="497" r:id="rId29"/>
    <p:sldId id="498" r:id="rId30"/>
    <p:sldId id="499" r:id="rId31"/>
    <p:sldId id="500" r:id="rId32"/>
    <p:sldId id="501" r:id="rId33"/>
    <p:sldId id="502" r:id="rId34"/>
    <p:sldId id="503" r:id="rId35"/>
    <p:sldId id="504" r:id="rId36"/>
    <p:sldId id="505" r:id="rId37"/>
    <p:sldId id="506" r:id="rId38"/>
    <p:sldId id="507" r:id="rId39"/>
    <p:sldId id="508" r:id="rId40"/>
    <p:sldId id="509" r:id="rId41"/>
    <p:sldId id="471" r:id="rId42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45"/>
      <p:bold r:id="rId46"/>
    </p:embeddedFont>
    <p:embeddedFont>
      <p:font typeface="나눔고딕 Bold" panose="020B0600000101010101" charset="-127"/>
      <p:regular r:id="rId4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00"/>
    <a:srgbClr val="541C00"/>
    <a:srgbClr val="CC9900"/>
    <a:srgbClr val="969696"/>
    <a:srgbClr val="008000"/>
    <a:srgbClr val="FF3300"/>
    <a:srgbClr val="FF6600"/>
    <a:srgbClr val="ADADAD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7" autoAdjust="0"/>
    <p:restoredTop sz="94660"/>
  </p:normalViewPr>
  <p:slideViewPr>
    <p:cSldViewPr>
      <p:cViewPr varScale="1">
        <p:scale>
          <a:sx n="109" d="100"/>
          <a:sy n="109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8FBEC-217F-451D-8A81-EB21AD85848D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9CFD4-1E9E-4FD0-9584-18772F66F2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355BB-21C3-4058-84B2-F9142307C77B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3ED6-F704-493E-B0CD-E4C630B84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3ED6-F704-493E-B0CD-E4C630B84DB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3ED6-F704-493E-B0CD-E4C630B84DB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b="6298"/>
          <a:stretch>
            <a:fillRect/>
          </a:stretch>
        </p:blipFill>
        <p:spPr bwMode="auto">
          <a:xfrm>
            <a:off x="1723858" y="241598"/>
            <a:ext cx="7420141" cy="642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758006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spc="-150" dirty="0" err="1" smtClean="0">
                <a:solidFill>
                  <a:schemeClr val="bg1"/>
                </a:solidFill>
              </a:rPr>
              <a:t>고유값과</a:t>
            </a:r>
            <a:r>
              <a:rPr lang="ko-KR" altLang="en-US" sz="4800" b="1" spc="-150" dirty="0" smtClean="0">
                <a:solidFill>
                  <a:schemeClr val="bg1"/>
                </a:solidFill>
              </a:rPr>
              <a:t> 고유벡터</a:t>
            </a:r>
            <a:endParaRPr lang="ko-KR" altLang="en-US" sz="4800" b="1" spc="-150" dirty="0">
              <a:solidFill>
                <a:schemeClr val="bg1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928826" y="1988840"/>
            <a:ext cx="7215206" cy="4429156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</a:pPr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2643174" y="1714488"/>
            <a:ext cx="1214445" cy="601498"/>
            <a:chOff x="2285984" y="3302573"/>
            <a:chExt cx="861137" cy="426509"/>
          </a:xfrm>
        </p:grpSpPr>
        <p:sp>
          <p:nvSpPr>
            <p:cNvPr id="9" name="타원 8"/>
            <p:cNvSpPr/>
            <p:nvPr/>
          </p:nvSpPr>
          <p:spPr>
            <a:xfrm>
              <a:off x="2285984" y="3302573"/>
              <a:ext cx="426509" cy="426509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n-ea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2720612" y="3302573"/>
              <a:ext cx="426509" cy="426509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n-e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04282" y="3319943"/>
              <a:ext cx="773696" cy="350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개  요</a:t>
              </a:r>
              <a:endParaRPr lang="ko-KR" altLang="en-US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0769" y="413073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고딕 Bold" pitchFamily="50" charset="-127"/>
                <a:ea typeface="나눔고딕 Bold" pitchFamily="50" charset="-127"/>
              </a:rPr>
              <a:t>07</a:t>
            </a:r>
            <a:endParaRPr lang="ko-KR" altLang="en-US" sz="6000" dirty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112" y="1322436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pc="600" dirty="0" smtClean="0"/>
              <a:t>CHAPTER</a:t>
            </a:r>
            <a:endParaRPr lang="ko-KR" altLang="en-US" sz="1200" b="1" spc="6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955724" y="4061320"/>
            <a:ext cx="4681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spc="-15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LINEAR  ALGEBRA</a:t>
            </a:r>
            <a:endParaRPr lang="ko-KR" altLang="en-US" sz="4400" spc="-150" dirty="0">
              <a:solidFill>
                <a:schemeClr val="accent1">
                  <a:lumMod val="40000"/>
                  <a:lumOff val="60000"/>
                </a:schemeClr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2492896"/>
            <a:ext cx="6929454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dirty="0" smtClean="0"/>
              <a:t> </a:t>
            </a:r>
            <a:r>
              <a:rPr lang="ko-KR" altLang="en-US" spc="-150" dirty="0" smtClean="0"/>
              <a:t>특성다항식을 정의하고 그것으로부터 </a:t>
            </a:r>
            <a:r>
              <a:rPr lang="ko-KR" altLang="en-US" spc="-150" dirty="0" err="1" smtClean="0"/>
              <a:t>고유값을</a:t>
            </a:r>
            <a:r>
              <a:rPr lang="ko-KR" altLang="en-US" spc="-150" dirty="0" smtClean="0"/>
              <a:t> 정의한 후</a:t>
            </a:r>
            <a:r>
              <a:rPr lang="en-US" altLang="ko-KR" spc="-150" dirty="0" smtClean="0"/>
              <a:t/>
            </a:r>
            <a:br>
              <a:rPr lang="en-US" altLang="ko-KR" spc="-150" dirty="0" smtClean="0"/>
            </a:br>
            <a:r>
              <a:rPr lang="en-US" altLang="ko-KR" spc="-150" dirty="0" smtClean="0"/>
              <a:t>    </a:t>
            </a:r>
            <a:r>
              <a:rPr lang="ko-KR" altLang="en-US" spc="-150" dirty="0" err="1" smtClean="0"/>
              <a:t>고유값을</a:t>
            </a:r>
            <a:r>
              <a:rPr lang="ko-KR" altLang="en-US" spc="-150" dirty="0" smtClean="0"/>
              <a:t> 구하는 알고리즘에 따라 예제들을 살펴봄</a:t>
            </a:r>
            <a:endParaRPr lang="en-US" altLang="ko-KR" spc="-150" dirty="0" smtClean="0"/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v"/>
            </a:pPr>
            <a:endParaRPr lang="ko-KR" altLang="en-US" sz="600" spc="-150" dirty="0" smtClean="0"/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pc="-150" dirty="0" smtClean="0"/>
              <a:t> </a:t>
            </a:r>
            <a:r>
              <a:rPr lang="ko-KR" altLang="en-US" spc="-150" dirty="0" err="1" smtClean="0"/>
              <a:t>고유값에</a:t>
            </a:r>
            <a:r>
              <a:rPr lang="ko-KR" altLang="en-US" spc="-150" dirty="0" smtClean="0"/>
              <a:t> 대응하는 고유벡터를 구하는 방법에 따라</a:t>
            </a:r>
            <a:r>
              <a:rPr lang="en-US" altLang="ko-KR" spc="-150" dirty="0" smtClean="0"/>
              <a:t/>
            </a:r>
            <a:br>
              <a:rPr lang="en-US" altLang="ko-KR" spc="-150" dirty="0" smtClean="0"/>
            </a:br>
            <a:r>
              <a:rPr lang="en-US" altLang="ko-KR" spc="-150" dirty="0" smtClean="0"/>
              <a:t>    </a:t>
            </a:r>
            <a:r>
              <a:rPr lang="ko-KR" altLang="en-US" spc="-150" dirty="0" smtClean="0"/>
              <a:t>몇 가지 예를 통하여 고유벡터를 구함</a:t>
            </a:r>
            <a:endParaRPr lang="en-US" altLang="ko-KR" spc="-150" dirty="0" smtClean="0"/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v"/>
            </a:pPr>
            <a:endParaRPr lang="ko-KR" altLang="en-US" sz="600" spc="-150" dirty="0" smtClean="0"/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pc="-150" dirty="0" smtClean="0"/>
              <a:t> </a:t>
            </a:r>
            <a:r>
              <a:rPr lang="ko-KR" altLang="en-US" spc="-150" dirty="0" err="1" smtClean="0"/>
              <a:t>고유값이</a:t>
            </a:r>
            <a:r>
              <a:rPr lang="ko-KR" altLang="en-US" spc="-150" dirty="0" smtClean="0"/>
              <a:t> 가지는 여러 가지 성질들을 살펴봄</a:t>
            </a:r>
            <a:endParaRPr lang="en-US" altLang="ko-KR" spc="-150" dirty="0" smtClean="0"/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v"/>
            </a:pPr>
            <a:endParaRPr lang="ko-KR" altLang="en-US" sz="600" spc="-150" dirty="0" smtClean="0"/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pc="-150" dirty="0" smtClean="0"/>
              <a:t> 어떤 벡터가 선형변환을 한 후에도 방향은 그대로 유지한 채</a:t>
            </a:r>
            <a:r>
              <a:rPr lang="en-US" altLang="ko-KR" spc="-150" dirty="0" smtClean="0"/>
              <a:t/>
            </a:r>
            <a:br>
              <a:rPr lang="en-US" altLang="ko-KR" spc="-150" dirty="0" smtClean="0"/>
            </a:br>
            <a:r>
              <a:rPr lang="en-US" altLang="ko-KR" spc="-150" dirty="0" smtClean="0"/>
              <a:t>    </a:t>
            </a:r>
            <a:r>
              <a:rPr lang="ko-KR" altLang="en-US" spc="-150" dirty="0" smtClean="0"/>
              <a:t>크기만 </a:t>
            </a:r>
            <a:r>
              <a:rPr lang="en-US" altLang="ko-KR" spc="-150" dirty="0" smtClean="0"/>
              <a:t>m</a:t>
            </a:r>
            <a:r>
              <a:rPr lang="ko-KR" altLang="en-US" spc="-150" dirty="0" smtClean="0"/>
              <a:t>만큼 변화하는 것의 의미와</a:t>
            </a:r>
            <a:r>
              <a:rPr lang="en-US" altLang="ko-KR" spc="-150" dirty="0" smtClean="0"/>
              <a:t/>
            </a:r>
            <a:br>
              <a:rPr lang="en-US" altLang="ko-KR" spc="-150" dirty="0" smtClean="0"/>
            </a:br>
            <a:r>
              <a:rPr lang="en-US" altLang="ko-KR" spc="-150" dirty="0" smtClean="0"/>
              <a:t>   </a:t>
            </a:r>
            <a:r>
              <a:rPr lang="ko-KR" altLang="en-US" spc="-150" dirty="0" smtClean="0"/>
              <a:t> 여러 가지 응용에 대해서도 살펴봄</a:t>
            </a:r>
            <a:endParaRPr lang="en-US" altLang="ko-KR" spc="-150" dirty="0" smtClean="0"/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v"/>
            </a:pPr>
            <a:endParaRPr lang="ko-KR" altLang="en-US" sz="600" spc="-150" dirty="0" smtClean="0"/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pc="-150" dirty="0" smtClean="0"/>
              <a:t> </a:t>
            </a:r>
            <a:r>
              <a:rPr lang="en-US" altLang="ko-KR" spc="-150" dirty="0" smtClean="0"/>
              <a:t>MATLAB</a:t>
            </a:r>
            <a:r>
              <a:rPr lang="ko-KR" altLang="en-US" spc="-150" dirty="0" smtClean="0"/>
              <a:t>에 의해 고유값과 고유벡터를 구하는 방법을</a:t>
            </a:r>
            <a:r>
              <a:rPr lang="en-US" altLang="ko-KR" spc="-150" dirty="0" smtClean="0"/>
              <a:t/>
            </a:r>
            <a:br>
              <a:rPr lang="en-US" altLang="ko-KR" spc="-150" dirty="0" smtClean="0"/>
            </a:br>
            <a:r>
              <a:rPr lang="en-US" altLang="ko-KR" spc="-150" dirty="0" smtClean="0"/>
              <a:t>   </a:t>
            </a:r>
            <a:r>
              <a:rPr lang="ko-KR" altLang="en-US" spc="-150" dirty="0" smtClean="0"/>
              <a:t> 예제를 통하여 실습함</a:t>
            </a:r>
            <a:endParaRPr lang="ko-KR" altLang="en-US" spc="-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0" y="1028700"/>
            <a:ext cx="9144000" cy="5393993"/>
            <a:chOff x="0" y="1028700"/>
            <a:chExt cx="9144000" cy="539399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190" b="49250"/>
            <a:stretch>
              <a:fillRect/>
            </a:stretch>
          </p:blipFill>
          <p:spPr bwMode="auto">
            <a:xfrm>
              <a:off x="0" y="1028700"/>
              <a:ext cx="9144000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3101" b="89777"/>
            <a:stretch>
              <a:fillRect/>
            </a:stretch>
          </p:blipFill>
          <p:spPr bwMode="auto">
            <a:xfrm>
              <a:off x="0" y="2564904"/>
              <a:ext cx="9144000" cy="330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59491" b="9181"/>
            <a:stretch>
              <a:fillRect/>
            </a:stretch>
          </p:blipFill>
          <p:spPr bwMode="auto">
            <a:xfrm>
              <a:off x="0" y="1885732"/>
              <a:ext cx="9144000" cy="607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17511" b="34116"/>
            <a:stretch>
              <a:fillRect/>
            </a:stretch>
          </p:blipFill>
          <p:spPr bwMode="auto">
            <a:xfrm>
              <a:off x="0" y="2910963"/>
              <a:ext cx="9144000" cy="2246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75848"/>
            <a:stretch>
              <a:fillRect/>
            </a:stretch>
          </p:blipFill>
          <p:spPr bwMode="auto">
            <a:xfrm>
              <a:off x="0" y="5301208"/>
              <a:ext cx="9144000" cy="112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24750"/>
          <a:stretch>
            <a:fillRect/>
          </a:stretch>
        </p:blipFill>
        <p:spPr bwMode="auto">
          <a:xfrm>
            <a:off x="0" y="1196752"/>
            <a:ext cx="9144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1117550"/>
            <a:ext cx="9144000" cy="5047754"/>
            <a:chOff x="0" y="980728"/>
            <a:chExt cx="9144000" cy="5047754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80728"/>
              <a:ext cx="9144000" cy="144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420888"/>
              <a:ext cx="9144000" cy="3607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8497"/>
            <a:ext cx="9144000" cy="559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8096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52595" cy="559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8120"/>
            <a:ext cx="9144000" cy="470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745"/>
            <a:ext cx="9144000" cy="431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9957"/>
            <a:ext cx="9144000" cy="493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1469681"/>
            <a:ext cx="9144000" cy="4119559"/>
            <a:chOff x="0" y="1340768"/>
            <a:chExt cx="9144000" cy="4119559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40768"/>
              <a:ext cx="9144000" cy="184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751" t="6022"/>
            <a:stretch>
              <a:fillRect/>
            </a:stretch>
          </p:blipFill>
          <p:spPr bwMode="auto">
            <a:xfrm>
              <a:off x="200720" y="3212976"/>
              <a:ext cx="8892480" cy="224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b="6298"/>
          <a:stretch>
            <a:fillRect/>
          </a:stretch>
        </p:blipFill>
        <p:spPr bwMode="auto">
          <a:xfrm>
            <a:off x="1723858" y="241598"/>
            <a:ext cx="7420141" cy="642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758006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spc="-150" dirty="0" err="1" smtClean="0">
                <a:solidFill>
                  <a:schemeClr val="bg1"/>
                </a:solidFill>
              </a:rPr>
              <a:t>고유값과</a:t>
            </a:r>
            <a:r>
              <a:rPr lang="ko-KR" altLang="en-US" sz="4800" b="1" spc="-150" dirty="0" smtClean="0">
                <a:solidFill>
                  <a:schemeClr val="bg1"/>
                </a:solidFill>
              </a:rPr>
              <a:t> 고유벡터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769" y="413073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고딕 Bold" pitchFamily="50" charset="-127"/>
                <a:ea typeface="나눔고딕 Bold" pitchFamily="50" charset="-127"/>
              </a:rPr>
              <a:t>07</a:t>
            </a:r>
            <a:endParaRPr lang="ko-KR" altLang="en-US" sz="6000" dirty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112" y="1322436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pc="600" dirty="0" smtClean="0"/>
              <a:t>CHAPTER</a:t>
            </a:r>
            <a:endParaRPr lang="ko-KR" altLang="en-US" sz="1200" b="1" spc="6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955724" y="4061320"/>
            <a:ext cx="4681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spc="-15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LINEAR  ALGEBRA</a:t>
            </a:r>
            <a:endParaRPr lang="ko-KR" altLang="en-US" sz="4400" spc="-150" dirty="0">
              <a:solidFill>
                <a:schemeClr val="accent1">
                  <a:lumMod val="40000"/>
                  <a:lumOff val="60000"/>
                </a:schemeClr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928794" y="2000240"/>
            <a:ext cx="7215206" cy="4429156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195736" y="2564905"/>
            <a:ext cx="6696744" cy="381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400" b="1" dirty="0" smtClean="0"/>
              <a:t>7.1 </a:t>
            </a:r>
            <a:r>
              <a:rPr lang="ko-KR" altLang="en-US" sz="2400" b="1" dirty="0" err="1" smtClean="0"/>
              <a:t>고유값과</a:t>
            </a:r>
            <a:r>
              <a:rPr lang="ko-KR" altLang="en-US" sz="2400" b="1" dirty="0" smtClean="0"/>
              <a:t> 고유벡터</a:t>
            </a:r>
          </a:p>
          <a:p>
            <a:pPr lvl="1">
              <a:lnSpc>
                <a:spcPct val="130000"/>
              </a:lnSpc>
            </a:pPr>
            <a:r>
              <a:rPr lang="en-US" altLang="ko-KR" sz="2000" b="1" dirty="0" smtClean="0"/>
              <a:t>7.1.1 </a:t>
            </a:r>
            <a:r>
              <a:rPr lang="ko-KR" altLang="en-US" sz="2000" b="1" dirty="0" smtClean="0"/>
              <a:t>특성다항식과 </a:t>
            </a:r>
            <a:r>
              <a:rPr lang="ko-KR" altLang="en-US" sz="2000" b="1" dirty="0" err="1" smtClean="0"/>
              <a:t>고유값</a:t>
            </a:r>
            <a:endParaRPr lang="ko-KR" altLang="en-US" sz="2000" b="1" dirty="0" smtClean="0"/>
          </a:p>
          <a:p>
            <a:pPr lvl="1">
              <a:lnSpc>
                <a:spcPct val="130000"/>
              </a:lnSpc>
            </a:pPr>
            <a:r>
              <a:rPr lang="en-US" altLang="ko-KR" sz="2000" b="1" dirty="0" smtClean="0"/>
              <a:t>7.1.2 </a:t>
            </a:r>
            <a:r>
              <a:rPr lang="ko-KR" altLang="en-US" sz="2000" b="1" dirty="0" err="1" smtClean="0"/>
              <a:t>고유값과</a:t>
            </a:r>
            <a:r>
              <a:rPr lang="ko-KR" altLang="en-US" sz="2000" b="1" dirty="0" smtClean="0"/>
              <a:t> 고유벡터</a:t>
            </a:r>
            <a:endParaRPr lang="en-US" altLang="ko-KR" sz="2000" b="1" dirty="0" smtClean="0"/>
          </a:p>
          <a:p>
            <a:pPr lvl="1">
              <a:lnSpc>
                <a:spcPct val="130000"/>
              </a:lnSpc>
            </a:pPr>
            <a:endParaRPr lang="ko-KR" altLang="en-US" sz="600" b="1" dirty="0" smtClean="0"/>
          </a:p>
          <a:p>
            <a:pPr>
              <a:lnSpc>
                <a:spcPct val="130000"/>
              </a:lnSpc>
            </a:pPr>
            <a:r>
              <a:rPr lang="en-US" altLang="ko-KR" sz="2400" b="1" dirty="0" smtClean="0"/>
              <a:t>7.2 </a:t>
            </a:r>
            <a:r>
              <a:rPr lang="ko-KR" altLang="en-US" sz="2400" b="1" dirty="0" err="1" smtClean="0"/>
              <a:t>고유값의</a:t>
            </a:r>
            <a:r>
              <a:rPr lang="ko-KR" altLang="en-US" sz="2400" b="1" dirty="0" smtClean="0"/>
              <a:t> 성질과 응용</a:t>
            </a:r>
          </a:p>
          <a:p>
            <a:pPr lvl="1">
              <a:lnSpc>
                <a:spcPct val="130000"/>
              </a:lnSpc>
            </a:pPr>
            <a:r>
              <a:rPr lang="en-US" altLang="ko-KR" sz="2000" b="1" dirty="0" smtClean="0"/>
              <a:t>7.2.1 </a:t>
            </a:r>
            <a:r>
              <a:rPr lang="ko-KR" altLang="en-US" sz="2000" b="1" dirty="0" err="1" smtClean="0"/>
              <a:t>고유값의</a:t>
            </a:r>
            <a:r>
              <a:rPr lang="ko-KR" altLang="en-US" sz="2000" b="1" dirty="0" smtClean="0"/>
              <a:t> 성질</a:t>
            </a:r>
          </a:p>
          <a:p>
            <a:pPr lvl="1">
              <a:lnSpc>
                <a:spcPct val="130000"/>
              </a:lnSpc>
            </a:pPr>
            <a:r>
              <a:rPr lang="en-US" altLang="ko-KR" sz="2000" b="1" dirty="0" smtClean="0"/>
              <a:t>7.2.2 </a:t>
            </a:r>
            <a:r>
              <a:rPr lang="ko-KR" altLang="en-US" sz="2000" b="1" dirty="0" err="1" smtClean="0"/>
              <a:t>닮은행렬과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고유값</a:t>
            </a:r>
            <a:endParaRPr lang="ko-KR" altLang="en-US" sz="2000" b="1" dirty="0" smtClean="0"/>
          </a:p>
          <a:p>
            <a:pPr lvl="1">
              <a:lnSpc>
                <a:spcPct val="130000"/>
              </a:lnSpc>
            </a:pPr>
            <a:r>
              <a:rPr lang="en-US" altLang="ko-KR" sz="2000" b="1" dirty="0" smtClean="0"/>
              <a:t>7.2.3 </a:t>
            </a:r>
            <a:r>
              <a:rPr lang="ko-KR" altLang="en-US" sz="2000" b="1" dirty="0" err="1" smtClean="0"/>
              <a:t>고유값과</a:t>
            </a:r>
            <a:r>
              <a:rPr lang="ko-KR" altLang="en-US" sz="2000" b="1" dirty="0" smtClean="0"/>
              <a:t> 고유벡터의 응용</a:t>
            </a:r>
            <a:endParaRPr lang="en-US" altLang="ko-KR" sz="2000" b="1" dirty="0" smtClean="0"/>
          </a:p>
          <a:p>
            <a:pPr lvl="1">
              <a:lnSpc>
                <a:spcPct val="130000"/>
              </a:lnSpc>
            </a:pPr>
            <a:endParaRPr lang="ko-KR" altLang="en-US" sz="600" b="1" dirty="0" smtClean="0"/>
          </a:p>
          <a:p>
            <a:pPr>
              <a:lnSpc>
                <a:spcPct val="130000"/>
              </a:lnSpc>
            </a:pPr>
            <a:r>
              <a:rPr lang="en-US" altLang="ko-KR" sz="2400" b="1" dirty="0" smtClean="0"/>
              <a:t>7.3 MATLAB</a:t>
            </a:r>
            <a:r>
              <a:rPr lang="ko-KR" altLang="en-US" sz="2400" b="1" dirty="0" smtClean="0"/>
              <a:t>에 의한 연산</a:t>
            </a:r>
            <a:endParaRPr lang="ko-KR" altLang="en-US" sz="1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428860" y="1785926"/>
            <a:ext cx="3286148" cy="50006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spc="600" dirty="0" smtClean="0">
                <a:solidFill>
                  <a:schemeClr val="tx1"/>
                </a:solidFill>
              </a:rPr>
              <a:t>CONTENTS</a:t>
            </a:r>
            <a:endParaRPr lang="ko-KR" altLang="en-US" sz="2400" b="1" spc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0367"/>
            <a:ext cx="9144000" cy="490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30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5866"/>
            <a:ext cx="9144000" cy="355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7056"/>
            <a:ext cx="9144000" cy="483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226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13162"/>
            <a:ext cx="90201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9533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b="36666"/>
          <a:stretch>
            <a:fillRect/>
          </a:stretch>
        </p:blipFill>
        <p:spPr bwMode="auto">
          <a:xfrm>
            <a:off x="1547664" y="908720"/>
            <a:ext cx="665723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t="63334"/>
          <a:stretch>
            <a:fillRect/>
          </a:stretch>
        </p:blipFill>
        <p:spPr bwMode="auto">
          <a:xfrm>
            <a:off x="1547664" y="1052736"/>
            <a:ext cx="6657230" cy="32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고유값의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성질과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08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고유값의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성질과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3831"/>
            <a:ext cx="9144000" cy="322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276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고유값의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성질과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158"/>
            <a:ext cx="9144000" cy="557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고유값의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성질과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352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고유값의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성질과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2015"/>
            <a:ext cx="9144000" cy="260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고유값의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성질과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980728"/>
            <a:ext cx="9144000" cy="5472608"/>
            <a:chOff x="0" y="980728"/>
            <a:chExt cx="9144000" cy="5472608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80728"/>
              <a:ext cx="9144000" cy="4305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5359423"/>
              <a:ext cx="6624736" cy="109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고유값의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성질과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261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고유값의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성질과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908720"/>
            <a:ext cx="9144000" cy="5498170"/>
            <a:chOff x="0" y="908720"/>
            <a:chExt cx="9144000" cy="5498170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79222"/>
            <a:stretch>
              <a:fillRect/>
            </a:stretch>
          </p:blipFill>
          <p:spPr bwMode="auto">
            <a:xfrm>
              <a:off x="0" y="908720"/>
              <a:ext cx="9144000" cy="1277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21088" b="66025"/>
            <a:stretch>
              <a:fillRect/>
            </a:stretch>
          </p:blipFill>
          <p:spPr bwMode="auto">
            <a:xfrm>
              <a:off x="0" y="2276872"/>
              <a:ext cx="9144000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9833" b="49933"/>
            <a:stretch>
              <a:fillRect/>
            </a:stretch>
          </p:blipFill>
          <p:spPr bwMode="auto">
            <a:xfrm>
              <a:off x="0" y="3160030"/>
              <a:ext cx="9144000" cy="629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55064" b="39078"/>
            <a:stretch>
              <a:fillRect/>
            </a:stretch>
          </p:blipFill>
          <p:spPr bwMode="auto">
            <a:xfrm>
              <a:off x="0" y="3789040"/>
              <a:ext cx="914400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4436"/>
            <a:stretch>
              <a:fillRect/>
            </a:stretch>
          </p:blipFill>
          <p:spPr bwMode="auto">
            <a:xfrm>
              <a:off x="0" y="4221088"/>
              <a:ext cx="9144000" cy="2185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고유값의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성질과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0" y="908720"/>
            <a:ext cx="9144000" cy="5400600"/>
            <a:chOff x="0" y="980728"/>
            <a:chExt cx="9144000" cy="5400600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87832"/>
            <a:stretch>
              <a:fillRect/>
            </a:stretch>
          </p:blipFill>
          <p:spPr bwMode="auto">
            <a:xfrm>
              <a:off x="1" y="980728"/>
              <a:ext cx="9143999" cy="760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5935" b="69478"/>
            <a:stretch>
              <a:fillRect/>
            </a:stretch>
          </p:blipFill>
          <p:spPr bwMode="auto">
            <a:xfrm>
              <a:off x="0" y="1772816"/>
              <a:ext cx="9143999" cy="91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4344" b="60687"/>
            <a:stretch>
              <a:fillRect/>
            </a:stretch>
          </p:blipFill>
          <p:spPr bwMode="auto">
            <a:xfrm>
              <a:off x="1" y="2751722"/>
              <a:ext cx="9143999" cy="310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3060" b="41262"/>
            <a:stretch>
              <a:fillRect/>
            </a:stretch>
          </p:blipFill>
          <p:spPr bwMode="auto">
            <a:xfrm>
              <a:off x="0" y="3178246"/>
              <a:ext cx="9143999" cy="980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3960" b="30283"/>
            <a:stretch>
              <a:fillRect/>
            </a:stretch>
          </p:blipFill>
          <p:spPr bwMode="auto">
            <a:xfrm>
              <a:off x="0" y="4258366"/>
              <a:ext cx="9143999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72964"/>
            <a:stretch>
              <a:fillRect/>
            </a:stretch>
          </p:blipFill>
          <p:spPr bwMode="auto">
            <a:xfrm>
              <a:off x="0" y="4690414"/>
              <a:ext cx="9143999" cy="1690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고유값의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성질과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109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9892"/>
            <a:ext cx="9144000" cy="330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고유값의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성질과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848872" cy="299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고유값의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성질과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65740"/>
            <a:ext cx="9144000" cy="565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42970"/>
          <a:stretch>
            <a:fillRect/>
          </a:stretch>
        </p:blipFill>
        <p:spPr bwMode="auto">
          <a:xfrm>
            <a:off x="0" y="1247880"/>
            <a:ext cx="9143999" cy="484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고유값의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성질과 응용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80728"/>
            <a:ext cx="3888432" cy="297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5140" y="4149080"/>
            <a:ext cx="5215172" cy="200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107504" y="116632"/>
            <a:ext cx="8928992" cy="6264696"/>
            <a:chOff x="179511" y="908720"/>
            <a:chExt cx="8818885" cy="6264696"/>
          </a:xfrm>
        </p:grpSpPr>
        <p:sp>
          <p:nvSpPr>
            <p:cNvPr id="11" name="양쪽 모서리가 둥근 사각형 10"/>
            <p:cNvSpPr/>
            <p:nvPr/>
          </p:nvSpPr>
          <p:spPr>
            <a:xfrm>
              <a:off x="179511" y="908720"/>
              <a:ext cx="8817839" cy="792088"/>
            </a:xfrm>
            <a:prstGeom prst="round2Same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양쪽 모서리가 둥근 사각형 11"/>
            <p:cNvSpPr/>
            <p:nvPr/>
          </p:nvSpPr>
          <p:spPr>
            <a:xfrm>
              <a:off x="180557" y="1556792"/>
              <a:ext cx="8817839" cy="5616624"/>
            </a:xfrm>
            <a:prstGeom prst="round2SameRect">
              <a:avLst>
                <a:gd name="adj1" fmla="val 3213"/>
                <a:gd name="adj2" fmla="val 446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54217" y="972017"/>
              <a:ext cx="58772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smtClean="0">
                  <a:solidFill>
                    <a:schemeClr val="bg1"/>
                  </a:solidFill>
                </a:rPr>
                <a:t>고유값과</a:t>
              </a:r>
              <a:r>
                <a:rPr lang="ko-KR" altLang="en-US" sz="2800" b="1" dirty="0" smtClean="0">
                  <a:solidFill>
                    <a:schemeClr val="bg1"/>
                  </a:solidFill>
                </a:rPr>
                <a:t> 고유벡터의 </a:t>
              </a:r>
              <a:r>
                <a:rPr lang="ko-KR" altLang="en-US" sz="2800" b="1" dirty="0" err="1" smtClean="0">
                  <a:solidFill>
                    <a:schemeClr val="bg1"/>
                  </a:solidFill>
                </a:rPr>
                <a:t>생활속의</a:t>
              </a:r>
              <a:r>
                <a:rPr lang="ko-KR" altLang="en-US" sz="2800" b="1" dirty="0" smtClean="0">
                  <a:solidFill>
                    <a:schemeClr val="bg1"/>
                  </a:solidFill>
                </a:rPr>
                <a:t> 응용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528" y="1412776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고유값은</a:t>
            </a:r>
            <a:r>
              <a:rPr lang="ko-KR" altLang="en-US" sz="2000" dirty="0" smtClean="0"/>
              <a:t> 선형변환의 대각화에 매우 중요한 개념을 제공한다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/>
              <a:t> </a:t>
            </a:r>
            <a:r>
              <a:rPr lang="ko-KR" altLang="en-US" sz="2000" spc="-150" dirty="0" smtClean="0"/>
              <a:t>물리적인 시스템의 중요한 특성을 표현하는 수학적 모델의 개발에 유용하다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/>
              <a:t> 행렬의 거듭제곱의 계산에 </a:t>
            </a:r>
            <a:r>
              <a:rPr lang="ko-KR" altLang="en-US" sz="2000" dirty="0" err="1" smtClean="0"/>
              <a:t>고유값의</a:t>
            </a:r>
            <a:r>
              <a:rPr lang="ko-KR" altLang="en-US" sz="2000" dirty="0" smtClean="0"/>
              <a:t> 개념을 도입하면 매우 편리하다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/>
              <a:t> </a:t>
            </a:r>
            <a:r>
              <a:rPr lang="ko-KR" altLang="en-US" sz="2000" spc="-150" dirty="0" smtClean="0"/>
              <a:t>인구 증가 모델의 분석과 동역학</a:t>
            </a:r>
            <a:r>
              <a:rPr lang="en-US" altLang="ko-KR" sz="2000" spc="-150" dirty="0" smtClean="0"/>
              <a:t>(Dynamic System) </a:t>
            </a:r>
            <a:r>
              <a:rPr lang="ko-KR" altLang="en-US" sz="2000" spc="-150" dirty="0" smtClean="0"/>
              <a:t>분석에 매우 유용하다</a:t>
            </a:r>
            <a:r>
              <a:rPr lang="en-US" altLang="ko-KR" sz="2000" spc="-150" dirty="0" smtClean="0"/>
              <a:t>.</a:t>
            </a: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/>
              <a:t> 미분방정식의 풀이에 쓰인다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ko-KR" altLang="en-US" sz="2000" dirty="0" smtClean="0"/>
              <a:t> 여러 응용 수학 분야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특히 선형대수학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함수해석 등에 사용되며</a:t>
            </a:r>
            <a:r>
              <a:rPr lang="en-US" altLang="ko-KR" sz="2000" dirty="0" smtClean="0"/>
              <a:t>,</a:t>
            </a:r>
            <a:br>
              <a:rPr lang="en-US" altLang="ko-KR" sz="2000" dirty="0" smtClean="0"/>
            </a:br>
            <a:r>
              <a:rPr lang="en-US" altLang="ko-KR" sz="2000" dirty="0" smtClean="0"/>
              <a:t>   </a:t>
            </a:r>
            <a:r>
              <a:rPr lang="ko-KR" altLang="en-US" sz="2000" dirty="0" smtClean="0"/>
              <a:t>여러 가지 비선형 분야에서도 자주 사용된다</a:t>
            </a:r>
            <a:r>
              <a:rPr lang="en-US" altLang="ko-KR" sz="2000" dirty="0" smtClean="0"/>
              <a:t>.</a:t>
            </a:r>
            <a:endParaRPr lang="ko-KR" altLang="en-US" sz="2000" spc="-150" dirty="0"/>
          </a:p>
        </p:txBody>
      </p: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양쪽 모서리가 둥근 사각형 17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양쪽 모서리가 둥근 사각형 18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0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t="57878"/>
          <a:stretch>
            <a:fillRect/>
          </a:stretch>
        </p:blipFill>
        <p:spPr bwMode="auto">
          <a:xfrm>
            <a:off x="1" y="1916832"/>
            <a:ext cx="9143999" cy="357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1390212"/>
            <a:ext cx="9144000" cy="3983004"/>
            <a:chOff x="0" y="1052736"/>
            <a:chExt cx="9144000" cy="398300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52736"/>
              <a:ext cx="9144000" cy="2045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924944"/>
              <a:ext cx="9144000" cy="211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5169"/>
            <a:ext cx="9144000" cy="387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08314"/>
            <a:ext cx="9144000" cy="309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7.1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err="1" smtClean="0">
                  <a:solidFill>
                    <a:schemeClr val="tx1"/>
                  </a:solidFill>
                </a:rPr>
                <a:t>고유값과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 고유벡터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CHAPTER7 </a:t>
              </a:r>
              <a:r>
                <a:rPr lang="ko-KR" altLang="en-US" sz="1600" b="1" dirty="0" err="1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고유값과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 고유벡터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488832" cy="545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479</Words>
  <Application>Microsoft Office PowerPoint</Application>
  <PresentationFormat>화면 슬라이드 쇼(4:3)</PresentationFormat>
  <Paragraphs>231</Paragraphs>
  <Slides>41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6" baseType="lpstr">
      <vt:lpstr>맑은 고딕</vt:lpstr>
      <vt:lpstr>Arial</vt:lpstr>
      <vt:lpstr>나눔고딕 Bold</vt:lpstr>
      <vt:lpstr>Wingdings</vt:lpstr>
      <vt:lpstr>Office 테마</vt:lpstr>
      <vt:lpstr>고유값과 고유벡터</vt:lpstr>
      <vt:lpstr>고유값과 고유벡터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KMB</dc:creator>
  <cp:lastModifiedBy>osh</cp:lastModifiedBy>
  <cp:revision>199</cp:revision>
  <dcterms:created xsi:type="dcterms:W3CDTF">2013-01-10T07:18:47Z</dcterms:created>
  <dcterms:modified xsi:type="dcterms:W3CDTF">2020-09-08T23:36:34Z</dcterms:modified>
</cp:coreProperties>
</file>