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0" r:id="rId2"/>
    <p:sldId id="318" r:id="rId3"/>
    <p:sldId id="342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20" r:id="rId53"/>
    <p:sldId id="521" r:id="rId54"/>
    <p:sldId id="522" r:id="rId55"/>
    <p:sldId id="523" r:id="rId56"/>
    <p:sldId id="524" r:id="rId57"/>
    <p:sldId id="525" r:id="rId58"/>
    <p:sldId id="471" r:id="rId59"/>
  </p:sldIdLst>
  <p:sldSz cx="9144000" cy="6858000" type="screen4x3"/>
  <p:notesSz cx="6858000" cy="9144000"/>
  <p:embeddedFontLst>
    <p:embeddedFont>
      <p:font typeface="맑은 고딕" pitchFamily="50" charset="-127"/>
      <p:regular r:id="rId62"/>
      <p:bold r:id="rId63"/>
    </p:embeddedFont>
    <p:embeddedFont>
      <p:font typeface="나눔고딕 Bold" pitchFamily="50" charset="-127"/>
      <p:regular r:id="rId6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541C00"/>
    <a:srgbClr val="CC9900"/>
    <a:srgbClr val="969696"/>
    <a:srgbClr val="008000"/>
    <a:srgbClr val="FF3300"/>
    <a:srgbClr val="FF6600"/>
    <a:srgbClr val="ADADAD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87" autoAdjust="0"/>
    <p:restoredTop sz="94660"/>
  </p:normalViewPr>
  <p:slideViewPr>
    <p:cSldViewPr>
      <p:cViewPr>
        <p:scale>
          <a:sx n="75" d="100"/>
          <a:sy n="75" d="100"/>
        </p:scale>
        <p:origin x="-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FBEC-217F-451D-8A81-EB21AD85848D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CFD4-1E9E-4FD0-9584-18772F66F2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6291"/>
          <a:stretch>
            <a:fillRect/>
          </a:stretch>
        </p:blipFill>
        <p:spPr bwMode="auto">
          <a:xfrm>
            <a:off x="1731271" y="234144"/>
            <a:ext cx="7412729" cy="64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smtClean="0">
                <a:solidFill>
                  <a:schemeClr val="bg1"/>
                </a:solidFill>
              </a:rPr>
              <a:t>벡터공간</a:t>
            </a:r>
            <a:endParaRPr lang="ko-KR" altLang="en-US" sz="4800" b="1" spc="-150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28826" y="19888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643174" y="1714488"/>
            <a:ext cx="1214445" cy="601498"/>
            <a:chOff x="2285984" y="3302573"/>
            <a:chExt cx="861137" cy="426509"/>
          </a:xfrm>
        </p:grpSpPr>
        <p:sp>
          <p:nvSpPr>
            <p:cNvPr id="9" name="타원 8"/>
            <p:cNvSpPr/>
            <p:nvPr/>
          </p:nvSpPr>
          <p:spPr>
            <a:xfrm>
              <a:off x="2285984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720612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4282" y="3319943"/>
              <a:ext cx="773696" cy="350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  요</a:t>
              </a:r>
              <a:endParaRPr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06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357430"/>
            <a:ext cx="692945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벡터공간은 벡터들 간의 합과 스칼라 곱에 대해 닫혀있으며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그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</a:t>
            </a:r>
            <a:r>
              <a:rPr lang="ko-KR" altLang="en-US" sz="1700" dirty="0" smtClean="0"/>
              <a:t> </a:t>
            </a:r>
            <a:r>
              <a:rPr lang="ko-KR" altLang="en-US" sz="1700" dirty="0" smtClean="0"/>
              <a:t>밖의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가지 성질들을 만족함을 살펴봄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부분공간의 성질들을 예를 들어 고찰함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벡터공간에서의 주요 논제 중의 하나인 </a:t>
            </a:r>
            <a:r>
              <a:rPr lang="ko-KR" altLang="en-US" sz="1700" dirty="0" smtClean="0"/>
              <a:t>선형독립과 선형종속의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</a:t>
            </a:r>
            <a:r>
              <a:rPr lang="ko-KR" altLang="en-US" sz="1700" dirty="0" smtClean="0"/>
              <a:t>개념과 차이점을 예제들을 통하여 학습함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몇 개의 벡터들이 벡터공간을 생성할 때의 </a:t>
            </a:r>
            <a:r>
              <a:rPr lang="ko-KR" altLang="en-US" sz="1700" dirty="0" smtClean="0"/>
              <a:t>경우를 여러 </a:t>
            </a:r>
            <a:r>
              <a:rPr lang="ko-KR" altLang="en-US" sz="1700" dirty="0" smtClean="0"/>
              <a:t>가지 </a:t>
            </a:r>
            <a:r>
              <a:rPr lang="ko-KR" altLang="en-US" sz="1700" dirty="0" smtClean="0"/>
              <a:t>예와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</a:t>
            </a:r>
            <a:r>
              <a:rPr lang="ko-KR" altLang="en-US" sz="1700" dirty="0" smtClean="0"/>
              <a:t>그림을 통하여 알아봄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선형독립과 생성의 조건들을 동시에 만족할 </a:t>
            </a:r>
            <a:r>
              <a:rPr lang="ko-KR" altLang="en-US" sz="1700" dirty="0" smtClean="0"/>
              <a:t>때의 최소한의 벡터들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 </a:t>
            </a:r>
            <a:r>
              <a:rPr lang="ko-KR" altLang="en-US" sz="1700" dirty="0" smtClean="0"/>
              <a:t>을 </a:t>
            </a:r>
            <a:r>
              <a:rPr lang="ko-KR" altLang="en-US" sz="1700" dirty="0" smtClean="0"/>
              <a:t>기저라고 하는데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이와같은</a:t>
            </a:r>
            <a:r>
              <a:rPr lang="ko-KR" altLang="en-US" sz="1700" dirty="0" smtClean="0"/>
              <a:t> </a:t>
            </a:r>
            <a:r>
              <a:rPr lang="ko-KR" altLang="en-US" sz="1700" dirty="0" smtClean="0"/>
              <a:t>기저의 </a:t>
            </a:r>
            <a:r>
              <a:rPr lang="ko-KR" altLang="en-US" sz="1700" dirty="0" smtClean="0"/>
              <a:t>조건을 고찰하고 </a:t>
            </a:r>
            <a:r>
              <a:rPr lang="ko-KR" altLang="en-US" sz="1700" dirty="0" smtClean="0"/>
              <a:t>기저의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</a:t>
            </a:r>
            <a:r>
              <a:rPr lang="ko-KR" altLang="en-US" sz="1700" dirty="0" smtClean="0"/>
              <a:t>개수인 차원에 대해서 학습함</a:t>
            </a:r>
            <a:endParaRPr lang="ko-KR" altLang="en-US" sz="17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64261"/>
            <a:ext cx="9144000" cy="45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182" y="1268760"/>
            <a:ext cx="7674818" cy="448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50061"/>
          <a:stretch>
            <a:fillRect/>
          </a:stretch>
        </p:blipFill>
        <p:spPr bwMode="auto">
          <a:xfrm>
            <a:off x="62404" y="1772816"/>
            <a:ext cx="9081596" cy="324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038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1237"/>
            <a:ext cx="9144000" cy="502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051674" cy="27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71" y="1268760"/>
            <a:ext cx="8972329" cy="327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7722222" cy="44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60848"/>
            <a:ext cx="9144000" cy="28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7144"/>
            <a:ext cx="9105900" cy="44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b="6291"/>
          <a:stretch>
            <a:fillRect/>
          </a:stretch>
        </p:blipFill>
        <p:spPr bwMode="auto">
          <a:xfrm>
            <a:off x="1731271" y="234144"/>
            <a:ext cx="7412729" cy="64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smtClean="0">
                <a:solidFill>
                  <a:schemeClr val="bg1"/>
                </a:solidFill>
              </a:rPr>
              <a:t>벡터공간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06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28794" y="20002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95736" y="2564905"/>
            <a:ext cx="6696744" cy="348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b="1" dirty="0" smtClean="0"/>
              <a:t>6.1 </a:t>
            </a:r>
            <a:r>
              <a:rPr lang="ko-KR" altLang="en-US" sz="2400" b="1" dirty="0" smtClean="0"/>
              <a:t>벡터공간과 선형독립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6.1.1 </a:t>
            </a:r>
            <a:r>
              <a:rPr lang="ko-KR" altLang="en-US" sz="2000" b="1" dirty="0" smtClean="0"/>
              <a:t>벡터공간과 부분공간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6.1.2 </a:t>
            </a:r>
            <a:r>
              <a:rPr lang="ko-KR" altLang="en-US" sz="2000" b="1" dirty="0" smtClean="0"/>
              <a:t>선형독립과 선형종속</a:t>
            </a:r>
            <a:endParaRPr lang="en-US" altLang="ko-KR" sz="2000" b="1" dirty="0" smtClean="0"/>
          </a:p>
          <a:p>
            <a:pPr lvl="1">
              <a:lnSpc>
                <a:spcPct val="130000"/>
              </a:lnSpc>
            </a:pPr>
            <a:endParaRPr lang="ko-KR" altLang="en-US" sz="2400" b="1" dirty="0" smtClean="0"/>
          </a:p>
          <a:p>
            <a:pPr>
              <a:lnSpc>
                <a:spcPct val="130000"/>
              </a:lnSpc>
            </a:pPr>
            <a:r>
              <a:rPr lang="en-US" altLang="ko-KR" sz="2400" b="1" dirty="0" smtClean="0"/>
              <a:t>6.2 </a:t>
            </a:r>
            <a:r>
              <a:rPr lang="ko-KR" altLang="en-US" sz="2400" b="1" dirty="0" smtClean="0"/>
              <a:t>생성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차원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6.2.1 </a:t>
            </a:r>
            <a:r>
              <a:rPr lang="ko-KR" altLang="en-US" sz="2000" b="1" dirty="0" smtClean="0"/>
              <a:t>생성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6.2.2 </a:t>
            </a:r>
            <a:r>
              <a:rPr lang="ko-KR" altLang="en-US" sz="2000" b="1" dirty="0" smtClean="0"/>
              <a:t>기저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6.2.3 </a:t>
            </a:r>
            <a:r>
              <a:rPr lang="ko-KR" altLang="en-US" sz="2000" b="1" dirty="0" smtClean="0"/>
              <a:t>차원</a:t>
            </a:r>
            <a:endParaRPr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28860" y="1785926"/>
            <a:ext cx="3286148" cy="5000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600" dirty="0" smtClean="0">
                <a:solidFill>
                  <a:schemeClr val="tx1"/>
                </a:solidFill>
              </a:rPr>
              <a:t>CONTENTS</a:t>
            </a:r>
            <a:endParaRPr lang="ko-KR" altLang="en-US" sz="24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09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556792"/>
            <a:ext cx="9144000" cy="2520280"/>
            <a:chOff x="0" y="1556792"/>
            <a:chExt cx="9144000" cy="25202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56792"/>
              <a:ext cx="9144000" cy="128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3549"/>
            <a:stretch>
              <a:fillRect/>
            </a:stretch>
          </p:blipFill>
          <p:spPr bwMode="auto">
            <a:xfrm>
              <a:off x="251520" y="2800960"/>
              <a:ext cx="8819456" cy="127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299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3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26099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412776"/>
            <a:ext cx="9144000" cy="3816424"/>
            <a:chOff x="0" y="1124744"/>
            <a:chExt cx="9144000" cy="381642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24744"/>
              <a:ext cx="9144000" cy="104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82550"/>
              <a:ext cx="8964488" cy="285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9355"/>
            <a:ext cx="9144000" cy="54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2008" y="1340768"/>
            <a:ext cx="9036496" cy="4500005"/>
            <a:chOff x="0" y="980728"/>
            <a:chExt cx="9829800" cy="489505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829800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3284984"/>
              <a:ext cx="9601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3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4933617"/>
            <a:ext cx="710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벡터공간은 </a:t>
            </a:r>
            <a:r>
              <a:rPr lang="ko-KR" altLang="en-US" sz="2000" b="1" dirty="0" err="1" smtClean="0">
                <a:solidFill>
                  <a:srgbClr val="00B0F0"/>
                </a:solidFill>
              </a:rPr>
              <a:t>실벡터공간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(real vector space)</a:t>
            </a:r>
            <a:r>
              <a:rPr lang="ko-KR" altLang="en-US" sz="2000" b="1" dirty="0" smtClean="0"/>
              <a:t>과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00B0F0"/>
                </a:solidFill>
              </a:rPr>
              <a:t>복소벡터공간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(complex </a:t>
            </a:r>
            <a:r>
              <a:rPr lang="en-US" altLang="ko-KR" sz="2000" b="1" dirty="0" err="1" smtClean="0">
                <a:solidFill>
                  <a:srgbClr val="00B0F0"/>
                </a:solidFill>
              </a:rPr>
              <a:t>vectorspace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)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가지로 나누어진다</a:t>
            </a:r>
            <a:endParaRPr lang="ko-KR" alt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566863"/>
            <a:ext cx="4143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21419"/>
          <a:stretch>
            <a:fillRect/>
          </a:stretch>
        </p:blipFill>
        <p:spPr bwMode="auto">
          <a:xfrm>
            <a:off x="72008" y="1078456"/>
            <a:ext cx="8964488" cy="4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9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0" y="1196752"/>
            <a:ext cx="9144000" cy="4900620"/>
            <a:chOff x="0" y="923925"/>
            <a:chExt cx="9144000" cy="490062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44" b="88501"/>
            <a:stretch>
              <a:fillRect/>
            </a:stretch>
          </p:blipFill>
          <p:spPr bwMode="auto">
            <a:xfrm>
              <a:off x="0" y="923925"/>
              <a:ext cx="9144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7216" b="68194"/>
            <a:stretch>
              <a:fillRect/>
            </a:stretch>
          </p:blipFill>
          <p:spPr bwMode="auto">
            <a:xfrm>
              <a:off x="0" y="1702859"/>
              <a:ext cx="9144000" cy="96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8156" b="52037"/>
            <a:stretch>
              <a:fillRect/>
            </a:stretch>
          </p:blipFill>
          <p:spPr bwMode="auto">
            <a:xfrm>
              <a:off x="0" y="2732162"/>
              <a:ext cx="914400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4501" b="31333"/>
            <a:stretch>
              <a:fillRect/>
            </a:stretch>
          </p:blipFill>
          <p:spPr bwMode="auto">
            <a:xfrm>
              <a:off x="0" y="3509392"/>
              <a:ext cx="91440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5205" b="20436"/>
            <a:stretch>
              <a:fillRect/>
            </a:stretch>
          </p:blipFill>
          <p:spPr bwMode="auto">
            <a:xfrm>
              <a:off x="0" y="4546079"/>
              <a:ext cx="914400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5012"/>
            <a:stretch>
              <a:fillRect/>
            </a:stretch>
          </p:blipFill>
          <p:spPr bwMode="auto">
            <a:xfrm>
              <a:off x="0" y="4834111"/>
              <a:ext cx="9144000" cy="99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20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3313732" cy="305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2" y="1628800"/>
            <a:ext cx="9056972" cy="418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08535" cy="30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0" y="1117104"/>
            <a:ext cx="9035480" cy="4832176"/>
            <a:chOff x="0" y="908720"/>
            <a:chExt cx="9035480" cy="4832176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69115"/>
            <a:stretch>
              <a:fillRect/>
            </a:stretch>
          </p:blipFill>
          <p:spPr bwMode="auto">
            <a:xfrm>
              <a:off x="0" y="908720"/>
              <a:ext cx="8964488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3754"/>
            <a:stretch>
              <a:fillRect/>
            </a:stretch>
          </p:blipFill>
          <p:spPr bwMode="auto">
            <a:xfrm>
              <a:off x="0" y="1844824"/>
              <a:ext cx="8964488" cy="157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그룹 22"/>
            <p:cNvGrpSpPr/>
            <p:nvPr/>
          </p:nvGrpSpPr>
          <p:grpSpPr>
            <a:xfrm>
              <a:off x="107504" y="3428999"/>
              <a:ext cx="8927976" cy="2311897"/>
              <a:chOff x="0" y="3429000"/>
              <a:chExt cx="10010776" cy="2592288"/>
            </a:xfrm>
          </p:grpSpPr>
          <p:pic>
            <p:nvPicPr>
              <p:cNvPr id="2048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102" b="88833"/>
              <a:stretch>
                <a:fillRect/>
              </a:stretch>
            </p:blipFill>
            <p:spPr bwMode="auto">
              <a:xfrm>
                <a:off x="0" y="3429000"/>
                <a:ext cx="10010776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0231" b="61640"/>
              <a:stretch>
                <a:fillRect/>
              </a:stretch>
            </p:blipFill>
            <p:spPr bwMode="auto">
              <a:xfrm>
                <a:off x="0" y="3861048"/>
                <a:ext cx="10010776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7425" b="43510"/>
              <a:stretch>
                <a:fillRect/>
              </a:stretch>
            </p:blipFill>
            <p:spPr bwMode="auto">
              <a:xfrm>
                <a:off x="0" y="4581128"/>
                <a:ext cx="10010776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5554" b="19942"/>
              <a:stretch>
                <a:fillRect/>
              </a:stretch>
            </p:blipFill>
            <p:spPr bwMode="auto">
              <a:xfrm>
                <a:off x="0" y="5013176"/>
                <a:ext cx="1001077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9122"/>
              <a:stretch>
                <a:fillRect/>
              </a:stretch>
            </p:blipFill>
            <p:spPr bwMode="auto">
              <a:xfrm>
                <a:off x="0" y="5589240"/>
                <a:ext cx="1001077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0" y="874812"/>
            <a:ext cx="9126042" cy="5297016"/>
            <a:chOff x="0" y="874812"/>
            <a:chExt cx="9126042" cy="5297016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2584"/>
            <a:stretch>
              <a:fillRect/>
            </a:stretch>
          </p:blipFill>
          <p:spPr bwMode="auto">
            <a:xfrm>
              <a:off x="0" y="874812"/>
              <a:ext cx="9126042" cy="104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4070" b="41028"/>
            <a:stretch>
              <a:fillRect/>
            </a:stretch>
          </p:blipFill>
          <p:spPr bwMode="auto">
            <a:xfrm>
              <a:off x="0" y="1988840"/>
              <a:ext cx="9126042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4989"/>
            <a:stretch>
              <a:fillRect/>
            </a:stretch>
          </p:blipFill>
          <p:spPr bwMode="auto">
            <a:xfrm>
              <a:off x="0" y="4077072"/>
              <a:ext cx="9126042" cy="2094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039019"/>
            <a:ext cx="9144000" cy="5282542"/>
            <a:chOff x="0" y="967011"/>
            <a:chExt cx="9144000" cy="5282542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67011"/>
              <a:ext cx="9144000" cy="32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2776"/>
              <a:ext cx="8209359" cy="483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716911"/>
            <a:ext cx="5400600" cy="80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77093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840"/>
            <a:ext cx="9144000" cy="302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9879" y="899195"/>
            <a:ext cx="9064178" cy="5599533"/>
            <a:chOff x="88454" y="908720"/>
            <a:chExt cx="9064178" cy="5599533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66" b="88860"/>
            <a:stretch>
              <a:fillRect/>
            </a:stretch>
          </p:blipFill>
          <p:spPr bwMode="auto">
            <a:xfrm>
              <a:off x="88454" y="908720"/>
              <a:ext cx="906417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61" t="15597" b="52096"/>
            <a:stretch>
              <a:fillRect/>
            </a:stretch>
          </p:blipFill>
          <p:spPr bwMode="auto">
            <a:xfrm>
              <a:off x="88454" y="1628800"/>
              <a:ext cx="905554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66" t="52360" b="26473"/>
            <a:stretch>
              <a:fillRect/>
            </a:stretch>
          </p:blipFill>
          <p:spPr bwMode="auto">
            <a:xfrm>
              <a:off x="88454" y="3717032"/>
              <a:ext cx="9064178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66" t="79097"/>
            <a:stretch>
              <a:fillRect/>
            </a:stretch>
          </p:blipFill>
          <p:spPr bwMode="auto">
            <a:xfrm>
              <a:off x="88454" y="5157192"/>
              <a:ext cx="9064178" cy="135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0" y="1232525"/>
            <a:ext cx="9144000" cy="4716755"/>
            <a:chOff x="0" y="980728"/>
            <a:chExt cx="9144000" cy="471675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75330"/>
            <a:stretch>
              <a:fillRect/>
            </a:stretch>
          </p:blipFill>
          <p:spPr bwMode="auto">
            <a:xfrm>
              <a:off x="0" y="980728"/>
              <a:ext cx="9144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84129"/>
            <a:stretch>
              <a:fillRect/>
            </a:stretch>
          </p:blipFill>
          <p:spPr bwMode="auto">
            <a:xfrm>
              <a:off x="0" y="3789040"/>
              <a:ext cx="91440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2894" b="58883"/>
            <a:stretch>
              <a:fillRect/>
            </a:stretch>
          </p:blipFill>
          <p:spPr bwMode="auto">
            <a:xfrm>
              <a:off x="0" y="2060848"/>
              <a:ext cx="91440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7696" b="42436"/>
            <a:stretch>
              <a:fillRect/>
            </a:stretch>
          </p:blipFill>
          <p:spPr bwMode="auto">
            <a:xfrm>
              <a:off x="0" y="2348880"/>
              <a:ext cx="91440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5788" b="17765"/>
            <a:stretch>
              <a:fillRect/>
            </a:stretch>
          </p:blipFill>
          <p:spPr bwMode="auto">
            <a:xfrm>
              <a:off x="0" y="2780928"/>
              <a:ext cx="914400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0458"/>
            <a:stretch>
              <a:fillRect/>
            </a:stretch>
          </p:blipFill>
          <p:spPr bwMode="auto">
            <a:xfrm>
              <a:off x="0" y="3501008"/>
              <a:ext cx="9144000" cy="41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1743"/>
            <a:stretch>
              <a:fillRect/>
            </a:stretch>
          </p:blipFill>
          <p:spPr bwMode="auto">
            <a:xfrm>
              <a:off x="0" y="4149080"/>
              <a:ext cx="9144000" cy="1548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4441"/>
            <a:ext cx="9144000" cy="52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-23130" y="1070265"/>
            <a:ext cx="9167130" cy="5095039"/>
            <a:chOff x="-23130" y="1052736"/>
            <a:chExt cx="9167130" cy="5095039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3130" y="1052736"/>
              <a:ext cx="9167130" cy="280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05064"/>
              <a:ext cx="9144000" cy="214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b="19604"/>
          <a:stretch>
            <a:fillRect/>
          </a:stretch>
        </p:blipFill>
        <p:spPr bwMode="auto">
          <a:xfrm>
            <a:off x="0" y="1052736"/>
            <a:ext cx="91439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459228"/>
            <a:ext cx="9144000" cy="3985996"/>
            <a:chOff x="0" y="980727"/>
            <a:chExt cx="9144000" cy="3985996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7"/>
              <a:ext cx="9144000" cy="254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645024"/>
              <a:ext cx="9144000" cy="132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57842"/>
          <a:stretch>
            <a:fillRect/>
          </a:stretch>
        </p:blipFill>
        <p:spPr bwMode="auto">
          <a:xfrm>
            <a:off x="0" y="908720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44266" r="3926"/>
          <a:stretch>
            <a:fillRect/>
          </a:stretch>
        </p:blipFill>
        <p:spPr bwMode="auto">
          <a:xfrm>
            <a:off x="2411760" y="3688566"/>
            <a:ext cx="4896544" cy="28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604448" cy="414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19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551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412776"/>
            <a:ext cx="9144000" cy="4434407"/>
            <a:chOff x="0" y="1412776"/>
            <a:chExt cx="9144000" cy="4434407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2776"/>
              <a:ext cx="9144000" cy="359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5144272"/>
              <a:ext cx="6264696" cy="702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846"/>
            <a:ext cx="9144000" cy="523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7023" cy="543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8572"/>
            <a:ext cx="9144000" cy="42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0812"/>
            <a:ext cx="9144000" cy="418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628800"/>
            <a:ext cx="8748464" cy="41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3999" cy="540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생성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기저</a:t>
              </a:r>
              <a:r>
                <a:rPr lang="en-US" altLang="ko-KR" sz="24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차원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874812"/>
            <a:ext cx="9115273" cy="56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107504" y="116632"/>
            <a:ext cx="8928992" cy="6264696"/>
            <a:chOff x="179511" y="908720"/>
            <a:chExt cx="8818885" cy="626469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179511" y="908720"/>
              <a:ext cx="8817839" cy="792088"/>
            </a:xfrm>
            <a:prstGeom prst="round2Same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180557" y="1556792"/>
              <a:ext cx="8817839" cy="5616624"/>
            </a:xfrm>
            <a:prstGeom prst="round2SameRect">
              <a:avLst>
                <a:gd name="adj1" fmla="val 3213"/>
                <a:gd name="adj2" fmla="val 44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7463" y="972017"/>
              <a:ext cx="4333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</a:rPr>
                <a:t>벡터공간의 </a:t>
              </a:r>
              <a:r>
                <a:rPr lang="ko-KR" altLang="en-US" sz="2800" b="1" dirty="0" err="1" smtClean="0">
                  <a:solidFill>
                    <a:schemeClr val="bg1"/>
                  </a:solidFill>
                </a:rPr>
                <a:t>생활속의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 응용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581146"/>
            <a:ext cx="8568952" cy="380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벡터공간은 공학 등에서의 기하학적 모델링에 매우 중요한 역할을 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컴퓨터 그래픽스에 응용된다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en-US" altLang="ko-KR" sz="2000" dirty="0" smtClean="0"/>
              <a:t> CAD(</a:t>
            </a:r>
            <a:r>
              <a:rPr lang="ko-KR" altLang="en-US" sz="2000" dirty="0" smtClean="0"/>
              <a:t>컴퓨터를 이용한 설계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널리 응용된다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정교한 기계의 제조에 벡터공간의 개념이 응용된다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물리학의 탐구와 구조역학에 많이 활용된다</a:t>
            </a:r>
            <a:r>
              <a:rPr lang="en-US" altLang="ko-KR" sz="2000" dirty="0" smtClean="0"/>
              <a:t>.</a:t>
            </a:r>
            <a:endParaRPr lang="ko-KR" altLang="en-US" sz="2000" spc="-150" dirty="0"/>
          </a:p>
        </p:txBody>
      </p: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524328" cy="352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509120"/>
            <a:ext cx="3744416" cy="16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280"/>
            <a:ext cx="9144000" cy="440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14403"/>
            <a:ext cx="9144000" cy="25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6.1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벡터공간과 선형독립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868144" y="6525344"/>
              <a:ext cx="241863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CHAPTER6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백터공간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115616" y="908720"/>
            <a:ext cx="7632848" cy="5550963"/>
            <a:chOff x="1115616" y="908720"/>
            <a:chExt cx="7632848" cy="555096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908720"/>
              <a:ext cx="7272808" cy="70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628800"/>
              <a:ext cx="6696744" cy="4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620</Words>
  <Application>Microsoft Office PowerPoint</Application>
  <PresentationFormat>화면 슬라이드 쇼(4:3)</PresentationFormat>
  <Paragraphs>311</Paragraphs>
  <Slides>58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4" baseType="lpstr">
      <vt:lpstr>굴림</vt:lpstr>
      <vt:lpstr>Arial</vt:lpstr>
      <vt:lpstr>맑은 고딕</vt:lpstr>
      <vt:lpstr>나눔고딕 Bold</vt:lpstr>
      <vt:lpstr>Wingdings</vt:lpstr>
      <vt:lpstr>Office 테마</vt:lpstr>
      <vt:lpstr>벡터공간</vt:lpstr>
      <vt:lpstr>벡터공간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KMB</cp:lastModifiedBy>
  <cp:revision>173</cp:revision>
  <dcterms:created xsi:type="dcterms:W3CDTF">2013-01-10T07:18:47Z</dcterms:created>
  <dcterms:modified xsi:type="dcterms:W3CDTF">2013-01-28T05:27:19Z</dcterms:modified>
</cp:coreProperties>
</file>