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4"/>
  </p:notesMasterIdLst>
  <p:sldIdLst>
    <p:sldId id="260" r:id="rId2"/>
    <p:sldId id="318" r:id="rId3"/>
    <p:sldId id="342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52" r:id="rId25"/>
    <p:sldId id="453" r:id="rId26"/>
    <p:sldId id="454" r:id="rId27"/>
    <p:sldId id="455" r:id="rId28"/>
    <p:sldId id="472" r:id="rId29"/>
    <p:sldId id="473" r:id="rId30"/>
    <p:sldId id="474" r:id="rId31"/>
    <p:sldId id="475" r:id="rId32"/>
    <p:sldId id="476" r:id="rId33"/>
    <p:sldId id="477" r:id="rId34"/>
    <p:sldId id="478" r:id="rId35"/>
    <p:sldId id="479" r:id="rId36"/>
    <p:sldId id="480" r:id="rId37"/>
    <p:sldId id="481" r:id="rId38"/>
    <p:sldId id="482" r:id="rId39"/>
    <p:sldId id="483" r:id="rId40"/>
    <p:sldId id="484" r:id="rId41"/>
    <p:sldId id="485" r:id="rId42"/>
    <p:sldId id="471" r:id="rId43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45"/>
      <p:bold r:id="rId46"/>
    </p:embeddedFont>
    <p:embeddedFont>
      <p:font typeface="나눔고딕 Bold" panose="020B0600000101010101" charset="-127"/>
      <p:regular r:id="rId4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00"/>
    <a:srgbClr val="541C00"/>
    <a:srgbClr val="CC9900"/>
    <a:srgbClr val="969696"/>
    <a:srgbClr val="008000"/>
    <a:srgbClr val="FF3300"/>
    <a:srgbClr val="FF6600"/>
    <a:srgbClr val="ADADAD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7" autoAdjust="0"/>
    <p:restoredTop sz="94660"/>
  </p:normalViewPr>
  <p:slideViewPr>
    <p:cSldViewPr>
      <p:cViewPr varScale="1">
        <p:scale>
          <a:sx n="109" d="100"/>
          <a:sy n="109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355BB-21C3-4058-84B2-F9142307C77B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3ED6-F704-493E-B0CD-E4C630B84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3ED6-F704-493E-B0CD-E4C630B84DB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3ED6-F704-493E-B0CD-E4C630B84DB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5881"/>
          <a:stretch>
            <a:fillRect/>
          </a:stretch>
        </p:blipFill>
        <p:spPr bwMode="auto">
          <a:xfrm>
            <a:off x="1724914" y="225287"/>
            <a:ext cx="7419086" cy="644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758006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spc="-150" dirty="0" smtClean="0">
                <a:solidFill>
                  <a:schemeClr val="bg1"/>
                </a:solidFill>
              </a:rPr>
              <a:t>벡터</a:t>
            </a:r>
            <a:endParaRPr lang="ko-KR" altLang="en-US" sz="4800" b="1" spc="-150" dirty="0">
              <a:solidFill>
                <a:schemeClr val="bg1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928826" y="1988840"/>
            <a:ext cx="7215206" cy="4429156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2643174" y="1714488"/>
            <a:ext cx="1214445" cy="601498"/>
            <a:chOff x="2285984" y="3302573"/>
            <a:chExt cx="861137" cy="426509"/>
          </a:xfrm>
        </p:grpSpPr>
        <p:sp>
          <p:nvSpPr>
            <p:cNvPr id="9" name="타원 8"/>
            <p:cNvSpPr/>
            <p:nvPr/>
          </p:nvSpPr>
          <p:spPr>
            <a:xfrm>
              <a:off x="2285984" y="3302573"/>
              <a:ext cx="426509" cy="426509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n-ea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2720612" y="3302573"/>
              <a:ext cx="426509" cy="426509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n-e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04282" y="3319943"/>
              <a:ext cx="773696" cy="350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개  요</a:t>
              </a:r>
              <a:endParaRPr lang="ko-KR" altLang="en-US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0769" y="413073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고딕 Bold" pitchFamily="50" charset="-127"/>
                <a:ea typeface="나눔고딕 Bold" pitchFamily="50" charset="-127"/>
              </a:rPr>
              <a:t>05</a:t>
            </a:r>
            <a:endParaRPr lang="ko-KR" altLang="en-US" sz="6000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12" y="1322436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pc="600" dirty="0" smtClean="0"/>
              <a:t>CHAPTER</a:t>
            </a:r>
            <a:endParaRPr lang="ko-KR" altLang="en-US" sz="1200" b="1" spc="6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955724" y="4061320"/>
            <a:ext cx="4681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spc="-15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LINEAR  ALGEBRA</a:t>
            </a:r>
            <a:endParaRPr lang="ko-KR" altLang="en-US" sz="4400" spc="-150" dirty="0">
              <a:solidFill>
                <a:schemeClr val="accent1">
                  <a:lumMod val="40000"/>
                  <a:lumOff val="60000"/>
                </a:schemeClr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2492896"/>
            <a:ext cx="6929454" cy="377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dirty="0" smtClean="0"/>
              <a:t> 벡터와 관련된 전반적인 논제들을 학습함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dirty="0" smtClean="0"/>
              <a:t> 벡터의 기본 개념을 정의하고 그 표현법에 대해 고찰함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dirty="0" smtClean="0"/>
              <a:t> 평면상에서 벡터의 기하학적 표현과 더불어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</a:t>
            </a:r>
            <a:r>
              <a:rPr lang="ko-KR" altLang="en-US" dirty="0" smtClean="0"/>
              <a:t> 벡터의 크기를 정의함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dirty="0" smtClean="0"/>
              <a:t> 단위벡터와 단위좌표벡터에 대해서도 살펴봄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dirty="0" smtClean="0"/>
              <a:t> </a:t>
            </a:r>
            <a:r>
              <a:rPr lang="ko-KR" altLang="en-US" spc="-150" dirty="0" smtClean="0"/>
              <a:t>벡터 연산에서 벡터의 </a:t>
            </a:r>
            <a:r>
              <a:rPr lang="ko-KR" altLang="en-US" spc="-150" dirty="0" err="1" smtClean="0"/>
              <a:t>합과차</a:t>
            </a:r>
            <a:r>
              <a:rPr lang="en-US" altLang="ko-KR" spc="-150" dirty="0" smtClean="0"/>
              <a:t>, </a:t>
            </a:r>
            <a:r>
              <a:rPr lang="ko-KR" altLang="en-US" spc="-150" dirty="0" smtClean="0"/>
              <a:t>그리고 스칼라 곱의 계산법과</a:t>
            </a:r>
            <a:r>
              <a:rPr lang="en-US" altLang="ko-KR" spc="-150" dirty="0" smtClean="0"/>
              <a:t/>
            </a:r>
            <a:br>
              <a:rPr lang="en-US" altLang="ko-KR" spc="-150" dirty="0" smtClean="0"/>
            </a:br>
            <a:r>
              <a:rPr lang="en-US" altLang="ko-KR" spc="-150" dirty="0" smtClean="0"/>
              <a:t>   </a:t>
            </a:r>
            <a:r>
              <a:rPr lang="ko-KR" altLang="en-US" dirty="0" smtClean="0"/>
              <a:t> 그것이 가지는 기하학적 의미를 고찰함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dirty="0" smtClean="0"/>
              <a:t> </a:t>
            </a:r>
            <a:r>
              <a:rPr lang="ko-KR" altLang="en-US" spc="-180" dirty="0" smtClean="0"/>
              <a:t>교환법칙</a:t>
            </a:r>
            <a:r>
              <a:rPr lang="en-US" altLang="ko-KR" spc="-180" dirty="0" smtClean="0"/>
              <a:t>, </a:t>
            </a:r>
            <a:r>
              <a:rPr lang="ko-KR" altLang="en-US" spc="-180" dirty="0" smtClean="0"/>
              <a:t>결합법칙</a:t>
            </a:r>
            <a:r>
              <a:rPr lang="en-US" altLang="ko-KR" spc="-180" dirty="0" smtClean="0"/>
              <a:t>, </a:t>
            </a:r>
            <a:r>
              <a:rPr lang="ko-KR" altLang="en-US" spc="-180" dirty="0" err="1" smtClean="0"/>
              <a:t>항등원의</a:t>
            </a:r>
            <a:r>
              <a:rPr lang="ko-KR" altLang="en-US" spc="-180" dirty="0" smtClean="0"/>
              <a:t> 존재 등 벡터의 성질들을 고찰함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en-US" altLang="ko-KR" spc="-150" dirty="0" smtClean="0"/>
              <a:t>MATLAB</a:t>
            </a:r>
            <a:r>
              <a:rPr lang="ko-KR" altLang="en-US" spc="-150" dirty="0" smtClean="0"/>
              <a:t>에 의해 편리하게 벡터 연산을 하는 방법을 살펴봄</a:t>
            </a:r>
            <a:endParaRPr lang="ko-KR" altLang="en-US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748464" cy="18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b="82230"/>
          <a:stretch>
            <a:fillRect/>
          </a:stretch>
        </p:blipFill>
        <p:spPr bwMode="auto">
          <a:xfrm>
            <a:off x="2051720" y="2708920"/>
            <a:ext cx="69469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 t="26656"/>
          <a:stretch>
            <a:fillRect/>
          </a:stretch>
        </p:blipFill>
        <p:spPr bwMode="auto">
          <a:xfrm>
            <a:off x="2411760" y="3481319"/>
            <a:ext cx="6315422" cy="297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315" y="1916833"/>
            <a:ext cx="6874585" cy="335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2912"/>
            <a:ext cx="9144000" cy="556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1124744"/>
            <a:ext cx="8532440" cy="5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t="646" b="6138"/>
          <a:stretch>
            <a:fillRect/>
          </a:stretch>
        </p:blipFill>
        <p:spPr bwMode="auto">
          <a:xfrm>
            <a:off x="144016" y="857250"/>
            <a:ext cx="8604448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t="4562"/>
          <a:stretch>
            <a:fillRect/>
          </a:stretch>
        </p:blipFill>
        <p:spPr bwMode="auto">
          <a:xfrm>
            <a:off x="2483768" y="3933056"/>
            <a:ext cx="3744416" cy="251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b="4110"/>
          <a:stretch>
            <a:fillRect/>
          </a:stretch>
        </p:blipFill>
        <p:spPr bwMode="auto">
          <a:xfrm>
            <a:off x="0" y="908720"/>
            <a:ext cx="9144000" cy="553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3810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36480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664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6414" y="4546397"/>
            <a:ext cx="3103738" cy="176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12776"/>
            <a:ext cx="9144000" cy="420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72816"/>
            <a:ext cx="9143999" cy="34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5881"/>
          <a:stretch>
            <a:fillRect/>
          </a:stretch>
        </p:blipFill>
        <p:spPr bwMode="auto">
          <a:xfrm>
            <a:off x="1724914" y="225287"/>
            <a:ext cx="7419086" cy="644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758006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spc="-150" dirty="0" smtClean="0">
                <a:solidFill>
                  <a:schemeClr val="bg1"/>
                </a:solidFill>
              </a:rPr>
              <a:t>벡터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769" y="413073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고딕 Bold" pitchFamily="50" charset="-127"/>
                <a:ea typeface="나눔고딕 Bold" pitchFamily="50" charset="-127"/>
              </a:rPr>
              <a:t>05</a:t>
            </a:r>
            <a:endParaRPr lang="ko-KR" altLang="en-US" sz="6000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12" y="1322436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pc="600" dirty="0" smtClean="0"/>
              <a:t>CHAPTER</a:t>
            </a:r>
            <a:endParaRPr lang="ko-KR" altLang="en-US" sz="1200" b="1" spc="6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955724" y="4061320"/>
            <a:ext cx="4681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spc="-15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LINEAR  ALGEBRA</a:t>
            </a:r>
            <a:endParaRPr lang="ko-KR" altLang="en-US" sz="4400" spc="-150" dirty="0">
              <a:solidFill>
                <a:schemeClr val="accent1">
                  <a:lumMod val="40000"/>
                  <a:lumOff val="60000"/>
                </a:schemeClr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928794" y="2000240"/>
            <a:ext cx="7215206" cy="4429156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195736" y="2564905"/>
            <a:ext cx="669674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5.1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벡터의 개념과 표현</a:t>
            </a:r>
          </a:p>
          <a:p>
            <a:pPr lvl="1">
              <a:lnSpc>
                <a:spcPct val="12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5.1.1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벡터의 개념과 표기법</a:t>
            </a:r>
          </a:p>
          <a:p>
            <a:pPr lvl="1">
              <a:lnSpc>
                <a:spcPct val="12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5.1.2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평면상의 벡터</a:t>
            </a:r>
          </a:p>
          <a:p>
            <a:pPr lvl="1">
              <a:lnSpc>
                <a:spcPct val="12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5.1.3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벡터의 크기와 기하학적 표현</a:t>
            </a:r>
          </a:p>
          <a:p>
            <a:pPr lvl="1">
              <a:lnSpc>
                <a:spcPct val="12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5.1.4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단위벡터와 단위좌표벡터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20000"/>
              </a:lnSpc>
            </a:pPr>
            <a:endParaRPr lang="ko-KR" altLang="en-US" sz="8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5.2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벡터의 연산</a:t>
            </a:r>
          </a:p>
          <a:p>
            <a:pPr lvl="1">
              <a:lnSpc>
                <a:spcPct val="12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5.2.1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벡터의 합과 차</a:t>
            </a:r>
          </a:p>
          <a:p>
            <a:pPr lvl="1">
              <a:lnSpc>
                <a:spcPct val="12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5.2.2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벡터의 스칼라 곱</a:t>
            </a:r>
          </a:p>
          <a:p>
            <a:pPr lvl="1">
              <a:lnSpc>
                <a:spcPct val="12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5.2.3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벡터의 성질</a:t>
            </a:r>
          </a:p>
          <a:p>
            <a:pPr lvl="1">
              <a:lnSpc>
                <a:spcPct val="12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5.2.4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벡터의 응용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20000"/>
              </a:lnSpc>
            </a:pPr>
            <a:endParaRPr lang="ko-KR" altLang="en-US" sz="8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5.3 MATLAB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에 의한 연산</a:t>
            </a:r>
            <a:endParaRPr lang="ko-KR" altLang="en-US" sz="1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428860" y="1785926"/>
            <a:ext cx="3286148" cy="50006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pc="600" dirty="0" smtClean="0">
                <a:solidFill>
                  <a:schemeClr val="tx1"/>
                </a:solidFill>
              </a:rPr>
              <a:t>CONTENTS</a:t>
            </a:r>
            <a:endParaRPr lang="ko-KR" altLang="en-US" sz="2400" b="1" spc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046478"/>
            <a:ext cx="8309433" cy="533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685925"/>
            <a:ext cx="75819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1572041"/>
            <a:ext cx="9144000" cy="3513143"/>
            <a:chOff x="0" y="1052736"/>
            <a:chExt cx="9144000" cy="3513143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52736"/>
              <a:ext cx="91440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4260" y="3376786"/>
              <a:ext cx="6034204" cy="1189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1370092"/>
            <a:ext cx="705372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b="1" dirty="0" smtClean="0"/>
              <a:t> R</a:t>
            </a:r>
            <a:r>
              <a:rPr lang="en-US" altLang="ko-KR" b="1" baseline="30000" dirty="0" smtClean="0"/>
              <a:t>2</a:t>
            </a:r>
            <a:r>
              <a:rPr lang="ko-KR" altLang="en-US" b="1" dirty="0" smtClean="0"/>
              <a:t>상에는 다른 벡터들을 편리하게 나타낼 수 있는 두 개의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   </a:t>
            </a:r>
            <a:r>
              <a:rPr lang="ko-KR" altLang="en-US" b="1" dirty="0" smtClean="0"/>
              <a:t>특별한 벡터인 </a:t>
            </a:r>
            <a:r>
              <a:rPr lang="ko-KR" altLang="en-US" b="1" dirty="0" smtClean="0">
                <a:solidFill>
                  <a:srgbClr val="00B0F0"/>
                </a:solidFill>
              </a:rPr>
              <a:t>단위좌표벡터</a:t>
            </a:r>
            <a:r>
              <a:rPr lang="en-US" altLang="ko-KR" b="1" dirty="0" smtClean="0">
                <a:solidFill>
                  <a:srgbClr val="00B0F0"/>
                </a:solidFill>
              </a:rPr>
              <a:t>(Unit coordinate vector)</a:t>
            </a:r>
            <a:r>
              <a:rPr lang="ko-KR" altLang="en-US" b="1" dirty="0" smtClean="0"/>
              <a:t>가 있다</a:t>
            </a:r>
            <a:endParaRPr lang="en-US" altLang="ko-KR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b="1" dirty="0" smtClean="0"/>
              <a:t> 두 벡터 </a:t>
            </a:r>
            <a:r>
              <a:rPr lang="en-US" altLang="ko-KR" b="1" dirty="0" err="1" smtClean="0"/>
              <a:t>i</a:t>
            </a:r>
            <a:r>
              <a:rPr lang="ko-KR" altLang="en-US" b="1" dirty="0" smtClean="0"/>
              <a:t>와 </a:t>
            </a:r>
            <a:r>
              <a:rPr lang="en-US" altLang="ko-KR" b="1" dirty="0" smtClean="0"/>
              <a:t>j</a:t>
            </a:r>
            <a:r>
              <a:rPr lang="ko-KR" altLang="en-US" b="1" dirty="0" smtClean="0"/>
              <a:t>를 벡터공간 </a:t>
            </a:r>
            <a:r>
              <a:rPr lang="en-US" altLang="ko-KR" b="1" dirty="0" smtClean="0"/>
              <a:t>R</a:t>
            </a:r>
            <a:r>
              <a:rPr lang="en-US" altLang="ko-KR" b="1" baseline="30000" dirty="0" smtClean="0"/>
              <a:t>2</a:t>
            </a:r>
            <a:r>
              <a:rPr lang="ko-KR" altLang="en-US" b="1" dirty="0" smtClean="0"/>
              <a:t>의 </a:t>
            </a:r>
            <a:r>
              <a:rPr lang="ko-KR" altLang="en-US" b="1" dirty="0" smtClean="0">
                <a:solidFill>
                  <a:srgbClr val="00B0F0"/>
                </a:solidFill>
              </a:rPr>
              <a:t>기저벡터</a:t>
            </a:r>
            <a:r>
              <a:rPr lang="en-US" altLang="ko-KR" b="1" dirty="0" smtClean="0">
                <a:solidFill>
                  <a:srgbClr val="00B0F0"/>
                </a:solidFill>
              </a:rPr>
              <a:t>(basis vector)</a:t>
            </a:r>
            <a:r>
              <a:rPr lang="ko-KR" altLang="en-US" b="1" dirty="0" smtClean="0"/>
              <a:t>라고 한다</a:t>
            </a:r>
            <a:endParaRPr lang="ko-KR" altLang="en-US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96952"/>
            <a:ext cx="7056784" cy="287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604448" cy="324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036496" cy="273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964488" cy="224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7420" y="3140968"/>
            <a:ext cx="3004740" cy="310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연산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201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3717032"/>
            <a:ext cx="3707904" cy="237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212976"/>
            <a:ext cx="5292032" cy="297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연산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t="1188" b="6518"/>
          <a:stretch>
            <a:fillRect/>
          </a:stretch>
        </p:blipFill>
        <p:spPr bwMode="auto">
          <a:xfrm>
            <a:off x="144016" y="908720"/>
            <a:ext cx="8604448" cy="298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933056"/>
            <a:ext cx="3451076" cy="258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연산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b="45711"/>
          <a:stretch>
            <a:fillRect/>
          </a:stretch>
        </p:blipFill>
        <p:spPr bwMode="auto">
          <a:xfrm>
            <a:off x="-1" y="1371228"/>
            <a:ext cx="9098668" cy="371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702" y="1004535"/>
            <a:ext cx="7896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b="1" dirty="0" smtClean="0"/>
              <a:t> 압력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속력</a:t>
            </a:r>
            <a:r>
              <a:rPr lang="en-US" altLang="ko-KR" b="1" dirty="0" smtClean="0"/>
              <a:t>(speed), </a:t>
            </a:r>
            <a:r>
              <a:rPr lang="ko-KR" altLang="en-US" b="1" dirty="0" smtClean="0"/>
              <a:t>물체의 질량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전자의 전하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물의 비열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저항기의 저항</a:t>
            </a:r>
            <a:r>
              <a:rPr lang="en-US" altLang="ko-KR" b="1" dirty="0" smtClean="0"/>
              <a:t>,</a:t>
            </a:r>
            <a:br>
              <a:rPr lang="en-US" altLang="ko-KR" b="1" dirty="0" smtClean="0"/>
            </a:br>
            <a:r>
              <a:rPr lang="en-US" altLang="ko-KR" b="1" dirty="0" smtClean="0"/>
              <a:t>   </a:t>
            </a:r>
            <a:r>
              <a:rPr lang="ko-KR" altLang="en-US" b="1" dirty="0" smtClean="0"/>
              <a:t>원의 지름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삼각형의 면적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육면체의 체적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부피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등과 같은 물리적 양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   (quantity)</a:t>
            </a:r>
            <a:r>
              <a:rPr lang="ko-KR" altLang="en-US" b="1" dirty="0" smtClean="0"/>
              <a:t>은 주어진 양의 크기</a:t>
            </a:r>
            <a:r>
              <a:rPr lang="en-US" altLang="ko-KR" b="1" dirty="0" smtClean="0"/>
              <a:t>(magnitude)</a:t>
            </a:r>
            <a:r>
              <a:rPr lang="ko-KR" altLang="en-US" b="1" dirty="0" smtClean="0"/>
              <a:t>인 실수로 표시할 수 있다</a:t>
            </a:r>
            <a:r>
              <a:rPr lang="en-US" altLang="ko-KR" b="1" dirty="0" smtClean="0"/>
              <a:t>.</a:t>
            </a:r>
            <a:br>
              <a:rPr lang="en-US" altLang="ko-KR" b="1" dirty="0" smtClean="0"/>
            </a:br>
            <a:r>
              <a:rPr lang="en-US" altLang="ko-KR" b="1" dirty="0" smtClean="0"/>
              <a:t>   </a:t>
            </a:r>
            <a:r>
              <a:rPr lang="ko-KR" altLang="en-US" b="1" dirty="0" smtClean="0"/>
              <a:t>이때 실수 값을 </a:t>
            </a:r>
            <a:r>
              <a:rPr lang="ko-KR" altLang="en-US" b="1" dirty="0" smtClean="0">
                <a:solidFill>
                  <a:srgbClr val="00B0F0"/>
                </a:solidFill>
              </a:rPr>
              <a:t>스칼라</a:t>
            </a:r>
            <a:r>
              <a:rPr lang="en-US" altLang="ko-KR" b="1" dirty="0" smtClean="0">
                <a:solidFill>
                  <a:srgbClr val="00B0F0"/>
                </a:solidFill>
              </a:rPr>
              <a:t>(scalar)</a:t>
            </a:r>
            <a:r>
              <a:rPr lang="ko-KR" altLang="en-US" b="1" dirty="0" smtClean="0"/>
              <a:t>라고 한다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5536" y="2276872"/>
            <a:ext cx="8637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b="1" dirty="0" smtClean="0"/>
              <a:t> 단 하나의 수만으로는 나타낼 수 없는 또 다른 물리적 및 기하학적 양도 있는데</a:t>
            </a:r>
            <a:r>
              <a:rPr lang="en-US" altLang="ko-KR" b="1" dirty="0" smtClean="0"/>
              <a:t>,</a:t>
            </a:r>
            <a:br>
              <a:rPr lang="en-US" altLang="ko-KR" b="1" dirty="0" smtClean="0"/>
            </a:br>
            <a:r>
              <a:rPr lang="en-US" altLang="ko-KR" b="1" dirty="0" smtClean="0"/>
              <a:t>   </a:t>
            </a:r>
            <a:r>
              <a:rPr lang="ko-KR" altLang="en-US" b="1" dirty="0" smtClean="0"/>
              <a:t>속도</a:t>
            </a:r>
            <a:r>
              <a:rPr lang="en-US" altLang="ko-KR" b="1" dirty="0" smtClean="0"/>
              <a:t>(velocity), </a:t>
            </a:r>
            <a:r>
              <a:rPr lang="ko-KR" altLang="en-US" b="1" dirty="0" smtClean="0"/>
              <a:t>힘</a:t>
            </a:r>
            <a:r>
              <a:rPr lang="en-US" altLang="ko-KR" b="1" dirty="0" smtClean="0"/>
              <a:t>(force) </a:t>
            </a:r>
            <a:r>
              <a:rPr lang="ko-KR" altLang="en-US" b="1" dirty="0" smtClean="0"/>
              <a:t>그리고 가속도</a:t>
            </a:r>
            <a:r>
              <a:rPr lang="en-US" altLang="ko-KR" b="1" dirty="0" smtClean="0"/>
              <a:t>(acceleration) </a:t>
            </a:r>
            <a:r>
              <a:rPr lang="ko-KR" altLang="en-US" b="1" dirty="0" smtClean="0"/>
              <a:t>등은 그들의 크기뿐만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  </a:t>
            </a:r>
            <a:r>
              <a:rPr lang="ko-KR" altLang="en-US" b="1" dirty="0" smtClean="0"/>
              <a:t> 아니라 방향까지도 포함한다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이러한 것들을 </a:t>
            </a:r>
            <a:r>
              <a:rPr lang="ko-KR" altLang="en-US" b="1" dirty="0" smtClean="0">
                <a:solidFill>
                  <a:srgbClr val="00B0F0"/>
                </a:solidFill>
              </a:rPr>
              <a:t>벡터</a:t>
            </a:r>
            <a:r>
              <a:rPr lang="en-US" altLang="ko-KR" b="1" dirty="0" smtClean="0">
                <a:solidFill>
                  <a:srgbClr val="00B0F0"/>
                </a:solidFill>
              </a:rPr>
              <a:t>(vector)</a:t>
            </a:r>
            <a:r>
              <a:rPr lang="ko-KR" altLang="en-US" b="1" dirty="0" smtClean="0"/>
              <a:t>라고 한다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56992"/>
            <a:ext cx="3744416" cy="290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487" y="4077072"/>
            <a:ext cx="26384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연산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4838104" cy="311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725144"/>
            <a:ext cx="3456384" cy="102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연산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208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2666" y="3318892"/>
            <a:ext cx="2919294" cy="279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77072"/>
            <a:ext cx="3526776" cy="194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연산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4"/>
            <a:ext cx="9143999" cy="371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연산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7433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08920"/>
            <a:ext cx="4536504" cy="178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연산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t="1233" b="7732"/>
          <a:stretch>
            <a:fillRect/>
          </a:stretch>
        </p:blipFill>
        <p:spPr bwMode="auto">
          <a:xfrm>
            <a:off x="216024" y="876300"/>
            <a:ext cx="8748464" cy="292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405" y="4767307"/>
            <a:ext cx="2696507" cy="165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8151" y="3830910"/>
            <a:ext cx="3726217" cy="262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연산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r="7371"/>
          <a:stretch>
            <a:fillRect/>
          </a:stretch>
        </p:blipFill>
        <p:spPr bwMode="auto">
          <a:xfrm>
            <a:off x="1797634" y="980728"/>
            <a:ext cx="7238862" cy="336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r="8845"/>
          <a:stretch>
            <a:fillRect/>
          </a:stretch>
        </p:blipFill>
        <p:spPr bwMode="auto">
          <a:xfrm>
            <a:off x="144016" y="2420888"/>
            <a:ext cx="320384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연산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65089"/>
            <a:ext cx="9144000" cy="467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연산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8321749" cy="330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연산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b="57697"/>
          <a:stretch>
            <a:fillRect/>
          </a:stretch>
        </p:blipFill>
        <p:spPr bwMode="auto">
          <a:xfrm>
            <a:off x="179512" y="1196752"/>
            <a:ext cx="87484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연산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t="42303" b="2266"/>
          <a:stretch>
            <a:fillRect/>
          </a:stretch>
        </p:blipFill>
        <p:spPr bwMode="auto">
          <a:xfrm>
            <a:off x="179512" y="980728"/>
            <a:ext cx="874846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8169" y="1386642"/>
            <a:ext cx="65870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b="1" dirty="0" smtClean="0"/>
              <a:t> 화살표의 시작점인 </a:t>
            </a:r>
            <a:r>
              <a:rPr lang="en-US" altLang="ko-KR" b="1" dirty="0" smtClean="0"/>
              <a:t>P</a:t>
            </a:r>
            <a:r>
              <a:rPr lang="ko-KR" altLang="en-US" b="1" dirty="0" smtClean="0"/>
              <a:t>를 </a:t>
            </a:r>
            <a:r>
              <a:rPr lang="ko-KR" altLang="en-US" b="1" dirty="0" smtClean="0">
                <a:solidFill>
                  <a:srgbClr val="00B0F0"/>
                </a:solidFill>
              </a:rPr>
              <a:t>시점</a:t>
            </a:r>
            <a:r>
              <a:rPr lang="en-US" altLang="ko-KR" b="1" dirty="0" smtClean="0">
                <a:solidFill>
                  <a:srgbClr val="00B0F0"/>
                </a:solidFill>
              </a:rPr>
              <a:t>(initial point, tail)</a:t>
            </a:r>
            <a:r>
              <a:rPr lang="ko-KR" altLang="en-US" b="1" dirty="0" smtClean="0"/>
              <a:t>이라고 하고</a:t>
            </a:r>
            <a:r>
              <a:rPr lang="en-US" altLang="ko-KR" b="1" dirty="0" smtClean="0"/>
              <a:t>,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b="1" dirty="0" smtClean="0"/>
              <a:t> 끝나는 점인 </a:t>
            </a:r>
            <a:r>
              <a:rPr lang="en-US" altLang="ko-KR" b="1" dirty="0" smtClean="0"/>
              <a:t>Q</a:t>
            </a:r>
            <a:r>
              <a:rPr lang="ko-KR" altLang="en-US" b="1" dirty="0" smtClean="0"/>
              <a:t>를 </a:t>
            </a:r>
            <a:r>
              <a:rPr lang="ko-KR" altLang="en-US" b="1" dirty="0" smtClean="0">
                <a:solidFill>
                  <a:srgbClr val="00B0F0"/>
                </a:solidFill>
              </a:rPr>
              <a:t>종점</a:t>
            </a:r>
            <a:r>
              <a:rPr lang="en-US" altLang="ko-KR" b="1" dirty="0" smtClean="0">
                <a:solidFill>
                  <a:srgbClr val="00B0F0"/>
                </a:solidFill>
              </a:rPr>
              <a:t>(terminal point, head)</a:t>
            </a:r>
            <a:r>
              <a:rPr lang="ko-KR" altLang="en-US" b="1" dirty="0" smtClean="0"/>
              <a:t>이라고 한다</a:t>
            </a:r>
            <a:r>
              <a:rPr lang="en-US" altLang="ko-KR" b="1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b="1" dirty="0" smtClean="0"/>
              <a:t> 점 </a:t>
            </a:r>
            <a:r>
              <a:rPr lang="en-US" altLang="ko-KR" b="1" dirty="0" smtClean="0"/>
              <a:t>P</a:t>
            </a:r>
            <a:r>
              <a:rPr lang="ko-KR" altLang="en-US" b="1" dirty="0" smtClean="0"/>
              <a:t>에서 점 </a:t>
            </a:r>
            <a:r>
              <a:rPr lang="en-US" altLang="ko-KR" b="1" dirty="0" smtClean="0"/>
              <a:t>Q</a:t>
            </a:r>
            <a:r>
              <a:rPr lang="ko-KR" altLang="en-US" b="1" dirty="0" smtClean="0"/>
              <a:t>까지의 방향을 가진 선분 </a:t>
            </a:r>
            <a:r>
              <a:rPr lang="en-US" altLang="ko-KR" b="1" dirty="0" smtClean="0"/>
              <a:t>PQ</a:t>
            </a:r>
            <a:r>
              <a:rPr lang="ko-KR" altLang="en-US" b="1" dirty="0" smtClean="0"/>
              <a:t>를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   </a:t>
            </a:r>
            <a:r>
              <a:rPr lang="ko-KR" altLang="en-US" b="1" dirty="0" smtClean="0">
                <a:solidFill>
                  <a:srgbClr val="00B0F0"/>
                </a:solidFill>
              </a:rPr>
              <a:t>유향선분</a:t>
            </a:r>
            <a:r>
              <a:rPr lang="en-US" altLang="ko-KR" b="1" dirty="0" smtClean="0">
                <a:solidFill>
                  <a:srgbClr val="00B0F0"/>
                </a:solidFill>
              </a:rPr>
              <a:t>(directed segment)</a:t>
            </a:r>
            <a:r>
              <a:rPr lang="ko-KR" altLang="en-US" b="1" dirty="0" smtClean="0"/>
              <a:t>이라고 한다</a:t>
            </a:r>
            <a:endParaRPr lang="ko-KR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2959" y="3328764"/>
            <a:ext cx="37052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연산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6" y="1700808"/>
            <a:ext cx="9040098" cy="38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연산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44" y="2328671"/>
            <a:ext cx="3634384" cy="275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0" y="2355007"/>
            <a:ext cx="4652714" cy="273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107504" y="116632"/>
            <a:ext cx="8928992" cy="6264696"/>
            <a:chOff x="179511" y="908720"/>
            <a:chExt cx="8818885" cy="6264696"/>
          </a:xfrm>
        </p:grpSpPr>
        <p:sp>
          <p:nvSpPr>
            <p:cNvPr id="11" name="양쪽 모서리가 둥근 사각형 10"/>
            <p:cNvSpPr/>
            <p:nvPr/>
          </p:nvSpPr>
          <p:spPr>
            <a:xfrm>
              <a:off x="179511" y="908720"/>
              <a:ext cx="8817839" cy="792088"/>
            </a:xfrm>
            <a:prstGeom prst="round2Same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양쪽 모서리가 둥근 사각형 11"/>
            <p:cNvSpPr/>
            <p:nvPr/>
          </p:nvSpPr>
          <p:spPr>
            <a:xfrm>
              <a:off x="180557" y="1556792"/>
              <a:ext cx="8817839" cy="5616624"/>
            </a:xfrm>
            <a:prstGeom prst="round2SameRect">
              <a:avLst>
                <a:gd name="adj1" fmla="val 3213"/>
                <a:gd name="adj2" fmla="val 446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77463" y="972017"/>
              <a:ext cx="36243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smtClean="0">
                  <a:solidFill>
                    <a:schemeClr val="bg1"/>
                  </a:solidFill>
                </a:rPr>
                <a:t>벡터의 </a:t>
              </a:r>
              <a:r>
                <a:rPr lang="ko-KR" altLang="en-US" sz="2800" b="1" dirty="0" err="1" smtClean="0">
                  <a:solidFill>
                    <a:schemeClr val="bg1"/>
                  </a:solidFill>
                </a:rPr>
                <a:t>생활속의</a:t>
              </a:r>
              <a:r>
                <a:rPr lang="ko-KR" altLang="en-US" sz="2800" b="1" dirty="0" smtClean="0">
                  <a:solidFill>
                    <a:schemeClr val="bg1"/>
                  </a:solidFill>
                </a:rPr>
                <a:t> 응용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8" y="1014983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dirty="0" smtClean="0"/>
              <a:t> 벡터는 물리학에서 두 물체 사이의 이동이나 상호작용을 나타내는 척도로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 매우 중요한 역할을 한다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dirty="0" smtClean="0"/>
              <a:t> 일이나 에너지 같은 </a:t>
            </a:r>
            <a:r>
              <a:rPr lang="ko-KR" altLang="en-US" dirty="0" err="1" smtClean="0"/>
              <a:t>물리량을</a:t>
            </a:r>
            <a:r>
              <a:rPr lang="ko-KR" altLang="en-US" dirty="0" smtClean="0"/>
              <a:t> 벡터로 나타내어 복잡한 연산을 간편하게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 할 수 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dirty="0" smtClean="0"/>
              <a:t> 자연법칙을 수식으로 표현할 때는 </a:t>
            </a:r>
            <a:r>
              <a:rPr lang="ko-KR" altLang="en-US" dirty="0" err="1" smtClean="0"/>
              <a:t>물리량에</a:t>
            </a:r>
            <a:r>
              <a:rPr lang="ko-KR" altLang="en-US" dirty="0" smtClean="0"/>
              <a:t> 의해 가능한데</a:t>
            </a:r>
            <a:r>
              <a:rPr lang="en-US" altLang="ko-KR" dirty="0" smtClean="0"/>
              <a:t>,</a:t>
            </a:r>
            <a:br>
              <a:rPr lang="en-US" altLang="ko-KR" dirty="0" smtClean="0"/>
            </a:br>
            <a:r>
              <a:rPr lang="en-US" altLang="ko-KR" dirty="0" smtClean="0"/>
              <a:t>   </a:t>
            </a:r>
            <a:r>
              <a:rPr lang="ko-KR" altLang="en-US" dirty="0" smtClean="0"/>
              <a:t>이것을 벡터와 스칼라를 통해 나타낼 수 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dirty="0" smtClean="0"/>
              <a:t> 네트워크를 분석하거나 경로 탐색 등에 중요한 역할을 한다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dirty="0" smtClean="0"/>
              <a:t> 컴퓨터 그래픽에 응용될 수 있다</a:t>
            </a:r>
            <a:r>
              <a:rPr lang="en-US" altLang="ko-KR" dirty="0" smtClean="0"/>
              <a:t>.</a:t>
            </a:r>
            <a:endParaRPr lang="ko-KR" altLang="en-US" spc="-150" dirty="0"/>
          </a:p>
        </p:txBody>
      </p: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양쪽 모서리가 둥근 사각형 17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양쪽 모서리가 둥근 사각형 18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0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1124744"/>
            <a:ext cx="732604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b="1" dirty="0" smtClean="0"/>
              <a:t> 두 벡터 </a:t>
            </a:r>
            <a:r>
              <a:rPr lang="en-US" altLang="ko-KR" b="1" dirty="0" smtClean="0"/>
              <a:t>PQ</a:t>
            </a:r>
            <a:r>
              <a:rPr lang="ko-KR" altLang="en-US" b="1" dirty="0" smtClean="0"/>
              <a:t>와 </a:t>
            </a:r>
            <a:r>
              <a:rPr lang="en-US" altLang="ko-KR" b="1" dirty="0" smtClean="0"/>
              <a:t>RS</a:t>
            </a:r>
            <a:r>
              <a:rPr lang="ko-KR" altLang="en-US" b="1" dirty="0" smtClean="0"/>
              <a:t>가 똑같은 크기와 방향을 가지면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이 두 벡터가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   </a:t>
            </a:r>
            <a:r>
              <a:rPr lang="ko-KR" altLang="en-US" b="1" dirty="0" smtClean="0"/>
              <a:t>어디에 위치해 있더라도 서로 </a:t>
            </a:r>
            <a:r>
              <a:rPr lang="ko-KR" altLang="en-US" b="1" dirty="0" smtClean="0">
                <a:solidFill>
                  <a:srgbClr val="00B0F0"/>
                </a:solidFill>
              </a:rPr>
              <a:t>동치</a:t>
            </a:r>
            <a:r>
              <a:rPr lang="en-US" altLang="ko-KR" b="1" dirty="0" smtClean="0">
                <a:solidFill>
                  <a:srgbClr val="00B0F0"/>
                </a:solidFill>
              </a:rPr>
              <a:t>(equivalent)</a:t>
            </a:r>
            <a:r>
              <a:rPr lang="ko-KR" altLang="en-US" b="1" dirty="0" smtClean="0"/>
              <a:t>라고 한다</a:t>
            </a:r>
            <a:r>
              <a:rPr lang="en-US" altLang="ko-KR" b="1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b="1" dirty="0" smtClean="0"/>
              <a:t> 이와 같이 벡터의 시점과 종점의 위치에 관계없이 크기와 방향만을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   </a:t>
            </a:r>
            <a:r>
              <a:rPr lang="ko-KR" altLang="en-US" b="1" dirty="0" smtClean="0"/>
              <a:t>생각할 때 이것을 </a:t>
            </a:r>
            <a:r>
              <a:rPr lang="ko-KR" altLang="en-US" b="1" dirty="0" smtClean="0">
                <a:solidFill>
                  <a:srgbClr val="00B0F0"/>
                </a:solidFill>
              </a:rPr>
              <a:t>기하벡터</a:t>
            </a:r>
            <a:r>
              <a:rPr lang="en-US" altLang="ko-KR" b="1" dirty="0" smtClean="0">
                <a:solidFill>
                  <a:srgbClr val="00B0F0"/>
                </a:solidFill>
              </a:rPr>
              <a:t>(geometric vector)</a:t>
            </a:r>
            <a:r>
              <a:rPr lang="ko-KR" altLang="en-US" b="1" dirty="0" smtClean="0"/>
              <a:t>라고 부르며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    </a:t>
            </a:r>
            <a:r>
              <a:rPr lang="en-US" altLang="ko-KR" b="1" dirty="0" smtClean="0"/>
              <a:t>u = v</a:t>
            </a:r>
            <a:r>
              <a:rPr lang="ko-KR" altLang="en-US" b="1" dirty="0" smtClean="0"/>
              <a:t>로 나타낸다</a:t>
            </a:r>
            <a:endParaRPr lang="ko-KR" alt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03637"/>
            <a:ext cx="40481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673" y="1196752"/>
            <a:ext cx="778200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b="1" dirty="0" smtClean="0"/>
              <a:t> 벡터는 좌표로도 나타낼 수 있는데</a:t>
            </a:r>
            <a:r>
              <a:rPr lang="en-US" altLang="ko-KR" b="1" dirty="0" smtClean="0"/>
              <a:t>,</a:t>
            </a:r>
            <a:br>
              <a:rPr lang="en-US" altLang="ko-KR" b="1" dirty="0" smtClean="0"/>
            </a:br>
            <a:r>
              <a:rPr lang="en-US" altLang="ko-KR" b="1" dirty="0" smtClean="0"/>
              <a:t>   </a:t>
            </a:r>
            <a:r>
              <a:rPr lang="ko-KR" altLang="en-US" b="1" dirty="0" smtClean="0"/>
              <a:t>가령 </a:t>
            </a:r>
            <a:r>
              <a:rPr lang="en-US" altLang="ko-KR" b="1" dirty="0" smtClean="0"/>
              <a:t>3</a:t>
            </a:r>
            <a:r>
              <a:rPr lang="ko-KR" altLang="en-US" b="1" dirty="0" smtClean="0"/>
              <a:t>차원 공간에서 원점 </a:t>
            </a:r>
            <a:r>
              <a:rPr lang="en-US" altLang="ko-KR" b="1" dirty="0" smtClean="0"/>
              <a:t>(0, 0, 0)</a:t>
            </a:r>
            <a:r>
              <a:rPr lang="ko-KR" altLang="en-US" b="1" dirty="0" smtClean="0"/>
              <a:t>으로부터 좌표상의위치 </a:t>
            </a:r>
            <a:r>
              <a:rPr lang="en-US" altLang="ko-KR" b="1" dirty="0" smtClean="0"/>
              <a:t>(x, y, z)</a:t>
            </a:r>
            <a:r>
              <a:rPr lang="ko-KR" altLang="en-US" b="1" dirty="0" smtClean="0"/>
              <a:t>까지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   </a:t>
            </a:r>
            <a:r>
              <a:rPr lang="ko-KR" altLang="en-US" b="1" dirty="0" smtClean="0"/>
              <a:t>향하는 벡터를 </a:t>
            </a:r>
            <a:r>
              <a:rPr lang="ko-KR" altLang="en-US" b="1" dirty="0" smtClean="0">
                <a:solidFill>
                  <a:srgbClr val="00B0F0"/>
                </a:solidFill>
              </a:rPr>
              <a:t>위치벡터</a:t>
            </a:r>
            <a:r>
              <a:rPr lang="en-US" altLang="ko-KR" b="1" dirty="0" smtClean="0">
                <a:solidFill>
                  <a:srgbClr val="00B0F0"/>
                </a:solidFill>
              </a:rPr>
              <a:t>(position vector)</a:t>
            </a:r>
            <a:r>
              <a:rPr lang="ko-KR" altLang="en-US" b="1" dirty="0" smtClean="0"/>
              <a:t>라고 부른다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3186" r="12395"/>
          <a:stretch>
            <a:fillRect/>
          </a:stretch>
        </p:blipFill>
        <p:spPr bwMode="auto">
          <a:xfrm>
            <a:off x="392626" y="2780928"/>
            <a:ext cx="2667206" cy="32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0000" r="3750"/>
          <a:stretch>
            <a:fillRect/>
          </a:stretch>
        </p:blipFill>
        <p:spPr bwMode="auto">
          <a:xfrm>
            <a:off x="3363537" y="3178027"/>
            <a:ext cx="5240911" cy="277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3514686"/>
            <a:ext cx="8676456" cy="292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908720"/>
            <a:ext cx="3701802" cy="278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4923"/>
            <a:ext cx="9144000" cy="421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5.1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벡터의 개념과 표현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6156176" y="6525344"/>
              <a:ext cx="2130600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CHAPTER5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백터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0768"/>
            <a:ext cx="9143999" cy="462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540</Words>
  <Application>Microsoft Office PowerPoint</Application>
  <PresentationFormat>화면 슬라이드 쇼(4:3)</PresentationFormat>
  <Paragraphs>250</Paragraphs>
  <Slides>42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7" baseType="lpstr">
      <vt:lpstr>맑은 고딕</vt:lpstr>
      <vt:lpstr>Arial</vt:lpstr>
      <vt:lpstr>나눔고딕 Bold</vt:lpstr>
      <vt:lpstr>Wingdings</vt:lpstr>
      <vt:lpstr>Office 테마</vt:lpstr>
      <vt:lpstr>벡터</vt:lpstr>
      <vt:lpstr>벡터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KMB</dc:creator>
  <cp:lastModifiedBy>osh</cp:lastModifiedBy>
  <cp:revision>156</cp:revision>
  <dcterms:created xsi:type="dcterms:W3CDTF">2013-01-10T07:18:47Z</dcterms:created>
  <dcterms:modified xsi:type="dcterms:W3CDTF">2020-09-08T23:35:35Z</dcterms:modified>
</cp:coreProperties>
</file>