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0"/>
  </p:notesMasterIdLst>
  <p:sldIdLst>
    <p:sldId id="260" r:id="rId2"/>
    <p:sldId id="318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405" r:id="rId67"/>
    <p:sldId id="406" r:id="rId68"/>
    <p:sldId id="431" r:id="rId69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71"/>
      <p:bold r:id="rId72"/>
    </p:embeddedFont>
    <p:embeddedFont>
      <p:font typeface="나눔고딕 Bold" panose="020B0600000101010101" charset="-127"/>
      <p:regular r:id="rId7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94660"/>
  </p:normalViewPr>
  <p:slideViewPr>
    <p:cSldViewPr>
      <p:cViewPr varScale="1">
        <p:scale>
          <a:sx n="109" d="100"/>
          <a:sy n="109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85" b="5097"/>
          <a:stretch>
            <a:fillRect/>
          </a:stretch>
        </p:blipFill>
        <p:spPr bwMode="auto">
          <a:xfrm>
            <a:off x="1722120" y="222609"/>
            <a:ext cx="7421881" cy="64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800" b="1" spc="-150" dirty="0" smtClean="0">
                <a:solidFill>
                  <a:schemeClr val="bg1"/>
                </a:solidFill>
              </a:rPr>
              <a:t>선형방정식의 해법과 응용</a:t>
            </a:r>
            <a:endParaRPr lang="ko-KR" altLang="en-US" sz="4800" b="1" spc="-15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  <a:endPara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04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2604968"/>
            <a:ext cx="6929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2000" dirty="0" smtClean="0"/>
              <a:t> 선형방정식을 행렬을 이용한 첨가행렬로 바꾼 후</a:t>
            </a:r>
          </a:p>
          <a:p>
            <a:pPr lvl="1">
              <a:lnSpc>
                <a:spcPct val="13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2000" dirty="0" smtClean="0"/>
              <a:t> 행 사다리꼴 형태의 기본 행 연산을 함으로써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 더 편리하게 선형방정식의 해를 구하는 방법과</a:t>
            </a:r>
          </a:p>
          <a:p>
            <a:pPr lvl="1">
              <a:lnSpc>
                <a:spcPct val="13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000" dirty="0" smtClean="0"/>
              <a:t> LU-</a:t>
            </a:r>
            <a:r>
              <a:rPr lang="ko-KR" altLang="en-US" sz="2000" dirty="0" err="1" smtClean="0"/>
              <a:t>분해법에</a:t>
            </a:r>
            <a:r>
              <a:rPr lang="ko-KR" altLang="en-US" sz="2000" dirty="0" smtClean="0"/>
              <a:t> 의한 선형방정식의 해법을 알아봄</a:t>
            </a:r>
            <a:endParaRPr lang="en-US" altLang="ko-KR" sz="2000" dirty="0" smtClean="0"/>
          </a:p>
          <a:p>
            <a:pPr>
              <a:lnSpc>
                <a:spcPct val="135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n-US" altLang="ko-KR" sz="2000" dirty="0" smtClean="0"/>
          </a:p>
          <a:p>
            <a:pPr>
              <a:lnSpc>
                <a:spcPct val="13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2000" dirty="0" smtClean="0"/>
              <a:t> 선형방정식의 응용 부분에서는 선형방정식을 활용하여</a:t>
            </a:r>
            <a:endParaRPr lang="en-US" altLang="ko-KR" sz="2000" dirty="0" smtClean="0"/>
          </a:p>
          <a:p>
            <a:pPr lvl="1">
              <a:lnSpc>
                <a:spcPct val="13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2000" dirty="0" smtClean="0"/>
              <a:t> 화학방정식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교통 흐름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마르코프</a:t>
            </a:r>
            <a:r>
              <a:rPr lang="ko-KR" altLang="en-US" sz="2000" dirty="0" smtClean="0"/>
              <a:t> 체인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암호 해독</a:t>
            </a:r>
            <a:r>
              <a:rPr lang="en-US" altLang="ko-KR" sz="2000" dirty="0" smtClean="0"/>
              <a:t>,</a:t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err="1" smtClean="0"/>
              <a:t>키르히호프의</a:t>
            </a:r>
            <a:r>
              <a:rPr lang="ko-KR" altLang="en-US" sz="2000" dirty="0" smtClean="0"/>
              <a:t> 법칙 등 다양한 응용들을 살펴봄</a:t>
            </a:r>
            <a:endParaRPr lang="ko-KR" altLang="en-US" sz="20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1"/>
            <a:ext cx="828003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79512" y="908720"/>
            <a:ext cx="8730736" cy="5472608"/>
            <a:chOff x="323528" y="908720"/>
            <a:chExt cx="8730736" cy="547260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908720"/>
              <a:ext cx="8424936" cy="192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3922"/>
            <a:stretch>
              <a:fillRect/>
            </a:stretch>
          </p:blipFill>
          <p:spPr bwMode="auto">
            <a:xfrm>
              <a:off x="1979712" y="2852936"/>
              <a:ext cx="7074552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524973" y="1149826"/>
            <a:ext cx="7439515" cy="5015477"/>
            <a:chOff x="1547664" y="1044991"/>
            <a:chExt cx="7272808" cy="490308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8988"/>
            <a:stretch>
              <a:fillRect/>
            </a:stretch>
          </p:blipFill>
          <p:spPr bwMode="auto">
            <a:xfrm>
              <a:off x="1547664" y="1044991"/>
              <a:ext cx="6912768" cy="2384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7072" b="41779"/>
            <a:stretch>
              <a:fillRect/>
            </a:stretch>
          </p:blipFill>
          <p:spPr bwMode="auto">
            <a:xfrm>
              <a:off x="1547664" y="3429000"/>
              <a:ext cx="691276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5336" b="17322"/>
            <a:stretch>
              <a:fillRect/>
            </a:stretch>
          </p:blipFill>
          <p:spPr bwMode="auto">
            <a:xfrm>
              <a:off x="1907704" y="4221088"/>
              <a:ext cx="691276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7633"/>
            <a:stretch>
              <a:fillRect/>
            </a:stretch>
          </p:blipFill>
          <p:spPr bwMode="auto">
            <a:xfrm>
              <a:off x="1547664" y="5229200"/>
              <a:ext cx="6912768" cy="71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30296"/>
          <a:stretch>
            <a:fillRect/>
          </a:stretch>
        </p:blipFill>
        <p:spPr bwMode="auto">
          <a:xfrm>
            <a:off x="306196" y="1268760"/>
            <a:ext cx="88378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12988"/>
          <a:stretch>
            <a:fillRect/>
          </a:stretch>
        </p:blipFill>
        <p:spPr bwMode="auto">
          <a:xfrm>
            <a:off x="1619672" y="1484784"/>
            <a:ext cx="7236296" cy="46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-14054" y="1095325"/>
            <a:ext cx="9158054" cy="4997971"/>
            <a:chOff x="-14054" y="908720"/>
            <a:chExt cx="9158054" cy="499797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51" b="87403"/>
            <a:stretch>
              <a:fillRect/>
            </a:stretch>
          </p:blipFill>
          <p:spPr bwMode="auto">
            <a:xfrm>
              <a:off x="-14054" y="908720"/>
              <a:ext cx="9158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7296" b="72132"/>
            <a:stretch>
              <a:fillRect/>
            </a:stretch>
          </p:blipFill>
          <p:spPr bwMode="auto">
            <a:xfrm>
              <a:off x="-14054" y="1628800"/>
              <a:ext cx="915805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2566" b="54513"/>
            <a:stretch>
              <a:fillRect/>
            </a:stretch>
          </p:blipFill>
          <p:spPr bwMode="auto">
            <a:xfrm>
              <a:off x="-14054" y="2276872"/>
              <a:ext cx="915805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9011" b="11052"/>
            <a:stretch>
              <a:fillRect/>
            </a:stretch>
          </p:blipFill>
          <p:spPr bwMode="auto">
            <a:xfrm>
              <a:off x="-14054" y="3068960"/>
              <a:ext cx="9158054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3647"/>
            <a:stretch>
              <a:fillRect/>
            </a:stretch>
          </p:blipFill>
          <p:spPr bwMode="auto">
            <a:xfrm>
              <a:off x="-14054" y="5517232"/>
              <a:ext cx="9158054" cy="38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b="53503"/>
          <a:stretch>
            <a:fillRect/>
          </a:stretch>
        </p:blipFill>
        <p:spPr bwMode="auto">
          <a:xfrm>
            <a:off x="0" y="4293096"/>
            <a:ext cx="9036496" cy="9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0" y="952102"/>
            <a:ext cx="9144000" cy="5357218"/>
            <a:chOff x="0" y="908720"/>
            <a:chExt cx="9144000" cy="5357218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9144000" cy="108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87614"/>
            <a:stretch>
              <a:fillRect/>
            </a:stretch>
          </p:blipFill>
          <p:spPr bwMode="auto">
            <a:xfrm>
              <a:off x="0" y="1988840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22295" b="40546"/>
            <a:stretch>
              <a:fillRect/>
            </a:stretch>
          </p:blipFill>
          <p:spPr bwMode="auto">
            <a:xfrm>
              <a:off x="0" y="2348880"/>
              <a:ext cx="9144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64409" b="3387"/>
            <a:stretch>
              <a:fillRect/>
            </a:stretch>
          </p:blipFill>
          <p:spPr bwMode="auto">
            <a:xfrm>
              <a:off x="0" y="3356992"/>
              <a:ext cx="91440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09" b="53933"/>
            <a:stretch>
              <a:fillRect/>
            </a:stretch>
          </p:blipFill>
          <p:spPr bwMode="auto">
            <a:xfrm>
              <a:off x="0" y="4305300"/>
              <a:ext cx="9089454" cy="99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09" t="50562" b="4277"/>
            <a:stretch>
              <a:fillRect/>
            </a:stretch>
          </p:blipFill>
          <p:spPr bwMode="auto">
            <a:xfrm>
              <a:off x="0" y="5289614"/>
              <a:ext cx="9089450" cy="976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0236"/>
            <a:ext cx="9144000" cy="35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84351"/>
            <a:ext cx="9144000" cy="49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85" b="5097"/>
          <a:stretch>
            <a:fillRect/>
          </a:stretch>
        </p:blipFill>
        <p:spPr bwMode="auto">
          <a:xfrm>
            <a:off x="1722120" y="222609"/>
            <a:ext cx="7421881" cy="64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800" b="1" spc="-150" dirty="0" smtClean="0">
                <a:solidFill>
                  <a:schemeClr val="bg1"/>
                </a:solidFill>
              </a:rPr>
              <a:t>선형방정식의 해법과 응용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04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4.1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가우스 소거법을 이용한 선형방정식의 해법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4.1.1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첨가행렬로의 표현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4.1.2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가우스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조단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소거법에 의한 선형방정식의 해법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4.1.3 LU-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분해법에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의한 선형방정식의 해법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4.2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선형방정식의 다양한 응용들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4.2.1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여러 가지 응용들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4.2.2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화학방정식에의 응용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4.2.3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교통 흐름에의 응용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4.2.4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마르코프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체인에의 응용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4.2.5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암호 해독에의 응용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4.2.6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키르히호프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법칙에의 응용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4.3 C Program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에 의한 선형방정식의 해법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가우스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조단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소거법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 smtClean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178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5577"/>
            <a:ext cx="9144000" cy="339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2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5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0824"/>
            <a:ext cx="9144000" cy="41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7512"/>
            <a:ext cx="9144000" cy="48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88424" cy="51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315906"/>
            <a:ext cx="9144000" cy="4057310"/>
            <a:chOff x="0" y="980728"/>
            <a:chExt cx="9144000" cy="405731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251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666" y="3438525"/>
              <a:ext cx="7812360" cy="159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81100"/>
            <a:ext cx="9144000" cy="39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45405"/>
            <a:ext cx="7464127" cy="41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9144000" cy="49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07504" y="1052736"/>
            <a:ext cx="8856984" cy="5112568"/>
            <a:chOff x="107504" y="908720"/>
            <a:chExt cx="8856984" cy="51125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77" r="1835"/>
            <a:stretch>
              <a:fillRect/>
            </a:stretch>
          </p:blipFill>
          <p:spPr bwMode="auto">
            <a:xfrm>
              <a:off x="107504" y="908720"/>
              <a:ext cx="8856984" cy="295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4005064"/>
              <a:ext cx="387216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b="61093"/>
          <a:stretch>
            <a:fillRect/>
          </a:stretch>
        </p:blipFill>
        <p:spPr bwMode="auto">
          <a:xfrm>
            <a:off x="216024" y="2708920"/>
            <a:ext cx="8820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5308" t="38907"/>
          <a:stretch>
            <a:fillRect/>
          </a:stretch>
        </p:blipFill>
        <p:spPr bwMode="auto">
          <a:xfrm>
            <a:off x="1115616" y="1268760"/>
            <a:ext cx="7109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279927"/>
            <a:ext cx="9144000" cy="4597345"/>
            <a:chOff x="0" y="1279927"/>
            <a:chExt cx="9144000" cy="4597345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79927"/>
              <a:ext cx="9144000" cy="215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1978"/>
            <a:stretch>
              <a:fillRect/>
            </a:stretch>
          </p:blipFill>
          <p:spPr bwMode="auto">
            <a:xfrm>
              <a:off x="323528" y="3368159"/>
              <a:ext cx="8748464" cy="250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284"/>
            <a:ext cx="9144000" cy="47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85913"/>
            <a:ext cx="5181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0" y="980728"/>
            <a:ext cx="9144000" cy="5467275"/>
            <a:chOff x="0" y="980728"/>
            <a:chExt cx="9144000" cy="5467275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9766"/>
            <a:stretch>
              <a:fillRect/>
            </a:stretch>
          </p:blipFill>
          <p:spPr bwMode="auto">
            <a:xfrm>
              <a:off x="0" y="980728"/>
              <a:ext cx="91440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8322"/>
            <a:stretch>
              <a:fillRect/>
            </a:stretch>
          </p:blipFill>
          <p:spPr bwMode="auto">
            <a:xfrm>
              <a:off x="0" y="2775595"/>
              <a:ext cx="9144000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19878" cy="41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060843"/>
            <a:ext cx="9144000" cy="5032453"/>
            <a:chOff x="0" y="1060843"/>
            <a:chExt cx="9144000" cy="5032453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7830"/>
            <a:stretch>
              <a:fillRect/>
            </a:stretch>
          </p:blipFill>
          <p:spPr bwMode="auto">
            <a:xfrm>
              <a:off x="0" y="1060843"/>
              <a:ext cx="9143999" cy="764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7189" b="77081"/>
            <a:stretch>
              <a:fillRect/>
            </a:stretch>
          </p:blipFill>
          <p:spPr bwMode="auto">
            <a:xfrm>
              <a:off x="1" y="1897619"/>
              <a:ext cx="914399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8648" b="50726"/>
            <a:stretch>
              <a:fillRect/>
            </a:stretch>
          </p:blipFill>
          <p:spPr bwMode="auto">
            <a:xfrm>
              <a:off x="1" y="2257659"/>
              <a:ext cx="9143999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6463"/>
            <a:stretch>
              <a:fillRect/>
            </a:stretch>
          </p:blipFill>
          <p:spPr bwMode="auto">
            <a:xfrm>
              <a:off x="0" y="3985851"/>
              <a:ext cx="9143999" cy="210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6150" b="38120"/>
            <a:stretch>
              <a:fillRect/>
            </a:stretch>
          </p:blipFill>
          <p:spPr bwMode="auto">
            <a:xfrm>
              <a:off x="0" y="3625811"/>
              <a:ext cx="914399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064896" cy="511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1"/>
            <a:ext cx="9067611" cy="463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339680" cy="356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052737"/>
            <a:ext cx="8136905" cy="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r="7566" b="24324"/>
          <a:stretch>
            <a:fillRect/>
          </a:stretch>
        </p:blipFill>
        <p:spPr bwMode="auto">
          <a:xfrm>
            <a:off x="1763688" y="1916832"/>
            <a:ext cx="7344816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140" y="908720"/>
            <a:ext cx="7649332" cy="55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02470"/>
            <a:ext cx="7992888" cy="11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262" y="2420888"/>
            <a:ext cx="8091234" cy="194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620"/>
            <a:ext cx="9144000" cy="517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3761"/>
            <a:ext cx="9144000" cy="44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7002"/>
            <a:ext cx="9144000" cy="469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4314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4000" cy="496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9808"/>
            <a:ext cx="9144000" cy="48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6224"/>
            <a:ext cx="9144000" cy="45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2008" y="1041538"/>
            <a:ext cx="8892480" cy="5339790"/>
            <a:chOff x="0" y="908720"/>
            <a:chExt cx="8892480" cy="533979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0817" b="55392"/>
            <a:stretch>
              <a:fillRect/>
            </a:stretch>
          </p:blipFill>
          <p:spPr bwMode="auto">
            <a:xfrm>
              <a:off x="0" y="1700808"/>
              <a:ext cx="889248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5085184"/>
              <a:ext cx="3960440" cy="116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069" b="13757"/>
            <a:stretch>
              <a:fillRect/>
            </a:stretch>
          </p:blipFill>
          <p:spPr bwMode="auto">
            <a:xfrm>
              <a:off x="0" y="2708920"/>
              <a:ext cx="889248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90703"/>
            <a:stretch>
              <a:fillRect/>
            </a:stretch>
          </p:blipFill>
          <p:spPr bwMode="auto">
            <a:xfrm>
              <a:off x="0" y="4437112"/>
              <a:ext cx="8892480" cy="4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82157"/>
            <a:stretch>
              <a:fillRect/>
            </a:stretch>
          </p:blipFill>
          <p:spPr bwMode="auto">
            <a:xfrm>
              <a:off x="0" y="908720"/>
              <a:ext cx="889248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40726"/>
            <a:ext cx="9144000" cy="323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696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63" y="3861048"/>
            <a:ext cx="7972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3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69626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0326"/>
            <a:ext cx="9144000" cy="38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47800"/>
            <a:ext cx="4895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261"/>
            <a:ext cx="9144000" cy="47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58036" y="1268761"/>
            <a:ext cx="8734444" cy="4680520"/>
            <a:chOff x="0" y="450207"/>
            <a:chExt cx="9144001" cy="4899989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7900"/>
            <a:stretch>
              <a:fillRect/>
            </a:stretch>
          </p:blipFill>
          <p:spPr bwMode="auto">
            <a:xfrm>
              <a:off x="1" y="450207"/>
              <a:ext cx="9144000" cy="74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9841" b="62652"/>
            <a:stretch>
              <a:fillRect/>
            </a:stretch>
          </p:blipFill>
          <p:spPr bwMode="auto">
            <a:xfrm>
              <a:off x="0" y="1196752"/>
              <a:ext cx="9144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4351" b="42811"/>
            <a:stretch>
              <a:fillRect/>
            </a:stretch>
          </p:blipFill>
          <p:spPr bwMode="auto">
            <a:xfrm>
              <a:off x="0" y="2348880"/>
              <a:ext cx="91440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4192"/>
            <a:stretch>
              <a:fillRect/>
            </a:stretch>
          </p:blipFill>
          <p:spPr bwMode="auto">
            <a:xfrm>
              <a:off x="0" y="3140968"/>
              <a:ext cx="9144000" cy="220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6627"/>
            <a:ext cx="9144000" cy="51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043044"/>
            <a:ext cx="9144000" cy="5266276"/>
            <a:chOff x="0" y="980728"/>
            <a:chExt cx="9144000" cy="5266276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2556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925" y="3486486"/>
              <a:ext cx="8502400" cy="2760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5156"/>
            <a:ext cx="9125537" cy="383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015"/>
            <a:ext cx="9144000" cy="48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93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7416"/>
            <a:ext cx="9143999" cy="45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039547"/>
            <a:ext cx="9144000" cy="5125757"/>
            <a:chOff x="0" y="980728"/>
            <a:chExt cx="9144000" cy="5125757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107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4257"/>
            <a:stretch>
              <a:fillRect/>
            </a:stretch>
          </p:blipFill>
          <p:spPr bwMode="auto">
            <a:xfrm>
              <a:off x="1187624" y="2132856"/>
              <a:ext cx="7704856" cy="397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68791" cy="241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124744"/>
            <a:ext cx="9144000" cy="5184576"/>
            <a:chOff x="0" y="1124744"/>
            <a:chExt cx="9144000" cy="5184576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24744"/>
              <a:ext cx="9144000" cy="83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2121781"/>
              <a:ext cx="7740352" cy="418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776864" cy="54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선형방정식의 다양한 응용들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244408" cy="269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1992" y="972017"/>
              <a:ext cx="4688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</a:rPr>
                <a:t>선형방정식의 </a:t>
              </a:r>
              <a:r>
                <a:rPr lang="ko-KR" altLang="en-US" sz="2800" b="1" dirty="0" err="1" smtClean="0">
                  <a:solidFill>
                    <a:schemeClr val="bg1"/>
                  </a:solidFill>
                </a:rPr>
                <a:t>생활속의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908720"/>
            <a:ext cx="85689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전기회로에서 </a:t>
            </a:r>
            <a:r>
              <a:rPr lang="ko-KR" altLang="en-US" dirty="0" err="1" smtClean="0"/>
              <a:t>키르히호프의</a:t>
            </a:r>
            <a:r>
              <a:rPr lang="ko-KR" altLang="en-US" dirty="0" smtClean="0"/>
              <a:t> 법칙을 이용하여 전류와 전압의 관계를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 행렬로 나타냄으로써 그들의 관계를 명확히 구할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10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복잡한 화학방정식도 선형방정식을 이용하면 비교적 쉽게 풀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10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레온티에프의</a:t>
            </a:r>
            <a:r>
              <a:rPr lang="ko-KR" altLang="en-US" dirty="0" smtClean="0"/>
              <a:t> 경제 모델과 같이 경제학에도 선형방정식이 많이 응용되고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10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어떤 도로망에서 시간당 차량이 통과하는 수를 선형방정식으로 </a:t>
            </a:r>
            <a:r>
              <a:rPr lang="ko-KR" altLang="en-US" dirty="0" err="1" smtClean="0"/>
              <a:t>모델링함으로써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ko-KR" altLang="en-US" dirty="0" smtClean="0"/>
              <a:t>  도로의 확장 등에 중요한 자료로 쓸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10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주어진 벡터에다 적절한 행렬을 곱함으로써 확대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축소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회전 등의 연산이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 매우 편리하게 이루어지며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이것을 여러 가지 응용에 널리 활용할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10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섭취하는 음식의 칼로리와 운동을 통해 소모되는 칼로리들의 관계를 행렬과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r>
              <a:rPr lang="ko-KR" altLang="en-US" spc="-150" dirty="0" smtClean="0"/>
              <a:t>선형방정식으로 나타내어 풀 수 있으므로 전문적인 다이어트 관리에 응용될 수 있다</a:t>
            </a:r>
            <a:r>
              <a:rPr lang="en-US" altLang="ko-KR" spc="-150" dirty="0" smtClean="0"/>
              <a:t>.</a:t>
            </a:r>
            <a:endParaRPr lang="ko-KR" altLang="en-US" spc="-150" dirty="0"/>
          </a:p>
        </p:txBody>
      </p:sp>
      <p:grpSp>
        <p:nvGrpSpPr>
          <p:cNvPr id="15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5496" y="962287"/>
            <a:ext cx="9036496" cy="5275025"/>
            <a:chOff x="0" y="980728"/>
            <a:chExt cx="9036496" cy="52750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9388"/>
            <a:stretch>
              <a:fillRect/>
            </a:stretch>
          </p:blipFill>
          <p:spPr bwMode="auto">
            <a:xfrm>
              <a:off x="0" y="980728"/>
              <a:ext cx="9036496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9227" b="44620"/>
            <a:stretch>
              <a:fillRect/>
            </a:stretch>
          </p:blipFill>
          <p:spPr bwMode="auto">
            <a:xfrm>
              <a:off x="0" y="3429000"/>
              <a:ext cx="903649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9072"/>
            <a:stretch>
              <a:fillRect/>
            </a:stretch>
          </p:blipFill>
          <p:spPr bwMode="auto">
            <a:xfrm>
              <a:off x="0" y="3861048"/>
              <a:ext cx="9036496" cy="2394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8150299" cy="50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4.1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가우스 소거법을 이용한 선형방정식의 해법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355976" y="6525344"/>
              <a:ext cx="39308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CHAPTER4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선형방정식의 해법과 응용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7982"/>
          <a:stretch>
            <a:fillRect/>
          </a:stretch>
        </p:blipFill>
        <p:spPr bwMode="auto">
          <a:xfrm>
            <a:off x="1043608" y="1628800"/>
            <a:ext cx="7560841" cy="30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877</Words>
  <Application>Microsoft Office PowerPoint</Application>
  <PresentationFormat>화면 슬라이드 쇼(4:3)</PresentationFormat>
  <Paragraphs>371</Paragraphs>
  <Slides>68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68</vt:i4>
      </vt:variant>
    </vt:vector>
  </HeadingPairs>
  <TitlesOfParts>
    <vt:vector size="73" baseType="lpstr">
      <vt:lpstr>맑은 고딕</vt:lpstr>
      <vt:lpstr>나눔고딕 Bold</vt:lpstr>
      <vt:lpstr>Arial</vt:lpstr>
      <vt:lpstr>Wingdings</vt:lpstr>
      <vt:lpstr>Office 테마</vt:lpstr>
      <vt:lpstr>선형방정식의 해법과 응용</vt:lpstr>
      <vt:lpstr>선형방정식의 해법과 응용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130</cp:revision>
  <dcterms:created xsi:type="dcterms:W3CDTF">2013-01-10T07:18:47Z</dcterms:created>
  <dcterms:modified xsi:type="dcterms:W3CDTF">2020-09-08T23:34:59Z</dcterms:modified>
</cp:coreProperties>
</file>