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2"/>
  </p:notesMasterIdLst>
  <p:sldIdLst>
    <p:sldId id="260" r:id="rId2"/>
    <p:sldId id="318" r:id="rId3"/>
    <p:sldId id="342" r:id="rId4"/>
    <p:sldId id="265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367" r:id="rId43"/>
    <p:sldId id="368" r:id="rId44"/>
    <p:sldId id="369" r:id="rId45"/>
    <p:sldId id="372" r:id="rId46"/>
    <p:sldId id="370" r:id="rId47"/>
    <p:sldId id="371" r:id="rId48"/>
    <p:sldId id="373" r:id="rId49"/>
    <p:sldId id="374" r:id="rId50"/>
    <p:sldId id="375" r:id="rId51"/>
    <p:sldId id="376" r:id="rId52"/>
    <p:sldId id="377" r:id="rId53"/>
    <p:sldId id="381" r:id="rId54"/>
    <p:sldId id="378" r:id="rId55"/>
    <p:sldId id="379" r:id="rId56"/>
    <p:sldId id="380" r:id="rId57"/>
    <p:sldId id="382" r:id="rId58"/>
    <p:sldId id="383" r:id="rId59"/>
    <p:sldId id="384" r:id="rId60"/>
    <p:sldId id="385" r:id="rId61"/>
    <p:sldId id="386" r:id="rId62"/>
    <p:sldId id="387" r:id="rId63"/>
    <p:sldId id="388" r:id="rId64"/>
    <p:sldId id="389" r:id="rId65"/>
    <p:sldId id="390" r:id="rId66"/>
    <p:sldId id="391" r:id="rId67"/>
    <p:sldId id="392" r:id="rId68"/>
    <p:sldId id="393" r:id="rId69"/>
    <p:sldId id="394" r:id="rId70"/>
    <p:sldId id="395" r:id="rId71"/>
    <p:sldId id="396" r:id="rId72"/>
    <p:sldId id="397" r:id="rId73"/>
    <p:sldId id="398" r:id="rId74"/>
    <p:sldId id="399" r:id="rId75"/>
    <p:sldId id="400" r:id="rId76"/>
    <p:sldId id="401" r:id="rId77"/>
    <p:sldId id="402" r:id="rId78"/>
    <p:sldId id="403" r:id="rId79"/>
    <p:sldId id="404" r:id="rId80"/>
    <p:sldId id="457" r:id="rId81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83"/>
      <p:bold r:id="rId84"/>
    </p:embeddedFont>
    <p:embeddedFont>
      <p:font typeface="나눔고딕 Bold" panose="020B0600000101010101" charset="-127"/>
      <p:regular r:id="rId8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9900"/>
    <a:srgbClr val="541C00"/>
    <a:srgbClr val="CC9900"/>
    <a:srgbClr val="969696"/>
    <a:srgbClr val="008000"/>
    <a:srgbClr val="FF3300"/>
    <a:srgbClr val="FF6600"/>
    <a:srgbClr val="ADADAD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7" autoAdjust="0"/>
    <p:restoredTop sz="94660"/>
  </p:normalViewPr>
  <p:slideViewPr>
    <p:cSldViewPr>
      <p:cViewPr varScale="1">
        <p:scale>
          <a:sx n="109" d="100"/>
          <a:sy n="109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2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1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355BB-21C3-4058-84B2-F9142307C77B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B3ED6-F704-493E-B0CD-E4C630B84DB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b="5354"/>
          <a:stretch>
            <a:fillRect/>
          </a:stretch>
        </p:blipFill>
        <p:spPr bwMode="auto">
          <a:xfrm>
            <a:off x="1706804" y="215144"/>
            <a:ext cx="7434470" cy="643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dirty="0" smtClean="0">
                <a:solidFill>
                  <a:schemeClr val="bg1"/>
                </a:solidFill>
              </a:rPr>
              <a:t>행렬식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928826" y="20002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2643174" y="1714488"/>
            <a:ext cx="1214445" cy="601498"/>
            <a:chOff x="2285984" y="3302573"/>
            <a:chExt cx="861137" cy="426509"/>
          </a:xfrm>
        </p:grpSpPr>
        <p:sp>
          <p:nvSpPr>
            <p:cNvPr id="9" name="타원 8"/>
            <p:cNvSpPr/>
            <p:nvPr/>
          </p:nvSpPr>
          <p:spPr>
            <a:xfrm>
              <a:off x="2285984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2720612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04282" y="3319943"/>
              <a:ext cx="773696" cy="35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개  요</a:t>
              </a:r>
              <a:endParaRPr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03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3108" y="2428868"/>
            <a:ext cx="6929454" cy="377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행렬식과 관련된 전반적인 논제들을 학습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</a:t>
            </a:r>
            <a:r>
              <a:rPr lang="ko-KR" altLang="en-US" spc="-150" dirty="0" smtClean="0"/>
              <a:t>행렬식의 기본적인 개념과 여인수에 의한 행렬식을 계산함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</a:t>
            </a:r>
            <a:r>
              <a:rPr lang="ko-KR" altLang="en-US" spc="-150" dirty="0" smtClean="0"/>
              <a:t>행렬식에서 기본 행 연산을 통한 행렬식의 계산법을 살펴봄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</a:t>
            </a:r>
            <a:r>
              <a:rPr lang="ko-KR" altLang="en-US" dirty="0" err="1" smtClean="0"/>
              <a:t>역행렬의</a:t>
            </a:r>
            <a:r>
              <a:rPr lang="ko-KR" altLang="en-US" dirty="0" smtClean="0"/>
              <a:t> 정의와 성질을 고찰하고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가우스</a:t>
            </a:r>
            <a:r>
              <a:rPr lang="en-US" altLang="ko-KR" dirty="0" smtClean="0"/>
              <a:t>-</a:t>
            </a:r>
            <a:r>
              <a:rPr lang="ko-KR" altLang="en-US" dirty="0" err="1" smtClean="0"/>
              <a:t>조단</a:t>
            </a:r>
            <a:r>
              <a:rPr lang="ko-KR" altLang="en-US" dirty="0" smtClean="0"/>
              <a:t> 방법과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 수반행렬에 의한 </a:t>
            </a:r>
            <a:r>
              <a:rPr lang="ko-KR" altLang="en-US" dirty="0" err="1" smtClean="0"/>
              <a:t>역행렬을</a:t>
            </a:r>
            <a:r>
              <a:rPr lang="ko-KR" altLang="en-US" dirty="0" smtClean="0"/>
              <a:t> 구하는 방법을 탐구함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</a:t>
            </a:r>
            <a:r>
              <a:rPr lang="ko-KR" altLang="en-US" dirty="0" err="1" smtClean="0"/>
              <a:t>역행렬과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크래머의</a:t>
            </a:r>
            <a:r>
              <a:rPr lang="ko-KR" altLang="en-US" dirty="0" smtClean="0"/>
              <a:t> 규칙을 이용한 선형방정식의 해를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 구하는 방법을 고찰하고 행렬식을 이용한 응용도 살펴봄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en-US" altLang="ko-KR" dirty="0" smtClean="0"/>
              <a:t> </a:t>
            </a:r>
            <a:r>
              <a:rPr lang="en-US" altLang="ko-KR" spc="-150" dirty="0" smtClean="0"/>
              <a:t>C </a:t>
            </a:r>
            <a:r>
              <a:rPr lang="ko-KR" altLang="en-US" spc="-150" dirty="0" smtClean="0"/>
              <a:t>프로그램과 </a:t>
            </a:r>
            <a:r>
              <a:rPr lang="en-US" altLang="ko-KR" spc="-150" dirty="0" smtClean="0"/>
              <a:t>MATLAB</a:t>
            </a:r>
            <a:r>
              <a:rPr lang="ko-KR" altLang="en-US" spc="-150" dirty="0" smtClean="0"/>
              <a:t>을 통하여 본문에 있는 행렬식</a:t>
            </a:r>
            <a:r>
              <a:rPr lang="en-US" altLang="ko-KR" spc="-150" dirty="0" smtClean="0"/>
              <a:t>, </a:t>
            </a:r>
            <a:r>
              <a:rPr lang="ko-KR" altLang="en-US" spc="-150" dirty="0" err="1" smtClean="0"/>
              <a:t>역행렬</a:t>
            </a:r>
            <a:r>
              <a:rPr lang="en-US" altLang="ko-KR" spc="-150" dirty="0" smtClean="0"/>
              <a:t>,</a:t>
            </a:r>
            <a:br>
              <a:rPr lang="en-US" altLang="ko-KR" spc="-150" dirty="0" smtClean="0"/>
            </a:br>
            <a:r>
              <a:rPr lang="en-US" altLang="ko-KR" spc="-150" dirty="0" smtClean="0"/>
              <a:t>     </a:t>
            </a:r>
            <a:r>
              <a:rPr lang="ko-KR" altLang="en-US" spc="-150" dirty="0" err="1" smtClean="0"/>
              <a:t>크래머의</a:t>
            </a:r>
            <a:r>
              <a:rPr lang="ko-KR" altLang="en-US" spc="-150" dirty="0" smtClean="0"/>
              <a:t> 규칙 등의 결과를 비교하며 실습해 보고 학습함</a:t>
            </a:r>
            <a:endParaRPr lang="ko-KR" altLang="en-US" spc="-1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" y="1052737"/>
            <a:ext cx="9144000" cy="5328591"/>
            <a:chOff x="1" y="1052737"/>
            <a:chExt cx="9144000" cy="5328591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1277298"/>
              <a:ext cx="9144000" cy="5104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2618" y="1052737"/>
              <a:ext cx="6120680" cy="337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87977"/>
            <a:ext cx="7579568" cy="451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b="1689"/>
          <a:stretch>
            <a:fillRect/>
          </a:stretch>
        </p:blipFill>
        <p:spPr bwMode="auto">
          <a:xfrm>
            <a:off x="1" y="980728"/>
            <a:ext cx="9143999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250"/>
          <a:stretch>
            <a:fillRect/>
          </a:stretch>
        </p:blipFill>
        <p:spPr bwMode="auto">
          <a:xfrm>
            <a:off x="0" y="1140902"/>
            <a:ext cx="8768587" cy="509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0" y="989084"/>
            <a:ext cx="9144000" cy="5392244"/>
            <a:chOff x="0" y="989084"/>
            <a:chExt cx="9144000" cy="5392244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69485"/>
            <a:stretch>
              <a:fillRect/>
            </a:stretch>
          </p:blipFill>
          <p:spPr bwMode="auto">
            <a:xfrm>
              <a:off x="0" y="989084"/>
              <a:ext cx="9144000" cy="1359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9184" r="5866" b="72448"/>
            <a:stretch>
              <a:fillRect/>
            </a:stretch>
          </p:blipFill>
          <p:spPr bwMode="auto">
            <a:xfrm>
              <a:off x="469799" y="4941168"/>
              <a:ext cx="8674201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6282" b="49479"/>
            <a:stretch>
              <a:fillRect/>
            </a:stretch>
          </p:blipFill>
          <p:spPr bwMode="auto">
            <a:xfrm>
              <a:off x="0" y="1916832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56985" b="34935"/>
            <a:stretch>
              <a:fillRect/>
            </a:stretch>
          </p:blipFill>
          <p:spPr bwMode="auto">
            <a:xfrm>
              <a:off x="0" y="2996952"/>
              <a:ext cx="914400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3144" b="2617"/>
            <a:stretch>
              <a:fillRect/>
            </a:stretch>
          </p:blipFill>
          <p:spPr bwMode="auto">
            <a:xfrm>
              <a:off x="0" y="3429000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918" r="6648" b="94689"/>
            <a:stretch>
              <a:fillRect/>
            </a:stretch>
          </p:blipFill>
          <p:spPr bwMode="auto">
            <a:xfrm>
              <a:off x="541807" y="4524722"/>
              <a:ext cx="8602193" cy="344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398" t="29848"/>
          <a:stretch>
            <a:fillRect/>
          </a:stretch>
        </p:blipFill>
        <p:spPr bwMode="auto">
          <a:xfrm>
            <a:off x="0" y="980728"/>
            <a:ext cx="9131993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14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5018"/>
            <a:ext cx="9144000" cy="122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025" y="1988840"/>
            <a:ext cx="78009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t="2501" b="2476"/>
          <a:stretch>
            <a:fillRect/>
          </a:stretch>
        </p:blipFill>
        <p:spPr bwMode="auto">
          <a:xfrm>
            <a:off x="0" y="980728"/>
            <a:ext cx="91440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t="2564" b="3846"/>
          <a:stretch>
            <a:fillRect/>
          </a:stretch>
        </p:blipFill>
        <p:spPr bwMode="auto">
          <a:xfrm>
            <a:off x="0" y="937295"/>
            <a:ext cx="9144000" cy="550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5354"/>
          <a:stretch>
            <a:fillRect/>
          </a:stretch>
        </p:blipFill>
        <p:spPr bwMode="auto">
          <a:xfrm>
            <a:off x="1706804" y="215144"/>
            <a:ext cx="7434470" cy="643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dirty="0" smtClean="0">
                <a:solidFill>
                  <a:schemeClr val="bg1"/>
                </a:solidFill>
              </a:rPr>
              <a:t>행렬식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03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928794" y="20002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1979712" y="2564905"/>
            <a:ext cx="3456384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3.1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행렬식의 개념과 여인수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3.1.1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행렬식의 개념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3.1.2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여인수에 의한</a:t>
            </a: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      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행렬식의 계산</a:t>
            </a:r>
            <a:endParaRPr lang="en-US" altLang="ko-KR" sz="16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3.2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행렬식의 일반적인 성질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3.2.1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행렬식의 성질들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3.2.2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기본 행 연산을 통한</a:t>
            </a: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      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행렬식의 계산</a:t>
            </a:r>
            <a:endParaRPr lang="en-US" altLang="ko-KR" sz="16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3.3 </a:t>
            </a:r>
            <a:r>
              <a:rPr lang="ko-KR" altLang="en-US" b="1" dirty="0" err="1" smtClean="0">
                <a:latin typeface="맑은 고딕" pitchFamily="50" charset="-127"/>
                <a:ea typeface="맑은 고딕" pitchFamily="50" charset="-127"/>
              </a:rPr>
              <a:t>역행렬</a:t>
            </a:r>
            <a:endParaRPr lang="ko-KR" altLang="en-US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3.3.1 </a:t>
            </a:r>
            <a:r>
              <a:rPr lang="ko-KR" altLang="en-US" sz="1600" b="1" spc="-150" dirty="0" err="1" smtClean="0">
                <a:latin typeface="맑은 고딕" pitchFamily="50" charset="-127"/>
                <a:ea typeface="맑은 고딕" pitchFamily="50" charset="-127"/>
              </a:rPr>
              <a:t>역행렬의</a:t>
            </a:r>
            <a:r>
              <a:rPr lang="ko-KR" altLang="en-US" sz="1600" b="1" spc="-150" dirty="0" smtClean="0">
                <a:latin typeface="맑은 고딕" pitchFamily="50" charset="-127"/>
                <a:ea typeface="맑은 고딕" pitchFamily="50" charset="-127"/>
              </a:rPr>
              <a:t> 정의와 성질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3.3.2 </a:t>
            </a:r>
            <a:r>
              <a:rPr lang="ko-KR" altLang="en-US" sz="1600" b="1" spc="-150" dirty="0" err="1" smtClean="0">
                <a:latin typeface="맑은 고딕" pitchFamily="50" charset="-127"/>
                <a:ea typeface="맑은 고딕" pitchFamily="50" charset="-127"/>
              </a:rPr>
              <a:t>역행렬을</a:t>
            </a:r>
            <a:r>
              <a:rPr lang="ko-KR" altLang="en-US" sz="1600" b="1" spc="-150" dirty="0" smtClean="0">
                <a:latin typeface="맑은 고딕" pitchFamily="50" charset="-127"/>
                <a:ea typeface="맑은 고딕" pitchFamily="50" charset="-127"/>
              </a:rPr>
              <a:t> 구하는 방법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3.3.3 </a:t>
            </a:r>
            <a:r>
              <a:rPr lang="ko-KR" altLang="en-US" sz="1600" b="1" spc="-150" dirty="0" smtClean="0">
                <a:latin typeface="맑은 고딕" pitchFamily="50" charset="-127"/>
                <a:ea typeface="맑은 고딕" pitchFamily="50" charset="-127"/>
              </a:rPr>
              <a:t>수반행렬에 의한 </a:t>
            </a:r>
            <a:r>
              <a:rPr lang="ko-KR" altLang="en-US" sz="1600" b="1" spc="-150" dirty="0" err="1" smtClean="0">
                <a:latin typeface="맑은 고딕" pitchFamily="50" charset="-127"/>
                <a:ea typeface="맑은 고딕" pitchFamily="50" charset="-127"/>
              </a:rPr>
              <a:t>역행렬</a:t>
            </a:r>
            <a:endParaRPr lang="ko-KR" altLang="en-US" sz="140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428860" y="1785926"/>
            <a:ext cx="3286148" cy="500066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pc="600" dirty="0" smtClean="0">
                <a:solidFill>
                  <a:schemeClr val="tx1"/>
                </a:solidFill>
              </a:rPr>
              <a:t>CONTENTS</a:t>
            </a:r>
            <a:endParaRPr lang="ko-KR" altLang="en-US" sz="2400" b="1" spc="600" dirty="0">
              <a:solidFill>
                <a:schemeClr val="tx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436096" y="2564904"/>
            <a:ext cx="3600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3.4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선형방정식의 해법</a:t>
            </a:r>
          </a:p>
          <a:p>
            <a:pPr lvl="1">
              <a:lnSpc>
                <a:spcPct val="120000"/>
              </a:lnSpc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.4.1 </a:t>
            </a:r>
            <a:r>
              <a:rPr lang="ko-KR" altLang="en-US" sz="1600" b="1" dirty="0" err="1" smtClean="0">
                <a:latin typeface="맑은 고딕" pitchFamily="50" charset="-127"/>
                <a:ea typeface="맑은 고딕" pitchFamily="50" charset="-127"/>
              </a:rPr>
              <a:t>역행렬을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이용한</a:t>
            </a: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      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선형방정식의 해법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3.4.2 </a:t>
            </a:r>
            <a:r>
              <a:rPr lang="ko-KR" altLang="en-US" sz="1600" b="1" dirty="0" err="1" smtClean="0">
                <a:latin typeface="맑은 고딕" pitchFamily="50" charset="-127"/>
                <a:ea typeface="맑은 고딕" pitchFamily="50" charset="-127"/>
              </a:rPr>
              <a:t>크래머의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규칙을 이용한</a:t>
            </a: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     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선형 방정식의 해법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3.4.3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행렬식의 응용</a:t>
            </a:r>
          </a:p>
          <a:p>
            <a:pPr>
              <a:lnSpc>
                <a:spcPct val="120000"/>
              </a:lnSpc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3.5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컴퓨터 프로그램에 의한 연산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3.5.1 C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프로그램에 의한 연산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3.5.2 MATLAB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에 의한 연산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963" r="1963"/>
          <a:stretch>
            <a:fillRect/>
          </a:stretch>
        </p:blipFill>
        <p:spPr bwMode="auto">
          <a:xfrm>
            <a:off x="0" y="2132856"/>
            <a:ext cx="912373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881653"/>
            <a:ext cx="9105900" cy="561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378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72816"/>
            <a:ext cx="9144000" cy="343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1" y="909911"/>
            <a:ext cx="9144000" cy="5543425"/>
            <a:chOff x="251422" y="881336"/>
            <a:chExt cx="8521858" cy="5086297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350" b="86892"/>
            <a:stretch>
              <a:fillRect/>
            </a:stretch>
          </p:blipFill>
          <p:spPr bwMode="auto">
            <a:xfrm>
              <a:off x="251520" y="881336"/>
              <a:ext cx="8521760" cy="675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8406" b="78153"/>
            <a:stretch>
              <a:fillRect/>
            </a:stretch>
          </p:blipFill>
          <p:spPr bwMode="auto">
            <a:xfrm>
              <a:off x="251520" y="1556792"/>
              <a:ext cx="8521760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6434" b="42585"/>
            <a:stretch>
              <a:fillRect/>
            </a:stretch>
          </p:blipFill>
          <p:spPr bwMode="auto">
            <a:xfrm>
              <a:off x="251520" y="1772816"/>
              <a:ext cx="8521759" cy="1945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1711" b="2461"/>
            <a:stretch>
              <a:fillRect/>
            </a:stretch>
          </p:blipFill>
          <p:spPr bwMode="auto">
            <a:xfrm>
              <a:off x="251422" y="3718058"/>
              <a:ext cx="8521759" cy="224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b="30928"/>
          <a:stretch>
            <a:fillRect/>
          </a:stretch>
        </p:blipFill>
        <p:spPr bwMode="auto">
          <a:xfrm>
            <a:off x="0" y="1916832"/>
            <a:ext cx="91440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057"/>
            <a:ext cx="9144000" cy="439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07504" y="1501040"/>
            <a:ext cx="8928992" cy="4044767"/>
            <a:chOff x="210988" y="1647825"/>
            <a:chExt cx="10204696" cy="4622651"/>
          </a:xfrm>
        </p:grpSpPr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050" r="2390"/>
            <a:stretch>
              <a:fillRect/>
            </a:stretch>
          </p:blipFill>
          <p:spPr bwMode="auto">
            <a:xfrm>
              <a:off x="210988" y="5013176"/>
              <a:ext cx="10204696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990" r="1751"/>
            <a:stretch>
              <a:fillRect/>
            </a:stretch>
          </p:blipFill>
          <p:spPr bwMode="auto">
            <a:xfrm>
              <a:off x="210988" y="1647825"/>
              <a:ext cx="10204696" cy="3562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9144000" cy="22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66409"/>
            <a:ext cx="9143999" cy="446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52761"/>
            <a:ext cx="78962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403648" y="4201033"/>
            <a:ext cx="6303329" cy="956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b="1" dirty="0" smtClean="0"/>
              <a:t> </a:t>
            </a:r>
            <a:r>
              <a:rPr lang="ko-KR" altLang="en-US" sz="2000" b="1" dirty="0" smtClean="0">
                <a:solidFill>
                  <a:srgbClr val="00B0F0"/>
                </a:solidFill>
              </a:rPr>
              <a:t>행렬식</a:t>
            </a:r>
            <a:r>
              <a:rPr lang="en-US" altLang="ko-KR" sz="2000" b="1" dirty="0" smtClean="0">
                <a:solidFill>
                  <a:srgbClr val="00B0F0"/>
                </a:solidFill>
              </a:rPr>
              <a:t>(Determinant, </a:t>
            </a:r>
            <a:r>
              <a:rPr lang="ko-KR" altLang="en-US" sz="2000" b="1" dirty="0" smtClean="0">
                <a:solidFill>
                  <a:srgbClr val="00B0F0"/>
                </a:solidFill>
              </a:rPr>
              <a:t>行列式</a:t>
            </a:r>
            <a:r>
              <a:rPr lang="en-US" altLang="ko-KR" sz="2000" b="1" dirty="0" smtClean="0">
                <a:solidFill>
                  <a:srgbClr val="00B0F0"/>
                </a:solidFill>
              </a:rPr>
              <a:t>)</a:t>
            </a:r>
            <a:r>
              <a:rPr lang="ko-KR" altLang="en-US" sz="2000" b="1" dirty="0" smtClean="0"/>
              <a:t>이란</a:t>
            </a:r>
            <a:r>
              <a:rPr lang="en-US" altLang="ko-KR" sz="2000" b="1" dirty="0" smtClean="0"/>
              <a:t/>
            </a:r>
            <a:br>
              <a:rPr lang="en-US" altLang="ko-KR" sz="2000" b="1" dirty="0" smtClean="0"/>
            </a:br>
            <a:r>
              <a:rPr lang="en-US" altLang="ko-KR" sz="2000" b="1" dirty="0" smtClean="0"/>
              <a:t>   </a:t>
            </a:r>
            <a:r>
              <a:rPr lang="ko-KR" altLang="en-US" sz="2000" b="1" dirty="0" smtClean="0"/>
              <a:t>정방행렬 </a:t>
            </a:r>
            <a:r>
              <a:rPr lang="en-US" altLang="ko-KR" sz="2000" b="1" dirty="0" smtClean="0"/>
              <a:t>A</a:t>
            </a:r>
            <a:r>
              <a:rPr lang="ko-KR" altLang="en-US" sz="2000" b="1" dirty="0" smtClean="0"/>
              <a:t>에 하나의 스칼라 값을 대응시키는 함수</a:t>
            </a:r>
            <a:endParaRPr lang="ko-KR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05853"/>
            <a:ext cx="6659463" cy="388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397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/>
          <a:srcRect b="47926"/>
          <a:stretch>
            <a:fillRect/>
          </a:stretch>
        </p:blipFill>
        <p:spPr bwMode="auto">
          <a:xfrm>
            <a:off x="2396902" y="5035659"/>
            <a:ext cx="6048672" cy="131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b="54182"/>
          <a:stretch>
            <a:fillRect/>
          </a:stretch>
        </p:blipFill>
        <p:spPr bwMode="auto">
          <a:xfrm>
            <a:off x="2411760" y="1556792"/>
            <a:ext cx="6408712" cy="424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46627" b="-247"/>
          <a:stretch>
            <a:fillRect/>
          </a:stretch>
        </p:blipFill>
        <p:spPr bwMode="auto">
          <a:xfrm>
            <a:off x="2339752" y="1196752"/>
            <a:ext cx="640871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92896"/>
            <a:ext cx="840111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9090663" cy="27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44000" cy="291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12776"/>
            <a:ext cx="9144000" cy="443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12776"/>
            <a:ext cx="9144000" cy="460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0" y="1124744"/>
            <a:ext cx="9114257" cy="4752528"/>
            <a:chOff x="0" y="1124744"/>
            <a:chExt cx="9114257" cy="4752528"/>
          </a:xfrm>
        </p:grpSpPr>
        <p:pic>
          <p:nvPicPr>
            <p:cNvPr id="378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124744"/>
              <a:ext cx="9114257" cy="2193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040" y="3312180"/>
              <a:ext cx="7884368" cy="2565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09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24744"/>
            <a:ext cx="9144000" cy="504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" y="1124744"/>
            <a:ext cx="9144000" cy="5112567"/>
            <a:chOff x="1" y="1196753"/>
            <a:chExt cx="9144000" cy="5112567"/>
          </a:xfrm>
        </p:grpSpPr>
        <p:pic>
          <p:nvPicPr>
            <p:cNvPr id="3993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1196753"/>
              <a:ext cx="9144000" cy="2420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3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3573016"/>
              <a:ext cx="7483627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81248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3176"/>
            <a:ext cx="9144000" cy="132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24744"/>
            <a:ext cx="9144000" cy="503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2660"/>
            <a:ext cx="9144000" cy="181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501008"/>
            <a:ext cx="5112568" cy="250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336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b="26199"/>
          <a:stretch>
            <a:fillRect/>
          </a:stretch>
        </p:blipFill>
        <p:spPr bwMode="auto">
          <a:xfrm>
            <a:off x="-1" y="908720"/>
            <a:ext cx="9157679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74785" b="615"/>
          <a:stretch>
            <a:fillRect/>
          </a:stretch>
        </p:blipFill>
        <p:spPr bwMode="auto">
          <a:xfrm>
            <a:off x="-13679" y="1671303"/>
            <a:ext cx="915767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59535"/>
            <a:ext cx="7380312" cy="139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0" y="980728"/>
            <a:ext cx="9107488" cy="5472608"/>
            <a:chOff x="0" y="881336"/>
            <a:chExt cx="8928846" cy="5283968"/>
          </a:xfrm>
        </p:grpSpPr>
        <p:pic>
          <p:nvPicPr>
            <p:cNvPr id="4710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92432"/>
            <a:stretch>
              <a:fillRect/>
            </a:stretch>
          </p:blipFill>
          <p:spPr bwMode="auto">
            <a:xfrm>
              <a:off x="0" y="881336"/>
              <a:ext cx="8928846" cy="700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1132" b="78649"/>
            <a:stretch>
              <a:fillRect/>
            </a:stretch>
          </p:blipFill>
          <p:spPr bwMode="auto">
            <a:xfrm>
              <a:off x="0" y="1579375"/>
              <a:ext cx="8928846" cy="946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5672" b="35448"/>
            <a:stretch>
              <a:fillRect/>
            </a:stretch>
          </p:blipFill>
          <p:spPr bwMode="auto">
            <a:xfrm>
              <a:off x="0" y="2565535"/>
              <a:ext cx="8928846" cy="3599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467544" y="1196752"/>
            <a:ext cx="8568952" cy="4896544"/>
            <a:chOff x="827584" y="1124744"/>
            <a:chExt cx="8316416" cy="4392488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584" y="1124744"/>
              <a:ext cx="8316416" cy="3291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71494"/>
            <a:stretch>
              <a:fillRect/>
            </a:stretch>
          </p:blipFill>
          <p:spPr bwMode="auto">
            <a:xfrm>
              <a:off x="1115616" y="4399409"/>
              <a:ext cx="8028384" cy="1117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72816"/>
            <a:ext cx="9144000" cy="339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8028384" cy="392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107504" y="908720"/>
            <a:ext cx="8768524" cy="5544616"/>
            <a:chOff x="-1" y="1052736"/>
            <a:chExt cx="7288124" cy="4608512"/>
          </a:xfrm>
        </p:grpSpPr>
        <p:pic>
          <p:nvPicPr>
            <p:cNvPr id="491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333" b="83168"/>
            <a:stretch>
              <a:fillRect/>
            </a:stretch>
          </p:blipFill>
          <p:spPr bwMode="auto">
            <a:xfrm>
              <a:off x="-1" y="1052736"/>
              <a:ext cx="7288123" cy="837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1840" b="74160"/>
            <a:stretch>
              <a:fillRect/>
            </a:stretch>
          </p:blipFill>
          <p:spPr bwMode="auto">
            <a:xfrm>
              <a:off x="0" y="1916832"/>
              <a:ext cx="7288123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85333"/>
            <a:stretch>
              <a:fillRect/>
            </a:stretch>
          </p:blipFill>
          <p:spPr bwMode="auto">
            <a:xfrm>
              <a:off x="0" y="4869160"/>
              <a:ext cx="7288123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30820" b="19436"/>
            <a:stretch>
              <a:fillRect/>
            </a:stretch>
          </p:blipFill>
          <p:spPr bwMode="auto">
            <a:xfrm>
              <a:off x="0" y="2182708"/>
              <a:ext cx="7288123" cy="2686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7624" y="1370092"/>
            <a:ext cx="7635167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다음과 같이 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A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의 여인수를 성분으로 가지는 행렬 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B = [</a:t>
            </a:r>
            <a:r>
              <a:rPr lang="en-US" altLang="ko-KR" b="1" dirty="0" err="1" smtClean="0">
                <a:latin typeface="맑은 고딕" pitchFamily="50" charset="-127"/>
                <a:ea typeface="맑은 고딕" pitchFamily="50" charset="-127"/>
              </a:rPr>
              <a:t>Aij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 ]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를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행렬 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A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의 여인수 행렬이라고 할 때 여인수 행렬 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B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의 전치행렬을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   A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의 </a:t>
            </a:r>
            <a:r>
              <a:rPr lang="ko-KR" altLang="en-US" b="1" dirty="0" smtClean="0">
                <a:solidFill>
                  <a:srgbClr val="00B0F0"/>
                </a:solidFill>
                <a:latin typeface="맑은 고딕" pitchFamily="50" charset="-127"/>
                <a:ea typeface="맑은 고딕" pitchFamily="50" charset="-127"/>
              </a:rPr>
              <a:t>수반행렬</a:t>
            </a:r>
            <a:r>
              <a:rPr lang="en-US" altLang="ko-KR" b="1" dirty="0" smtClean="0">
                <a:solidFill>
                  <a:srgbClr val="00B0F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b="1" dirty="0" err="1" smtClean="0">
                <a:solidFill>
                  <a:srgbClr val="00B0F0"/>
                </a:solidFill>
                <a:latin typeface="맑은 고딕" pitchFamily="50" charset="-127"/>
                <a:ea typeface="맑은 고딕" pitchFamily="50" charset="-127"/>
              </a:rPr>
              <a:t>Adiugate</a:t>
            </a:r>
            <a:r>
              <a:rPr lang="en-US" altLang="ko-KR" b="1" dirty="0" smtClean="0">
                <a:solidFill>
                  <a:srgbClr val="00B0F0"/>
                </a:solidFill>
                <a:latin typeface="맑은 고딕" pitchFamily="50" charset="-127"/>
                <a:ea typeface="맑은 고딕" pitchFamily="50" charset="-127"/>
              </a:rPr>
              <a:t> matrix)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이라고 하며 </a:t>
            </a:r>
            <a:r>
              <a:rPr lang="en-US" altLang="ko-KR" b="1" dirty="0" err="1" smtClean="0">
                <a:latin typeface="맑은 고딕" pitchFamily="50" charset="-127"/>
                <a:ea typeface="맑은 고딕" pitchFamily="50" charset="-127"/>
              </a:rPr>
              <a:t>Adj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(A)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와 같이 나타낸다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834605"/>
            <a:ext cx="51720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08520" y="908720"/>
            <a:ext cx="7991872" cy="5491500"/>
            <a:chOff x="0" y="908720"/>
            <a:chExt cx="7991872" cy="5491500"/>
          </a:xfrm>
        </p:grpSpPr>
        <p:pic>
          <p:nvPicPr>
            <p:cNvPr id="512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08720"/>
              <a:ext cx="7812360" cy="1236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2132856"/>
              <a:ext cx="7236296" cy="4267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7884368" cy="374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386011" y="908720"/>
            <a:ext cx="8002413" cy="5472608"/>
            <a:chOff x="251520" y="908720"/>
            <a:chExt cx="8002413" cy="5472608"/>
          </a:xfrm>
        </p:grpSpPr>
        <p:pic>
          <p:nvPicPr>
            <p:cNvPr id="532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63892"/>
            <a:stretch>
              <a:fillRect/>
            </a:stretch>
          </p:blipFill>
          <p:spPr bwMode="auto">
            <a:xfrm>
              <a:off x="251520" y="908720"/>
              <a:ext cx="7524328" cy="691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92638"/>
            <a:stretch>
              <a:fillRect/>
            </a:stretch>
          </p:blipFill>
          <p:spPr bwMode="auto">
            <a:xfrm>
              <a:off x="755576" y="2473474"/>
              <a:ext cx="7354341" cy="30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51907" b="3827"/>
            <a:stretch>
              <a:fillRect/>
            </a:stretch>
          </p:blipFill>
          <p:spPr bwMode="auto">
            <a:xfrm>
              <a:off x="467544" y="1628800"/>
              <a:ext cx="7524328" cy="8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15207" b="311"/>
            <a:stretch>
              <a:fillRect/>
            </a:stretch>
          </p:blipFill>
          <p:spPr bwMode="auto">
            <a:xfrm>
              <a:off x="899592" y="2852936"/>
              <a:ext cx="7354341" cy="352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827584" y="1190628"/>
            <a:ext cx="7416824" cy="4909379"/>
            <a:chOff x="827584" y="1190628"/>
            <a:chExt cx="7416824" cy="4909379"/>
          </a:xfrm>
        </p:grpSpPr>
        <p:pic>
          <p:nvPicPr>
            <p:cNvPr id="542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50932"/>
            <a:stretch>
              <a:fillRect/>
            </a:stretch>
          </p:blipFill>
          <p:spPr bwMode="auto">
            <a:xfrm>
              <a:off x="1331640" y="1190628"/>
              <a:ext cx="6728618" cy="1734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3212976"/>
              <a:ext cx="7416824" cy="2887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7459396" cy="4563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46106"/>
            <a:ext cx="9144000" cy="360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12776"/>
            <a:ext cx="9144000" cy="419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333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438"/>
            <a:ext cx="9144000" cy="298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44016" y="980728"/>
            <a:ext cx="8820472" cy="5328592"/>
            <a:chOff x="0" y="1191869"/>
            <a:chExt cx="9144000" cy="5494246"/>
          </a:xfrm>
        </p:grpSpPr>
        <p:pic>
          <p:nvPicPr>
            <p:cNvPr id="593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217"/>
            <a:stretch>
              <a:fillRect/>
            </a:stretch>
          </p:blipFill>
          <p:spPr bwMode="auto">
            <a:xfrm>
              <a:off x="0" y="1191869"/>
              <a:ext cx="9144000" cy="2098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3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4238"/>
            <a:stretch>
              <a:fillRect/>
            </a:stretch>
          </p:blipFill>
          <p:spPr bwMode="auto">
            <a:xfrm>
              <a:off x="0" y="3284984"/>
              <a:ext cx="9144000" cy="3401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24744"/>
            <a:ext cx="9144000" cy="490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b="19241"/>
          <a:stretch>
            <a:fillRect/>
          </a:stretch>
        </p:blipFill>
        <p:spPr bwMode="auto">
          <a:xfrm>
            <a:off x="0" y="1196752"/>
            <a:ext cx="914400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0" y="1196752"/>
            <a:ext cx="9144000" cy="4896544"/>
            <a:chOff x="0" y="1196752"/>
            <a:chExt cx="9144000" cy="4896544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84270" b="-1827"/>
            <a:stretch>
              <a:fillRect/>
            </a:stretch>
          </p:blipFill>
          <p:spPr bwMode="auto">
            <a:xfrm>
              <a:off x="0" y="1196752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6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" y="2348880"/>
              <a:ext cx="8988274" cy="3744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867716"/>
            <a:ext cx="8460432" cy="361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15192"/>
            <a:ext cx="9144000" cy="116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212976"/>
            <a:ext cx="59245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00808"/>
            <a:ext cx="8532440" cy="404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091282"/>
            <a:ext cx="7488832" cy="332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36512" y="980728"/>
            <a:ext cx="8999984" cy="5328592"/>
            <a:chOff x="0" y="908720"/>
            <a:chExt cx="8604448" cy="5112568"/>
          </a:xfrm>
        </p:grpSpPr>
        <p:pic>
          <p:nvPicPr>
            <p:cNvPr id="6758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89431"/>
            <a:stretch>
              <a:fillRect/>
            </a:stretch>
          </p:blipFill>
          <p:spPr bwMode="auto">
            <a:xfrm>
              <a:off x="0" y="908720"/>
              <a:ext cx="8604448" cy="686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4490" b="72681"/>
            <a:stretch>
              <a:fillRect/>
            </a:stretch>
          </p:blipFill>
          <p:spPr bwMode="auto">
            <a:xfrm>
              <a:off x="0" y="1628800"/>
              <a:ext cx="8604448" cy="832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32918" b="57579"/>
            <a:stretch>
              <a:fillRect/>
            </a:stretch>
          </p:blipFill>
          <p:spPr bwMode="auto">
            <a:xfrm>
              <a:off x="0" y="2602504"/>
              <a:ext cx="8604448" cy="616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6223" b="39357"/>
            <a:stretch>
              <a:fillRect/>
            </a:stretch>
          </p:blipFill>
          <p:spPr bwMode="auto">
            <a:xfrm>
              <a:off x="0" y="3284984"/>
              <a:ext cx="8604448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6007" b="29556"/>
            <a:stretch>
              <a:fillRect/>
            </a:stretch>
          </p:blipFill>
          <p:spPr bwMode="auto">
            <a:xfrm>
              <a:off x="0" y="4293096"/>
              <a:ext cx="8604448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5192" b="9279"/>
            <a:stretch>
              <a:fillRect/>
            </a:stretch>
          </p:blipFill>
          <p:spPr bwMode="auto">
            <a:xfrm>
              <a:off x="0" y="4653136"/>
              <a:ext cx="8604448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94876"/>
            <a:stretch>
              <a:fillRect/>
            </a:stretch>
          </p:blipFill>
          <p:spPr bwMode="auto">
            <a:xfrm>
              <a:off x="0" y="5688632"/>
              <a:ext cx="8604448" cy="332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178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1169" r="1761" b="14470"/>
          <a:stretch>
            <a:fillRect/>
          </a:stretch>
        </p:blipFill>
        <p:spPr bwMode="auto">
          <a:xfrm>
            <a:off x="-1" y="998166"/>
            <a:ext cx="9144001" cy="53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1177517"/>
            <a:ext cx="9144000" cy="4987787"/>
            <a:chOff x="0" y="980728"/>
            <a:chExt cx="9144000" cy="4987787"/>
          </a:xfrm>
        </p:grpSpPr>
        <p:pic>
          <p:nvPicPr>
            <p:cNvPr id="696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9668" b="65585"/>
            <a:stretch>
              <a:fillRect/>
            </a:stretch>
          </p:blipFill>
          <p:spPr bwMode="auto">
            <a:xfrm>
              <a:off x="1" y="2492896"/>
              <a:ext cx="9143999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75079"/>
            <a:stretch>
              <a:fillRect/>
            </a:stretch>
          </p:blipFill>
          <p:spPr bwMode="auto">
            <a:xfrm>
              <a:off x="1" y="980728"/>
              <a:ext cx="9143999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39162" b="37104"/>
            <a:stretch>
              <a:fillRect/>
            </a:stretch>
          </p:blipFill>
          <p:spPr bwMode="auto">
            <a:xfrm>
              <a:off x="0" y="2780928"/>
              <a:ext cx="9143999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6456" b="27611"/>
            <a:stretch>
              <a:fillRect/>
            </a:stretch>
          </p:blipFill>
          <p:spPr bwMode="auto">
            <a:xfrm>
              <a:off x="1" y="4221088"/>
              <a:ext cx="9143999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7136"/>
            <a:stretch>
              <a:fillRect/>
            </a:stretch>
          </p:blipFill>
          <p:spPr bwMode="auto">
            <a:xfrm>
              <a:off x="1" y="4581128"/>
              <a:ext cx="9143999" cy="1387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0" y="1061861"/>
            <a:ext cx="9144000" cy="5247459"/>
            <a:chOff x="0" y="908720"/>
            <a:chExt cx="9144000" cy="5247459"/>
          </a:xfrm>
        </p:grpSpPr>
        <p:pic>
          <p:nvPicPr>
            <p:cNvPr id="706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86567"/>
            <a:stretch>
              <a:fillRect/>
            </a:stretch>
          </p:blipFill>
          <p:spPr bwMode="auto">
            <a:xfrm>
              <a:off x="0" y="908720"/>
              <a:ext cx="9144000" cy="910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7031" b="73790"/>
            <a:stretch>
              <a:fillRect/>
            </a:stretch>
          </p:blipFill>
          <p:spPr bwMode="auto">
            <a:xfrm>
              <a:off x="0" y="1806724"/>
              <a:ext cx="9144000" cy="622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31060" b="63628"/>
            <a:stretch>
              <a:fillRect/>
            </a:stretch>
          </p:blipFill>
          <p:spPr bwMode="auto">
            <a:xfrm>
              <a:off x="0" y="2420888"/>
              <a:ext cx="914400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1683" b="48756"/>
            <a:stretch>
              <a:fillRect/>
            </a:stretch>
          </p:blipFill>
          <p:spPr bwMode="auto">
            <a:xfrm>
              <a:off x="0" y="2780928"/>
              <a:ext cx="9144000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56579" b="33860"/>
            <a:stretch>
              <a:fillRect/>
            </a:stretch>
          </p:blipFill>
          <p:spPr bwMode="auto">
            <a:xfrm>
              <a:off x="0" y="3429000"/>
              <a:ext cx="9144000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0389"/>
            <a:stretch>
              <a:fillRect/>
            </a:stretch>
          </p:blipFill>
          <p:spPr bwMode="auto">
            <a:xfrm>
              <a:off x="0" y="4149080"/>
              <a:ext cx="9144000" cy="2007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908720"/>
            <a:ext cx="9144000" cy="5657147"/>
            <a:chOff x="0" y="908720"/>
            <a:chExt cx="9144000" cy="5657147"/>
          </a:xfrm>
        </p:grpSpPr>
        <p:pic>
          <p:nvPicPr>
            <p:cNvPr id="7168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08720"/>
              <a:ext cx="9144000" cy="773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1066" b="85078"/>
            <a:stretch>
              <a:fillRect/>
            </a:stretch>
          </p:blipFill>
          <p:spPr bwMode="auto">
            <a:xfrm>
              <a:off x="539552" y="1700808"/>
              <a:ext cx="8316416" cy="851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20251" b="75061"/>
            <a:stretch>
              <a:fillRect/>
            </a:stretch>
          </p:blipFill>
          <p:spPr bwMode="auto">
            <a:xfrm>
              <a:off x="467544" y="2564904"/>
              <a:ext cx="8316416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30798" b="54432"/>
            <a:stretch>
              <a:fillRect/>
            </a:stretch>
          </p:blipFill>
          <p:spPr bwMode="auto">
            <a:xfrm>
              <a:off x="467544" y="2881511"/>
              <a:ext cx="8316416" cy="907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51292" b="44533"/>
            <a:stretch>
              <a:fillRect/>
            </a:stretch>
          </p:blipFill>
          <p:spPr bwMode="auto">
            <a:xfrm>
              <a:off x="467544" y="3820525"/>
              <a:ext cx="8316416" cy="256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59495"/>
            <a:stretch>
              <a:fillRect/>
            </a:stretch>
          </p:blipFill>
          <p:spPr bwMode="auto">
            <a:xfrm>
              <a:off x="467544" y="4077072"/>
              <a:ext cx="8316416" cy="2488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415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6667"/>
            <a:ext cx="9144000" cy="494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0" y="1052736"/>
            <a:ext cx="9144000" cy="5112568"/>
            <a:chOff x="0" y="890016"/>
            <a:chExt cx="9144000" cy="5112568"/>
          </a:xfrm>
        </p:grpSpPr>
        <p:pic>
          <p:nvPicPr>
            <p:cNvPr id="747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08720"/>
              <a:ext cx="9144000" cy="1974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직사각형 15"/>
            <p:cNvSpPr/>
            <p:nvPr/>
          </p:nvSpPr>
          <p:spPr>
            <a:xfrm>
              <a:off x="2051719" y="890016"/>
              <a:ext cx="237626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475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37296"/>
            <a:stretch>
              <a:fillRect/>
            </a:stretch>
          </p:blipFill>
          <p:spPr bwMode="auto">
            <a:xfrm>
              <a:off x="179512" y="2924944"/>
              <a:ext cx="8533456" cy="307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0" y="980728"/>
            <a:ext cx="9144000" cy="5544616"/>
            <a:chOff x="0" y="908720"/>
            <a:chExt cx="9144000" cy="5544616"/>
          </a:xfrm>
        </p:grpSpPr>
        <p:pic>
          <p:nvPicPr>
            <p:cNvPr id="757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0533"/>
            <a:stretch>
              <a:fillRect/>
            </a:stretch>
          </p:blipFill>
          <p:spPr bwMode="auto">
            <a:xfrm>
              <a:off x="0" y="1196752"/>
              <a:ext cx="9144000" cy="4893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93900" y="6129240"/>
              <a:ext cx="5518150" cy="32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96050"/>
            <a:stretch>
              <a:fillRect/>
            </a:stretch>
          </p:blipFill>
          <p:spPr bwMode="auto">
            <a:xfrm>
              <a:off x="0" y="908720"/>
              <a:ext cx="9144000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b="49058"/>
          <a:stretch>
            <a:fillRect/>
          </a:stretch>
        </p:blipFill>
        <p:spPr bwMode="auto">
          <a:xfrm>
            <a:off x="0" y="1268760"/>
            <a:ext cx="91440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50942"/>
          <a:stretch>
            <a:fillRect/>
          </a:stretch>
        </p:blipFill>
        <p:spPr bwMode="auto">
          <a:xfrm>
            <a:off x="0" y="1556792"/>
            <a:ext cx="9144000" cy="395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778373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107504" y="116632"/>
            <a:ext cx="8928992" cy="6264696"/>
            <a:chOff x="179511" y="908720"/>
            <a:chExt cx="8818885" cy="626469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179511" y="908720"/>
              <a:ext cx="8817839" cy="792088"/>
            </a:xfrm>
            <a:prstGeom prst="round2Same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180557" y="1556792"/>
              <a:ext cx="8817839" cy="5616624"/>
            </a:xfrm>
            <a:prstGeom prst="round2SameRect">
              <a:avLst>
                <a:gd name="adj1" fmla="val 3213"/>
                <a:gd name="adj2" fmla="val 44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01327" y="972017"/>
              <a:ext cx="39789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</a:rPr>
                <a:t>행렬식의 </a:t>
              </a:r>
              <a:r>
                <a:rPr lang="ko-KR" altLang="en-US" sz="2800" b="1" dirty="0" err="1" smtClean="0">
                  <a:solidFill>
                    <a:schemeClr val="bg1"/>
                  </a:solidFill>
                </a:rPr>
                <a:t>생활속의</a:t>
              </a:r>
              <a:r>
                <a:rPr lang="ko-KR" altLang="en-US" sz="2800" b="1" dirty="0" smtClean="0">
                  <a:solidFill>
                    <a:schemeClr val="bg1"/>
                  </a:solidFill>
                </a:rPr>
                <a:t> 응용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23528" y="908720"/>
            <a:ext cx="8568952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 행렬식의 값이 </a:t>
            </a:r>
            <a:r>
              <a:rPr lang="en-US" altLang="ko-KR" dirty="0" smtClean="0"/>
              <a:t>0</a:t>
            </a:r>
            <a:r>
              <a:rPr lang="ko-KR" altLang="en-US" dirty="0" smtClean="0"/>
              <a:t>인지의 여부를 통해 역행렬을 구할 수 있는지를 즉각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판정할 수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따라서 제</a:t>
            </a:r>
            <a:r>
              <a:rPr lang="en-US" altLang="ko-KR" dirty="0" smtClean="0"/>
              <a:t>1</a:t>
            </a:r>
            <a:r>
              <a:rPr lang="ko-KR" altLang="en-US" dirty="0" smtClean="0"/>
              <a:t>장과 제</a:t>
            </a:r>
            <a:r>
              <a:rPr lang="en-US" altLang="ko-KR" dirty="0" smtClean="0"/>
              <a:t>2</a:t>
            </a:r>
            <a:r>
              <a:rPr lang="ko-KR" altLang="en-US" dirty="0" smtClean="0"/>
              <a:t>장에 기술된 응용 문제들을 빠르고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효율적으로 해결할 수 있다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6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pc="-150" dirty="0" smtClean="0"/>
              <a:t> 행렬식을 이용하여 특정한 암세포의 활동을 </a:t>
            </a:r>
            <a:r>
              <a:rPr lang="ko-KR" altLang="en-US" spc="-150" dirty="0" err="1" smtClean="0"/>
              <a:t>모델링하려는</a:t>
            </a:r>
            <a:r>
              <a:rPr lang="ko-KR" altLang="en-US" spc="-150" dirty="0" smtClean="0"/>
              <a:t> 연구가 시도되고 있다</a:t>
            </a:r>
            <a:r>
              <a:rPr lang="en-US" altLang="ko-KR" spc="-15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600" spc="-15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 행렬식을 이용하여 좌표가 주어진 삼각형의 면적을 쉽게 구할 수 있다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6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 행렬식은 </a:t>
            </a:r>
            <a:r>
              <a:rPr lang="ko-KR" altLang="en-US" dirty="0" err="1" smtClean="0"/>
              <a:t>벡터미적분학에서</a:t>
            </a:r>
            <a:r>
              <a:rPr lang="ko-KR" altLang="en-US" dirty="0" smtClean="0"/>
              <a:t> 체적을 계산하는 데에 쓰일 수 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err="1" smtClean="0"/>
              <a:t>실벡터들로</a:t>
            </a:r>
            <a:r>
              <a:rPr lang="ko-KR" altLang="en-US" dirty="0" smtClean="0"/>
              <a:t> 이루어진 행렬의 행렬식의 절대값은 그 벡터들을 각 변으로 가지는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평행육면체의 체적과 같다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6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 컴퓨터 보안이나 극비 문서의 보안을 위해 어떤 주어진 메시지를 암호화하는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방법으로는 </a:t>
            </a:r>
            <a:r>
              <a:rPr lang="ko-KR" altLang="en-US" dirty="0" err="1" smtClean="0"/>
              <a:t>정수론과</a:t>
            </a:r>
            <a:r>
              <a:rPr lang="ko-KR" altLang="en-US" dirty="0" smtClean="0"/>
              <a:t> 더불어 행렬이 많이 쓰인다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암호로의 변환에는 행렬의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곱이 쓰이고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전달받은 암호를 해독하기 위해서는 </a:t>
            </a:r>
            <a:r>
              <a:rPr lang="ko-KR" altLang="en-US" dirty="0" err="1" smtClean="0"/>
              <a:t>역행렬이</a:t>
            </a:r>
            <a:r>
              <a:rPr lang="ko-KR" altLang="en-US" dirty="0" smtClean="0"/>
              <a:t> 활용된다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CHAPTER3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b="8622"/>
          <a:stretch>
            <a:fillRect/>
          </a:stretch>
        </p:blipFill>
        <p:spPr bwMode="auto">
          <a:xfrm>
            <a:off x="0" y="908720"/>
            <a:ext cx="914400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722</Words>
  <Application>Microsoft Office PowerPoint</Application>
  <PresentationFormat>화면 슬라이드 쇼(4:3)</PresentationFormat>
  <Paragraphs>435</Paragraphs>
  <Slides>80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80</vt:i4>
      </vt:variant>
    </vt:vector>
  </HeadingPairs>
  <TitlesOfParts>
    <vt:vector size="85" baseType="lpstr">
      <vt:lpstr>맑은 고딕</vt:lpstr>
      <vt:lpstr>나눔고딕 Bold</vt:lpstr>
      <vt:lpstr>Arial</vt:lpstr>
      <vt:lpstr>Wingdings</vt:lpstr>
      <vt:lpstr>Office 테마</vt:lpstr>
      <vt:lpstr>행렬식</vt:lpstr>
      <vt:lpstr>행렬식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KMB</dc:creator>
  <cp:lastModifiedBy>osh</cp:lastModifiedBy>
  <cp:revision>97</cp:revision>
  <dcterms:created xsi:type="dcterms:W3CDTF">2013-01-10T07:18:47Z</dcterms:created>
  <dcterms:modified xsi:type="dcterms:W3CDTF">2020-09-08T23:34:18Z</dcterms:modified>
</cp:coreProperties>
</file>