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8"/>
  </p:notesMasterIdLst>
  <p:sldIdLst>
    <p:sldId id="256" r:id="rId2"/>
    <p:sldId id="260" r:id="rId3"/>
    <p:sldId id="264" r:id="rId4"/>
    <p:sldId id="265" r:id="rId5"/>
    <p:sldId id="266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7" r:id="rId15"/>
    <p:sldId id="278" r:id="rId16"/>
    <p:sldId id="279" r:id="rId17"/>
    <p:sldId id="281" r:id="rId18"/>
    <p:sldId id="284" r:id="rId19"/>
    <p:sldId id="318" r:id="rId20"/>
    <p:sldId id="285" r:id="rId21"/>
    <p:sldId id="319" r:id="rId22"/>
    <p:sldId id="286" r:id="rId23"/>
    <p:sldId id="320" r:id="rId24"/>
    <p:sldId id="287" r:id="rId25"/>
    <p:sldId id="288" r:id="rId26"/>
    <p:sldId id="296" r:id="rId27"/>
    <p:sldId id="297" r:id="rId28"/>
    <p:sldId id="321" r:id="rId29"/>
    <p:sldId id="298" r:id="rId30"/>
    <p:sldId id="322" r:id="rId31"/>
    <p:sldId id="299" r:id="rId32"/>
    <p:sldId id="323" r:id="rId33"/>
    <p:sldId id="300" r:id="rId34"/>
    <p:sldId id="301" r:id="rId35"/>
    <p:sldId id="302" r:id="rId36"/>
    <p:sldId id="303" r:id="rId37"/>
    <p:sldId id="304" r:id="rId38"/>
    <p:sldId id="324" r:id="rId39"/>
    <p:sldId id="305" r:id="rId40"/>
    <p:sldId id="306" r:id="rId41"/>
    <p:sldId id="307" r:id="rId42"/>
    <p:sldId id="308" r:id="rId43"/>
    <p:sldId id="309" r:id="rId44"/>
    <p:sldId id="325" r:id="rId45"/>
    <p:sldId id="327" r:id="rId46"/>
    <p:sldId id="328" r:id="rId47"/>
  </p:sldIdLst>
  <p:sldSz cx="9144000" cy="6858000" type="screen4x3"/>
  <p:notesSz cx="6858000" cy="9144000"/>
  <p:embeddedFontLst>
    <p:embeddedFont>
      <p:font typeface="맑은 고딕" pitchFamily="50" charset="-127"/>
      <p:regular r:id="rId49"/>
      <p:bold r:id="rId50"/>
    </p:embeddedFont>
    <p:embeddedFont>
      <p:font typeface="HY견고딕" pitchFamily="18" charset="-127"/>
      <p:regular r:id="rId51"/>
    </p:embeddedFont>
    <p:embeddedFont>
      <p:font typeface="나눔고딕 Bold" pitchFamily="50" charset="-127"/>
      <p:regular r:id="rId5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969696"/>
    <a:srgbClr val="008000"/>
    <a:srgbClr val="FF3300"/>
    <a:srgbClr val="FF6600"/>
    <a:srgbClr val="ADADAD"/>
    <a:srgbClr val="993300"/>
    <a:srgbClr val="990000"/>
    <a:srgbClr val="800000"/>
    <a:srgbClr val="CC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987" autoAdjust="0"/>
    <p:restoredTop sz="94660"/>
  </p:normalViewPr>
  <p:slideViewPr>
    <p:cSldViewPr>
      <p:cViewPr>
        <p:scale>
          <a:sx n="100" d="100"/>
          <a:sy n="100" d="100"/>
        </p:scale>
        <p:origin x="714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355BB-21C3-4058-84B2-F9142307C77B}" type="datetimeFigureOut">
              <a:rPr lang="ko-KR" altLang="en-US" smtClean="0"/>
              <a:pPr/>
              <a:t>2013-01-28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B3ED6-F704-493E-B0CD-E4C630B84DB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2013-01-28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2013-01-28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2013-01-28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2013-01-28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2013-01-28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2013-01-28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2013-01-28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2013-01-28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2013-01-28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2013-01-28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2013-01-28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AB0-2067-4F9C-8354-0F7AD259C8AA}" type="datetimeFigureOut">
              <a:rPr lang="ko-KR" altLang="en-US" smtClean="0"/>
              <a:pPr/>
              <a:t>2013-01-28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print"/>
          <a:srcRect t="8999" b="8212"/>
          <a:stretch>
            <a:fillRect/>
          </a:stretch>
        </p:blipFill>
        <p:spPr bwMode="auto">
          <a:xfrm>
            <a:off x="0" y="3643314"/>
            <a:ext cx="9144000" cy="321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직사각형 42"/>
          <p:cNvSpPr/>
          <p:nvPr/>
        </p:nvSpPr>
        <p:spPr>
          <a:xfrm>
            <a:off x="0" y="1000120"/>
            <a:ext cx="9144000" cy="2571768"/>
          </a:xfrm>
          <a:prstGeom prst="rect">
            <a:avLst/>
          </a:prstGeom>
          <a:solidFill>
            <a:srgbClr val="541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4" name="TextBox 5"/>
          <p:cNvSpPr txBox="1"/>
          <p:nvPr/>
        </p:nvSpPr>
        <p:spPr>
          <a:xfrm>
            <a:off x="714348" y="142864"/>
            <a:ext cx="8358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spc="600" dirty="0" smtClean="0">
                <a:solidFill>
                  <a:srgbClr val="969696"/>
                </a:solidFill>
                <a:latin typeface="HY견고딕" pitchFamily="18" charset="-127"/>
                <a:ea typeface="HY견고딕" pitchFamily="18" charset="-127"/>
              </a:rPr>
              <a:t>LINEAR ALGEBRA</a:t>
            </a:r>
            <a:endParaRPr lang="ko-KR" altLang="en-US" sz="5400" b="1" spc="600" dirty="0">
              <a:solidFill>
                <a:srgbClr val="96969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5" name="TextBox 7"/>
          <p:cNvSpPr txBox="1"/>
          <p:nvPr/>
        </p:nvSpPr>
        <p:spPr>
          <a:xfrm>
            <a:off x="142844" y="6386488"/>
            <a:ext cx="270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dirty="0" smtClean="0">
                <a:solidFill>
                  <a:srgbClr val="FFFF66"/>
                </a:solidFill>
                <a:latin typeface="맑은 고딕" pitchFamily="50" charset="-127"/>
                <a:ea typeface="맑은 고딕" pitchFamily="50" charset="-127"/>
              </a:rPr>
              <a:t>Easy to understand!</a:t>
            </a:r>
            <a:endParaRPr lang="ko-KR" altLang="en-US" sz="2000" b="1" dirty="0">
              <a:solidFill>
                <a:srgbClr val="FFFF66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6" name="타원 45"/>
          <p:cNvSpPr/>
          <p:nvPr/>
        </p:nvSpPr>
        <p:spPr>
          <a:xfrm>
            <a:off x="6286512" y="2500318"/>
            <a:ext cx="928694" cy="9286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7" name="타원 46"/>
          <p:cNvSpPr/>
          <p:nvPr/>
        </p:nvSpPr>
        <p:spPr>
          <a:xfrm>
            <a:off x="7429520" y="2500318"/>
            <a:ext cx="928694" cy="92869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4" cstate="print"/>
          <a:srcRect r="208"/>
          <a:stretch>
            <a:fillRect/>
          </a:stretch>
        </p:blipFill>
        <p:spPr bwMode="auto">
          <a:xfrm>
            <a:off x="0" y="3571888"/>
            <a:ext cx="9144000" cy="40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그림 48" descr="선형대수학제목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0100" y="1283019"/>
            <a:ext cx="7072330" cy="1217299"/>
          </a:xfrm>
          <a:prstGeom prst="rect">
            <a:avLst/>
          </a:prstGeom>
        </p:spPr>
      </p:pic>
      <p:pic>
        <p:nvPicPr>
          <p:cNvPr id="50" name="그림 49" descr="옛기차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2161" y="2518794"/>
            <a:ext cx="886974" cy="886974"/>
          </a:xfrm>
          <a:prstGeom prst="rect">
            <a:avLst/>
          </a:prstGeom>
        </p:spPr>
      </p:pic>
      <p:pic>
        <p:nvPicPr>
          <p:cNvPr id="51" name="그림 50" descr="기차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0320" y="2524133"/>
            <a:ext cx="886974" cy="886974"/>
          </a:xfrm>
          <a:prstGeom prst="rect">
            <a:avLst/>
          </a:prstGeom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" y="-12"/>
            <a:ext cx="109598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071546"/>
            <a:ext cx="63436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3067"/>
            <a:ext cx="9144000" cy="4185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47825"/>
            <a:ext cx="76200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920859"/>
            <a:ext cx="9001156" cy="19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1864" y="2857496"/>
            <a:ext cx="812073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 r="2531"/>
          <a:stretch>
            <a:fillRect/>
          </a:stretch>
        </p:blipFill>
        <p:spPr bwMode="auto">
          <a:xfrm>
            <a:off x="1" y="1519678"/>
            <a:ext cx="9144000" cy="425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499911"/>
            <a:ext cx="9144000" cy="208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286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29132"/>
            <a:ext cx="9144000" cy="146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95420"/>
            <a:ext cx="782002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0955"/>
            <a:ext cx="9144000" cy="10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655" y="1628800"/>
            <a:ext cx="893888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268760"/>
            <a:ext cx="5179961" cy="474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3125" r="1278" b="3125"/>
          <a:stretch>
            <a:fillRect/>
          </a:stretch>
        </p:blipFill>
        <p:spPr bwMode="auto">
          <a:xfrm>
            <a:off x="1714448" y="214290"/>
            <a:ext cx="742955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dirty="0" smtClean="0">
                <a:solidFill>
                  <a:schemeClr val="bg1"/>
                </a:solidFill>
              </a:rPr>
              <a:t>선형대수와 선형방정식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928794" y="20002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ko-KR" altLang="en-US" dirty="0"/>
          </a:p>
        </p:txBody>
      </p:sp>
      <p:grpSp>
        <p:nvGrpSpPr>
          <p:cNvPr id="14" name="그룹 13"/>
          <p:cNvGrpSpPr/>
          <p:nvPr/>
        </p:nvGrpSpPr>
        <p:grpSpPr>
          <a:xfrm>
            <a:off x="2643174" y="1714488"/>
            <a:ext cx="1214445" cy="601498"/>
            <a:chOff x="2285984" y="3302573"/>
            <a:chExt cx="861137" cy="426509"/>
          </a:xfrm>
        </p:grpSpPr>
        <p:sp>
          <p:nvSpPr>
            <p:cNvPr id="9" name="타원 8"/>
            <p:cNvSpPr/>
            <p:nvPr/>
          </p:nvSpPr>
          <p:spPr>
            <a:xfrm>
              <a:off x="2285984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2720612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04282" y="3319943"/>
              <a:ext cx="773696" cy="350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개  요</a:t>
              </a:r>
              <a:endParaRPr lang="ko-KR" altLang="en-US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0769" y="413073"/>
            <a:ext cx="10422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01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4546" y="2428868"/>
            <a:ext cx="69294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2000" spc="-150" dirty="0" smtClean="0"/>
              <a:t> </a:t>
            </a:r>
            <a:r>
              <a:rPr lang="ko-KR" altLang="en-US" sz="2000" dirty="0" smtClean="0"/>
              <a:t>선형대수와 선형방정식에 대한 기본적인 사항들을 고찰</a:t>
            </a:r>
            <a:endParaRPr lang="en-US" altLang="ko-KR" sz="2000" dirty="0" smtClean="0"/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2000" dirty="0" smtClean="0"/>
              <a:t> 선형대수를 학습하는 필요성과 응용 분야들을 요약</a:t>
            </a:r>
            <a:endParaRPr lang="en-US" altLang="ko-KR" sz="2000" dirty="0" smtClean="0"/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2000" dirty="0" smtClean="0"/>
              <a:t> 선형대수학에서 중요한 선형개념을 설명</a:t>
            </a:r>
            <a:endParaRPr lang="en-US" altLang="ko-KR" sz="2000" dirty="0" smtClean="0"/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2000" dirty="0" smtClean="0"/>
              <a:t> 선형결합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해집합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선형시스템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동차시스템 등을 정의</a:t>
            </a:r>
            <a:endParaRPr lang="en-US" altLang="ko-KR" sz="2000" dirty="0" smtClean="0"/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2000" dirty="0" smtClean="0"/>
              <a:t> 또한 </a:t>
            </a:r>
            <a:r>
              <a:rPr lang="en-US" altLang="ko-KR" sz="2000" dirty="0" smtClean="0"/>
              <a:t>2</a:t>
            </a:r>
            <a:r>
              <a:rPr lang="ko-KR" altLang="en-US" sz="2000" dirty="0" smtClean="0"/>
              <a:t>개의 변수를 가진 선형방정식에서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 그래프를 통한 </a:t>
            </a:r>
            <a:r>
              <a:rPr lang="en-US" altLang="ko-KR" sz="2000" dirty="0" smtClean="0"/>
              <a:t>3</a:t>
            </a:r>
            <a:r>
              <a:rPr lang="ko-KR" altLang="en-US" sz="2000" dirty="0" smtClean="0"/>
              <a:t>가지 기하학적인 경우들을 살펴봄</a:t>
            </a:r>
            <a:endParaRPr lang="en-US" altLang="ko-KR" sz="2000" dirty="0" smtClean="0"/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2000" dirty="0" smtClean="0"/>
              <a:t> 전향 소거법을 이용한 가우스 소거법을 살펴봄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2000" dirty="0" smtClean="0"/>
              <a:t> 가우스</a:t>
            </a:r>
            <a:r>
              <a:rPr lang="en-US" altLang="ko-KR" sz="2000" dirty="0" smtClean="0"/>
              <a:t>-</a:t>
            </a:r>
            <a:r>
              <a:rPr lang="ko-KR" altLang="en-US" sz="2000" dirty="0" err="1" smtClean="0"/>
              <a:t>조단</a:t>
            </a:r>
            <a:r>
              <a:rPr lang="ko-KR" altLang="en-US" sz="2000" dirty="0" smtClean="0"/>
              <a:t> 소거법을 살펴봄</a:t>
            </a:r>
            <a:endParaRPr lang="ko-KR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b="55620"/>
          <a:stretch>
            <a:fillRect/>
          </a:stretch>
        </p:blipFill>
        <p:spPr bwMode="auto">
          <a:xfrm>
            <a:off x="71558" y="1700808"/>
            <a:ext cx="896493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34678" t="44380" r="13827"/>
          <a:stretch>
            <a:fillRect/>
          </a:stretch>
        </p:blipFill>
        <p:spPr bwMode="auto">
          <a:xfrm>
            <a:off x="1835696" y="1412776"/>
            <a:ext cx="5328592" cy="479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b="61423"/>
          <a:stretch>
            <a:fillRect/>
          </a:stretch>
        </p:blipFill>
        <p:spPr bwMode="auto">
          <a:xfrm>
            <a:off x="168967" y="1790486"/>
            <a:ext cx="8795522" cy="293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32250" t="35044" r="13762" b="24051"/>
          <a:stretch>
            <a:fillRect/>
          </a:stretch>
        </p:blipFill>
        <p:spPr bwMode="auto">
          <a:xfrm>
            <a:off x="1290419" y="1700808"/>
            <a:ext cx="6233909" cy="408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 l="20212" t="78286" b="1850"/>
          <a:stretch>
            <a:fillRect/>
          </a:stretch>
        </p:blipFill>
        <p:spPr bwMode="auto">
          <a:xfrm>
            <a:off x="570619" y="1000108"/>
            <a:ext cx="7601781" cy="163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47604"/>
          <a:stretch>
            <a:fillRect/>
          </a:stretch>
        </p:blipFill>
        <p:spPr bwMode="auto">
          <a:xfrm>
            <a:off x="1939358" y="2276872"/>
            <a:ext cx="6089026" cy="419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53706"/>
          <a:stretch>
            <a:fillRect/>
          </a:stretch>
        </p:blipFill>
        <p:spPr bwMode="auto">
          <a:xfrm>
            <a:off x="1285076" y="1332876"/>
            <a:ext cx="7103348" cy="432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285700"/>
            <a:ext cx="9144000" cy="26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242513" y="1340768"/>
            <a:ext cx="8901487" cy="4680520"/>
            <a:chOff x="1428728" y="857232"/>
            <a:chExt cx="5438813" cy="2859800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3988"/>
            <a:stretch>
              <a:fillRect/>
            </a:stretch>
          </p:blipFill>
          <p:spPr bwMode="auto">
            <a:xfrm>
              <a:off x="1428728" y="857232"/>
              <a:ext cx="5429288" cy="1719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70401"/>
            <a:stretch>
              <a:fillRect/>
            </a:stretch>
          </p:blipFill>
          <p:spPr bwMode="auto">
            <a:xfrm>
              <a:off x="2614617" y="2552694"/>
              <a:ext cx="4252924" cy="1164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3" name="그룹 12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4" name="양쪽 모서리가 둥근 사각형 13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양쪽 모서리가 둥근 사각형 15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 t="31119"/>
          <a:stretch>
            <a:fillRect/>
          </a:stretch>
        </p:blipFill>
        <p:spPr bwMode="auto">
          <a:xfrm>
            <a:off x="1011918" y="1412776"/>
            <a:ext cx="7304498" cy="465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그룹 12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4" name="양쪽 모서리가 둥근 사각형 13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양쪽 모서리가 둥근 사각형 15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218" y="1700808"/>
            <a:ext cx="874526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3125" r="1278" b="3125"/>
          <a:stretch>
            <a:fillRect/>
          </a:stretch>
        </p:blipFill>
        <p:spPr bwMode="auto">
          <a:xfrm>
            <a:off x="1714448" y="214290"/>
            <a:ext cx="742955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모서리가 둥근 직사각형 8"/>
          <p:cNvSpPr/>
          <p:nvPr/>
        </p:nvSpPr>
        <p:spPr>
          <a:xfrm>
            <a:off x="1928794" y="20002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2285984" y="2500306"/>
            <a:ext cx="63579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1.1 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선형대수와 선형시스템</a:t>
            </a:r>
          </a:p>
          <a:p>
            <a:pPr lvl="1">
              <a:lnSpc>
                <a:spcPct val="150000"/>
              </a:lnSpc>
            </a:pPr>
            <a:r>
              <a:rPr lang="en-US" altLang="ko-KR" sz="2000" b="1" dirty="0" smtClean="0">
                <a:latin typeface="맑은 고딕" pitchFamily="50" charset="-127"/>
                <a:ea typeface="맑은 고딕" pitchFamily="50" charset="-127"/>
              </a:rPr>
              <a:t>1.1.1 </a:t>
            </a:r>
            <a:r>
              <a:rPr lang="ko-KR" altLang="en-US" sz="2000" b="1" dirty="0" smtClean="0">
                <a:latin typeface="맑은 고딕" pitchFamily="50" charset="-127"/>
                <a:ea typeface="맑은 고딕" pitchFamily="50" charset="-127"/>
              </a:rPr>
              <a:t>선형대수학</a:t>
            </a:r>
          </a:p>
          <a:p>
            <a:pPr lvl="1">
              <a:lnSpc>
                <a:spcPct val="150000"/>
              </a:lnSpc>
            </a:pPr>
            <a:r>
              <a:rPr lang="en-US" altLang="ko-KR" sz="2000" b="1" dirty="0" smtClean="0">
                <a:latin typeface="맑은 고딕" pitchFamily="50" charset="-127"/>
                <a:ea typeface="맑은 고딕" pitchFamily="50" charset="-127"/>
              </a:rPr>
              <a:t>1.1.2 </a:t>
            </a:r>
            <a:r>
              <a:rPr lang="ko-KR" altLang="en-US" sz="2000" b="1" dirty="0" smtClean="0">
                <a:latin typeface="맑은 고딕" pitchFamily="50" charset="-127"/>
                <a:ea typeface="맑은 고딕" pitchFamily="50" charset="-127"/>
              </a:rPr>
              <a:t>선형방정식과 선형시스템</a:t>
            </a:r>
            <a:endParaRPr lang="en-US" altLang="ko-KR" sz="20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ko-KR" altLang="en-US" sz="9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1.2 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선형방정식의 소거법</a:t>
            </a:r>
          </a:p>
          <a:p>
            <a:pPr lvl="1">
              <a:lnSpc>
                <a:spcPct val="150000"/>
              </a:lnSpc>
            </a:pPr>
            <a:r>
              <a:rPr lang="en-US" altLang="ko-KR" sz="2000" b="1" dirty="0" smtClean="0">
                <a:latin typeface="맑은 고딕" pitchFamily="50" charset="-127"/>
                <a:ea typeface="맑은 고딕" pitchFamily="50" charset="-127"/>
              </a:rPr>
              <a:t>1.2.1 </a:t>
            </a:r>
            <a:r>
              <a:rPr lang="ko-KR" altLang="en-US" sz="2000" b="1" dirty="0" smtClean="0">
                <a:latin typeface="맑은 고딕" pitchFamily="50" charset="-127"/>
                <a:ea typeface="맑은 고딕" pitchFamily="50" charset="-127"/>
              </a:rPr>
              <a:t>변수가 </a:t>
            </a:r>
            <a:r>
              <a:rPr lang="en-US" altLang="ko-KR" sz="2000" b="1" dirty="0" smtClean="0"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2000" b="1" dirty="0" smtClean="0">
                <a:latin typeface="맑은 고딕" pitchFamily="50" charset="-127"/>
                <a:ea typeface="맑은 고딕" pitchFamily="50" charset="-127"/>
              </a:rPr>
              <a:t>개인 선형방정식의 소거법</a:t>
            </a:r>
          </a:p>
          <a:p>
            <a:pPr lvl="1">
              <a:lnSpc>
                <a:spcPct val="150000"/>
              </a:lnSpc>
            </a:pPr>
            <a:r>
              <a:rPr lang="en-US" altLang="ko-KR" sz="2000" b="1" dirty="0" smtClean="0">
                <a:latin typeface="맑은 고딕" pitchFamily="50" charset="-127"/>
                <a:ea typeface="맑은 고딕" pitchFamily="50" charset="-127"/>
              </a:rPr>
              <a:t>1.2.2 </a:t>
            </a:r>
            <a:r>
              <a:rPr lang="ko-KR" altLang="en-US" sz="2000" b="1" dirty="0" smtClean="0">
                <a:latin typeface="맑은 고딕" pitchFamily="50" charset="-127"/>
                <a:ea typeface="맑은 고딕" pitchFamily="50" charset="-127"/>
              </a:rPr>
              <a:t>가우스 소거법</a:t>
            </a:r>
          </a:p>
          <a:p>
            <a:pPr lvl="1">
              <a:lnSpc>
                <a:spcPct val="150000"/>
              </a:lnSpc>
            </a:pPr>
            <a:r>
              <a:rPr lang="en-US" altLang="ko-KR" sz="2000" b="1" dirty="0" smtClean="0">
                <a:latin typeface="맑은 고딕" pitchFamily="50" charset="-127"/>
                <a:ea typeface="맑은 고딕" pitchFamily="50" charset="-127"/>
              </a:rPr>
              <a:t>1.2.3 </a:t>
            </a:r>
            <a:r>
              <a:rPr lang="ko-KR" altLang="en-US" sz="2000" b="1" dirty="0" smtClean="0">
                <a:latin typeface="맑은 고딕" pitchFamily="50" charset="-127"/>
                <a:ea typeface="맑은 고딕" pitchFamily="50" charset="-127"/>
              </a:rPr>
              <a:t>가우스</a:t>
            </a:r>
            <a:r>
              <a:rPr lang="en-US" altLang="ko-KR" sz="2000" b="1" dirty="0" smtClean="0">
                <a:latin typeface="맑은 고딕" pitchFamily="50" charset="-127"/>
                <a:ea typeface="맑은 고딕" pitchFamily="50" charset="-127"/>
              </a:rPr>
              <a:t>-</a:t>
            </a:r>
            <a:r>
              <a:rPr lang="ko-KR" altLang="en-US" sz="2000" b="1" dirty="0" err="1" smtClean="0">
                <a:latin typeface="맑은 고딕" pitchFamily="50" charset="-127"/>
                <a:ea typeface="맑은 고딕" pitchFamily="50" charset="-127"/>
              </a:rPr>
              <a:t>조단</a:t>
            </a:r>
            <a:r>
              <a:rPr lang="ko-KR" altLang="en-US" sz="2000" b="1" dirty="0" smtClean="0">
                <a:latin typeface="맑은 고딕" pitchFamily="50" charset="-127"/>
                <a:ea typeface="맑은 고딕" pitchFamily="50" charset="-127"/>
              </a:rPr>
              <a:t> 소거법</a:t>
            </a:r>
            <a:endParaRPr lang="ko-KR" altLang="en-US" sz="2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0769" y="413073"/>
            <a:ext cx="10422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01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1857356" y="441304"/>
            <a:ext cx="6758006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선형대수와 선형방정식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2428860" y="1785926"/>
            <a:ext cx="3286148" cy="500066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pc="600" dirty="0" smtClean="0">
                <a:solidFill>
                  <a:schemeClr val="tx1"/>
                </a:solidFill>
              </a:rPr>
              <a:t>CONTENTS</a:t>
            </a:r>
            <a:endParaRPr lang="ko-KR" altLang="en-US" sz="2400" b="1" spc="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 l="23188" t="5326"/>
          <a:stretch>
            <a:fillRect/>
          </a:stretch>
        </p:blipFill>
        <p:spPr bwMode="auto">
          <a:xfrm>
            <a:off x="1238558" y="1844824"/>
            <a:ext cx="6141754" cy="412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b="43584"/>
          <a:stretch>
            <a:fillRect/>
          </a:stretch>
        </p:blipFill>
        <p:spPr bwMode="auto">
          <a:xfrm>
            <a:off x="179512" y="1268759"/>
            <a:ext cx="8682874" cy="39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4800" t="59167"/>
          <a:stretch>
            <a:fillRect/>
          </a:stretch>
        </p:blipFill>
        <p:spPr bwMode="auto">
          <a:xfrm>
            <a:off x="899592" y="2132856"/>
            <a:ext cx="7876272" cy="307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908719"/>
            <a:ext cx="6379072" cy="55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69346"/>
            <a:ext cx="9144000" cy="253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251520" y="908720"/>
            <a:ext cx="8725094" cy="5505792"/>
            <a:chOff x="1475656" y="1052736"/>
            <a:chExt cx="7500958" cy="4733326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75656" y="1052736"/>
              <a:ext cx="7500958" cy="3779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b="78663"/>
            <a:stretch>
              <a:fillRect/>
            </a:stretch>
          </p:blipFill>
          <p:spPr bwMode="auto">
            <a:xfrm>
              <a:off x="2771800" y="4797152"/>
              <a:ext cx="5653076" cy="988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071546"/>
            <a:ext cx="5353063" cy="509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436" y="1484784"/>
            <a:ext cx="869856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 b="55287"/>
          <a:stretch>
            <a:fillRect/>
          </a:stretch>
        </p:blipFill>
        <p:spPr bwMode="auto">
          <a:xfrm>
            <a:off x="1132178" y="1844824"/>
            <a:ext cx="7850876" cy="379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 t="46400"/>
          <a:stretch>
            <a:fillRect/>
          </a:stretch>
        </p:blipFill>
        <p:spPr bwMode="auto">
          <a:xfrm>
            <a:off x="1187624" y="1000107"/>
            <a:ext cx="7437237" cy="430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809943"/>
            <a:ext cx="7239024" cy="349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그룹 11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4" name="양쪽 모서리가 둥근 사각형 13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8" name="양쪽 모서리가 둥근 사각형 17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857364"/>
            <a:ext cx="8164311" cy="357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611560" y="980728"/>
            <a:ext cx="8316416" cy="4902420"/>
            <a:chOff x="0" y="908720"/>
            <a:chExt cx="5929354" cy="3495278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89242"/>
            <a:stretch>
              <a:fillRect/>
            </a:stretch>
          </p:blipFill>
          <p:spPr bwMode="auto">
            <a:xfrm>
              <a:off x="0" y="908720"/>
              <a:ext cx="5929354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6218" b="71132"/>
            <a:stretch>
              <a:fillRect/>
            </a:stretch>
          </p:blipFill>
          <p:spPr bwMode="auto">
            <a:xfrm>
              <a:off x="0" y="1484784"/>
              <a:ext cx="5929354" cy="677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35343" b="59278"/>
            <a:stretch>
              <a:fillRect/>
            </a:stretch>
          </p:blipFill>
          <p:spPr bwMode="auto">
            <a:xfrm>
              <a:off x="0" y="2204864"/>
              <a:ext cx="5929354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6599" b="39654"/>
            <a:stretch>
              <a:fillRect/>
            </a:stretch>
          </p:blipFill>
          <p:spPr bwMode="auto">
            <a:xfrm>
              <a:off x="0" y="2492896"/>
              <a:ext cx="5929354" cy="736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65931" b="28967"/>
            <a:stretch>
              <a:fillRect/>
            </a:stretch>
          </p:blipFill>
          <p:spPr bwMode="auto">
            <a:xfrm>
              <a:off x="0" y="3212976"/>
              <a:ext cx="5929354" cy="273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6682" b="11143"/>
            <a:stretch>
              <a:fillRect/>
            </a:stretch>
          </p:blipFill>
          <p:spPr bwMode="auto">
            <a:xfrm>
              <a:off x="0" y="3501008"/>
              <a:ext cx="5929354" cy="651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95239"/>
            <a:stretch>
              <a:fillRect/>
            </a:stretch>
          </p:blipFill>
          <p:spPr bwMode="auto">
            <a:xfrm>
              <a:off x="0" y="4149080"/>
              <a:ext cx="5929354" cy="254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42984"/>
            <a:ext cx="6472585" cy="439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b="12583"/>
          <a:stretch>
            <a:fillRect/>
          </a:stretch>
        </p:blipFill>
        <p:spPr bwMode="auto">
          <a:xfrm>
            <a:off x="301730" y="1052736"/>
            <a:ext cx="844673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827584" y="1844824"/>
            <a:ext cx="7632849" cy="3247451"/>
            <a:chOff x="2761416" y="4581128"/>
            <a:chExt cx="4453790" cy="1894897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2069" t="92800"/>
            <a:stretch>
              <a:fillRect/>
            </a:stretch>
          </p:blipFill>
          <p:spPr bwMode="auto">
            <a:xfrm>
              <a:off x="2761416" y="4581128"/>
              <a:ext cx="4453790" cy="288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58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13946" y="4845050"/>
              <a:ext cx="4391944" cy="163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499992" y="6525344"/>
              <a:ext cx="378678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" name="그룹 24"/>
          <p:cNvGrpSpPr/>
          <p:nvPr/>
        </p:nvGrpSpPr>
        <p:grpSpPr>
          <a:xfrm>
            <a:off x="107504" y="116632"/>
            <a:ext cx="8928991" cy="6264696"/>
            <a:chOff x="179511" y="908720"/>
            <a:chExt cx="8818885" cy="6264696"/>
          </a:xfrm>
        </p:grpSpPr>
        <p:sp>
          <p:nvSpPr>
            <p:cNvPr id="21" name="양쪽 모서리가 둥근 사각형 20"/>
            <p:cNvSpPr/>
            <p:nvPr/>
          </p:nvSpPr>
          <p:spPr>
            <a:xfrm>
              <a:off x="179511" y="908720"/>
              <a:ext cx="8817839" cy="792088"/>
            </a:xfrm>
            <a:prstGeom prst="round2Same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180557" y="1556792"/>
              <a:ext cx="8817839" cy="5616624"/>
            </a:xfrm>
            <a:prstGeom prst="round2SameRect">
              <a:avLst>
                <a:gd name="adj1" fmla="val 3213"/>
                <a:gd name="adj2" fmla="val 44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98617" y="972017"/>
              <a:ext cx="67923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</a:rPr>
                <a:t>선형대수와 선형방정식의 </a:t>
              </a:r>
              <a:r>
                <a:rPr lang="ko-KR" altLang="en-US" sz="2800" b="1" dirty="0" err="1" smtClean="0">
                  <a:solidFill>
                    <a:schemeClr val="bg1"/>
                  </a:solidFill>
                </a:rPr>
                <a:t>생활속의</a:t>
              </a:r>
              <a:r>
                <a:rPr lang="ko-KR" altLang="en-US" sz="2800" b="1" dirty="0" smtClean="0">
                  <a:solidFill>
                    <a:schemeClr val="bg1"/>
                  </a:solidFill>
                </a:rPr>
                <a:t> 응용</a:t>
              </a:r>
              <a:r>
                <a:rPr lang="en-US" altLang="ko-KR" sz="2800" b="1" dirty="0" smtClean="0">
                  <a:solidFill>
                    <a:schemeClr val="bg1"/>
                  </a:solidFill>
                </a:rPr>
                <a:t>1</a:t>
              </a:r>
              <a:endParaRPr lang="ko-KR" altLang="en-US" sz="2800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23528" y="908720"/>
            <a:ext cx="8568952" cy="5111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게임 이론 </a:t>
            </a:r>
            <a:r>
              <a:rPr lang="en-US" altLang="ko-KR" sz="2000" dirty="0" smtClean="0"/>
              <a:t>- </a:t>
            </a:r>
            <a:r>
              <a:rPr lang="ko-KR" altLang="en-US" sz="2000" dirty="0" smtClean="0"/>
              <a:t>어떤 게임에서 자신에게 유리한 전략을 세우거나 자신의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이익을 극대화시킬 수 있는 여러 가지 경우를 선형방정식으로 세워서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풀 수 있다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20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경영학에서 어느 기업이 어떤 재료를 얼마만큼 사용하여 어느 정도의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양을 생산하면 최대한의 이익을 얻을 수 있는지를 선형방정식을 풀어서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</a:t>
            </a:r>
            <a:r>
              <a:rPr lang="ko-KR" altLang="en-US" sz="2000" spc="-100" dirty="0" smtClean="0"/>
              <a:t>응용할 수 있다</a:t>
            </a:r>
            <a:r>
              <a:rPr lang="en-US" altLang="ko-KR" sz="2000" spc="-100" dirty="0" smtClean="0"/>
              <a:t>. </a:t>
            </a:r>
            <a:r>
              <a:rPr lang="ko-KR" altLang="en-US" sz="2000" spc="-100" dirty="0" smtClean="0"/>
              <a:t>이때 가격 책정도 선형방정식의 변수로 넣어서 풀 수 있다</a:t>
            </a:r>
            <a:r>
              <a:rPr lang="en-US" altLang="ko-KR" sz="2000" spc="-100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2000" spc="-1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물리학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화학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컴퓨터공학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전기공학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전자공학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건축학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토목학</a:t>
            </a:r>
            <a:r>
              <a:rPr lang="ko-KR" altLang="en-US" sz="2000" dirty="0" smtClean="0"/>
              <a:t> 등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여러 가지 공학을 전공하는 엔지니어들에게 선형방정식의 개념과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풀이는 기초 및 응용의 바탕이 된다</a:t>
            </a:r>
            <a:r>
              <a:rPr lang="en-US" altLang="ko-KR" sz="20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499992" y="6525344"/>
              <a:ext cx="378678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" name="그룹 24"/>
          <p:cNvGrpSpPr/>
          <p:nvPr/>
        </p:nvGrpSpPr>
        <p:grpSpPr>
          <a:xfrm>
            <a:off x="107504" y="116632"/>
            <a:ext cx="8928991" cy="6264696"/>
            <a:chOff x="179511" y="908720"/>
            <a:chExt cx="8818885" cy="6264696"/>
          </a:xfrm>
        </p:grpSpPr>
        <p:sp>
          <p:nvSpPr>
            <p:cNvPr id="21" name="양쪽 모서리가 둥근 사각형 20"/>
            <p:cNvSpPr/>
            <p:nvPr/>
          </p:nvSpPr>
          <p:spPr>
            <a:xfrm>
              <a:off x="179511" y="908720"/>
              <a:ext cx="8817839" cy="792088"/>
            </a:xfrm>
            <a:prstGeom prst="round2Same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180557" y="1556792"/>
              <a:ext cx="8817839" cy="5616624"/>
            </a:xfrm>
            <a:prstGeom prst="round2SameRect">
              <a:avLst>
                <a:gd name="adj1" fmla="val 3213"/>
                <a:gd name="adj2" fmla="val 44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98617" y="972017"/>
              <a:ext cx="67923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</a:rPr>
                <a:t>선형대수와 선형방정식의 </a:t>
              </a:r>
              <a:r>
                <a:rPr lang="ko-KR" altLang="en-US" sz="2800" b="1" dirty="0" err="1" smtClean="0">
                  <a:solidFill>
                    <a:schemeClr val="bg1"/>
                  </a:solidFill>
                </a:rPr>
                <a:t>생활속의</a:t>
              </a:r>
              <a:r>
                <a:rPr lang="ko-KR" altLang="en-US" sz="2800" b="1" dirty="0" smtClean="0">
                  <a:solidFill>
                    <a:schemeClr val="bg1"/>
                  </a:solidFill>
                </a:rPr>
                <a:t> 응용</a:t>
              </a:r>
              <a:r>
                <a:rPr lang="en-US" altLang="ko-KR" sz="2800" b="1" dirty="0" smtClean="0">
                  <a:solidFill>
                    <a:schemeClr val="bg1"/>
                  </a:solidFill>
                </a:rPr>
                <a:t>2</a:t>
              </a:r>
              <a:endParaRPr lang="ko-KR" altLang="en-US" sz="2800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23528" y="908720"/>
            <a:ext cx="856895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수학을 전공하는 수학도에게는 수학을 탐구하는 굳건한 기초가 됨은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지극히 당연하다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20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</a:t>
            </a:r>
            <a:r>
              <a:rPr lang="ko-KR" altLang="en-US" sz="2000" spc="-100" dirty="0" smtClean="0"/>
              <a:t>사회생활에서 일어나는 여러 가지 복잡한 관계에서의 의사결정에 쓰인다</a:t>
            </a:r>
            <a:r>
              <a:rPr lang="en-US" altLang="ko-KR" sz="2000" spc="-100" dirty="0" smtClean="0"/>
              <a:t>.</a:t>
            </a:r>
            <a:br>
              <a:rPr lang="en-US" altLang="ko-KR" sz="2000" spc="-100" dirty="0" smtClean="0"/>
            </a:br>
            <a:r>
              <a:rPr lang="en-US" altLang="ko-KR" sz="2000" dirty="0" smtClean="0"/>
              <a:t>   </a:t>
            </a:r>
            <a:r>
              <a:rPr lang="ko-KR" altLang="en-US" sz="2000" dirty="0" smtClean="0"/>
              <a:t>한정된 시간 내에 해야 할 일들의 중요성에 가중치를 두어서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선형방정식을 만들어서 해결한다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20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천문학에의 응용 </a:t>
            </a:r>
            <a:r>
              <a:rPr lang="en-US" altLang="ko-KR" sz="2000" dirty="0" smtClean="0"/>
              <a:t>- </a:t>
            </a:r>
            <a:r>
              <a:rPr lang="ko-KR" altLang="en-US" sz="2000" dirty="0" smtClean="0"/>
              <a:t>가우스는 </a:t>
            </a:r>
            <a:r>
              <a:rPr lang="ko-KR" altLang="en-US" sz="2000" dirty="0" err="1" smtClean="0"/>
              <a:t>팔라스</a:t>
            </a:r>
            <a:r>
              <a:rPr lang="en-US" altLang="ko-KR" sz="2000" dirty="0" smtClean="0"/>
              <a:t>(Pallas) </a:t>
            </a:r>
            <a:r>
              <a:rPr lang="ko-KR" altLang="en-US" sz="2000" dirty="0" smtClean="0"/>
              <a:t>소행성을 연구하던 중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1803</a:t>
            </a:r>
            <a:r>
              <a:rPr lang="ko-KR" altLang="en-US" sz="2000" dirty="0" smtClean="0"/>
              <a:t>년부터 </a:t>
            </a:r>
            <a:r>
              <a:rPr lang="en-US" altLang="ko-KR" sz="2000" dirty="0" smtClean="0"/>
              <a:t>6</a:t>
            </a:r>
            <a:r>
              <a:rPr lang="ko-KR" altLang="en-US" sz="2000" dirty="0" smtClean="0"/>
              <a:t>년 동안 행성의 궤도를 면밀히 관찰한 결과 변수가 </a:t>
            </a:r>
            <a:r>
              <a:rPr lang="en-US" altLang="ko-KR" sz="2000" dirty="0" smtClean="0"/>
              <a:t>6</a:t>
            </a:r>
            <a:r>
              <a:rPr lang="ko-KR" altLang="en-US" sz="2000" dirty="0" smtClean="0"/>
              <a:t>개인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선형방정식을 만들었으며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그가 개발한 가우스 소거법을 이용하여 해를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구함으로써 천문학에 크게 기여하였다</a:t>
            </a:r>
            <a:r>
              <a:rPr lang="en-US" altLang="ko-KR" sz="2000" dirty="0" smtClean="0"/>
              <a:t>.</a:t>
            </a:r>
            <a:endParaRPr lang="ko-KR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57364"/>
            <a:ext cx="8339164" cy="368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3581" b="7417"/>
          <a:stretch>
            <a:fillRect/>
          </a:stretch>
        </p:blipFill>
        <p:spPr bwMode="auto">
          <a:xfrm>
            <a:off x="0" y="4714884"/>
            <a:ext cx="914400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957210"/>
            <a:ext cx="5429288" cy="39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16"/>
            <a:ext cx="9146011" cy="29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285860"/>
            <a:ext cx="7391334" cy="410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000240"/>
            <a:ext cx="74485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CHAPTER1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495</Words>
  <Application>Microsoft Office PowerPoint</Application>
  <PresentationFormat>화면 슬라이드 쇼(4:3)</PresentationFormat>
  <Paragraphs>252</Paragraphs>
  <Slides>46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46</vt:i4>
      </vt:variant>
    </vt:vector>
  </HeadingPairs>
  <TitlesOfParts>
    <vt:vector size="53" baseType="lpstr">
      <vt:lpstr>굴림</vt:lpstr>
      <vt:lpstr>Arial</vt:lpstr>
      <vt:lpstr>맑은 고딕</vt:lpstr>
      <vt:lpstr>HY견고딕</vt:lpstr>
      <vt:lpstr>나눔고딕 Bold</vt:lpstr>
      <vt:lpstr>Wingdings</vt:lpstr>
      <vt:lpstr>Office 테마</vt:lpstr>
      <vt:lpstr>슬라이드 1</vt:lpstr>
      <vt:lpstr>선형대수와 선형방정식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KMB</dc:creator>
  <cp:lastModifiedBy>KMB</cp:lastModifiedBy>
  <cp:revision>53</cp:revision>
  <dcterms:created xsi:type="dcterms:W3CDTF">2013-01-10T07:18:47Z</dcterms:created>
  <dcterms:modified xsi:type="dcterms:W3CDTF">2013-01-28T05:29:34Z</dcterms:modified>
</cp:coreProperties>
</file>