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3" r:id="rId2"/>
    <p:sldId id="272" r:id="rId3"/>
    <p:sldId id="383" r:id="rId4"/>
    <p:sldId id="394" r:id="rId5"/>
    <p:sldId id="395" r:id="rId6"/>
    <p:sldId id="393" r:id="rId7"/>
    <p:sldId id="342" r:id="rId8"/>
    <p:sldId id="34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1" d="100"/>
          <a:sy n="71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32AC7-9CEE-4FBE-9C91-34E1EBF16D91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E60A5F-69D7-4FBB-88C5-3D590900C21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557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1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1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809F9-DFE1-4DB5-B67F-86B48D6EB735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749692"/>
            <a:ext cx="5388610" cy="38861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374302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4" y="9374302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905C1-AC11-49E3-9C01-89E580B3D2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819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2016-07-22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Machine Learning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Supervised Learning</a:t>
            </a:r>
          </a:p>
          <a:p>
            <a:pPr lvl="1"/>
            <a:r>
              <a:rPr lang="en-US" altLang="ko-KR" dirty="0"/>
              <a:t>Classification and Regression</a:t>
            </a:r>
          </a:p>
          <a:p>
            <a:pPr lvl="1"/>
            <a:r>
              <a:rPr lang="en-US" altLang="ko-KR" dirty="0"/>
              <a:t>K-Nearest Neighbor Classification</a:t>
            </a:r>
          </a:p>
          <a:p>
            <a:pPr lvl="1"/>
            <a:r>
              <a:rPr lang="en-US" altLang="ko-KR" dirty="0"/>
              <a:t>Fisher’s Criteria &amp; Linear Discriminant Analysis</a:t>
            </a:r>
          </a:p>
          <a:p>
            <a:pPr lvl="1"/>
            <a:r>
              <a:rPr lang="en-US" altLang="ko-KR" dirty="0"/>
              <a:t>Perceptron: Linearly Separable</a:t>
            </a:r>
          </a:p>
          <a:p>
            <a:pPr lvl="1"/>
            <a:r>
              <a:rPr lang="en-US" altLang="ko-KR" dirty="0"/>
              <a:t>Multilayer Perceptron &amp; EBP &amp; Deep Learning, RBF Network</a:t>
            </a:r>
          </a:p>
          <a:p>
            <a:pPr lvl="1"/>
            <a:r>
              <a:rPr lang="en-US" altLang="ko-KR" dirty="0"/>
              <a:t>Support Vector Machine</a:t>
            </a:r>
          </a:p>
          <a:p>
            <a:pPr lvl="1"/>
            <a:r>
              <a:rPr lang="en-US" altLang="ko-KR" dirty="0"/>
              <a:t>Ensemble </a:t>
            </a:r>
            <a:r>
              <a:rPr lang="en-US" altLang="ko-KR" dirty="0" smtClean="0"/>
              <a:t>Learning: </a:t>
            </a:r>
            <a:r>
              <a:rPr lang="en-US" altLang="ko-KR" dirty="0"/>
              <a:t>Voting, Boosting(</a:t>
            </a:r>
            <a:r>
              <a:rPr lang="en-US" altLang="ko-KR" dirty="0" err="1"/>
              <a:t>Adaboost</a:t>
            </a:r>
            <a:r>
              <a:rPr lang="en-US" altLang="ko-KR" dirty="0"/>
              <a:t>)</a:t>
            </a:r>
          </a:p>
          <a:p>
            <a:r>
              <a:rPr lang="en-US" altLang="ko-KR" dirty="0"/>
              <a:t>Unsupervised Learning</a:t>
            </a:r>
          </a:p>
          <a:p>
            <a:pPr lvl="1"/>
            <a:r>
              <a:rPr lang="en-US" altLang="ko-KR" dirty="0"/>
              <a:t>Dimensionality Reduction: Principle Component Analysis</a:t>
            </a:r>
          </a:p>
          <a:p>
            <a:pPr lvl="1"/>
            <a:r>
              <a:rPr lang="en-US" altLang="ko-KR" dirty="0"/>
              <a:t>Independent Component Analysis</a:t>
            </a:r>
          </a:p>
          <a:p>
            <a:pPr lvl="1"/>
            <a:r>
              <a:rPr lang="en-US" altLang="ko-KR" dirty="0"/>
              <a:t>Clustering: K-means</a:t>
            </a:r>
          </a:p>
          <a:p>
            <a:r>
              <a:rPr lang="en-US" altLang="ko-KR" sz="3000" b="1" dirty="0" smtClean="0"/>
              <a:t>Semi-supervised Learning &amp; Reinforcement </a:t>
            </a:r>
            <a:r>
              <a:rPr lang="en-US" altLang="ko-KR" sz="3000" b="1" dirty="0"/>
              <a:t>Learning</a:t>
            </a:r>
            <a:endParaRPr lang="ko-KR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294581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7178" y="304800"/>
            <a:ext cx="8785693" cy="631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94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483" y="477650"/>
            <a:ext cx="9465329" cy="604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5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881" y="408734"/>
            <a:ext cx="10121153" cy="586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1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4277" y="304800"/>
            <a:ext cx="10262882" cy="612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65" y="152400"/>
            <a:ext cx="9923369" cy="628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1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95" y="494459"/>
            <a:ext cx="10476940" cy="5901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3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071" y="304800"/>
            <a:ext cx="9481857" cy="626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64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056" y="484934"/>
            <a:ext cx="8943414" cy="5892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9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/>
              <a:t>Reinforcement </a:t>
            </a:r>
            <a:r>
              <a:rPr lang="en-US" altLang="ko-KR" sz="3200" b="1" dirty="0" smtClean="0"/>
              <a:t>Learning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88576" y="961279"/>
            <a:ext cx="11277599" cy="5735356"/>
          </a:xfrm>
        </p:spPr>
        <p:txBody>
          <a:bodyPr>
            <a:normAutofit lnSpcReduction="10000"/>
          </a:bodyPr>
          <a:lstStyle/>
          <a:p>
            <a:r>
              <a:rPr lang="en-US" altLang="ko-KR" sz="2400" dirty="0" smtClean="0"/>
              <a:t>An </a:t>
            </a:r>
            <a:r>
              <a:rPr lang="en-US" altLang="ko-KR" sz="2400" dirty="0"/>
              <a:t>approach to Artificial </a:t>
            </a:r>
            <a:r>
              <a:rPr lang="en-US" altLang="ko-KR" sz="2400" dirty="0" smtClean="0"/>
              <a:t>Intelligence</a:t>
            </a:r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</a:p>
          <a:p>
            <a:endParaRPr lang="en-US" altLang="ko-KR" sz="2400" dirty="0"/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r>
              <a:rPr lang="en-US" altLang="ko-KR" sz="2400" dirty="0" smtClean="0"/>
              <a:t>Learning </a:t>
            </a:r>
            <a:r>
              <a:rPr lang="en-US" altLang="ko-KR" sz="2400" dirty="0"/>
              <a:t>from interaction </a:t>
            </a:r>
          </a:p>
          <a:p>
            <a:pPr lvl="1"/>
            <a:r>
              <a:rPr lang="en-US" altLang="ko-KR" sz="2000" dirty="0" smtClean="0"/>
              <a:t>Learning </a:t>
            </a:r>
            <a:r>
              <a:rPr lang="en-US" altLang="ko-KR" sz="2000" dirty="0"/>
              <a:t>about, from, and while interacting with an external environment </a:t>
            </a:r>
          </a:p>
          <a:p>
            <a:pPr marL="0" indent="0">
              <a:buNone/>
            </a:pPr>
            <a:r>
              <a:rPr lang="en-US" altLang="ko-KR" sz="2400" dirty="0" smtClean="0"/>
              <a:t> </a:t>
            </a:r>
          </a:p>
          <a:p>
            <a:endParaRPr lang="en-US" altLang="ko-KR" sz="2400" dirty="0" smtClean="0"/>
          </a:p>
          <a:p>
            <a:endParaRPr lang="en-US" altLang="ko-KR" sz="2400" dirty="0" smtClean="0"/>
          </a:p>
          <a:p>
            <a:endParaRPr lang="en-US" altLang="ko-KR" sz="2400" dirty="0"/>
          </a:p>
          <a:p>
            <a:r>
              <a:rPr lang="en-US" altLang="ko-KR" sz="2400" dirty="0" smtClean="0"/>
              <a:t>Goal-oriented </a:t>
            </a:r>
            <a:r>
              <a:rPr lang="en-US" altLang="ko-KR" sz="2400" dirty="0"/>
              <a:t>learning </a:t>
            </a:r>
          </a:p>
          <a:p>
            <a:pPr lvl="1"/>
            <a:r>
              <a:rPr lang="en-US" altLang="ko-KR" sz="2000" dirty="0" smtClean="0"/>
              <a:t>Learning </a:t>
            </a:r>
            <a:r>
              <a:rPr lang="en-US" altLang="ko-KR" sz="2000" dirty="0"/>
              <a:t>what to do (i.e. how to map situations to actions) so as to maximize a numerical reward signal 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7374" y="656479"/>
            <a:ext cx="5819743" cy="2612946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81475" y="3828956"/>
            <a:ext cx="6697196" cy="1856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37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Comparison to Supervised Learning 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88576" y="961279"/>
            <a:ext cx="11277599" cy="5568854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Supervised </a:t>
            </a:r>
            <a:r>
              <a:rPr lang="en-US" altLang="ko-KR" dirty="0"/>
              <a:t>learning: </a:t>
            </a:r>
            <a:r>
              <a:rPr lang="en-US" altLang="ko-KR" b="1" dirty="0"/>
              <a:t>“learning with teacher” </a:t>
            </a:r>
            <a:endParaRPr lang="en-US" altLang="ko-KR" dirty="0"/>
          </a:p>
          <a:p>
            <a:pPr lvl="1"/>
            <a:r>
              <a:rPr lang="en-US" altLang="ko-KR" dirty="0" smtClean="0"/>
              <a:t>Target </a:t>
            </a:r>
            <a:r>
              <a:rPr lang="en-US" altLang="ko-KR" dirty="0"/>
              <a:t>function to be learned: </a:t>
            </a:r>
          </a:p>
          <a:p>
            <a:pPr lvl="1"/>
            <a:r>
              <a:rPr lang="en-US" altLang="ko-KR" dirty="0" smtClean="0"/>
              <a:t>Input-output </a:t>
            </a:r>
            <a:r>
              <a:rPr lang="en-US" altLang="ko-KR" dirty="0"/>
              <a:t>pairs from the function to be learned is required</a:t>
            </a:r>
            <a:r>
              <a:rPr lang="en-US" altLang="ko-KR" dirty="0" smtClean="0"/>
              <a:t>:</a:t>
            </a:r>
          </a:p>
          <a:p>
            <a:pPr lvl="1"/>
            <a:r>
              <a:rPr lang="en-US" altLang="ko-KR" dirty="0" smtClean="0"/>
              <a:t> </a:t>
            </a:r>
            <a:endParaRPr lang="en-US" altLang="ko-KR" dirty="0"/>
          </a:p>
          <a:p>
            <a:pPr lvl="1"/>
            <a:r>
              <a:rPr lang="en-US" altLang="ko-KR" dirty="0" smtClean="0"/>
              <a:t>Compute </a:t>
            </a:r>
            <a:r>
              <a:rPr lang="en-US" altLang="ko-KR" dirty="0"/>
              <a:t>function that approximates the target function </a:t>
            </a:r>
          </a:p>
          <a:p>
            <a:endParaRPr lang="en-US" altLang="ko-KR" sz="1000" dirty="0" smtClean="0"/>
          </a:p>
          <a:p>
            <a:r>
              <a:rPr lang="en-US" altLang="ko-KR" dirty="0" smtClean="0"/>
              <a:t>Consider </a:t>
            </a:r>
            <a:endParaRPr lang="en-US" altLang="ko-KR" dirty="0"/>
          </a:p>
          <a:p>
            <a:pPr lvl="1"/>
            <a:r>
              <a:rPr lang="en-US" altLang="ko-KR" dirty="0" smtClean="0"/>
              <a:t>Robot </a:t>
            </a:r>
            <a:r>
              <a:rPr lang="en-US" altLang="ko-KR" dirty="0"/>
              <a:t>learning to dock on battery charger </a:t>
            </a:r>
          </a:p>
          <a:p>
            <a:pPr lvl="1"/>
            <a:r>
              <a:rPr lang="en-US" altLang="ko-KR" dirty="0" smtClean="0"/>
              <a:t>Learning </a:t>
            </a:r>
            <a:r>
              <a:rPr lang="en-US" altLang="ko-KR" dirty="0"/>
              <a:t>to choose actions to optimize factory output </a:t>
            </a:r>
          </a:p>
          <a:p>
            <a:pPr lvl="1"/>
            <a:r>
              <a:rPr lang="en-US" altLang="ko-KR" dirty="0" smtClean="0"/>
              <a:t>Learning </a:t>
            </a:r>
            <a:r>
              <a:rPr lang="en-US" altLang="ko-KR" dirty="0"/>
              <a:t>to play game (chess, poker, blackjack, poker, etc.) </a:t>
            </a:r>
          </a:p>
          <a:p>
            <a:endParaRPr lang="en-US" altLang="ko-KR" sz="1000" dirty="0" smtClean="0"/>
          </a:p>
          <a:p>
            <a:r>
              <a:rPr lang="en-US" altLang="ko-KR" dirty="0" smtClean="0"/>
              <a:t>Reinforcement </a:t>
            </a:r>
            <a:r>
              <a:rPr lang="en-US" altLang="ko-KR" dirty="0"/>
              <a:t>learning: </a:t>
            </a:r>
            <a:r>
              <a:rPr lang="en-US" altLang="ko-KR" b="1" dirty="0"/>
              <a:t>“learning with critic” </a:t>
            </a:r>
            <a:endParaRPr lang="en-US" altLang="ko-KR" dirty="0"/>
          </a:p>
          <a:p>
            <a:pPr lvl="1"/>
            <a:r>
              <a:rPr lang="en-US" altLang="ko-KR" dirty="0" smtClean="0"/>
              <a:t>Doesn’t </a:t>
            </a:r>
            <a:r>
              <a:rPr lang="en-US" altLang="ko-KR" dirty="0"/>
              <a:t>tell us what to do – how well we have been doing in the past </a:t>
            </a:r>
          </a:p>
          <a:p>
            <a:pPr lvl="1"/>
            <a:r>
              <a:rPr lang="en-US" altLang="ko-KR" dirty="0" smtClean="0"/>
              <a:t>Feedback </a:t>
            </a:r>
            <a:r>
              <a:rPr lang="en-US" altLang="ko-KR" dirty="0"/>
              <a:t>is scarce, and it comes late 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962" y="1371694"/>
            <a:ext cx="1512991" cy="443659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6521" y="2226889"/>
            <a:ext cx="4250844" cy="408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5059" y="188276"/>
            <a:ext cx="91440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endParaRPr lang="en-US" altLang="ko-K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2800" dirty="0" smtClean="0"/>
              <a:t>Supervised </a:t>
            </a:r>
            <a:r>
              <a:rPr lang="en-US" altLang="ko-KR" sz="2800" dirty="0"/>
              <a:t>learning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chemeClr val="bg1">
                    <a:lumMod val="50000"/>
                  </a:schemeClr>
                </a:solidFill>
              </a:rPr>
              <a:t>Unsupervised learning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ko-KR" sz="2800" dirty="0">
              <a:solidFill>
                <a:schemeClr val="bg1">
                  <a:lumMod val="50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chemeClr val="bg1">
                    <a:lumMod val="50000"/>
                  </a:schemeClr>
                </a:solidFill>
              </a:rPr>
              <a:t>Reinforcement learning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D11F-819C-4562-B787-822B72598EC3}" type="slidenum">
              <a:rPr lang="ko-KR" altLang="en-US" smtClean="0"/>
              <a:t>4</a:t>
            </a:fld>
            <a:endParaRPr lang="ko-KR" alt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928" y="3183255"/>
            <a:ext cx="1438421" cy="1440000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6527" y="3183255"/>
            <a:ext cx="1438422" cy="14400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128" y="3183255"/>
            <a:ext cx="1438422" cy="14400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928" y="3183255"/>
            <a:ext cx="1438422" cy="144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60100" y="5030713"/>
            <a:ext cx="67766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Dog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95701" y="5030712"/>
            <a:ext cx="6000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Cat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926527" y="5030713"/>
            <a:ext cx="9388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Rabbit</a:t>
            </a:r>
          </a:p>
        </p:txBody>
      </p:sp>
      <p:cxnSp>
        <p:nvCxnSpPr>
          <p:cNvPr id="13" name="직선 화살표 연결선 12"/>
          <p:cNvCxnSpPr/>
          <p:nvPr/>
        </p:nvCxnSpPr>
        <p:spPr>
          <a:xfrm>
            <a:off x="2898932" y="4623255"/>
            <a:ext cx="38794" cy="40745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>
            <a:stCxn id="6" idx="2"/>
            <a:endCxn id="10" idx="0"/>
          </p:cNvCxnSpPr>
          <p:nvPr/>
        </p:nvCxnSpPr>
        <p:spPr>
          <a:xfrm>
            <a:off x="4595738" y="4623256"/>
            <a:ext cx="0" cy="407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>
            <a:stCxn id="7" idx="2"/>
            <a:endCxn id="11" idx="0"/>
          </p:cNvCxnSpPr>
          <p:nvPr/>
        </p:nvCxnSpPr>
        <p:spPr>
          <a:xfrm>
            <a:off x="6331339" y="4623255"/>
            <a:ext cx="64589" cy="407458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020102" y="5030712"/>
            <a:ext cx="60007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?</a:t>
            </a:r>
          </a:p>
        </p:txBody>
      </p:sp>
      <p:cxnSp>
        <p:nvCxnSpPr>
          <p:cNvPr id="21" name="직선 화살표 연결선 20"/>
          <p:cNvCxnSpPr>
            <a:stCxn id="8" idx="2"/>
            <a:endCxn id="20" idx="0"/>
          </p:cNvCxnSpPr>
          <p:nvPr/>
        </p:nvCxnSpPr>
        <p:spPr>
          <a:xfrm>
            <a:off x="9320139" y="4623256"/>
            <a:ext cx="0" cy="40745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/>
          <p:cNvCxnSpPr/>
          <p:nvPr/>
        </p:nvCxnSpPr>
        <p:spPr>
          <a:xfrm>
            <a:off x="7334250" y="3903255"/>
            <a:ext cx="99060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5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그림 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926" y="4916351"/>
            <a:ext cx="1438422" cy="1440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0" y="646331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2800" dirty="0" smtClean="0">
                <a:solidFill>
                  <a:schemeClr val="bg1">
                    <a:lumMod val="50000"/>
                  </a:schemeClr>
                </a:solidFill>
              </a:rPr>
              <a:t>Supervised </a:t>
            </a:r>
            <a:r>
              <a:rPr lang="en-US" altLang="ko-KR" sz="2800" dirty="0">
                <a:solidFill>
                  <a:schemeClr val="bg1">
                    <a:lumMod val="50000"/>
                  </a:schemeClr>
                </a:solidFill>
              </a:rPr>
              <a:t>learning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2800" dirty="0"/>
              <a:t>Unsupervised learning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ko-KR" sz="28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ko-KR" sz="2800" dirty="0">
                <a:solidFill>
                  <a:schemeClr val="bg1">
                    <a:lumMod val="50000"/>
                  </a:schemeClr>
                </a:solidFill>
              </a:rPr>
              <a:t>Reinforcement learning</a:t>
            </a: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3D11F-819C-4562-B787-822B72598EC3}" type="slidenum">
              <a:rPr lang="ko-KR" altLang="en-US" smtClean="0"/>
              <a:t>5</a:t>
            </a:fld>
            <a:endParaRPr lang="ko-KR" altLang="en-US"/>
          </a:p>
        </p:txBody>
      </p:sp>
      <p:cxnSp>
        <p:nvCxnSpPr>
          <p:cNvPr id="24" name="직선 화살표 연결선 23"/>
          <p:cNvCxnSpPr/>
          <p:nvPr/>
        </p:nvCxnSpPr>
        <p:spPr>
          <a:xfrm>
            <a:off x="5464559" y="4773788"/>
            <a:ext cx="909419" cy="19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직사각형 25"/>
          <p:cNvSpPr/>
          <p:nvPr/>
        </p:nvSpPr>
        <p:spPr>
          <a:xfrm>
            <a:off x="6703548" y="3103235"/>
            <a:ext cx="3335803" cy="158451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>
            <a:off x="6703547" y="4851856"/>
            <a:ext cx="3335803" cy="1587045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928" y="3183255"/>
            <a:ext cx="1438421" cy="1440000"/>
          </a:xfrm>
          <a:prstGeom prst="rect">
            <a:avLst/>
          </a:prstGeom>
        </p:spPr>
      </p:pic>
      <p:pic>
        <p:nvPicPr>
          <p:cNvPr id="36" name="그림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000" y="4916351"/>
            <a:ext cx="1438422" cy="1440000"/>
          </a:xfrm>
          <a:prstGeom prst="rect">
            <a:avLst/>
          </a:prstGeom>
        </p:spPr>
      </p:pic>
      <p:pic>
        <p:nvPicPr>
          <p:cNvPr id="37" name="그림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637" y="3183255"/>
            <a:ext cx="1438422" cy="1440000"/>
          </a:xfrm>
          <a:prstGeom prst="rect">
            <a:avLst/>
          </a:prstGeom>
        </p:spPr>
      </p:pic>
      <p:pic>
        <p:nvPicPr>
          <p:cNvPr id="39" name="그림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617" y="3194675"/>
            <a:ext cx="1438422" cy="1440000"/>
          </a:xfrm>
          <a:prstGeom prst="rect">
            <a:avLst/>
          </a:prstGeom>
        </p:spPr>
      </p:pic>
      <p:pic>
        <p:nvPicPr>
          <p:cNvPr id="40" name="그림 3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545" y="3183255"/>
            <a:ext cx="1438421" cy="1440000"/>
          </a:xfrm>
          <a:prstGeom prst="rect">
            <a:avLst/>
          </a:prstGeom>
        </p:spPr>
      </p:pic>
      <p:pic>
        <p:nvPicPr>
          <p:cNvPr id="41" name="그림 4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1617" y="4916351"/>
            <a:ext cx="1438422" cy="1440000"/>
          </a:xfrm>
          <a:prstGeom prst="rect">
            <a:avLst/>
          </a:prstGeom>
        </p:spPr>
      </p:pic>
      <p:pic>
        <p:nvPicPr>
          <p:cNvPr id="42" name="그림 4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543" y="4916351"/>
            <a:ext cx="1438422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1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dirty="0" smtClean="0"/>
              <a:t>Example: Cart-Pole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102" y="1245533"/>
            <a:ext cx="3997698" cy="3243415"/>
          </a:xfrm>
          <a:prstGeom prst="rect">
            <a:avLst/>
          </a:prstGeom>
        </p:spPr>
      </p:pic>
      <p:sp>
        <p:nvSpPr>
          <p:cNvPr id="11" name="내용 개체 틀 4"/>
          <p:cNvSpPr>
            <a:spLocks noGrp="1"/>
          </p:cNvSpPr>
          <p:nvPr>
            <p:ph idx="1"/>
          </p:nvPr>
        </p:nvSpPr>
        <p:spPr>
          <a:xfrm>
            <a:off x="488576" y="4679575"/>
            <a:ext cx="11277599" cy="1850557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State</a:t>
            </a:r>
            <a:r>
              <a:rPr lang="en-US" altLang="ko-KR" dirty="0"/>
              <a:t>: </a:t>
            </a:r>
          </a:p>
          <a:p>
            <a:r>
              <a:rPr lang="en-US" altLang="ko-KR" dirty="0" smtClean="0"/>
              <a:t>Reward</a:t>
            </a:r>
            <a:r>
              <a:rPr lang="en-US" altLang="ko-KR" dirty="0"/>
              <a:t>:</a:t>
            </a:r>
          </a:p>
          <a:p>
            <a:pPr lvl="1"/>
            <a:r>
              <a:rPr lang="en-US" altLang="ko-KR" dirty="0" smtClean="0"/>
              <a:t>-</a:t>
            </a:r>
            <a:r>
              <a:rPr lang="en-US" altLang="ko-KR" dirty="0"/>
              <a:t>1 when the pole falls down or cart reaches the end of the rail</a:t>
            </a:r>
          </a:p>
          <a:p>
            <a:pPr lvl="1"/>
            <a:r>
              <a:rPr lang="en-US" altLang="ko-KR" dirty="0" smtClean="0"/>
              <a:t>0 </a:t>
            </a:r>
            <a:r>
              <a:rPr lang="en-US" altLang="ko-KR" dirty="0"/>
              <a:t>otherwise</a:t>
            </a:r>
          </a:p>
          <a:p>
            <a:r>
              <a:rPr lang="en-US" altLang="ko-KR" dirty="0" smtClean="0"/>
              <a:t>Action</a:t>
            </a:r>
            <a:r>
              <a:rPr lang="en-US" altLang="ko-KR" dirty="0"/>
              <a:t>: jerk-left, jerk-right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153" y="4488949"/>
            <a:ext cx="2949641" cy="50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2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 smtClean="0"/>
              <a:t>Semi-Supervised Learning</a:t>
            </a:r>
            <a:endParaRPr lang="ko-KR" altLang="en-US" sz="3200" b="1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8909" y="1224242"/>
            <a:ext cx="8039100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5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458" y="581304"/>
            <a:ext cx="9798423" cy="594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09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237" y="152400"/>
            <a:ext cx="9108422" cy="637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9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256</Words>
  <Application>Microsoft Office PowerPoint</Application>
  <PresentationFormat>와이드스크린</PresentationFormat>
  <Paragraphs>67</Paragraphs>
  <Slides>17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0" baseType="lpstr">
      <vt:lpstr>맑은 고딕</vt:lpstr>
      <vt:lpstr>Arial</vt:lpstr>
      <vt:lpstr>Office 테마</vt:lpstr>
      <vt:lpstr>Machine Learning</vt:lpstr>
      <vt:lpstr>Reinforcement Learning</vt:lpstr>
      <vt:lpstr>Comparison to Supervised Learning </vt:lpstr>
      <vt:lpstr>PowerPoint 프레젠테이션</vt:lpstr>
      <vt:lpstr>PowerPoint 프레젠테이션</vt:lpstr>
      <vt:lpstr>Example: Cart-Pole</vt:lpstr>
      <vt:lpstr>Semi-Supervised Learning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shoh</cp:lastModifiedBy>
  <cp:revision>177</cp:revision>
  <cp:lastPrinted>2016-07-22T07:56:51Z</cp:lastPrinted>
  <dcterms:created xsi:type="dcterms:W3CDTF">2015-08-10T05:26:43Z</dcterms:created>
  <dcterms:modified xsi:type="dcterms:W3CDTF">2016-07-22T08:00:00Z</dcterms:modified>
</cp:coreProperties>
</file>