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72" r:id="rId3"/>
    <p:sldId id="383" r:id="rId4"/>
    <p:sldId id="342" r:id="rId5"/>
    <p:sldId id="343" r:id="rId6"/>
    <p:sldId id="344" r:id="rId7"/>
    <p:sldId id="345" r:id="rId8"/>
    <p:sldId id="347" r:id="rId9"/>
    <p:sldId id="354" r:id="rId10"/>
    <p:sldId id="359" r:id="rId11"/>
    <p:sldId id="360" r:id="rId12"/>
    <p:sldId id="361" r:id="rId13"/>
    <p:sldId id="362" r:id="rId14"/>
    <p:sldId id="363" r:id="rId15"/>
    <p:sldId id="364" r:id="rId16"/>
    <p:sldId id="366" r:id="rId17"/>
    <p:sldId id="367" r:id="rId18"/>
    <p:sldId id="368" r:id="rId19"/>
    <p:sldId id="369" r:id="rId20"/>
    <p:sldId id="365" r:id="rId21"/>
    <p:sldId id="370" r:id="rId22"/>
    <p:sldId id="381" r:id="rId23"/>
    <p:sldId id="382" r:id="rId24"/>
    <p:sldId id="38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32AC7-9CEE-4FBE-9C91-34E1EBF16D91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60A5F-69D7-4FBB-88C5-3D590900C2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55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09F9-DFE1-4DB5-B67F-86B48D6EB735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05C1-AC11-49E3-9C01-89E580B3D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9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Supervised Learning</a:t>
            </a:r>
          </a:p>
          <a:p>
            <a:pPr lvl="1"/>
            <a:r>
              <a:rPr lang="en-US" altLang="ko-KR" dirty="0"/>
              <a:t>Classification and Regression</a:t>
            </a:r>
          </a:p>
          <a:p>
            <a:pPr lvl="1"/>
            <a:r>
              <a:rPr lang="en-US" altLang="ko-KR" dirty="0"/>
              <a:t>K-Nearest Neighbor Classification</a:t>
            </a:r>
          </a:p>
          <a:p>
            <a:pPr lvl="1"/>
            <a:r>
              <a:rPr lang="en-US" altLang="ko-KR" dirty="0"/>
              <a:t>Fisher’s Criteria &amp; Linear Discriminant Analysis</a:t>
            </a:r>
          </a:p>
          <a:p>
            <a:pPr lvl="1"/>
            <a:r>
              <a:rPr lang="en-US" altLang="ko-KR" dirty="0"/>
              <a:t>Perceptron: Linearly Separable</a:t>
            </a:r>
          </a:p>
          <a:p>
            <a:pPr lvl="1"/>
            <a:r>
              <a:rPr lang="en-US" altLang="ko-KR" dirty="0"/>
              <a:t>Multilayer Perceptron &amp; EBP &amp; Deep Learning, RBF Network</a:t>
            </a:r>
          </a:p>
          <a:p>
            <a:pPr lvl="1"/>
            <a:r>
              <a:rPr lang="en-US" altLang="ko-KR" dirty="0"/>
              <a:t>Support Vector Machine</a:t>
            </a:r>
          </a:p>
          <a:p>
            <a:pPr lvl="1"/>
            <a:r>
              <a:rPr lang="en-US" altLang="ko-KR" dirty="0"/>
              <a:t>Ensemble </a:t>
            </a:r>
            <a:r>
              <a:rPr lang="en-US" altLang="ko-KR" dirty="0" smtClean="0"/>
              <a:t>Learning: </a:t>
            </a:r>
            <a:r>
              <a:rPr lang="en-US" altLang="ko-KR" dirty="0"/>
              <a:t>Voting, Boosting(</a:t>
            </a:r>
            <a:r>
              <a:rPr lang="en-US" altLang="ko-KR" dirty="0" err="1"/>
              <a:t>Adaboost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Unsupervised Learning</a:t>
            </a:r>
          </a:p>
          <a:p>
            <a:pPr lvl="1"/>
            <a:r>
              <a:rPr lang="en-US" altLang="ko-KR" dirty="0"/>
              <a:t>Dimensionality Reduction: Principle Component Analysis</a:t>
            </a:r>
          </a:p>
          <a:p>
            <a:pPr lvl="1"/>
            <a:r>
              <a:rPr lang="en-US" altLang="ko-KR" dirty="0"/>
              <a:t>Independent Component Analysis</a:t>
            </a:r>
          </a:p>
          <a:p>
            <a:pPr lvl="1"/>
            <a:r>
              <a:rPr lang="en-US" altLang="ko-KR" sz="3000" b="1" dirty="0"/>
              <a:t>Clustering: K-means</a:t>
            </a:r>
          </a:p>
          <a:p>
            <a:r>
              <a:rPr lang="en-US" altLang="ko-KR" dirty="0" smtClean="0"/>
              <a:t>Semi-supervised Learning &amp; Reinforcement </a:t>
            </a:r>
            <a:r>
              <a:rPr lang="en-US" altLang="ko-KR" dirty="0"/>
              <a:t>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An 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105" y="961279"/>
            <a:ext cx="6735296" cy="55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Hamming distance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1479177"/>
          </a:xfrm>
        </p:spPr>
        <p:txBody>
          <a:bodyPr>
            <a:normAutofit/>
          </a:bodyPr>
          <a:lstStyle/>
          <a:p>
            <a:r>
              <a:rPr lang="en-US" altLang="ko-KR" dirty="0"/>
              <a:t>Manhattan distance is called Hamming distance when all features are binary</a:t>
            </a:r>
          </a:p>
          <a:p>
            <a:r>
              <a:rPr lang="en-US" altLang="ko-KR" dirty="0"/>
              <a:t>E.g. Gene expression levels under 17 conditions (1-High, 0-Low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98" y="3075718"/>
            <a:ext cx="9146004" cy="24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Similarity </a:t>
            </a:r>
            <a:r>
              <a:rPr lang="en-US" altLang="ko-KR" sz="3200" b="1" dirty="0"/>
              <a:t>measures: Correlation </a:t>
            </a:r>
            <a:r>
              <a:rPr lang="en-US" altLang="ko-KR" sz="3200" b="1" dirty="0" smtClean="0"/>
              <a:t>coefficient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5643"/>
            <a:ext cx="9885531" cy="48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Edit distance: a generic technique for measuring similarity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04800" y="1145427"/>
            <a:ext cx="11264153" cy="1479177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To measure the similarity between two objects, transform one of the </a:t>
            </a:r>
            <a:r>
              <a:rPr lang="en-US" altLang="ko-KR" sz="2400" dirty="0" smtClean="0"/>
              <a:t>objects into </a:t>
            </a:r>
            <a:r>
              <a:rPr lang="en-US" altLang="ko-KR" sz="2400" dirty="0"/>
              <a:t>the other, and measure how much </a:t>
            </a:r>
            <a:r>
              <a:rPr lang="en-US" altLang="ko-KR" sz="2400" dirty="0" smtClean="0"/>
              <a:t>e</a:t>
            </a:r>
            <a:r>
              <a:rPr lang="en-US" altLang="ko-KR" sz="2400" dirty="0" smtClean="0"/>
              <a:t>ff</a:t>
            </a:r>
            <a:r>
              <a:rPr lang="en-US" altLang="ko-KR" sz="2400" dirty="0" smtClean="0"/>
              <a:t>ort </a:t>
            </a:r>
            <a:r>
              <a:rPr lang="en-US" altLang="ko-KR" sz="2400" dirty="0"/>
              <a:t>it took. The measure of </a:t>
            </a:r>
            <a:r>
              <a:rPr lang="en-US" altLang="ko-KR" sz="2400" dirty="0" smtClean="0"/>
              <a:t>effort becomes </a:t>
            </a:r>
            <a:r>
              <a:rPr lang="en-US" altLang="ko-KR" sz="2400" dirty="0"/>
              <a:t>the distance measure.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079" y="2261347"/>
            <a:ext cx="9001685" cy="43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76" y="1145427"/>
            <a:ext cx="9457194" cy="55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Hierarchical Clustering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63" y="1145427"/>
            <a:ext cx="9379489" cy="53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Hierarchical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r>
              <a:rPr lang="en-US" altLang="ko-KR" dirty="0"/>
              <a:t>Bottom-up agglomerative clustering</a:t>
            </a:r>
          </a:p>
          <a:p>
            <a:pPr lvl="1"/>
            <a:r>
              <a:rPr lang="en-US" altLang="ko-KR" dirty="0"/>
              <a:t> Starts with each object in a separate cluster</a:t>
            </a:r>
          </a:p>
          <a:p>
            <a:pPr lvl="1"/>
            <a:r>
              <a:rPr lang="en-US" altLang="ko-KR" dirty="0"/>
              <a:t> Then repeatedly joins the closest pair of clusters</a:t>
            </a:r>
          </a:p>
          <a:p>
            <a:pPr lvl="1"/>
            <a:r>
              <a:rPr lang="en-US" altLang="ko-KR" dirty="0"/>
              <a:t> Until there is only one cluster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Top-down </a:t>
            </a:r>
            <a:r>
              <a:rPr lang="en-US" altLang="ko-KR" dirty="0"/>
              <a:t>divisive clustering</a:t>
            </a:r>
          </a:p>
          <a:p>
            <a:pPr lvl="1"/>
            <a:r>
              <a:rPr lang="en-US" altLang="ko-KR" dirty="0" smtClean="0"/>
              <a:t>Starts </a:t>
            </a:r>
            <a:r>
              <a:rPr lang="en-US" altLang="ko-KR" dirty="0"/>
              <a:t>with all data in a single cluster</a:t>
            </a:r>
          </a:p>
          <a:p>
            <a:pPr lvl="1"/>
            <a:r>
              <a:rPr lang="en-US" altLang="ko-KR" dirty="0" smtClean="0"/>
              <a:t>Considers </a:t>
            </a:r>
            <a:r>
              <a:rPr lang="en-US" altLang="ko-KR" dirty="0"/>
              <a:t>every possible way to divide the cluster into two and chooses </a:t>
            </a:r>
            <a:r>
              <a:rPr lang="en-US" altLang="ko-KR" dirty="0" smtClean="0"/>
              <a:t>the best </a:t>
            </a:r>
            <a:r>
              <a:rPr lang="en-US" altLang="ko-KR" dirty="0"/>
              <a:t>division</a:t>
            </a:r>
          </a:p>
          <a:p>
            <a:pPr lvl="1"/>
            <a:r>
              <a:rPr lang="en-US" altLang="ko-KR" dirty="0" err="1" smtClean="0"/>
              <a:t>Recurse</a:t>
            </a:r>
            <a:r>
              <a:rPr lang="en-US" altLang="ko-KR" dirty="0" smtClean="0"/>
              <a:t> </a:t>
            </a:r>
            <a:r>
              <a:rPr lang="en-US" altLang="ko-KR" dirty="0"/>
              <a:t>on both sides</a:t>
            </a:r>
          </a:p>
        </p:txBody>
      </p:sp>
    </p:spTree>
    <p:extLst>
      <p:ext uri="{BB962C8B-B14F-4D97-AF65-F5344CB8AC3E}">
        <p14:creationId xmlns:p14="http://schemas.microsoft.com/office/powerpoint/2010/main" val="14003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between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r>
              <a:rPr lang="en-US" altLang="ko-KR" dirty="0"/>
              <a:t>We can </a:t>
            </a:r>
            <a:r>
              <a:rPr lang="en-US" altLang="ko-KR" dirty="0" smtClean="0"/>
              <a:t>define </a:t>
            </a:r>
            <a:r>
              <a:rPr lang="en-US" altLang="ko-KR" dirty="0"/>
              <a:t>the distance between two clusters as</a:t>
            </a:r>
          </a:p>
          <a:p>
            <a:pPr lvl="1"/>
            <a:r>
              <a:rPr lang="en-US" altLang="ko-KR" dirty="0"/>
              <a:t>Single-link nearest neighbor: their closest members</a:t>
            </a:r>
          </a:p>
          <a:p>
            <a:pPr lvl="1"/>
            <a:r>
              <a:rPr lang="en-US" altLang="ko-KR" dirty="0"/>
              <a:t>Complete-link farthest neighbor: their farthest members</a:t>
            </a:r>
          </a:p>
          <a:p>
            <a:pPr lvl="1"/>
            <a:r>
              <a:rPr lang="en-US" altLang="ko-KR" dirty="0"/>
              <a:t>Centroid: the </a:t>
            </a:r>
            <a:r>
              <a:rPr lang="en-US" altLang="ko-KR" dirty="0" err="1"/>
              <a:t>centrois</a:t>
            </a:r>
            <a:r>
              <a:rPr lang="en-US" altLang="ko-KR" dirty="0"/>
              <a:t> (centers of gravity) of the two clusters</a:t>
            </a:r>
          </a:p>
          <a:p>
            <a:pPr lvl="1"/>
            <a:r>
              <a:rPr lang="en-US" altLang="ko-KR" dirty="0"/>
              <a:t>Average: the average of all cross-cluster pairs</a:t>
            </a:r>
          </a:p>
        </p:txBody>
      </p:sp>
    </p:spTree>
    <p:extLst>
      <p:ext uri="{BB962C8B-B14F-4D97-AF65-F5344CB8AC3E}">
        <p14:creationId xmlns:p14="http://schemas.microsoft.com/office/powerpoint/2010/main" val="30872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Single-link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6" y="1278396"/>
            <a:ext cx="9669548" cy="51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Complete-link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8599"/>
            <a:ext cx="9327776" cy="52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Classification vs.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Classification </a:t>
            </a:r>
            <a:r>
              <a:rPr lang="en-US" altLang="ko-KR" sz="2400" dirty="0"/>
              <a:t>(known categories) </a:t>
            </a:r>
          </a:p>
          <a:p>
            <a:r>
              <a:rPr lang="en-US" altLang="ko-KR" sz="2400" dirty="0"/>
              <a:t>Clustering (creation of new categories)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58" y="2014117"/>
            <a:ext cx="8516714" cy="37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00329" cy="535828"/>
          </a:xfrm>
        </p:spPr>
        <p:txBody>
          <a:bodyPr>
            <a:noAutofit/>
          </a:bodyPr>
          <a:lstStyle/>
          <a:p>
            <a:r>
              <a:rPr lang="en-US" altLang="ko-KR" sz="3200" b="1" dirty="0" err="1"/>
              <a:t>Dendograms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09" y="1287276"/>
            <a:ext cx="10877658" cy="129455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53" y="2581835"/>
            <a:ext cx="4684900" cy="38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Partitioning Algorithms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Partitioning </a:t>
            </a:r>
            <a:r>
              <a:rPr lang="en-US" altLang="ko-KR" sz="2400" dirty="0"/>
              <a:t>method: construct a partition of n objects into a set of K clusters</a:t>
            </a:r>
          </a:p>
          <a:p>
            <a:r>
              <a:rPr lang="en-US" altLang="ko-KR" sz="2400" dirty="0"/>
              <a:t>Given: a set of objects and the number K</a:t>
            </a:r>
          </a:p>
          <a:p>
            <a:r>
              <a:rPr lang="en-US" altLang="ko-KR" sz="2400" dirty="0"/>
              <a:t>Find: a partition of K clusters that optimizes the chosen partitioning criterion</a:t>
            </a:r>
          </a:p>
          <a:p>
            <a:pPr lvl="1"/>
            <a:r>
              <a:rPr lang="en-US" altLang="ko-KR" sz="2000" dirty="0"/>
              <a:t> Globally optimal: exhaustively enumerate all partitions</a:t>
            </a:r>
          </a:p>
          <a:p>
            <a:pPr lvl="1"/>
            <a:r>
              <a:rPr lang="en-US" altLang="ko-KR" sz="2000" dirty="0"/>
              <a:t> </a:t>
            </a:r>
            <a:r>
              <a:rPr lang="en-US" altLang="ko-KR" sz="2000" dirty="0" smtClean="0"/>
              <a:t>Effective </a:t>
            </a:r>
            <a:r>
              <a:rPr lang="en-US" altLang="ko-KR" sz="2000" dirty="0"/>
              <a:t>heuristic methods: K-means algorithm</a:t>
            </a:r>
          </a:p>
        </p:txBody>
      </p:sp>
    </p:spTree>
    <p:extLst>
      <p:ext uri="{BB962C8B-B14F-4D97-AF65-F5344CB8AC3E}">
        <p14:creationId xmlns:p14="http://schemas.microsoft.com/office/powerpoint/2010/main" val="223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5" y="961279"/>
            <a:ext cx="8547847" cy="5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 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47" y="961279"/>
            <a:ext cx="8359588" cy="56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 Clustering Algorithm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61279"/>
            <a:ext cx="9093221" cy="54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K-means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1264153" cy="494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/>
              <a:t>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/>
              <a:t>Decide </a:t>
            </a:r>
            <a:r>
              <a:rPr lang="en-US" altLang="ko-KR" sz="2000" dirty="0"/>
              <a:t>on a value for 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/>
              <a:t>Initialize </a:t>
            </a:r>
            <a:r>
              <a:rPr lang="en-US" altLang="ko-KR" sz="2000" dirty="0"/>
              <a:t>the k cluster centers 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/>
              <a:t>Decide </a:t>
            </a:r>
            <a:r>
              <a:rPr lang="en-US" altLang="ko-KR" sz="2000" dirty="0"/>
              <a:t>the class memberships of the N objects by assigning them to </a:t>
            </a:r>
            <a:r>
              <a:rPr lang="en-US" altLang="ko-KR" sz="2000" dirty="0" smtClean="0"/>
              <a:t>the nearest </a:t>
            </a:r>
            <a:r>
              <a:rPr lang="en-US" altLang="ko-KR" sz="2000" dirty="0"/>
              <a:t>cluster centroids (aka the center of gravity or mean)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/>
              <a:t>Re-estimate </a:t>
            </a:r>
            <a:r>
              <a:rPr lang="en-US" altLang="ko-KR" sz="2000" dirty="0"/>
              <a:t>the k cluster centers, by assuming the memberships found </a:t>
            </a:r>
            <a:r>
              <a:rPr lang="en-US" altLang="ko-KR" sz="2000" dirty="0" smtClean="0"/>
              <a:t>above are </a:t>
            </a:r>
            <a:r>
              <a:rPr lang="en-US" altLang="ko-KR" sz="2000" dirty="0"/>
              <a:t>correct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 smtClean="0"/>
              <a:t>If </a:t>
            </a:r>
            <a:r>
              <a:rPr lang="en-US" altLang="ko-KR" sz="2000" dirty="0"/>
              <a:t>none of the N objects changed membership in the last iteration, exit.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000" dirty="0"/>
              <a:t>Otherwise go back to 3.</a:t>
            </a:r>
          </a:p>
        </p:txBody>
      </p:sp>
    </p:spTree>
    <p:extLst>
      <p:ext uri="{BB962C8B-B14F-4D97-AF65-F5344CB8AC3E}">
        <p14:creationId xmlns:p14="http://schemas.microsoft.com/office/powerpoint/2010/main" val="41832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K-means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1660712"/>
            <a:ext cx="5181600" cy="3886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0712"/>
            <a:ext cx="5410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K-means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4560"/>
            <a:ext cx="5591175" cy="40481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54560"/>
            <a:ext cx="5438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K-means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47" y="1722904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K-means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11" y="1139637"/>
            <a:ext cx="8950418" cy="529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Clustering: the process of grouping a set of objects into classes of </a:t>
            </a:r>
            <a:r>
              <a:rPr lang="en-US" altLang="ko-KR" dirty="0" smtClean="0"/>
              <a:t>similar objects</a:t>
            </a:r>
            <a:endParaRPr lang="en-US" altLang="ko-KR" dirty="0"/>
          </a:p>
          <a:p>
            <a:pPr lvl="1"/>
            <a:r>
              <a:rPr lang="en-US" altLang="ko-KR" dirty="0" smtClean="0"/>
              <a:t>high </a:t>
            </a:r>
            <a:r>
              <a:rPr lang="en-US" altLang="ko-KR" dirty="0"/>
              <a:t>intra-class similarity</a:t>
            </a:r>
          </a:p>
          <a:p>
            <a:pPr lvl="1"/>
            <a:r>
              <a:rPr lang="en-US" altLang="ko-KR" dirty="0" smtClean="0"/>
              <a:t>low </a:t>
            </a:r>
            <a:r>
              <a:rPr lang="en-US" altLang="ko-KR" dirty="0"/>
              <a:t>inter-class similarity</a:t>
            </a:r>
          </a:p>
          <a:p>
            <a:pPr lvl="1"/>
            <a:r>
              <a:rPr lang="en-US" altLang="ko-KR" dirty="0" smtClean="0"/>
              <a:t>It </a:t>
            </a:r>
            <a:r>
              <a:rPr lang="en-US" altLang="ko-KR" dirty="0"/>
              <a:t>is the commonest form of unsupervised learning</a:t>
            </a:r>
          </a:p>
          <a:p>
            <a:r>
              <a:rPr lang="en-US" altLang="ko-KR" dirty="0"/>
              <a:t>Unsupervised learning: learning from </a:t>
            </a:r>
            <a:r>
              <a:rPr lang="en-US" altLang="ko-KR" dirty="0" err="1"/>
              <a:t>unlabelled</a:t>
            </a:r>
            <a:r>
              <a:rPr lang="en-US" altLang="ko-KR" dirty="0"/>
              <a:t> data, as opposed </a:t>
            </a:r>
            <a:r>
              <a:rPr lang="en-US" altLang="ko-KR" dirty="0" smtClean="0"/>
              <a:t>to supervised </a:t>
            </a:r>
            <a:r>
              <a:rPr lang="en-US" altLang="ko-KR" dirty="0"/>
              <a:t>data where a </a:t>
            </a:r>
            <a:r>
              <a:rPr lang="en-US" altLang="ko-KR" dirty="0" smtClean="0"/>
              <a:t>classification </a:t>
            </a:r>
            <a:r>
              <a:rPr lang="en-US" altLang="ko-KR" dirty="0"/>
              <a:t>of examples is given</a:t>
            </a:r>
          </a:p>
          <a:p>
            <a:r>
              <a:rPr lang="en-US" altLang="ko-KR" dirty="0"/>
              <a:t>A common and important task that </a:t>
            </a:r>
            <a:r>
              <a:rPr lang="en-US" altLang="ko-KR" dirty="0" smtClean="0"/>
              <a:t>finds </a:t>
            </a:r>
            <a:r>
              <a:rPr lang="en-US" altLang="ko-KR" dirty="0"/>
              <a:t>many applications in science </a:t>
            </a:r>
            <a:r>
              <a:rPr lang="en-US" altLang="ko-KR" dirty="0" smtClean="0"/>
              <a:t>and engineering</a:t>
            </a:r>
            <a:endParaRPr lang="en-US" altLang="ko-KR" dirty="0"/>
          </a:p>
          <a:p>
            <a:pPr lvl="1"/>
            <a:r>
              <a:rPr lang="en-US" altLang="ko-KR" dirty="0"/>
              <a:t> Group genes that perform the same function</a:t>
            </a:r>
          </a:p>
          <a:p>
            <a:pPr lvl="1"/>
            <a:r>
              <a:rPr lang="en-US" altLang="ko-KR" dirty="0"/>
              <a:t> Group individuals that have similar political view</a:t>
            </a:r>
          </a:p>
          <a:p>
            <a:pPr lvl="1"/>
            <a:r>
              <a:rPr lang="en-US" altLang="ko-KR" dirty="0"/>
              <a:t> Categorize documents of similar topics</a:t>
            </a:r>
          </a:p>
          <a:p>
            <a:pPr lvl="1"/>
            <a:r>
              <a:rPr lang="en-US" altLang="ko-KR" dirty="0"/>
              <a:t> Identify similar objects from photos</a:t>
            </a:r>
          </a:p>
        </p:txBody>
      </p:sp>
    </p:spTree>
    <p:extLst>
      <p:ext uri="{BB962C8B-B14F-4D97-AF65-F5344CB8AC3E}">
        <p14:creationId xmlns:p14="http://schemas.microsoft.com/office/powerpoint/2010/main" val="3087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K-means: seed selection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3" y="900954"/>
            <a:ext cx="9569824" cy="55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K-means: number of clusters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67" y="1112184"/>
            <a:ext cx="8899431" cy="525437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387567" y="5741894"/>
            <a:ext cx="8549809" cy="524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K-means: criteria for cluster quality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387567" y="5741894"/>
            <a:ext cx="8549809" cy="524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21709"/>
            <a:ext cx="9788443" cy="56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K-means: purity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387567" y="5741894"/>
            <a:ext cx="8549809" cy="5244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88" y="1049891"/>
            <a:ext cx="9132912" cy="53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Clustering examples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961279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People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Images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Language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Species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00" y="961279"/>
            <a:ext cx="7511820" cy="17953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800" y="2756647"/>
            <a:ext cx="9383774" cy="6564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586" y="3786280"/>
            <a:ext cx="6386177" cy="112189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33" y="5208493"/>
            <a:ext cx="6408707" cy="13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Issues for </a:t>
            </a:r>
            <a:r>
              <a:rPr lang="en-US" altLang="ko-KR" sz="2800" b="1" dirty="0" smtClean="0"/>
              <a:t>clustering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136091"/>
            <a:ext cx="11277599" cy="556885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“Groupness</a:t>
            </a:r>
            <a:r>
              <a:rPr lang="en-US" altLang="ko-KR" dirty="0"/>
              <a:t>": What is a natural grouping among these objects?</a:t>
            </a:r>
          </a:p>
          <a:p>
            <a:r>
              <a:rPr lang="en-US" altLang="ko-KR" dirty="0" smtClean="0"/>
              <a:t>“Similarity/Distance</a:t>
            </a:r>
            <a:r>
              <a:rPr lang="en-US" altLang="ko-KR" dirty="0"/>
              <a:t>": What makes objects related?</a:t>
            </a:r>
          </a:p>
          <a:p>
            <a:r>
              <a:rPr lang="en-US" altLang="ko-KR" dirty="0" smtClean="0"/>
              <a:t>“Representation</a:t>
            </a:r>
            <a:r>
              <a:rPr lang="en-US" altLang="ko-KR" dirty="0"/>
              <a:t>": How do we represent objects? Vectors? Do </a:t>
            </a:r>
            <a:r>
              <a:rPr lang="en-US" altLang="ko-KR" dirty="0" smtClean="0"/>
              <a:t>we </a:t>
            </a:r>
            <a:r>
              <a:rPr lang="en-US" altLang="ko-KR" dirty="0" err="1" smtClean="0"/>
              <a:t>normalise</a:t>
            </a:r>
            <a:r>
              <a:rPr lang="en-US" altLang="ko-KR" dirty="0"/>
              <a:t>?</a:t>
            </a:r>
          </a:p>
          <a:p>
            <a:r>
              <a:rPr lang="en-US" altLang="ko-KR" dirty="0" smtClean="0"/>
              <a:t>“Parameters</a:t>
            </a:r>
            <a:r>
              <a:rPr lang="en-US" altLang="ko-KR" dirty="0"/>
              <a:t>": How many clusters? Fixed a priori? Data-driven?</a:t>
            </a:r>
          </a:p>
          <a:p>
            <a:r>
              <a:rPr lang="en-US" altLang="ko-KR" dirty="0" smtClean="0"/>
              <a:t>“Algorithms</a:t>
            </a:r>
            <a:r>
              <a:rPr lang="en-US" altLang="ko-KR" dirty="0"/>
              <a:t>": Partitioning the data? Hierarchical algorithm?</a:t>
            </a:r>
          </a:p>
          <a:p>
            <a:r>
              <a:rPr lang="en-US" altLang="ko-KR" dirty="0"/>
              <a:t>Formal foundation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7770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Groupness: What is a natural grouping among </a:t>
            </a:r>
            <a:r>
              <a:rPr lang="en-US" altLang="ko-KR" sz="2800" b="1" dirty="0" smtClean="0"/>
              <a:t>these objects</a:t>
            </a:r>
            <a:r>
              <a:rPr lang="en-US" altLang="ko-KR" sz="2800" b="1" dirty="0"/>
              <a:t>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88" y="961279"/>
            <a:ext cx="8669712" cy="549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How do we </a:t>
            </a:r>
            <a:r>
              <a:rPr lang="en-US" altLang="ko-KR" sz="2800" b="1" dirty="0" smtClean="0"/>
              <a:t>define </a:t>
            </a:r>
            <a:r>
              <a:rPr lang="en-US" altLang="ko-KR" sz="2800" b="1" dirty="0"/>
              <a:t>similarity</a:t>
            </a:r>
            <a:r>
              <a:rPr lang="en-US" altLang="ko-KR" sz="2800" b="1" dirty="0" smtClean="0"/>
              <a:t>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65" y="961279"/>
            <a:ext cx="7886700" cy="39665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112684"/>
            <a:ext cx="10337583" cy="13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What properties should a distance measure have?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6" y="1398494"/>
            <a:ext cx="10981765" cy="5015753"/>
          </a:xfrm>
        </p:spPr>
        <p:txBody>
          <a:bodyPr>
            <a:normAutofit/>
          </a:bodyPr>
          <a:lstStyle/>
          <a:p>
            <a:r>
              <a:rPr lang="en-US" altLang="ko-KR" dirty="0"/>
              <a:t>Symmetry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Self-similarity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Separation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Triangular </a:t>
            </a:r>
            <a:r>
              <a:rPr lang="en-US" altLang="ko-KR" dirty="0"/>
              <a:t>inequality</a:t>
            </a:r>
          </a:p>
        </p:txBody>
      </p:sp>
    </p:spTree>
    <p:extLst>
      <p:ext uri="{BB962C8B-B14F-4D97-AF65-F5344CB8AC3E}">
        <p14:creationId xmlns:p14="http://schemas.microsoft.com/office/powerpoint/2010/main" val="33870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Distance measures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5" y="961279"/>
            <a:ext cx="8641976" cy="56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618</Words>
  <Application>Microsoft Office PowerPoint</Application>
  <PresentationFormat>와이드스크린</PresentationFormat>
  <Paragraphs>109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6" baseType="lpstr">
      <vt:lpstr>맑은 고딕</vt:lpstr>
      <vt:lpstr>Arial</vt:lpstr>
      <vt:lpstr>Office 테마</vt:lpstr>
      <vt:lpstr>Machine Learning</vt:lpstr>
      <vt:lpstr>Classification vs. Clustering</vt:lpstr>
      <vt:lpstr>Clustering</vt:lpstr>
      <vt:lpstr>Clustering examples</vt:lpstr>
      <vt:lpstr>Issues for clustering</vt:lpstr>
      <vt:lpstr>Groupness: What is a natural grouping among these objects?</vt:lpstr>
      <vt:lpstr>How do we define similarity?</vt:lpstr>
      <vt:lpstr>What properties should a distance measure have?</vt:lpstr>
      <vt:lpstr>Distance measures</vt:lpstr>
      <vt:lpstr>An example</vt:lpstr>
      <vt:lpstr>Hamming distance</vt:lpstr>
      <vt:lpstr>Similarity measures: Correlation coefficient</vt:lpstr>
      <vt:lpstr>Edit distance: a generic technique for measuring similarity</vt:lpstr>
      <vt:lpstr>Clustering algorithms</vt:lpstr>
      <vt:lpstr>Hierarchical Clustering algorithms</vt:lpstr>
      <vt:lpstr>Hierarchical Clustering</vt:lpstr>
      <vt:lpstr>Distance between clusters</vt:lpstr>
      <vt:lpstr>Single-link</vt:lpstr>
      <vt:lpstr>Complete-link</vt:lpstr>
      <vt:lpstr>Dendograms</vt:lpstr>
      <vt:lpstr>Partitioning Algorithms</vt:lpstr>
      <vt:lpstr>K-means Clustering</vt:lpstr>
      <vt:lpstr>K-means Clustering</vt:lpstr>
      <vt:lpstr>K-means Clustering Algorithm</vt:lpstr>
      <vt:lpstr>K-means</vt:lpstr>
      <vt:lpstr>K-means</vt:lpstr>
      <vt:lpstr>K-means</vt:lpstr>
      <vt:lpstr>K-means</vt:lpstr>
      <vt:lpstr>K-means</vt:lpstr>
      <vt:lpstr>K-means: seed selection</vt:lpstr>
      <vt:lpstr>K-means: number of clusters</vt:lpstr>
      <vt:lpstr>K-means: criteria for cluster quality</vt:lpstr>
      <vt:lpstr>K-means: purity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shoh</cp:lastModifiedBy>
  <cp:revision>173</cp:revision>
  <cp:lastPrinted>2016-07-22T07:56:17Z</cp:lastPrinted>
  <dcterms:created xsi:type="dcterms:W3CDTF">2015-08-10T05:26:43Z</dcterms:created>
  <dcterms:modified xsi:type="dcterms:W3CDTF">2016-07-26T07:03:21Z</dcterms:modified>
</cp:coreProperties>
</file>