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272" r:id="rId3"/>
    <p:sldId id="342" r:id="rId4"/>
    <p:sldId id="343" r:id="rId5"/>
    <p:sldId id="344" r:id="rId6"/>
    <p:sldId id="345" r:id="rId7"/>
    <p:sldId id="359" r:id="rId8"/>
    <p:sldId id="354" r:id="rId9"/>
    <p:sldId id="355" r:id="rId10"/>
    <p:sldId id="356" r:id="rId11"/>
    <p:sldId id="348" r:id="rId12"/>
    <p:sldId id="349" r:id="rId13"/>
    <p:sldId id="350" r:id="rId14"/>
    <p:sldId id="351" r:id="rId15"/>
    <p:sldId id="352" r:id="rId16"/>
    <p:sldId id="353" r:id="rId17"/>
    <p:sldId id="357" r:id="rId18"/>
    <p:sldId id="358" r:id="rId19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32AC7-9CEE-4FBE-9C91-34E1EBF16D91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60A5F-69D7-4FBB-88C5-3D590900C2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8557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1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1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809F9-DFE1-4DB5-B67F-86B48D6EB735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9692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4302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4" y="9374302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905C1-AC11-49E3-9C01-89E580B3D2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19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Machine Learning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Supervised Learning</a:t>
            </a:r>
          </a:p>
          <a:p>
            <a:pPr lvl="1"/>
            <a:r>
              <a:rPr lang="en-US" altLang="ko-KR" dirty="0"/>
              <a:t>Classification and Regression</a:t>
            </a:r>
          </a:p>
          <a:p>
            <a:pPr lvl="1"/>
            <a:r>
              <a:rPr lang="en-US" altLang="ko-KR" dirty="0"/>
              <a:t>K-Nearest Neighbor Classification</a:t>
            </a:r>
          </a:p>
          <a:p>
            <a:pPr lvl="1"/>
            <a:r>
              <a:rPr lang="en-US" altLang="ko-KR" dirty="0"/>
              <a:t>Fisher’s Criteria &amp; Linear Discriminant Analysis</a:t>
            </a:r>
          </a:p>
          <a:p>
            <a:pPr lvl="1"/>
            <a:r>
              <a:rPr lang="en-US" altLang="ko-KR" dirty="0"/>
              <a:t>Perceptron: Linearly Separable</a:t>
            </a:r>
          </a:p>
          <a:p>
            <a:pPr lvl="1"/>
            <a:r>
              <a:rPr lang="en-US" altLang="ko-KR" dirty="0"/>
              <a:t>Multilayer Perceptron &amp; EBP &amp; Deep Learning, RBF Network</a:t>
            </a:r>
          </a:p>
          <a:p>
            <a:pPr lvl="1"/>
            <a:r>
              <a:rPr lang="en-US" altLang="ko-KR" dirty="0"/>
              <a:t>Support Vector Machine</a:t>
            </a:r>
          </a:p>
          <a:p>
            <a:pPr lvl="1"/>
            <a:r>
              <a:rPr lang="en-US" altLang="ko-KR" dirty="0"/>
              <a:t>Ensemble </a:t>
            </a:r>
            <a:r>
              <a:rPr lang="en-US" altLang="ko-KR" dirty="0" smtClean="0"/>
              <a:t>Learning: </a:t>
            </a:r>
            <a:r>
              <a:rPr lang="en-US" altLang="ko-KR" dirty="0"/>
              <a:t>Voting, Boosting(</a:t>
            </a:r>
            <a:r>
              <a:rPr lang="en-US" altLang="ko-KR" dirty="0" err="1"/>
              <a:t>Adaboost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Unsupervised Learning</a:t>
            </a:r>
          </a:p>
          <a:p>
            <a:pPr lvl="1"/>
            <a:r>
              <a:rPr lang="en-US" altLang="ko-KR" sz="3000" b="1" dirty="0"/>
              <a:t>Dimensionality Reduction: Principle Component Analysis</a:t>
            </a:r>
          </a:p>
          <a:p>
            <a:pPr lvl="1"/>
            <a:r>
              <a:rPr lang="en-US" altLang="ko-KR" dirty="0"/>
              <a:t>Independent Component Analysis</a:t>
            </a:r>
          </a:p>
          <a:p>
            <a:pPr lvl="1"/>
            <a:r>
              <a:rPr lang="en-US" altLang="ko-KR" dirty="0"/>
              <a:t>Clustering: K-means</a:t>
            </a:r>
          </a:p>
          <a:p>
            <a:r>
              <a:rPr lang="en-US" altLang="ko-KR" dirty="0" smtClean="0"/>
              <a:t>Semi-supervised Learning &amp; Reinforcement </a:t>
            </a:r>
            <a:r>
              <a:rPr lang="en-US" altLang="ko-KR" dirty="0"/>
              <a:t>Learning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58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949947"/>
              </p:ext>
            </p:extLst>
          </p:nvPr>
        </p:nvGraphicFramePr>
        <p:xfrm>
          <a:off x="829609" y="304800"/>
          <a:ext cx="8485188" cy="619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수식" r:id="rId3" imgW="3225600" imgH="2489040" progId="Equation.3">
                  <p:embed/>
                </p:oleObj>
              </mc:Choice>
              <mc:Fallback>
                <p:oleObj name="수식" r:id="rId3" imgW="3225600" imgH="248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09" y="304800"/>
                        <a:ext cx="8485188" cy="619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07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8135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Principal Component Analysis (PCA)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717179"/>
            <a:ext cx="8603542" cy="250722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3224399"/>
            <a:ext cx="8575299" cy="36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8135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 smtClean="0"/>
              <a:t>PCA</a:t>
            </a:r>
            <a:r>
              <a:rPr lang="en-US" altLang="ko-KR" sz="2800" b="1" dirty="0"/>
              <a:t> </a:t>
            </a:r>
            <a:r>
              <a:rPr lang="en-US" altLang="ko-KR" sz="2800" b="1" dirty="0" smtClean="0"/>
              <a:t>Algorithm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569540"/>
            <a:ext cx="9859215" cy="439144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" y="4935430"/>
            <a:ext cx="10486744" cy="192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8135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Understanding PCA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513" y="1039625"/>
            <a:ext cx="8792947" cy="468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8135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Choosing the Size of Reduced Dimension </a:t>
            </a:r>
            <a:r>
              <a:rPr lang="en-US" altLang="ko-KR" sz="2800" b="1" dirty="0" smtClean="0"/>
              <a:t>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46127"/>
            <a:ext cx="7727576" cy="241486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89944"/>
            <a:ext cx="9285576" cy="366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8135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PCA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580" y="352074"/>
            <a:ext cx="5095875" cy="397192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41829" y="4371272"/>
            <a:ext cx="107083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000" dirty="0"/>
              <a:t>The original </a:t>
            </a:r>
            <a:r>
              <a:rPr lang="en-US" altLang="ko-KR" sz="2000" dirty="0" err="1"/>
              <a:t>datapoints</a:t>
            </a:r>
            <a:r>
              <a:rPr lang="en-US" altLang="ko-KR" sz="2000" dirty="0"/>
              <a:t> </a:t>
            </a:r>
            <a:r>
              <a:rPr lang="en-US" altLang="ko-KR" sz="2000" b="1" dirty="0"/>
              <a:t>x</a:t>
            </a:r>
            <a:r>
              <a:rPr lang="en-US" altLang="ko-KR" sz="2000" dirty="0"/>
              <a:t> (larger rings) and their reconstructions </a:t>
            </a:r>
            <a:r>
              <a:rPr lang="en-US" altLang="ko-KR" sz="2000" b="1" dirty="0"/>
              <a:t>~x </a:t>
            </a:r>
            <a:r>
              <a:rPr lang="en-US" altLang="ko-KR" sz="2000" dirty="0"/>
              <a:t>(small </a:t>
            </a:r>
            <a:r>
              <a:rPr lang="en-US" altLang="ko-KR" sz="2000" dirty="0" smtClean="0"/>
              <a:t>dots) using </a:t>
            </a:r>
            <a:r>
              <a:rPr lang="en-US" altLang="ko-KR" sz="2000" dirty="0"/>
              <a:t>1 dimensional PCA. The lines represent the orthogonal projection of </a:t>
            </a:r>
            <a:r>
              <a:rPr lang="en-US" altLang="ko-KR" sz="2000" dirty="0" smtClean="0"/>
              <a:t>the original </a:t>
            </a:r>
            <a:r>
              <a:rPr lang="en-US" altLang="ko-KR" sz="2000" dirty="0" err="1"/>
              <a:t>datapoint</a:t>
            </a:r>
            <a:r>
              <a:rPr lang="en-US" altLang="ko-KR" sz="2000" dirty="0"/>
              <a:t> onto the </a:t>
            </a:r>
            <a:r>
              <a:rPr lang="en-US" altLang="ko-KR" sz="2000" dirty="0" smtClean="0"/>
              <a:t>first </a:t>
            </a:r>
            <a:r>
              <a:rPr lang="en-US" altLang="ko-KR" sz="2000" dirty="0"/>
              <a:t>eigenvector. The arrows are the two </a:t>
            </a:r>
            <a:r>
              <a:rPr lang="en-US" altLang="ko-KR" sz="2000" dirty="0" smtClean="0"/>
              <a:t>eigenvectors scaled </a:t>
            </a:r>
            <a:r>
              <a:rPr lang="en-US" altLang="ko-KR" sz="2000" dirty="0"/>
              <a:t>by the square root of their corresponding eigenvalues. The data has </a:t>
            </a:r>
            <a:r>
              <a:rPr lang="en-US" altLang="ko-KR" sz="2000" dirty="0" smtClean="0"/>
              <a:t>been </a:t>
            </a:r>
            <a:r>
              <a:rPr lang="en-US" altLang="ko-KR" sz="2000" dirty="0" err="1" smtClean="0"/>
              <a:t>centred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to have zero mean. For each `high dimensional' </a:t>
            </a:r>
            <a:r>
              <a:rPr lang="en-US" altLang="ko-KR" sz="2000" dirty="0" err="1"/>
              <a:t>datapoint</a:t>
            </a:r>
            <a:r>
              <a:rPr lang="en-US" altLang="ko-KR" sz="2000" dirty="0"/>
              <a:t> </a:t>
            </a:r>
            <a:r>
              <a:rPr lang="en-US" altLang="ko-KR" sz="2000" b="1" dirty="0"/>
              <a:t>x</a:t>
            </a:r>
            <a:r>
              <a:rPr lang="en-US" altLang="ko-KR" sz="2000" dirty="0"/>
              <a:t>, the `</a:t>
            </a:r>
            <a:r>
              <a:rPr lang="en-US" altLang="ko-KR" sz="2000" dirty="0" smtClean="0"/>
              <a:t>low dimensional</a:t>
            </a:r>
            <a:r>
              <a:rPr lang="en-US" altLang="ko-KR" sz="2000" dirty="0"/>
              <a:t>' representation </a:t>
            </a:r>
            <a:r>
              <a:rPr lang="en-US" altLang="ko-KR" sz="2000" b="1" dirty="0"/>
              <a:t>y</a:t>
            </a:r>
            <a:r>
              <a:rPr lang="en-US" altLang="ko-KR" sz="2000" dirty="0"/>
              <a:t> is given in this case by the distance (</a:t>
            </a:r>
            <a:r>
              <a:rPr lang="en-US" altLang="ko-KR" sz="2000" dirty="0" smtClean="0"/>
              <a:t>possibly negative</a:t>
            </a:r>
            <a:r>
              <a:rPr lang="en-US" altLang="ko-KR" sz="2000" dirty="0"/>
              <a:t>) from the origin along the </a:t>
            </a:r>
            <a:r>
              <a:rPr lang="en-US" altLang="ko-KR" sz="2000" dirty="0" err="1"/>
              <a:t>rst</a:t>
            </a:r>
            <a:r>
              <a:rPr lang="en-US" altLang="ko-KR" sz="2000" dirty="0"/>
              <a:t> eigenvector direction to the </a:t>
            </a:r>
            <a:r>
              <a:rPr lang="en-US" altLang="ko-KR" sz="2000" dirty="0" smtClean="0"/>
              <a:t>corresponding orthogonal </a:t>
            </a:r>
            <a:r>
              <a:rPr lang="en-US" altLang="ko-KR" sz="2000" dirty="0"/>
              <a:t>projection point.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215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8135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Reducing the dimension of digits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41829" y="5043625"/>
            <a:ext cx="10708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/>
              <a:t>Top row : a selection of the digit 5 taken from the database of 892 examples.</a:t>
            </a:r>
          </a:p>
          <a:p>
            <a:r>
              <a:rPr lang="en-US" altLang="ko-KR" sz="2000" dirty="0"/>
              <a:t>Plotted beneath each digit is the reconstruction using 100, 30 and 5 eigenvectors</a:t>
            </a:r>
          </a:p>
          <a:p>
            <a:r>
              <a:rPr lang="en-US" altLang="ko-KR" sz="2000" dirty="0"/>
              <a:t>(from top to bottom). Note how the reconstructions for fewer eigenvectors express</a:t>
            </a:r>
          </a:p>
          <a:p>
            <a:r>
              <a:rPr lang="en-US" altLang="ko-KR" sz="2000" dirty="0"/>
              <a:t>less variability from each other, and resemble more a mean 5 digit.</a:t>
            </a:r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71" y="1137326"/>
            <a:ext cx="78771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8135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Reducing the dimension of </a:t>
            </a:r>
            <a:r>
              <a:rPr lang="en-US" altLang="ko-KR" sz="2800" dirty="0" smtClean="0"/>
              <a:t>faces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1" y="1017213"/>
            <a:ext cx="8277784" cy="53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8135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Reducing the dimension of </a:t>
            </a:r>
            <a:r>
              <a:rPr lang="en-US" altLang="ko-KR" sz="2800" dirty="0" smtClean="0"/>
              <a:t>faces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410" y="977153"/>
            <a:ext cx="8239966" cy="566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 smtClean="0"/>
              <a:t>High-Dimensional </a:t>
            </a:r>
            <a:r>
              <a:rPr lang="en-US" altLang="ko-KR" sz="3200" b="1" dirty="0"/>
              <a:t>Spaces </a:t>
            </a:r>
            <a:r>
              <a:rPr lang="en-US" altLang="ko-KR" sz="3200" b="1" dirty="0" smtClean="0"/>
              <a:t>- </a:t>
            </a:r>
            <a:r>
              <a:rPr lang="en-US" altLang="ko-KR" sz="3200" b="1" dirty="0"/>
              <a:t>Low Dimensional Manifolds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961279"/>
            <a:ext cx="11277599" cy="5568854"/>
          </a:xfrm>
        </p:spPr>
        <p:txBody>
          <a:bodyPr>
            <a:normAutofit/>
          </a:bodyPr>
          <a:lstStyle/>
          <a:p>
            <a:pPr algn="just"/>
            <a:r>
              <a:rPr lang="en-US" altLang="ko-KR" dirty="0"/>
              <a:t>Data is often high dimensional </a:t>
            </a:r>
            <a:r>
              <a:rPr lang="en-US" altLang="ko-KR" dirty="0" smtClean="0"/>
              <a:t>- </a:t>
            </a:r>
            <a:r>
              <a:rPr lang="en-US" altLang="ko-KR" dirty="0"/>
              <a:t>images, bag-of-word </a:t>
            </a:r>
            <a:r>
              <a:rPr lang="en-US" altLang="ko-KR" dirty="0" smtClean="0"/>
              <a:t>descriptions, gene-expressions </a:t>
            </a:r>
            <a:r>
              <a:rPr lang="en-US" altLang="ko-KR" dirty="0"/>
              <a:t>etc. Provided there is some `structure', data will typically lie </a:t>
            </a:r>
            <a:r>
              <a:rPr lang="en-US" altLang="ko-KR" dirty="0" smtClean="0"/>
              <a:t>close to </a:t>
            </a:r>
            <a:r>
              <a:rPr lang="en-US" altLang="ko-KR" dirty="0"/>
              <a:t>a much lower dimensional `manifold'. Here we concentrate on </a:t>
            </a:r>
            <a:r>
              <a:rPr lang="en-US" altLang="ko-KR" dirty="0" smtClean="0"/>
              <a:t>computationally </a:t>
            </a:r>
            <a:r>
              <a:rPr lang="fr-FR" altLang="ko-KR" dirty="0" smtClean="0"/>
              <a:t>efficient </a:t>
            </a:r>
            <a:r>
              <a:rPr lang="fr-FR" altLang="ko-KR" dirty="0"/>
              <a:t>linear dimension reduction techniques.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761" y="3362044"/>
            <a:ext cx="5716589" cy="31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Dimensionality Reduction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961279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What </a:t>
            </a:r>
            <a:endParaRPr lang="en-US" altLang="ko-KR" dirty="0"/>
          </a:p>
          <a:p>
            <a:pPr lvl="1"/>
            <a:r>
              <a:rPr lang="en-US" altLang="ko-KR" dirty="0" smtClean="0"/>
              <a:t>Given </a:t>
            </a:r>
            <a:r>
              <a:rPr lang="en-US" altLang="ko-KR" dirty="0"/>
              <a:t>d input variables (</a:t>
            </a:r>
            <a:r>
              <a:rPr lang="en-US" altLang="ko-KR" i="1" dirty="0"/>
              <a:t>d</a:t>
            </a:r>
            <a:r>
              <a:rPr lang="en-US" altLang="ko-KR" dirty="0"/>
              <a:t>-dimensional input), reduce it to </a:t>
            </a:r>
            <a:r>
              <a:rPr lang="en-US" altLang="ko-KR" i="1" dirty="0"/>
              <a:t>k</a:t>
            </a:r>
            <a:r>
              <a:rPr lang="en-US" altLang="ko-KR" dirty="0"/>
              <a:t> input variables (</a:t>
            </a:r>
            <a:r>
              <a:rPr lang="en-US" altLang="ko-KR" i="1" dirty="0"/>
              <a:t>k</a:t>
            </a:r>
            <a:r>
              <a:rPr lang="en-US" altLang="ko-KR" dirty="0"/>
              <a:t>-dimensional input), </a:t>
            </a:r>
            <a:r>
              <a:rPr lang="en-US" altLang="ko-KR" i="1" dirty="0"/>
              <a:t>k &lt; d</a:t>
            </a:r>
            <a:r>
              <a:rPr lang="en-US" altLang="ko-KR" dirty="0"/>
              <a:t>, without loss of information </a:t>
            </a:r>
          </a:p>
          <a:p>
            <a:r>
              <a:rPr lang="en-US" altLang="ko-KR" dirty="0" smtClean="0"/>
              <a:t>Why </a:t>
            </a:r>
            <a:endParaRPr lang="en-US" altLang="ko-KR" dirty="0"/>
          </a:p>
          <a:p>
            <a:pPr lvl="1"/>
            <a:r>
              <a:rPr lang="en-US" altLang="ko-KR" dirty="0" smtClean="0"/>
              <a:t>Reduces </a:t>
            </a:r>
            <a:r>
              <a:rPr lang="en-US" altLang="ko-KR" dirty="0"/>
              <a:t>time complexity: Less computation </a:t>
            </a:r>
          </a:p>
          <a:p>
            <a:pPr lvl="1"/>
            <a:r>
              <a:rPr lang="en-US" altLang="ko-KR" dirty="0" smtClean="0"/>
              <a:t>Reduces </a:t>
            </a:r>
            <a:r>
              <a:rPr lang="en-US" altLang="ko-KR" dirty="0"/>
              <a:t>space complexity: Less parameters </a:t>
            </a:r>
          </a:p>
          <a:p>
            <a:pPr lvl="1"/>
            <a:r>
              <a:rPr lang="en-US" altLang="ko-KR" dirty="0" smtClean="0"/>
              <a:t>Saves </a:t>
            </a:r>
            <a:r>
              <a:rPr lang="en-US" altLang="ko-KR" dirty="0"/>
              <a:t>the cost of observing the feature </a:t>
            </a:r>
          </a:p>
          <a:p>
            <a:pPr lvl="1"/>
            <a:r>
              <a:rPr lang="en-US" altLang="ko-KR" dirty="0" smtClean="0"/>
              <a:t>Simpler </a:t>
            </a:r>
            <a:r>
              <a:rPr lang="en-US" altLang="ko-KR" dirty="0"/>
              <a:t>models are more robust on small datasets </a:t>
            </a:r>
          </a:p>
          <a:p>
            <a:pPr lvl="1"/>
            <a:r>
              <a:rPr lang="en-US" altLang="ko-KR" dirty="0" smtClean="0"/>
              <a:t>More </a:t>
            </a:r>
            <a:r>
              <a:rPr lang="en-US" altLang="ko-KR" dirty="0"/>
              <a:t>interpretable; simpler explanation </a:t>
            </a:r>
          </a:p>
          <a:p>
            <a:pPr lvl="1"/>
            <a:r>
              <a:rPr lang="en-US" altLang="ko-KR" dirty="0" smtClean="0"/>
              <a:t>Data </a:t>
            </a:r>
            <a:r>
              <a:rPr lang="en-US" altLang="ko-KR" dirty="0"/>
              <a:t>visualization (structure, groups, outliers, etc.) easy if plotted in 2 or 3 dimensions </a:t>
            </a:r>
          </a:p>
        </p:txBody>
      </p:sp>
    </p:spTree>
    <p:extLst>
      <p:ext uri="{BB962C8B-B14F-4D97-AF65-F5344CB8AC3E}">
        <p14:creationId xmlns:p14="http://schemas.microsoft.com/office/powerpoint/2010/main" val="586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Feature Selection vs. Extraction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961279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Feature </a:t>
            </a:r>
            <a:r>
              <a:rPr lang="en-US" altLang="ko-KR" dirty="0"/>
              <a:t>selection </a:t>
            </a:r>
          </a:p>
          <a:p>
            <a:pPr lvl="1"/>
            <a:r>
              <a:rPr lang="en-US" altLang="ko-KR" dirty="0" smtClean="0"/>
              <a:t>Choose </a:t>
            </a:r>
            <a:r>
              <a:rPr lang="en-US" altLang="ko-KR" i="1" dirty="0"/>
              <a:t>k&lt;d</a:t>
            </a:r>
            <a:r>
              <a:rPr lang="en-US" altLang="ko-KR" dirty="0"/>
              <a:t> important features, ignoring the remaining (</a:t>
            </a:r>
            <a:r>
              <a:rPr lang="en-US" altLang="ko-KR" i="1" dirty="0"/>
              <a:t>d-k</a:t>
            </a:r>
            <a:r>
              <a:rPr lang="en-US" altLang="ko-KR" dirty="0"/>
              <a:t>) features </a:t>
            </a:r>
          </a:p>
          <a:p>
            <a:pPr lvl="1"/>
            <a:r>
              <a:rPr lang="en-US" altLang="ko-KR" dirty="0" smtClean="0"/>
              <a:t>Subset </a:t>
            </a:r>
            <a:r>
              <a:rPr lang="en-US" altLang="ko-KR" dirty="0"/>
              <a:t>selection algorithms </a:t>
            </a:r>
          </a:p>
          <a:p>
            <a:r>
              <a:rPr lang="en-US" altLang="ko-KR" dirty="0" smtClean="0"/>
              <a:t>Feature </a:t>
            </a:r>
            <a:r>
              <a:rPr lang="en-US" altLang="ko-KR" dirty="0"/>
              <a:t>extraction </a:t>
            </a:r>
          </a:p>
          <a:p>
            <a:pPr lvl="1"/>
            <a:r>
              <a:rPr lang="en-US" altLang="ko-KR" dirty="0" smtClean="0"/>
              <a:t>Project </a:t>
            </a:r>
            <a:r>
              <a:rPr lang="en-US" altLang="ko-KR" dirty="0"/>
              <a:t>the original </a:t>
            </a:r>
            <a:r>
              <a:rPr lang="en-US" altLang="ko-KR" i="1" dirty="0"/>
              <a:t>xi, </a:t>
            </a:r>
            <a:r>
              <a:rPr lang="en-US" altLang="ko-KR" i="1" dirty="0" err="1"/>
              <a:t>i</a:t>
            </a:r>
            <a:r>
              <a:rPr lang="en-US" altLang="ko-KR" i="1" dirty="0"/>
              <a:t>=1,…,d </a:t>
            </a:r>
            <a:r>
              <a:rPr lang="en-US" altLang="ko-KR" dirty="0"/>
              <a:t>dimensions to new </a:t>
            </a:r>
            <a:r>
              <a:rPr lang="en-US" altLang="ko-KR" i="1" dirty="0"/>
              <a:t>k&lt;d</a:t>
            </a:r>
            <a:r>
              <a:rPr lang="en-US" altLang="ko-KR" dirty="0"/>
              <a:t> dimensions, </a:t>
            </a:r>
            <a:r>
              <a:rPr lang="en-US" altLang="ko-KR" i="1" dirty="0" err="1"/>
              <a:t>zj</a:t>
            </a:r>
            <a:r>
              <a:rPr lang="en-US" altLang="ko-KR" i="1" dirty="0"/>
              <a:t>, j=1,…,k</a:t>
            </a:r>
            <a:r>
              <a:rPr lang="en-US" altLang="ko-KR" dirty="0"/>
              <a:t> </a:t>
            </a:r>
          </a:p>
          <a:p>
            <a:pPr lvl="1"/>
            <a:r>
              <a:rPr lang="en-US" altLang="ko-KR" dirty="0" smtClean="0"/>
              <a:t>Principal </a:t>
            </a:r>
            <a:r>
              <a:rPr lang="en-US" altLang="ko-KR" dirty="0"/>
              <a:t>component analysis (PCA), linear discriminant analysis (LDA), factor analysis (FA) </a:t>
            </a:r>
          </a:p>
        </p:txBody>
      </p:sp>
    </p:spTree>
    <p:extLst>
      <p:ext uri="{BB962C8B-B14F-4D97-AF65-F5344CB8AC3E}">
        <p14:creationId xmlns:p14="http://schemas.microsoft.com/office/powerpoint/2010/main" val="7770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Subset Selection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077072"/>
            <a:ext cx="8601635" cy="54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Principal Components </a:t>
            </a:r>
            <a:r>
              <a:rPr lang="en-US" altLang="ko-KR" sz="2800" b="1" dirty="0" smtClean="0"/>
              <a:t>Analysis (PCA)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961279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dirty="0"/>
              <a:t>Idea:</a:t>
            </a:r>
          </a:p>
          <a:p>
            <a:pPr lvl="1"/>
            <a:r>
              <a:rPr lang="en-US" altLang="ko-KR" dirty="0" smtClean="0"/>
              <a:t>Given </a:t>
            </a:r>
            <a:r>
              <a:rPr lang="en-US" altLang="ko-KR" dirty="0"/>
              <a:t>data points in </a:t>
            </a:r>
            <a:r>
              <a:rPr lang="en-US" altLang="ko-KR" i="1" dirty="0"/>
              <a:t>d</a:t>
            </a:r>
            <a:r>
              <a:rPr lang="en-US" altLang="ko-KR" dirty="0"/>
              <a:t>-dimensional space, project onto lower dimensional </a:t>
            </a:r>
            <a:r>
              <a:rPr lang="en-US" altLang="ko-KR" dirty="0" smtClean="0"/>
              <a:t>space while </a:t>
            </a:r>
            <a:r>
              <a:rPr lang="en-US" altLang="ko-KR" dirty="0"/>
              <a:t>preserving as much information as possible</a:t>
            </a:r>
          </a:p>
          <a:p>
            <a:pPr lvl="2"/>
            <a:r>
              <a:rPr lang="en-US" altLang="ko-KR" dirty="0" smtClean="0"/>
              <a:t>E.g</a:t>
            </a:r>
            <a:r>
              <a:rPr lang="en-US" altLang="ko-KR" dirty="0"/>
              <a:t>., </a:t>
            </a:r>
            <a:r>
              <a:rPr lang="en-US" altLang="ko-KR" dirty="0" smtClean="0"/>
              <a:t>find </a:t>
            </a:r>
            <a:r>
              <a:rPr lang="en-US" altLang="ko-KR" dirty="0"/>
              <a:t>best planar approximation to 3D data</a:t>
            </a:r>
          </a:p>
          <a:p>
            <a:pPr lvl="2"/>
            <a:r>
              <a:rPr lang="en-US" altLang="ko-KR" dirty="0" smtClean="0"/>
              <a:t>E.g</a:t>
            </a:r>
            <a:r>
              <a:rPr lang="en-US" altLang="ko-KR" dirty="0"/>
              <a:t>., </a:t>
            </a:r>
            <a:r>
              <a:rPr lang="en-US" altLang="ko-KR" dirty="0" smtClean="0"/>
              <a:t>find </a:t>
            </a:r>
            <a:r>
              <a:rPr lang="en-US" altLang="ko-KR" dirty="0"/>
              <a:t>best planar approximation to 104D data</a:t>
            </a:r>
          </a:p>
          <a:p>
            <a:pPr lvl="1"/>
            <a:r>
              <a:rPr lang="en-US" altLang="ko-KR" dirty="0" smtClean="0"/>
              <a:t>In </a:t>
            </a:r>
            <a:r>
              <a:rPr lang="en-US" altLang="ko-KR" dirty="0"/>
              <a:t>particular, choose projection that </a:t>
            </a:r>
            <a:r>
              <a:rPr lang="en-US" altLang="ko-KR" dirty="0" err="1"/>
              <a:t>minimises</a:t>
            </a:r>
            <a:r>
              <a:rPr lang="en-US" altLang="ko-KR" dirty="0"/>
              <a:t> the squared error </a:t>
            </a:r>
            <a:r>
              <a:rPr lang="en-US" altLang="ko-KR" dirty="0" smtClean="0"/>
              <a:t>in reconstructing </a:t>
            </a:r>
            <a:r>
              <a:rPr lang="en-US" altLang="ko-KR" dirty="0"/>
              <a:t>original </a:t>
            </a:r>
            <a:r>
              <a:rPr lang="en-US" altLang="ko-KR" dirty="0" smtClean="0"/>
              <a:t>data</a:t>
            </a:r>
          </a:p>
          <a:p>
            <a:endParaRPr lang="en-US" altLang="ko-KR" dirty="0" smtClean="0"/>
          </a:p>
          <a:p>
            <a:r>
              <a:rPr lang="en-US" altLang="ko-KR" dirty="0"/>
              <a:t>Learned encoding is a linear combination of inputs</a:t>
            </a:r>
          </a:p>
          <a:p>
            <a:r>
              <a:rPr lang="en-US" altLang="ko-KR" dirty="0"/>
              <a:t>Given </a:t>
            </a:r>
            <a:r>
              <a:rPr lang="en-US" altLang="ko-KR" i="1" dirty="0"/>
              <a:t>d</a:t>
            </a:r>
            <a:r>
              <a:rPr lang="en-US" altLang="ko-KR" dirty="0"/>
              <a:t>-dimensional data </a:t>
            </a:r>
            <a:r>
              <a:rPr lang="en-US" altLang="ko-KR" b="1" dirty="0"/>
              <a:t>x</a:t>
            </a:r>
            <a:r>
              <a:rPr lang="en-US" altLang="ko-KR" dirty="0" smtClean="0"/>
              <a:t>, </a:t>
            </a:r>
            <a:r>
              <a:rPr lang="en-US" altLang="ko-KR" dirty="0"/>
              <a:t>learns the top </a:t>
            </a:r>
            <a:r>
              <a:rPr lang="en-US" altLang="ko-KR" i="1" dirty="0"/>
              <a:t>m</a:t>
            </a:r>
            <a:r>
              <a:rPr lang="en-US" altLang="ko-KR" dirty="0"/>
              <a:t>-dimensions where</a:t>
            </a:r>
          </a:p>
          <a:p>
            <a:pPr lvl="1"/>
            <a:r>
              <a:rPr lang="en-US" altLang="ko-KR" dirty="0" smtClean="0"/>
              <a:t>the </a:t>
            </a:r>
            <a:r>
              <a:rPr lang="en-US" altLang="ko-KR" dirty="0"/>
              <a:t>dimensions are orthogonal</a:t>
            </a:r>
          </a:p>
          <a:p>
            <a:pPr lvl="1"/>
            <a:r>
              <a:rPr lang="en-US" altLang="ko-KR" dirty="0" smtClean="0"/>
              <a:t>the </a:t>
            </a:r>
            <a:r>
              <a:rPr lang="en-US" altLang="ko-KR" dirty="0"/>
              <a:t>re-representational as a linear combination of the top </a:t>
            </a:r>
            <a:r>
              <a:rPr lang="en-US" altLang="ko-KR" i="1" dirty="0" smtClean="0"/>
              <a:t>m</a:t>
            </a:r>
            <a:r>
              <a:rPr lang="en-US" altLang="ko-KR" dirty="0" smtClean="0"/>
              <a:t>-dimensions minimizes </a:t>
            </a:r>
            <a:r>
              <a:rPr lang="en-US" altLang="ko-KR" dirty="0"/>
              <a:t>reconstruction error (sum of squared errors)</a:t>
            </a:r>
          </a:p>
        </p:txBody>
      </p:sp>
    </p:spTree>
    <p:extLst>
      <p:ext uri="{BB962C8B-B14F-4D97-AF65-F5344CB8AC3E}">
        <p14:creationId xmlns:p14="http://schemas.microsoft.com/office/powerpoint/2010/main" val="31931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Maximum co-variance and orthogonality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961278"/>
            <a:ext cx="11519648" cy="5896721"/>
          </a:xfrm>
        </p:spPr>
        <p:txBody>
          <a:bodyPr>
            <a:normAutofit/>
          </a:bodyPr>
          <a:lstStyle/>
          <a:p>
            <a:pPr algn="just"/>
            <a:r>
              <a:rPr lang="en-US" altLang="ko-KR" dirty="0"/>
              <a:t>Select a direction in </a:t>
            </a:r>
            <a:r>
              <a:rPr lang="en-US" altLang="ko-KR" i="1" dirty="0"/>
              <a:t>m</a:t>
            </a:r>
            <a:r>
              <a:rPr lang="en-US" altLang="ko-KR" dirty="0"/>
              <a:t>-dimensional space along which the variance in </a:t>
            </a:r>
            <a:r>
              <a:rPr lang="en-US" altLang="ko-KR" b="1" dirty="0" smtClean="0"/>
              <a:t>x</a:t>
            </a:r>
            <a:r>
              <a:rPr lang="en-US" altLang="ko-KR" dirty="0" smtClean="0"/>
              <a:t> is maximized</a:t>
            </a:r>
            <a:r>
              <a:rPr lang="en-US" altLang="ko-KR" dirty="0"/>
              <a:t>.</a:t>
            </a:r>
          </a:p>
          <a:p>
            <a:pPr algn="just"/>
            <a:r>
              <a:rPr lang="en-US" altLang="ko-KR" dirty="0"/>
              <a:t>Find another direction along which variance is </a:t>
            </a:r>
            <a:r>
              <a:rPr lang="en-US" altLang="ko-KR" dirty="0" err="1"/>
              <a:t>maximised</a:t>
            </a:r>
            <a:r>
              <a:rPr lang="en-US" altLang="ko-KR" dirty="0"/>
              <a:t>, but restrict </a:t>
            </a:r>
            <a:r>
              <a:rPr lang="en-US" altLang="ko-KR" dirty="0" smtClean="0"/>
              <a:t>the search </a:t>
            </a:r>
            <a:r>
              <a:rPr lang="en-US" altLang="ko-KR" dirty="0"/>
              <a:t>to all directions orthonormal to all previous selected directions.</a:t>
            </a:r>
          </a:p>
          <a:p>
            <a:pPr algn="just"/>
            <a:r>
              <a:rPr lang="en-US" altLang="ko-KR" dirty="0"/>
              <a:t>Repeat this until </a:t>
            </a:r>
            <a:r>
              <a:rPr lang="en-US" altLang="ko-KR" i="1" dirty="0"/>
              <a:t>m</a:t>
            </a:r>
            <a:r>
              <a:rPr lang="en-US" altLang="ko-KR" dirty="0"/>
              <a:t> vectors are selected.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79" y="3747808"/>
            <a:ext cx="2828925" cy="27241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204" y="3885920"/>
            <a:ext cx="30670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err="1" smtClean="0"/>
              <a:t>Eigenstructure</a:t>
            </a:r>
            <a:r>
              <a:rPr lang="en-US" altLang="ko-KR" sz="3200" b="1" dirty="0" smtClean="0"/>
              <a:t> of Principal Component Analysis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011514"/>
              </p:ext>
            </p:extLst>
          </p:nvPr>
        </p:nvGraphicFramePr>
        <p:xfrm>
          <a:off x="838200" y="961279"/>
          <a:ext cx="8586788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수식" r:id="rId3" imgW="3263760" imgH="2286000" progId="Equation.3">
                  <p:embed/>
                </p:oleObj>
              </mc:Choice>
              <mc:Fallback>
                <p:oleObj name="수식" r:id="rId3" imgW="3263760" imgH="228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61279"/>
                        <a:ext cx="8586788" cy="569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02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079081"/>
              </p:ext>
            </p:extLst>
          </p:nvPr>
        </p:nvGraphicFramePr>
        <p:xfrm>
          <a:off x="838200" y="457200"/>
          <a:ext cx="9221788" cy="607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수식" r:id="rId3" imgW="3504960" imgH="2438280" progId="Equation.3">
                  <p:embed/>
                </p:oleObj>
              </mc:Choice>
              <mc:Fallback>
                <p:oleObj name="수식" r:id="rId3" imgW="3504960" imgH="243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"/>
                        <a:ext cx="9221788" cy="607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03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605</Words>
  <Application>Microsoft Office PowerPoint</Application>
  <PresentationFormat>와이드스크린</PresentationFormat>
  <Paragraphs>63</Paragraphs>
  <Slides>18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맑은 고딕</vt:lpstr>
      <vt:lpstr>Arial</vt:lpstr>
      <vt:lpstr>Office 테마</vt:lpstr>
      <vt:lpstr>수식</vt:lpstr>
      <vt:lpstr>Machine Learning</vt:lpstr>
      <vt:lpstr>High-Dimensional Spaces - Low Dimensional Manifolds</vt:lpstr>
      <vt:lpstr>Dimensionality Reduction </vt:lpstr>
      <vt:lpstr>Feature Selection vs. Extraction </vt:lpstr>
      <vt:lpstr>Subset Selection </vt:lpstr>
      <vt:lpstr>Principal Components Analysis (PCA)</vt:lpstr>
      <vt:lpstr>Maximum co-variance and orthogonality</vt:lpstr>
      <vt:lpstr>Eigenstructure of Principal Component Analysis</vt:lpstr>
      <vt:lpstr>PowerPoint 프레젠테이션</vt:lpstr>
      <vt:lpstr>PowerPoint 프레젠테이션</vt:lpstr>
      <vt:lpstr>Principal Component Analysis (PCA) </vt:lpstr>
      <vt:lpstr>PCA Algorithm </vt:lpstr>
      <vt:lpstr>Understanding PCA </vt:lpstr>
      <vt:lpstr>Choosing the Size of Reduced Dimension  </vt:lpstr>
      <vt:lpstr>PCA</vt:lpstr>
      <vt:lpstr>Reducing the dimension of digits</vt:lpstr>
      <vt:lpstr>Reducing the dimension of faces</vt:lpstr>
      <vt:lpstr>Reducing the dimension of faces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shoh</cp:lastModifiedBy>
  <cp:revision>149</cp:revision>
  <cp:lastPrinted>2016-07-26T04:44:07Z</cp:lastPrinted>
  <dcterms:created xsi:type="dcterms:W3CDTF">2015-08-10T05:26:43Z</dcterms:created>
  <dcterms:modified xsi:type="dcterms:W3CDTF">2016-10-25T07:48:53Z</dcterms:modified>
</cp:coreProperties>
</file>