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3" r:id="rId2"/>
    <p:sldId id="272" r:id="rId3"/>
    <p:sldId id="292" r:id="rId4"/>
    <p:sldId id="330" r:id="rId5"/>
    <p:sldId id="331" r:id="rId6"/>
    <p:sldId id="333" r:id="rId7"/>
    <p:sldId id="332" r:id="rId8"/>
    <p:sldId id="320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32AC7-9CEE-4FBE-9C91-34E1EBF16D91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60A5F-69D7-4FBB-88C5-3D590900C2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8557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1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1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809F9-DFE1-4DB5-B67F-86B48D6EB735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749692"/>
            <a:ext cx="5388610" cy="38861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374302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4" y="9374302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905C1-AC11-49E3-9C01-89E580B3D2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8190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418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13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75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0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94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921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36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19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43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64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7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89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Machine Learning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Supervised Learning</a:t>
            </a:r>
          </a:p>
          <a:p>
            <a:pPr lvl="1"/>
            <a:r>
              <a:rPr lang="en-US" altLang="ko-KR" dirty="0"/>
              <a:t>Classification and Regression</a:t>
            </a:r>
          </a:p>
          <a:p>
            <a:pPr lvl="1"/>
            <a:r>
              <a:rPr lang="en-US" altLang="ko-KR" dirty="0"/>
              <a:t>K-Nearest Neighbor Classification</a:t>
            </a:r>
          </a:p>
          <a:p>
            <a:pPr lvl="1"/>
            <a:r>
              <a:rPr lang="en-US" altLang="ko-KR" dirty="0"/>
              <a:t>Fisher’s Criteria &amp; Linear Discriminant Analysis</a:t>
            </a:r>
          </a:p>
          <a:p>
            <a:pPr lvl="1"/>
            <a:r>
              <a:rPr lang="en-US" altLang="ko-KR" dirty="0"/>
              <a:t>Perceptron: Linearly Separable</a:t>
            </a:r>
          </a:p>
          <a:p>
            <a:pPr lvl="1"/>
            <a:r>
              <a:rPr lang="en-US" altLang="ko-KR" dirty="0"/>
              <a:t>Multilayer Perceptron &amp; EBP &amp; Deep Learning, RBF Network</a:t>
            </a:r>
          </a:p>
          <a:p>
            <a:pPr lvl="1"/>
            <a:r>
              <a:rPr lang="en-US" altLang="ko-KR" dirty="0"/>
              <a:t>Support Vector Machine</a:t>
            </a:r>
          </a:p>
          <a:p>
            <a:pPr lvl="1"/>
            <a:r>
              <a:rPr lang="en-US" altLang="ko-KR" sz="3000" b="1" dirty="0"/>
              <a:t>Ensemble </a:t>
            </a:r>
            <a:r>
              <a:rPr lang="en-US" altLang="ko-KR" sz="3000" b="1" dirty="0" smtClean="0"/>
              <a:t>Learning: </a:t>
            </a:r>
            <a:r>
              <a:rPr lang="en-US" altLang="ko-KR" sz="3000" b="1" dirty="0"/>
              <a:t>Voting, Boosting(</a:t>
            </a:r>
            <a:r>
              <a:rPr lang="en-US" altLang="ko-KR" sz="3000" b="1" dirty="0" err="1"/>
              <a:t>Adaboost</a:t>
            </a:r>
            <a:r>
              <a:rPr lang="en-US" altLang="ko-KR" sz="3000" b="1" dirty="0"/>
              <a:t>)</a:t>
            </a:r>
          </a:p>
          <a:p>
            <a:r>
              <a:rPr lang="en-US" altLang="ko-KR" dirty="0"/>
              <a:t>Unsupervised Learning</a:t>
            </a:r>
          </a:p>
          <a:p>
            <a:pPr lvl="1"/>
            <a:r>
              <a:rPr lang="en-US" altLang="ko-KR" dirty="0"/>
              <a:t>Principle Component Analysis</a:t>
            </a:r>
          </a:p>
          <a:p>
            <a:pPr lvl="1"/>
            <a:r>
              <a:rPr lang="en-US" altLang="ko-KR" dirty="0"/>
              <a:t>Independent Component Analysis</a:t>
            </a:r>
          </a:p>
          <a:p>
            <a:pPr lvl="1"/>
            <a:r>
              <a:rPr lang="en-US" altLang="ko-KR" dirty="0"/>
              <a:t>Clustering: K-means</a:t>
            </a:r>
          </a:p>
          <a:p>
            <a:r>
              <a:rPr lang="en-US" altLang="ko-KR" dirty="0" smtClean="0"/>
              <a:t>Semi-supervised Learning &amp; Reinforcement </a:t>
            </a:r>
            <a:r>
              <a:rPr lang="en-US" altLang="ko-KR" dirty="0"/>
              <a:t>Learning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581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2127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Toy Example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8099" y="1143000"/>
            <a:ext cx="3365588" cy="379095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107" y="1143000"/>
            <a:ext cx="690694" cy="384348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588" y="5487017"/>
            <a:ext cx="9777972" cy="344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5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2127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Round 1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97" y="1244693"/>
            <a:ext cx="8093449" cy="479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0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2127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Round 2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784" y="900953"/>
            <a:ext cx="10231584" cy="4948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5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2127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Round 3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028700"/>
            <a:ext cx="10075395" cy="496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13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2127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Final </a:t>
            </a:r>
            <a:r>
              <a:rPr lang="en-US" altLang="ko-KR" sz="3200" b="1" dirty="0"/>
              <a:t>C</a:t>
            </a:r>
            <a:r>
              <a:rPr lang="en-US" altLang="ko-KR" sz="3200" b="1" dirty="0" smtClean="0"/>
              <a:t>lassifier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00952"/>
            <a:ext cx="9769353" cy="547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43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2127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Test Error Behavior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126864"/>
            <a:ext cx="9744635" cy="1750807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8826" y="2877671"/>
            <a:ext cx="4206409" cy="3219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70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2127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Practical </a:t>
            </a:r>
            <a:r>
              <a:rPr lang="en-US" altLang="ko-KR" sz="3200" b="1" dirty="0"/>
              <a:t>Advantages of </a:t>
            </a:r>
            <a:r>
              <a:rPr lang="en-US" altLang="ko-KR" sz="3200" b="1" dirty="0" err="1"/>
              <a:t>AdaBoost</a:t>
            </a:r>
            <a:r>
              <a:rPr lang="en-US" altLang="ko-KR" sz="3200" b="1" dirty="0"/>
              <a:t> 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내용 개체 틀 4"/>
          <p:cNvSpPr>
            <a:spLocks noGrp="1"/>
          </p:cNvSpPr>
          <p:nvPr>
            <p:ph idx="1"/>
          </p:nvPr>
        </p:nvSpPr>
        <p:spPr>
          <a:xfrm>
            <a:off x="488576" y="961279"/>
            <a:ext cx="11223811" cy="556885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Fast </a:t>
            </a:r>
            <a:endParaRPr lang="en-US" altLang="ko-KR" dirty="0"/>
          </a:p>
          <a:p>
            <a:r>
              <a:rPr lang="en-US" altLang="ko-KR" dirty="0" smtClean="0"/>
              <a:t>Simple </a:t>
            </a:r>
            <a:r>
              <a:rPr lang="en-US" altLang="ko-KR" dirty="0"/>
              <a:t>and easy to program </a:t>
            </a:r>
          </a:p>
          <a:p>
            <a:r>
              <a:rPr lang="en-US" altLang="ko-KR" dirty="0" smtClean="0"/>
              <a:t>No </a:t>
            </a:r>
            <a:r>
              <a:rPr lang="en-US" altLang="ko-KR" dirty="0"/>
              <a:t>parameters to tune (except </a:t>
            </a:r>
            <a:r>
              <a:rPr lang="en-US" altLang="ko-KR" i="1" dirty="0"/>
              <a:t>M</a:t>
            </a:r>
            <a:r>
              <a:rPr lang="en-US" altLang="ko-KR" dirty="0"/>
              <a:t>) </a:t>
            </a:r>
          </a:p>
          <a:p>
            <a:r>
              <a:rPr lang="en-US" altLang="ko-KR" dirty="0" smtClean="0"/>
              <a:t>Flexible </a:t>
            </a:r>
            <a:r>
              <a:rPr lang="en-US" altLang="ko-KR" dirty="0"/>
              <a:t>– can combine with any learning algorithm </a:t>
            </a:r>
          </a:p>
          <a:p>
            <a:r>
              <a:rPr lang="en-US" altLang="ko-KR" dirty="0" smtClean="0"/>
              <a:t>No </a:t>
            </a:r>
            <a:r>
              <a:rPr lang="en-US" altLang="ko-KR" dirty="0"/>
              <a:t>prior knowledge needed about weak learner </a:t>
            </a:r>
          </a:p>
          <a:p>
            <a:r>
              <a:rPr lang="en-US" altLang="ko-KR" dirty="0" smtClean="0"/>
              <a:t>Probably </a:t>
            </a:r>
            <a:r>
              <a:rPr lang="en-US" altLang="ko-KR" dirty="0"/>
              <a:t>effective, provided can consistently find rough rules of thumb </a:t>
            </a:r>
          </a:p>
          <a:p>
            <a:pPr lvl="1"/>
            <a:r>
              <a:rPr lang="en-US" altLang="ko-KR" dirty="0" smtClean="0"/>
              <a:t>Shift </a:t>
            </a:r>
            <a:r>
              <a:rPr lang="en-US" altLang="ko-KR" dirty="0"/>
              <a:t>in mind set – goal now is merely to find classifiers barely better than random guessing </a:t>
            </a:r>
          </a:p>
          <a:p>
            <a:r>
              <a:rPr lang="en-US" altLang="ko-KR" dirty="0" smtClean="0"/>
              <a:t>Versatile </a:t>
            </a:r>
            <a:endParaRPr lang="en-US" altLang="ko-KR" dirty="0"/>
          </a:p>
          <a:p>
            <a:pPr lvl="1"/>
            <a:r>
              <a:rPr lang="en-US" altLang="ko-KR" dirty="0" smtClean="0"/>
              <a:t>Can </a:t>
            </a:r>
            <a:r>
              <a:rPr lang="en-US" altLang="ko-KR" dirty="0"/>
              <a:t>use with data that is textual, numeric, discrete, etc. </a:t>
            </a:r>
          </a:p>
          <a:p>
            <a:pPr lvl="1"/>
            <a:r>
              <a:rPr lang="en-US" altLang="ko-KR" dirty="0" smtClean="0"/>
              <a:t>Has </a:t>
            </a:r>
            <a:r>
              <a:rPr lang="en-US" altLang="ko-KR" dirty="0"/>
              <a:t>been extended to learning problems well beyond binary classification </a:t>
            </a:r>
          </a:p>
        </p:txBody>
      </p:sp>
    </p:spTree>
    <p:extLst>
      <p:ext uri="{BB962C8B-B14F-4D97-AF65-F5344CB8AC3E}">
        <p14:creationId xmlns:p14="http://schemas.microsoft.com/office/powerpoint/2010/main" val="230953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Rationale 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88577" y="961279"/>
            <a:ext cx="10515600" cy="5568854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Different </a:t>
            </a:r>
            <a:r>
              <a:rPr lang="en-US" altLang="ko-KR" dirty="0"/>
              <a:t>learners use different </a:t>
            </a:r>
          </a:p>
          <a:p>
            <a:pPr lvl="1"/>
            <a:r>
              <a:rPr lang="en-US" altLang="ko-KR" dirty="0" smtClean="0"/>
              <a:t>Algorithms </a:t>
            </a:r>
            <a:endParaRPr lang="en-US" altLang="ko-KR" dirty="0"/>
          </a:p>
          <a:p>
            <a:pPr lvl="1"/>
            <a:r>
              <a:rPr lang="en-US" altLang="ko-KR" dirty="0" smtClean="0"/>
              <a:t>Hyper-parameters </a:t>
            </a:r>
            <a:endParaRPr lang="en-US" altLang="ko-KR" dirty="0"/>
          </a:p>
          <a:p>
            <a:pPr lvl="1"/>
            <a:r>
              <a:rPr lang="en-US" altLang="ko-KR" dirty="0" smtClean="0"/>
              <a:t>Representations </a:t>
            </a:r>
            <a:r>
              <a:rPr lang="en-US" altLang="ko-KR" dirty="0"/>
              <a:t>(Modalities) </a:t>
            </a:r>
          </a:p>
          <a:p>
            <a:pPr lvl="1"/>
            <a:r>
              <a:rPr lang="en-US" altLang="ko-KR" dirty="0" smtClean="0"/>
              <a:t>Training </a:t>
            </a:r>
            <a:r>
              <a:rPr lang="en-US" altLang="ko-KR" dirty="0"/>
              <a:t>sets </a:t>
            </a:r>
          </a:p>
          <a:p>
            <a:pPr lvl="1"/>
            <a:r>
              <a:rPr lang="en-US" altLang="ko-KR" dirty="0" err="1" smtClean="0"/>
              <a:t>Subproblems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r>
              <a:rPr lang="en-US" altLang="ko-KR" dirty="0" smtClean="0"/>
              <a:t>No </a:t>
            </a:r>
            <a:r>
              <a:rPr lang="en-US" altLang="ko-KR" dirty="0"/>
              <a:t>Free Lunch Theorem </a:t>
            </a:r>
          </a:p>
          <a:p>
            <a:pPr lvl="1"/>
            <a:r>
              <a:rPr lang="en-US" altLang="ko-KR" dirty="0" smtClean="0"/>
              <a:t>There </a:t>
            </a:r>
            <a:r>
              <a:rPr lang="en-US" altLang="ko-KR" dirty="0"/>
              <a:t>is no single algorithm that is always the most accurate </a:t>
            </a:r>
          </a:p>
          <a:p>
            <a:pPr lvl="1"/>
            <a:r>
              <a:rPr lang="en-US" altLang="ko-KR" dirty="0" smtClean="0"/>
              <a:t>Each </a:t>
            </a:r>
            <a:r>
              <a:rPr lang="en-US" altLang="ko-KR" dirty="0"/>
              <a:t>learners assumes a certain model (assumptions, inductive bias) </a:t>
            </a:r>
          </a:p>
          <a:p>
            <a:pPr lvl="1"/>
            <a:r>
              <a:rPr lang="en-US" altLang="ko-KR" dirty="0" smtClean="0"/>
              <a:t>Even </a:t>
            </a:r>
            <a:r>
              <a:rPr lang="en-US" altLang="ko-KR" dirty="0"/>
              <a:t>if we fine tune the algorithm, there are instances the algorithm is not accurate – there may be another algorithm that is accurate on those </a:t>
            </a:r>
          </a:p>
          <a:p>
            <a:r>
              <a:rPr lang="en-US" altLang="ko-KR" dirty="0" smtClean="0"/>
              <a:t>Generate </a:t>
            </a:r>
            <a:r>
              <a:rPr lang="en-US" altLang="ko-KR" dirty="0"/>
              <a:t>a group of base learners which when combined has higher accuracy </a:t>
            </a:r>
          </a:p>
        </p:txBody>
      </p:sp>
    </p:spTree>
    <p:extLst>
      <p:ext uri="{BB962C8B-B14F-4D97-AF65-F5344CB8AC3E}">
        <p14:creationId xmlns:p14="http://schemas.microsoft.com/office/powerpoint/2010/main" val="81437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Voting 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내용 개체 틀 4"/>
          <p:cNvSpPr>
            <a:spLocks noGrp="1"/>
          </p:cNvSpPr>
          <p:nvPr>
            <p:ph idx="1"/>
          </p:nvPr>
        </p:nvSpPr>
        <p:spPr>
          <a:xfrm>
            <a:off x="488577" y="961279"/>
            <a:ext cx="10515600" cy="556885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Linear </a:t>
            </a:r>
            <a:r>
              <a:rPr lang="en-US" altLang="ko-KR" dirty="0"/>
              <a:t>combination for output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Classification </a:t>
            </a:r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Simple </a:t>
            </a:r>
            <a:r>
              <a:rPr lang="en-US" altLang="ko-KR" dirty="0"/>
              <a:t>voting: equal weight </a:t>
            </a:r>
          </a:p>
          <a:p>
            <a:pPr lvl="1"/>
            <a:r>
              <a:rPr lang="en-US" altLang="ko-KR" dirty="0" smtClean="0"/>
              <a:t>Plurality </a:t>
            </a:r>
            <a:r>
              <a:rPr lang="en-US" altLang="ko-KR" dirty="0"/>
              <a:t>voting: class with max vote is the winner </a:t>
            </a:r>
          </a:p>
          <a:p>
            <a:pPr lvl="1"/>
            <a:r>
              <a:rPr lang="en-US" altLang="ko-KR" dirty="0" smtClean="0"/>
              <a:t>Majority </a:t>
            </a:r>
            <a:r>
              <a:rPr lang="en-US" altLang="ko-KR" dirty="0"/>
              <a:t>voting (2 class problem) 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1253" y="808879"/>
            <a:ext cx="4153961" cy="3896701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6058" y="1557432"/>
            <a:ext cx="3353195" cy="193206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4295" y="4085654"/>
            <a:ext cx="1842246" cy="82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31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Voting 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내용 개체 틀 4"/>
          <p:cNvSpPr>
            <a:spLocks noGrp="1"/>
          </p:cNvSpPr>
          <p:nvPr>
            <p:ph idx="1"/>
          </p:nvPr>
        </p:nvSpPr>
        <p:spPr>
          <a:xfrm>
            <a:off x="304800" y="961279"/>
            <a:ext cx="11595847" cy="5568854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sz="3000" dirty="0" smtClean="0"/>
              <a:t>Bayesian </a:t>
            </a:r>
            <a:r>
              <a:rPr lang="en-US" altLang="ko-KR" sz="3000" dirty="0"/>
              <a:t>perspective (Bayesian model combination): </a:t>
            </a:r>
          </a:p>
          <a:p>
            <a:endParaRPr lang="en-US" altLang="ko-KR" sz="3000" dirty="0" smtClean="0"/>
          </a:p>
          <a:p>
            <a:endParaRPr lang="en-US" altLang="ko-KR" sz="3000" dirty="0"/>
          </a:p>
          <a:p>
            <a:endParaRPr lang="en-US" altLang="ko-KR" sz="3000" dirty="0" smtClean="0"/>
          </a:p>
          <a:p>
            <a:r>
              <a:rPr lang="en-US" altLang="ko-KR" sz="3000" dirty="0" smtClean="0"/>
              <a:t>If    are </a:t>
            </a:r>
            <a:r>
              <a:rPr lang="en-US" altLang="ko-KR" sz="3000" dirty="0" err="1" smtClean="0"/>
              <a:t>i.i.d</a:t>
            </a:r>
            <a:r>
              <a:rPr lang="en-US" altLang="ko-KR" sz="3000" dirty="0" smtClean="0"/>
              <a:t>.(independent, identically distributed) </a:t>
            </a:r>
            <a:endParaRPr lang="en-US" altLang="ko-KR" sz="3000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  <a:p>
            <a:pPr lvl="1"/>
            <a:r>
              <a:rPr lang="en-US" altLang="ko-KR" sz="2800" dirty="0" smtClean="0"/>
              <a:t>Bias </a:t>
            </a:r>
            <a:r>
              <a:rPr lang="en-US" altLang="ko-KR" sz="2800" dirty="0"/>
              <a:t>does not change, variance decrease by </a:t>
            </a:r>
            <a:r>
              <a:rPr lang="en-US" altLang="ko-KR" sz="2800" dirty="0" smtClean="0"/>
              <a:t>factor </a:t>
            </a:r>
            <a:r>
              <a:rPr lang="en-US" altLang="ko-KR" sz="2800" i="1" dirty="0" smtClean="0"/>
              <a:t>L </a:t>
            </a:r>
            <a:endParaRPr lang="en-US" altLang="ko-KR" sz="2800" i="1" dirty="0"/>
          </a:p>
          <a:p>
            <a:r>
              <a:rPr lang="en-US" altLang="ko-KR" dirty="0" smtClean="0"/>
              <a:t>Suppose </a:t>
            </a:r>
            <a:r>
              <a:rPr lang="en-US" altLang="ko-KR" dirty="0"/>
              <a:t>base learner = discriminant/regression function + random </a:t>
            </a:r>
            <a:r>
              <a:rPr lang="en-US" altLang="ko-KR" dirty="0" smtClean="0"/>
              <a:t>noise</a:t>
            </a:r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noises are uncorrelated with 0 mean, we are averaging over noise 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694" y="1604137"/>
            <a:ext cx="6669742" cy="768583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027" y="2644970"/>
            <a:ext cx="301792" cy="409575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6651" y="3051092"/>
            <a:ext cx="8627332" cy="800408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6651" y="4012370"/>
            <a:ext cx="6936541" cy="92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11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Stacking </a:t>
            </a:r>
            <a:r>
              <a:rPr lang="en-US" altLang="ko-KR" sz="3200" b="1" dirty="0" smtClean="0"/>
              <a:t> 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283" y="961279"/>
            <a:ext cx="9193305" cy="5695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39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Stacking </a:t>
            </a:r>
            <a:r>
              <a:rPr lang="en-US" altLang="ko-KR" sz="3200" b="1" dirty="0" smtClean="0"/>
              <a:t> 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071" y="961279"/>
            <a:ext cx="9045388" cy="570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90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Bagging </a:t>
            </a:r>
            <a:r>
              <a:rPr lang="en-US" altLang="ko-KR" sz="3200" b="1" dirty="0" smtClean="0"/>
              <a:t> 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내용 개체 틀 4"/>
          <p:cNvSpPr>
            <a:spLocks noGrp="1"/>
          </p:cNvSpPr>
          <p:nvPr>
            <p:ph idx="1"/>
          </p:nvPr>
        </p:nvSpPr>
        <p:spPr>
          <a:xfrm>
            <a:off x="304800" y="961278"/>
            <a:ext cx="11595847" cy="5896721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sz="3100" dirty="0" smtClean="0"/>
              <a:t>Bootstrapping </a:t>
            </a:r>
            <a:r>
              <a:rPr lang="en-US" altLang="ko-KR" sz="3100" dirty="0"/>
              <a:t>method: generate training sets, train one base-learner with each, and combine them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sz="3200" dirty="0"/>
          </a:p>
          <a:p>
            <a:endParaRPr lang="en-US" altLang="ko-KR" sz="3200" dirty="0" smtClean="0"/>
          </a:p>
          <a:p>
            <a:r>
              <a:rPr lang="en-US" altLang="ko-KR" sz="3100" dirty="0" smtClean="0"/>
              <a:t>Why </a:t>
            </a:r>
            <a:r>
              <a:rPr lang="en-US" altLang="ko-KR" sz="3100" dirty="0"/>
              <a:t>do we want to do this?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Expectation </a:t>
            </a:r>
            <a:r>
              <a:rPr lang="en-US" altLang="ko-KR" dirty="0"/>
              <a:t>done with regard to the input distribution </a:t>
            </a:r>
          </a:p>
          <a:p>
            <a:pPr lvl="1"/>
            <a:r>
              <a:rPr lang="en-US" altLang="ko-KR" dirty="0" smtClean="0"/>
              <a:t>Unstable </a:t>
            </a:r>
            <a:r>
              <a:rPr lang="en-US" altLang="ko-KR" dirty="0"/>
              <a:t>algorithms profit from bagging 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84032"/>
            <a:ext cx="7506310" cy="2250751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257536"/>
            <a:ext cx="7668782" cy="1605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98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Boosting</a:t>
            </a:r>
            <a:r>
              <a:rPr lang="en-US" altLang="ko-KR" sz="3200" dirty="0" smtClean="0"/>
              <a:t> 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95750"/>
            <a:ext cx="9281375" cy="539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4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2127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 err="1" smtClean="0"/>
              <a:t>AdaBoost</a:t>
            </a:r>
            <a:r>
              <a:rPr lang="en-US" altLang="ko-KR" sz="3200" b="1" dirty="0" smtClean="0"/>
              <a:t>: Algorithm</a:t>
            </a:r>
            <a:r>
              <a:rPr lang="en-US" altLang="ko-KR" sz="3200" dirty="0" smtClean="0"/>
              <a:t> 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748554"/>
            <a:ext cx="7862047" cy="6115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73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356</Words>
  <Application>Microsoft Office PowerPoint</Application>
  <PresentationFormat>와이드스크린</PresentationFormat>
  <Paragraphs>90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9" baseType="lpstr">
      <vt:lpstr>맑은 고딕</vt:lpstr>
      <vt:lpstr>Arial</vt:lpstr>
      <vt:lpstr>Office 테마</vt:lpstr>
      <vt:lpstr>Machine Learning</vt:lpstr>
      <vt:lpstr>Rationale </vt:lpstr>
      <vt:lpstr>Voting </vt:lpstr>
      <vt:lpstr>Voting </vt:lpstr>
      <vt:lpstr>Stacking  </vt:lpstr>
      <vt:lpstr>Stacking  </vt:lpstr>
      <vt:lpstr>Bagging  </vt:lpstr>
      <vt:lpstr>Boosting </vt:lpstr>
      <vt:lpstr>AdaBoost: Algorithm </vt:lpstr>
      <vt:lpstr>Toy Example</vt:lpstr>
      <vt:lpstr>Round 1</vt:lpstr>
      <vt:lpstr>Round 2</vt:lpstr>
      <vt:lpstr>Round 3</vt:lpstr>
      <vt:lpstr>Final Classifier</vt:lpstr>
      <vt:lpstr>Test Error Behavior</vt:lpstr>
      <vt:lpstr>Practical Advantages of AdaBoost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Computer Interaction (인간 컴퓨터 상호작용)</dc:title>
  <dc:creator>shoh</dc:creator>
  <cp:lastModifiedBy>shoh</cp:lastModifiedBy>
  <cp:revision>122</cp:revision>
  <cp:lastPrinted>2016-07-22T07:44:56Z</cp:lastPrinted>
  <dcterms:created xsi:type="dcterms:W3CDTF">2015-08-10T05:26:43Z</dcterms:created>
  <dcterms:modified xsi:type="dcterms:W3CDTF">2016-07-22T07:47:49Z</dcterms:modified>
</cp:coreProperties>
</file>