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3" r:id="rId2"/>
    <p:sldId id="272" r:id="rId3"/>
    <p:sldId id="292" r:id="rId4"/>
    <p:sldId id="320" r:id="rId5"/>
    <p:sldId id="321" r:id="rId6"/>
    <p:sldId id="322" r:id="rId7"/>
    <p:sldId id="309" r:id="rId8"/>
    <p:sldId id="310" r:id="rId9"/>
    <p:sldId id="311" r:id="rId10"/>
    <p:sldId id="324" r:id="rId11"/>
    <p:sldId id="325" r:id="rId12"/>
    <p:sldId id="330" r:id="rId13"/>
    <p:sldId id="326" r:id="rId14"/>
    <p:sldId id="327" r:id="rId15"/>
    <p:sldId id="328" r:id="rId16"/>
    <p:sldId id="314" r:id="rId17"/>
    <p:sldId id="318" r:id="rId18"/>
    <p:sldId id="316" r:id="rId19"/>
    <p:sldId id="319" r:id="rId20"/>
    <p:sldId id="331" r:id="rId21"/>
    <p:sldId id="341" r:id="rId22"/>
    <p:sldId id="332" r:id="rId23"/>
    <p:sldId id="345" r:id="rId24"/>
    <p:sldId id="336" r:id="rId25"/>
    <p:sldId id="333" r:id="rId26"/>
    <p:sldId id="257" r:id="rId27"/>
    <p:sldId id="258" r:id="rId28"/>
    <p:sldId id="342" r:id="rId29"/>
    <p:sldId id="343" r:id="rId30"/>
    <p:sldId id="334" r:id="rId31"/>
    <p:sldId id="344" r:id="rId32"/>
    <p:sldId id="335" r:id="rId33"/>
    <p:sldId id="329" r:id="rId34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32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5532AC7-9CEE-4FBE-9C91-34E1EBF16D91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1486"/>
            <a:ext cx="2946247" cy="49832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26" y="9431486"/>
            <a:ext cx="2946246" cy="49832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EFE60A5F-69D7-4FBB-88C5-3D590900C2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55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21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21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66809F9-DFE1-4DB5-B67F-86B48D6EB735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8724"/>
            <a:ext cx="5438140" cy="390986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5660" cy="49821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60" cy="49821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1F905C1-AC11-49E3-9C01-89E580B3D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9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Machine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Supervised Learning</a:t>
            </a:r>
          </a:p>
          <a:p>
            <a:pPr lvl="1"/>
            <a:r>
              <a:rPr lang="en-US" altLang="ko-KR" dirty="0"/>
              <a:t>Classification and Regression</a:t>
            </a:r>
          </a:p>
          <a:p>
            <a:pPr lvl="1"/>
            <a:r>
              <a:rPr lang="en-US" altLang="ko-KR" dirty="0"/>
              <a:t>K-Nearest Neighbor Classification</a:t>
            </a:r>
          </a:p>
          <a:p>
            <a:pPr lvl="1"/>
            <a:r>
              <a:rPr lang="en-US" altLang="ko-KR" dirty="0"/>
              <a:t>Fisher’s Criteria &amp; Linear Discriminant Analysis</a:t>
            </a:r>
          </a:p>
          <a:p>
            <a:pPr lvl="1"/>
            <a:r>
              <a:rPr lang="en-US" altLang="ko-KR" dirty="0"/>
              <a:t>Perceptron: Linearly Separable</a:t>
            </a:r>
          </a:p>
          <a:p>
            <a:pPr lvl="1"/>
            <a:r>
              <a:rPr lang="en-US" altLang="ko-KR" dirty="0"/>
              <a:t>Multilayer Perceptron &amp; EBP &amp; Deep Learning, RBF Network</a:t>
            </a:r>
          </a:p>
          <a:p>
            <a:pPr lvl="1"/>
            <a:r>
              <a:rPr lang="en-US" altLang="ko-KR" sz="3000" b="1" dirty="0"/>
              <a:t>Support Vector Machine</a:t>
            </a:r>
          </a:p>
          <a:p>
            <a:pPr lvl="1"/>
            <a:r>
              <a:rPr lang="en-US" altLang="ko-KR" dirty="0"/>
              <a:t>Ensemble Learning: Voting, Boosting(</a:t>
            </a:r>
            <a:r>
              <a:rPr lang="en-US" altLang="ko-KR" dirty="0" err="1"/>
              <a:t>Adaboost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Unsupervised Learning</a:t>
            </a:r>
          </a:p>
          <a:p>
            <a:pPr lvl="1"/>
            <a:r>
              <a:rPr lang="en-US" altLang="ko-KR" dirty="0"/>
              <a:t>Principle Component Analysis</a:t>
            </a:r>
          </a:p>
          <a:p>
            <a:pPr lvl="1"/>
            <a:r>
              <a:rPr lang="en-US" altLang="ko-KR" dirty="0"/>
              <a:t>Independent Component Analysis</a:t>
            </a:r>
          </a:p>
          <a:p>
            <a:pPr lvl="1"/>
            <a:r>
              <a:rPr lang="en-US" altLang="ko-KR" dirty="0"/>
              <a:t>Clustering: K-means</a:t>
            </a:r>
          </a:p>
          <a:p>
            <a:r>
              <a:rPr lang="en-US" altLang="ko-KR" dirty="0"/>
              <a:t>Semi-supervised Learning &amp; Reinforcement Learning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Support vector machines </a:t>
            </a:r>
          </a:p>
          <a:p>
            <a:pPr lvl="1" algn="just"/>
            <a:r>
              <a:rPr lang="en-US" altLang="ko-KR" dirty="0"/>
              <a:t>Names a whole family of algorithms. We’ll start with the </a:t>
            </a:r>
            <a:r>
              <a:rPr lang="en-US" altLang="ko-KR" b="1" dirty="0"/>
              <a:t>maximum margin separator</a:t>
            </a:r>
            <a:r>
              <a:rPr lang="en-US" altLang="ko-KR" dirty="0"/>
              <a:t>. The idea is to find the separator with the maximum margin from all the data points. We’ll see, later, a theoretical argument that this might be a good idea. Seems a little less haphazard than a perceptron.</a:t>
            </a:r>
            <a:r>
              <a:rPr lang="en-US" altLang="ko-KR" sz="20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82" y="3663202"/>
            <a:ext cx="8527752" cy="27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61279"/>
            <a:ext cx="8090647" cy="55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61279"/>
            <a:ext cx="9731188" cy="55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8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Kuhn-Tucker Theorem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26" y="961279"/>
            <a:ext cx="8971913" cy="56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Lagrange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7935"/>
            <a:ext cx="10326858" cy="27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Solution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0" y="1075765"/>
            <a:ext cx="10526565" cy="56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990599" y="1022409"/>
            <a:ext cx="10416989" cy="591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What if the problem is not linearly separable?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52" y="1466162"/>
            <a:ext cx="5293659" cy="51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3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990599" y="1022409"/>
            <a:ext cx="10416989" cy="591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What if the problem is not linearly separable?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9764"/>
            <a:ext cx="7884460" cy="33277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553" y="1109864"/>
            <a:ext cx="3809512" cy="31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38198" y="1200704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if decision boundary is not linear?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35" y="2123702"/>
            <a:ext cx="6160435" cy="43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38197" y="1200704"/>
            <a:ext cx="926054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/>
              <a:t>Transform data into higher dimensional space : Kernel trick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65" y="2007964"/>
            <a:ext cx="5542429" cy="45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7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 vs. Multi-Layer Perceptron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7" y="1143001"/>
            <a:ext cx="10515600" cy="5568854"/>
          </a:xfrm>
        </p:spPr>
        <p:txBody>
          <a:bodyPr>
            <a:normAutofit/>
          </a:bodyPr>
          <a:lstStyle/>
          <a:p>
            <a:r>
              <a:rPr lang="en-US" altLang="ko-KR" b="1" dirty="0"/>
              <a:t>SVM</a:t>
            </a:r>
            <a:endParaRPr lang="en-US" altLang="ko-KR" dirty="0"/>
          </a:p>
          <a:p>
            <a:pPr lvl="1"/>
            <a:r>
              <a:rPr lang="en-US" altLang="ko-KR" dirty="0"/>
              <a:t>Deterministic algorithm</a:t>
            </a:r>
          </a:p>
          <a:p>
            <a:pPr lvl="1"/>
            <a:r>
              <a:rPr lang="en-US" altLang="ko-KR" dirty="0"/>
              <a:t>Nice Generalization properties with few parameters to tune</a:t>
            </a:r>
          </a:p>
          <a:p>
            <a:pPr lvl="1"/>
            <a:r>
              <a:rPr lang="en-US" altLang="ko-KR" dirty="0"/>
              <a:t>Hard to learn –learned in batch mode using quadratic programming techniques</a:t>
            </a:r>
          </a:p>
          <a:p>
            <a:pPr lvl="1"/>
            <a:r>
              <a:rPr lang="en-US" altLang="ko-KR" dirty="0"/>
              <a:t>Using kernels can learn very complex functions</a:t>
            </a:r>
          </a:p>
          <a:p>
            <a:endParaRPr lang="ko-KR" altLang="en-US" dirty="0"/>
          </a:p>
          <a:p>
            <a:r>
              <a:rPr lang="en-US" altLang="ko-KR" b="1" dirty="0"/>
              <a:t>Perceptron and MLP</a:t>
            </a:r>
            <a:endParaRPr lang="en-US" altLang="ko-KR" dirty="0"/>
          </a:p>
          <a:p>
            <a:pPr lvl="1"/>
            <a:r>
              <a:rPr lang="en-US" altLang="ko-KR" dirty="0"/>
              <a:t>Nondeterministic algorithm</a:t>
            </a:r>
          </a:p>
          <a:p>
            <a:pPr lvl="1"/>
            <a:r>
              <a:rPr lang="en-US" altLang="ko-KR" dirty="0"/>
              <a:t>Generalizes well but need a lot of tuning</a:t>
            </a:r>
          </a:p>
          <a:p>
            <a:pPr lvl="1"/>
            <a:r>
              <a:rPr lang="en-US" altLang="ko-KR" dirty="0"/>
              <a:t>Can be learned in incremental fashion</a:t>
            </a:r>
          </a:p>
          <a:p>
            <a:pPr lvl="1"/>
            <a:r>
              <a:rPr lang="en-US" altLang="ko-KR" dirty="0"/>
              <a:t>To learn complex functions—use multilayer perceptron</a:t>
            </a:r>
          </a:p>
        </p:txBody>
      </p:sp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9247" y="365126"/>
            <a:ext cx="11214847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 : Kernel machines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116105"/>
            <a:ext cx="9704296" cy="53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9247" y="365126"/>
            <a:ext cx="11214847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Kernel machines : Usage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28638"/>
            <a:ext cx="8641701" cy="54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Kernel machines : Kernel function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3" y="1117506"/>
            <a:ext cx="10534545" cy="40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4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Kernel machines : Kernel function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r>
              <a:rPr lang="en-US" altLang="ko-KR" sz="2400" dirty="0"/>
              <a:t>Change all inner products to kernel functions</a:t>
            </a:r>
          </a:p>
          <a:p>
            <a:endParaRPr lang="en-US" altLang="ko-KR" dirty="0"/>
          </a:p>
          <a:p>
            <a:r>
              <a:rPr lang="en-US" altLang="ko-KR" dirty="0"/>
              <a:t>Original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With kernel function</a:t>
            </a:r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587" y="2066834"/>
            <a:ext cx="7200417" cy="91596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88" y="3203404"/>
            <a:ext cx="4975941" cy="79037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587" y="4796322"/>
            <a:ext cx="7110650" cy="84956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998" y="5678253"/>
            <a:ext cx="4853822" cy="7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1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Kernel examples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99" y="1111347"/>
            <a:ext cx="7559652" cy="5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1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SVM- not linear separable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" y="1065432"/>
            <a:ext cx="6913322" cy="191624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86" y="3170991"/>
            <a:ext cx="8598627" cy="34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8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69847F-67D7-4BCC-B158-0C5FB4AA8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77"/>
            <a:ext cx="12192000" cy="67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3F3714-B4EB-48FD-B7E2-6F5D711F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3"/>
            <a:ext cx="12192000" cy="66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16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SVM- not linear separable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187638"/>
            <a:ext cx="4056531" cy="5739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53" y="2079195"/>
            <a:ext cx="9403048" cy="41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86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SVM- not linear separable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90746"/>
            <a:ext cx="3908614" cy="62454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120174"/>
            <a:ext cx="9288088" cy="430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Linear Separator: Properties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117" y="961279"/>
            <a:ext cx="4727483" cy="366192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24" y="4430257"/>
            <a:ext cx="8504005" cy="185506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26" y="1028153"/>
            <a:ext cx="6549810" cy="32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5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Kernel machines : Example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068855"/>
            <a:ext cx="10283046" cy="47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40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Kernel machines : Example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099699"/>
            <a:ext cx="10318378" cy="49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Kernel machines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202909"/>
            <a:ext cx="9957622" cy="20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5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</a:t>
            </a:r>
            <a:r>
              <a:rPr lang="en-US" altLang="ko-KR" sz="3200" b="1"/>
              <a:t>Vector Machine: </a:t>
            </a:r>
            <a:r>
              <a:rPr lang="en-US" altLang="ko-KR" sz="3200" b="1" dirty="0"/>
              <a:t>Advantages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183341"/>
            <a:ext cx="10416989" cy="559912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What’s good about this? </a:t>
            </a:r>
          </a:p>
          <a:p>
            <a:pPr lvl="1"/>
            <a:r>
              <a:rPr lang="en-US" altLang="ko-KR" dirty="0"/>
              <a:t>few support vectors in practice → sparse representation </a:t>
            </a:r>
          </a:p>
          <a:p>
            <a:pPr lvl="1" algn="just"/>
            <a:r>
              <a:rPr lang="en-US" altLang="ko-KR" dirty="0"/>
              <a:t>maximizing margin means choosing the “simplest” possible hypothesis </a:t>
            </a:r>
          </a:p>
          <a:p>
            <a:pPr lvl="1"/>
            <a:r>
              <a:rPr lang="en-US" altLang="ko-KR" dirty="0"/>
              <a:t>generalization error is related to the proportion of support vectors </a:t>
            </a:r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762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Algorithm: Formulation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1" y="1250484"/>
            <a:ext cx="10534080" cy="43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Alg.: Pseudo Code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06885"/>
            <a:ext cx="10448259" cy="35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Alg.: Dual Representation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15627"/>
            <a:ext cx="7677150" cy="18573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1403"/>
            <a:ext cx="8934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400" dirty="0"/>
              <a:t>Maximizing the margin leads to a particular choice of decision boundary. The location of the boundary is determined by a subset of the data points, known as support vectors, which are indicated by the circles.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63130"/>
            <a:ext cx="85344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0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r>
              <a:rPr lang="en-US" altLang="ko-KR" sz="2400" dirty="0"/>
              <a:t>Find a linear hyperplane (decision boundary) that separates the data: </a:t>
            </a:r>
          </a:p>
          <a:p>
            <a:endParaRPr lang="en-US" altLang="ko-KR" sz="2400" dirty="0"/>
          </a:p>
          <a:p>
            <a:endParaRPr lang="ko-KR" altLang="en-US" sz="2400" dirty="0"/>
          </a:p>
          <a:p>
            <a:pPr lvl="1"/>
            <a:r>
              <a:rPr lang="en-US" altLang="ko-KR" sz="2000" dirty="0"/>
              <a:t>Which one is better? B1 or B2?</a:t>
            </a:r>
          </a:p>
          <a:p>
            <a:pPr lvl="1"/>
            <a:r>
              <a:rPr lang="en-US" altLang="ko-KR" sz="2000" dirty="0"/>
              <a:t>How do you quantify the “goodness”?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93" y="2061881"/>
            <a:ext cx="4934511" cy="42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Find a linear hyperplane (decision boundary) that separates the data: </a:t>
            </a:r>
          </a:p>
          <a:p>
            <a:endParaRPr lang="en-US" altLang="ko-KR" sz="2400" dirty="0"/>
          </a:p>
          <a:p>
            <a:pPr lvl="1"/>
            <a:r>
              <a:rPr lang="en-US" altLang="ko-KR" sz="2000" dirty="0"/>
              <a:t>Which one is better? B1 or B2?</a:t>
            </a:r>
          </a:p>
          <a:p>
            <a:pPr lvl="1"/>
            <a:r>
              <a:rPr lang="en-US" altLang="ko-KR" sz="2000" dirty="0"/>
              <a:t>How do you quantify the “goodness”?</a:t>
            </a:r>
          </a:p>
          <a:p>
            <a:pPr lvl="1"/>
            <a:r>
              <a:rPr lang="en-US" altLang="ko-KR" sz="2000" dirty="0"/>
              <a:t>Find hyperplane maximizes the margin =&gt; B1 is better than B2</a:t>
            </a:r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32" y="3035392"/>
            <a:ext cx="7074273" cy="35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494</Words>
  <Application>Microsoft Office PowerPoint</Application>
  <PresentationFormat>와이드스크린</PresentationFormat>
  <Paragraphs>151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7" baseType="lpstr">
      <vt:lpstr>맑은 고딕</vt:lpstr>
      <vt:lpstr>Arial</vt:lpstr>
      <vt:lpstr>Calibri</vt:lpstr>
      <vt:lpstr>Office 테마</vt:lpstr>
      <vt:lpstr>Machine Learning</vt:lpstr>
      <vt:lpstr>Support Vector Machine vs. Multi-Layer Perceptron</vt:lpstr>
      <vt:lpstr>Linear Separator: Properties </vt:lpstr>
      <vt:lpstr>Perceptron Learning Algorithm: Formulation </vt:lpstr>
      <vt:lpstr>Perceptron Learning Alg.: Pseudo Code </vt:lpstr>
      <vt:lpstr>Perceptron Learning Alg.: Dual Representation </vt:lpstr>
      <vt:lpstr>Support Vector Machine</vt:lpstr>
      <vt:lpstr>Support Vector Machine</vt:lpstr>
      <vt:lpstr>Support Vector Machine</vt:lpstr>
      <vt:lpstr>Support Vector Machine</vt:lpstr>
      <vt:lpstr>Support Vector Machine: Formulation</vt:lpstr>
      <vt:lpstr>Support Vector Machine: Formulation</vt:lpstr>
      <vt:lpstr>Support Vector Machine: Kuhn-Tucker Theorem</vt:lpstr>
      <vt:lpstr>Support Vector Machine: Lagrange Formulation</vt:lpstr>
      <vt:lpstr>Support Vector Machine: Solution</vt:lpstr>
      <vt:lpstr>Support Vector Machine</vt:lpstr>
      <vt:lpstr>Support Vector Machines</vt:lpstr>
      <vt:lpstr>Support Vector Machines</vt:lpstr>
      <vt:lpstr>Support Vector Machines</vt:lpstr>
      <vt:lpstr>Support Vector Machines : Kernel machines </vt:lpstr>
      <vt:lpstr>Kernel machines : Usage</vt:lpstr>
      <vt:lpstr>Kernel machines : Kernel function</vt:lpstr>
      <vt:lpstr>Kernel machines : Kernel function</vt:lpstr>
      <vt:lpstr>Kernel examples </vt:lpstr>
      <vt:lpstr>SVM- not linear separable </vt:lpstr>
      <vt:lpstr>PowerPoint 프레젠테이션</vt:lpstr>
      <vt:lpstr>PowerPoint 프레젠테이션</vt:lpstr>
      <vt:lpstr>SVM- not linear separable </vt:lpstr>
      <vt:lpstr>SVM- not linear separable </vt:lpstr>
      <vt:lpstr>Kernel machines : Example </vt:lpstr>
      <vt:lpstr>Kernel machines : Example </vt:lpstr>
      <vt:lpstr>Kernel machines </vt:lpstr>
      <vt:lpstr>Support Vector Machine: Advantages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USER</cp:lastModifiedBy>
  <cp:revision>119</cp:revision>
  <cp:lastPrinted>2017-07-21T06:38:32Z</cp:lastPrinted>
  <dcterms:created xsi:type="dcterms:W3CDTF">2015-08-10T05:26:43Z</dcterms:created>
  <dcterms:modified xsi:type="dcterms:W3CDTF">2018-10-10T22:52:56Z</dcterms:modified>
</cp:coreProperties>
</file>