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63" r:id="rId2"/>
    <p:sldId id="272" r:id="rId3"/>
    <p:sldId id="293" r:id="rId4"/>
    <p:sldId id="292" r:id="rId5"/>
    <p:sldId id="298" r:id="rId6"/>
    <p:sldId id="294" r:id="rId7"/>
    <p:sldId id="309" r:id="rId8"/>
    <p:sldId id="297" r:id="rId9"/>
    <p:sldId id="296" r:id="rId10"/>
    <p:sldId id="289" r:id="rId11"/>
    <p:sldId id="281" r:id="rId12"/>
    <p:sldId id="282" r:id="rId13"/>
    <p:sldId id="288" r:id="rId14"/>
    <p:sldId id="283" r:id="rId15"/>
    <p:sldId id="299" r:id="rId16"/>
    <p:sldId id="300" r:id="rId17"/>
    <p:sldId id="301" r:id="rId18"/>
    <p:sldId id="302" r:id="rId19"/>
    <p:sldId id="303" r:id="rId20"/>
    <p:sldId id="304" r:id="rId21"/>
    <p:sldId id="305" r:id="rId22"/>
    <p:sldId id="306" r:id="rId23"/>
    <p:sldId id="307" r:id="rId24"/>
    <p:sldId id="308" r:id="rId25"/>
  </p:sldIdLst>
  <p:sldSz cx="12192000" cy="6858000"/>
  <p:notesSz cx="6735763" cy="986948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1D9AA8-112E-4F7D-9CCB-33B90AE0647F}" type="datetimeFigureOut">
              <a:rPr lang="ko-KR" altLang="en-US" smtClean="0"/>
              <a:t>2016-07-21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374188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14763" y="9374188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6BB39C-0054-4307-AC3F-48735912043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922565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1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1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6809F9-DFE1-4DB5-B67F-86B48D6EB735}" type="datetimeFigureOut">
              <a:rPr lang="ko-KR" altLang="en-US" smtClean="0"/>
              <a:t>2016-07-21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1233488"/>
            <a:ext cx="5919787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3577" y="4749691"/>
            <a:ext cx="5388610" cy="388611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374301"/>
            <a:ext cx="2918831" cy="4951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15373" y="9374301"/>
            <a:ext cx="2918831" cy="4951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F905C1-AC11-49E3-9C01-89E580B3D2F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681907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6B93-DFC6-4870-B667-2282D4769E1A}" type="datetimeFigureOut">
              <a:rPr lang="ko-KR" altLang="en-US" smtClean="0"/>
              <a:t>2016-07-21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C6E4-8F79-4FC1-9149-EA4B3B7199D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941851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6B93-DFC6-4870-B667-2282D4769E1A}" type="datetimeFigureOut">
              <a:rPr lang="ko-KR" altLang="en-US" smtClean="0"/>
              <a:t>2016-07-21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C6E4-8F79-4FC1-9149-EA4B3B7199D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591344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6B93-DFC6-4870-B667-2282D4769E1A}" type="datetimeFigureOut">
              <a:rPr lang="ko-KR" altLang="en-US" smtClean="0"/>
              <a:t>2016-07-21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C6E4-8F79-4FC1-9149-EA4B3B7199D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41756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6B93-DFC6-4870-B667-2282D4769E1A}" type="datetimeFigureOut">
              <a:rPr lang="ko-KR" altLang="en-US" smtClean="0"/>
              <a:t>2016-07-21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C6E4-8F79-4FC1-9149-EA4B3B7199D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68008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6B93-DFC6-4870-B667-2282D4769E1A}" type="datetimeFigureOut">
              <a:rPr lang="ko-KR" altLang="en-US" smtClean="0"/>
              <a:t>2016-07-21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C6E4-8F79-4FC1-9149-EA4B3B7199D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56945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6B93-DFC6-4870-B667-2282D4769E1A}" type="datetimeFigureOut">
              <a:rPr lang="ko-KR" altLang="en-US" smtClean="0"/>
              <a:t>2016-07-21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C6E4-8F79-4FC1-9149-EA4B3B7199D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29216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6B93-DFC6-4870-B667-2282D4769E1A}" type="datetimeFigureOut">
              <a:rPr lang="ko-KR" altLang="en-US" smtClean="0"/>
              <a:t>2016-07-21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C6E4-8F79-4FC1-9149-EA4B3B7199D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5363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6B93-DFC6-4870-B667-2282D4769E1A}" type="datetimeFigureOut">
              <a:rPr lang="ko-KR" altLang="en-US" smtClean="0"/>
              <a:t>2016-07-21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C6E4-8F79-4FC1-9149-EA4B3B7199D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611906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6B93-DFC6-4870-B667-2282D4769E1A}" type="datetimeFigureOut">
              <a:rPr lang="ko-KR" altLang="en-US" smtClean="0"/>
              <a:t>2016-07-21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C6E4-8F79-4FC1-9149-EA4B3B7199D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34432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6B93-DFC6-4870-B667-2282D4769E1A}" type="datetimeFigureOut">
              <a:rPr lang="ko-KR" altLang="en-US" smtClean="0"/>
              <a:t>2016-07-21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C6E4-8F79-4FC1-9149-EA4B3B7199D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526416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6B93-DFC6-4870-B667-2282D4769E1A}" type="datetimeFigureOut">
              <a:rPr lang="ko-KR" altLang="en-US" smtClean="0"/>
              <a:t>2016-07-21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C6E4-8F79-4FC1-9149-EA4B3B7199D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36796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8F6B93-DFC6-4870-B667-2282D4769E1A}" type="datetimeFigureOut">
              <a:rPr lang="ko-KR" altLang="en-US" smtClean="0"/>
              <a:t>2016-07-21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80C6E4-8F79-4FC1-9149-EA4B3B7199D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46899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9.w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png"/><Relationship Id="rId5" Type="http://schemas.openxmlformats.org/officeDocument/2006/relationships/image" Target="../media/image5.w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0.jpeg"/><Relationship Id="rId5" Type="http://schemas.openxmlformats.org/officeDocument/2006/relationships/image" Target="../media/image9.wmf"/><Relationship Id="rId4" Type="http://schemas.openxmlformats.org/officeDocument/2006/relationships/oleObject" Target="../embeddings/oleObject2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7" Type="http://schemas.openxmlformats.org/officeDocument/2006/relationships/image" Target="../media/image1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14.jpeg"/><Relationship Id="rId4" Type="http://schemas.openxmlformats.org/officeDocument/2006/relationships/image" Target="../media/image12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5.wmf"/><Relationship Id="rId4" Type="http://schemas.openxmlformats.org/officeDocument/2006/relationships/oleObject" Target="../embeddings/oleObject5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Machine Learning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altLang="ko-KR" dirty="0"/>
              <a:t>Supervised Learning</a:t>
            </a:r>
          </a:p>
          <a:p>
            <a:pPr lvl="1"/>
            <a:r>
              <a:rPr lang="en-US" altLang="ko-KR" dirty="0"/>
              <a:t>Classification and Regression</a:t>
            </a:r>
          </a:p>
          <a:p>
            <a:pPr lvl="1"/>
            <a:r>
              <a:rPr lang="en-US" altLang="ko-KR" dirty="0"/>
              <a:t>K-Nearest Neighbor Classification</a:t>
            </a:r>
          </a:p>
          <a:p>
            <a:pPr lvl="1"/>
            <a:r>
              <a:rPr lang="en-US" altLang="ko-KR" dirty="0"/>
              <a:t>Fisher’s Criteria &amp; Linear Discriminant Analysis</a:t>
            </a:r>
          </a:p>
          <a:p>
            <a:pPr lvl="1"/>
            <a:r>
              <a:rPr lang="en-US" altLang="ko-KR" dirty="0"/>
              <a:t>Perceptron: Linearly Separable</a:t>
            </a:r>
          </a:p>
          <a:p>
            <a:pPr lvl="1"/>
            <a:r>
              <a:rPr lang="en-US" altLang="ko-KR" sz="3000" b="1" dirty="0"/>
              <a:t>Multilayer Perceptron &amp; EBP &amp; Deep Learning, RBF Network</a:t>
            </a:r>
          </a:p>
          <a:p>
            <a:pPr lvl="1"/>
            <a:r>
              <a:rPr lang="en-US" altLang="ko-KR" dirty="0"/>
              <a:t>Support Vector Machine</a:t>
            </a:r>
          </a:p>
          <a:p>
            <a:pPr lvl="1"/>
            <a:r>
              <a:rPr lang="en-US" altLang="ko-KR" dirty="0"/>
              <a:t>Ensemble </a:t>
            </a:r>
            <a:r>
              <a:rPr lang="en-US" altLang="ko-KR" dirty="0" smtClean="0"/>
              <a:t>Learning: </a:t>
            </a:r>
            <a:r>
              <a:rPr lang="en-US" altLang="ko-KR" dirty="0"/>
              <a:t>Voting, Boosting(</a:t>
            </a:r>
            <a:r>
              <a:rPr lang="en-US" altLang="ko-KR" dirty="0" err="1"/>
              <a:t>Adaboost</a:t>
            </a:r>
            <a:r>
              <a:rPr lang="en-US" altLang="ko-KR" dirty="0"/>
              <a:t>)</a:t>
            </a:r>
          </a:p>
          <a:p>
            <a:r>
              <a:rPr lang="en-US" altLang="ko-KR" dirty="0"/>
              <a:t>Unsupervised Learning</a:t>
            </a:r>
          </a:p>
          <a:p>
            <a:pPr lvl="1"/>
            <a:r>
              <a:rPr lang="en-US" altLang="ko-KR" dirty="0"/>
              <a:t>Principle Component Analysis</a:t>
            </a:r>
          </a:p>
          <a:p>
            <a:pPr lvl="1"/>
            <a:r>
              <a:rPr lang="en-US" altLang="ko-KR" dirty="0"/>
              <a:t>Independent Component Analysis</a:t>
            </a:r>
          </a:p>
          <a:p>
            <a:pPr lvl="1"/>
            <a:r>
              <a:rPr lang="en-US" altLang="ko-KR" dirty="0" smtClean="0"/>
              <a:t>Clustering</a:t>
            </a:r>
            <a:r>
              <a:rPr lang="en-US" altLang="ko-KR" dirty="0"/>
              <a:t>: </a:t>
            </a:r>
            <a:r>
              <a:rPr lang="en-US" altLang="ko-KR" dirty="0" smtClean="0"/>
              <a:t>K-means</a:t>
            </a:r>
            <a:endParaRPr lang="en-US" altLang="ko-KR" dirty="0"/>
          </a:p>
          <a:p>
            <a:r>
              <a:rPr lang="en-US" altLang="ko-KR" dirty="0"/>
              <a:t>Semi-supervised </a:t>
            </a:r>
            <a:r>
              <a:rPr lang="en-US" altLang="ko-KR" dirty="0" smtClean="0"/>
              <a:t>Learning &amp; Reinforcement </a:t>
            </a:r>
            <a:r>
              <a:rPr lang="en-US" altLang="ko-KR" dirty="0"/>
              <a:t>Learning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45817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35828"/>
          </a:xfrm>
        </p:spPr>
        <p:txBody>
          <a:bodyPr>
            <a:normAutofit/>
          </a:bodyPr>
          <a:lstStyle/>
          <a:p>
            <a:r>
              <a:rPr lang="en-US" altLang="ko-KR" sz="3200" b="1" dirty="0" smtClean="0"/>
              <a:t>Error Backpropagation </a:t>
            </a:r>
            <a:r>
              <a:rPr lang="en-US" altLang="ko-KR" sz="3200" b="1" dirty="0"/>
              <a:t>Training</a:t>
            </a:r>
            <a:r>
              <a:rPr lang="en-US" altLang="ko-KR" sz="3200" b="1" dirty="0" smtClean="0"/>
              <a:t> </a:t>
            </a:r>
            <a:endParaRPr lang="ko-KR" altLang="en-US" sz="3200" b="1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51329" y="1169894"/>
            <a:ext cx="11295529" cy="5015753"/>
          </a:xfrm>
        </p:spPr>
        <p:txBody>
          <a:bodyPr>
            <a:noAutofit/>
          </a:bodyPr>
          <a:lstStyle/>
          <a:p>
            <a:r>
              <a:rPr lang="en-US" altLang="ko-KR" sz="2400" dirty="0" smtClean="0"/>
              <a:t>Create </a:t>
            </a:r>
            <a:r>
              <a:rPr lang="en-US" altLang="ko-KR" sz="2400" dirty="0"/>
              <a:t>a three layer network with N hidden </a:t>
            </a:r>
            <a:r>
              <a:rPr lang="en-US" altLang="ko-KR" sz="2400" dirty="0" smtClean="0"/>
              <a:t>units, fully </a:t>
            </a:r>
            <a:r>
              <a:rPr lang="en-US" altLang="ko-KR" sz="2400" dirty="0"/>
              <a:t>connect the network and assign </a:t>
            </a:r>
            <a:r>
              <a:rPr lang="en-US" altLang="ko-KR" sz="2400" dirty="0" smtClean="0"/>
              <a:t>small random </a:t>
            </a:r>
            <a:r>
              <a:rPr lang="en-US" altLang="ko-KR" sz="2400" dirty="0"/>
              <a:t>weights</a:t>
            </a:r>
          </a:p>
          <a:p>
            <a:r>
              <a:rPr lang="en-US" altLang="ko-KR" sz="2400" dirty="0" smtClean="0"/>
              <a:t>Until </a:t>
            </a:r>
            <a:r>
              <a:rPr lang="en-US" altLang="ko-KR" sz="2400" dirty="0"/>
              <a:t>all training examples produce </a:t>
            </a:r>
            <a:r>
              <a:rPr lang="en-US" altLang="ko-KR" sz="2400" dirty="0" smtClean="0"/>
              <a:t>correct output </a:t>
            </a:r>
            <a:r>
              <a:rPr lang="en-US" altLang="ko-KR" sz="2400" dirty="0"/>
              <a:t>or MSE ceases to decrease</a:t>
            </a:r>
          </a:p>
          <a:p>
            <a:pPr marL="0" indent="0">
              <a:buNone/>
            </a:pPr>
            <a:r>
              <a:rPr lang="en-US" altLang="ko-KR" sz="2400" dirty="0"/>
              <a:t>– For all training examples, do</a:t>
            </a:r>
          </a:p>
          <a:p>
            <a:pPr marL="0" indent="0">
              <a:buNone/>
            </a:pPr>
            <a:r>
              <a:rPr lang="en-US" altLang="ko-KR" sz="2400" dirty="0" smtClean="0"/>
              <a:t>	Begin </a:t>
            </a:r>
            <a:r>
              <a:rPr lang="en-US" altLang="ko-KR" sz="2400" dirty="0"/>
              <a:t>Epoch</a:t>
            </a:r>
          </a:p>
          <a:p>
            <a:pPr marL="0" indent="0">
              <a:buNone/>
            </a:pPr>
            <a:r>
              <a:rPr lang="en-US" altLang="ko-KR" sz="2400" dirty="0" smtClean="0"/>
              <a:t>		For </a:t>
            </a:r>
            <a:r>
              <a:rPr lang="en-US" altLang="ko-KR" sz="2400" dirty="0"/>
              <a:t>each training example do</a:t>
            </a:r>
          </a:p>
          <a:p>
            <a:pPr marL="0" indent="0">
              <a:buNone/>
            </a:pPr>
            <a:r>
              <a:rPr lang="en-US" altLang="ko-KR" sz="2400" dirty="0" smtClean="0"/>
              <a:t>		– </a:t>
            </a:r>
            <a:r>
              <a:rPr lang="en-US" altLang="ko-KR" sz="2400" dirty="0"/>
              <a:t>Compute the network output</a:t>
            </a:r>
          </a:p>
          <a:p>
            <a:pPr marL="0" indent="0">
              <a:buNone/>
            </a:pPr>
            <a:r>
              <a:rPr lang="en-US" altLang="ko-KR" sz="2400" dirty="0" smtClean="0"/>
              <a:t>		– </a:t>
            </a:r>
            <a:r>
              <a:rPr lang="en-US" altLang="ko-KR" sz="2400" dirty="0"/>
              <a:t>Compute the error</a:t>
            </a:r>
          </a:p>
          <a:p>
            <a:pPr marL="0" indent="0">
              <a:buNone/>
            </a:pPr>
            <a:r>
              <a:rPr lang="en-US" altLang="ko-KR" sz="2400" dirty="0" smtClean="0"/>
              <a:t>		– Back-propagate </a:t>
            </a:r>
            <a:r>
              <a:rPr lang="en-US" altLang="ko-KR" sz="2400" dirty="0"/>
              <a:t>this error from layer to layer and adjust </a:t>
            </a:r>
            <a:r>
              <a:rPr lang="en-US" altLang="ko-KR" sz="2400" dirty="0" smtClean="0"/>
              <a:t>weights   to </a:t>
            </a:r>
            <a:r>
              <a:rPr lang="en-US" altLang="ko-KR" sz="2400" dirty="0"/>
              <a:t>decrease this error</a:t>
            </a:r>
          </a:p>
          <a:p>
            <a:pPr marL="0" indent="0">
              <a:buNone/>
            </a:pPr>
            <a:r>
              <a:rPr lang="en-US" altLang="ko-KR" sz="2400" dirty="0" smtClean="0"/>
              <a:t>	End </a:t>
            </a:r>
            <a:r>
              <a:rPr lang="en-US" altLang="ko-KR" sz="2400" dirty="0"/>
              <a:t>Epoch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1681" y="2494790"/>
            <a:ext cx="2097741" cy="2142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8798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35828"/>
          </a:xfrm>
        </p:spPr>
        <p:txBody>
          <a:bodyPr>
            <a:normAutofit/>
          </a:bodyPr>
          <a:lstStyle/>
          <a:p>
            <a:r>
              <a:rPr lang="en-US" altLang="ko-KR" sz="3200" b="1" dirty="0"/>
              <a:t>Remarks on Training</a:t>
            </a:r>
            <a:endParaRPr lang="ko-KR" altLang="en-US" sz="3200" b="1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838200" y="961279"/>
            <a:ext cx="10515600" cy="4283074"/>
          </a:xfrm>
        </p:spPr>
        <p:txBody>
          <a:bodyPr>
            <a:noAutofit/>
          </a:bodyPr>
          <a:lstStyle/>
          <a:p>
            <a:r>
              <a:rPr lang="en-US" altLang="ko-KR" sz="2000" dirty="0" smtClean="0"/>
              <a:t>No </a:t>
            </a:r>
            <a:r>
              <a:rPr lang="en-US" altLang="ko-KR" sz="2000" dirty="0"/>
              <a:t>guarantee of convergence, may oscillate or reach a local minima.</a:t>
            </a:r>
          </a:p>
          <a:p>
            <a:r>
              <a:rPr lang="en-US" altLang="ko-KR" sz="2000" dirty="0" smtClean="0"/>
              <a:t>However</a:t>
            </a:r>
            <a:r>
              <a:rPr lang="en-US" altLang="ko-KR" sz="2000" dirty="0"/>
              <a:t>, in practice many large networks can be adequately </a:t>
            </a:r>
            <a:r>
              <a:rPr lang="en-US" altLang="ko-KR" sz="2000" dirty="0" smtClean="0"/>
              <a:t>trained on </a:t>
            </a:r>
            <a:r>
              <a:rPr lang="en-US" altLang="ko-KR" sz="2000" dirty="0"/>
              <a:t>large amounts of data for realistic problems, e.g.</a:t>
            </a:r>
          </a:p>
          <a:p>
            <a:pPr marL="457200" lvl="1" indent="0">
              <a:buNone/>
            </a:pPr>
            <a:r>
              <a:rPr lang="en-US" altLang="ko-KR" sz="2000" dirty="0"/>
              <a:t>– Driving a car</a:t>
            </a:r>
          </a:p>
          <a:p>
            <a:pPr marL="457200" lvl="1" indent="0">
              <a:buNone/>
            </a:pPr>
            <a:r>
              <a:rPr lang="en-US" altLang="ko-KR" sz="2000" dirty="0"/>
              <a:t>– Recognizing handwritten zip codes</a:t>
            </a:r>
          </a:p>
          <a:p>
            <a:pPr marL="457200" lvl="1" indent="0">
              <a:buNone/>
            </a:pPr>
            <a:r>
              <a:rPr lang="en-US" altLang="ko-KR" sz="2000" dirty="0"/>
              <a:t>– Play world championship level Backgammon</a:t>
            </a:r>
          </a:p>
          <a:p>
            <a:r>
              <a:rPr lang="en-US" altLang="ko-KR" sz="2000" dirty="0" smtClean="0"/>
              <a:t>Many </a:t>
            </a:r>
            <a:r>
              <a:rPr lang="en-US" altLang="ko-KR" sz="2000" dirty="0"/>
              <a:t>epochs (thousands) may be needed for adequate training, </a:t>
            </a:r>
            <a:r>
              <a:rPr lang="en-US" altLang="ko-KR" sz="2000" dirty="0" smtClean="0"/>
              <a:t>large data </a:t>
            </a:r>
            <a:r>
              <a:rPr lang="en-US" altLang="ko-KR" sz="2000" dirty="0"/>
              <a:t>sets may require hours or days of CPU time.</a:t>
            </a:r>
          </a:p>
          <a:p>
            <a:r>
              <a:rPr lang="en-US" altLang="ko-KR" sz="2000" dirty="0" smtClean="0"/>
              <a:t>Termination </a:t>
            </a:r>
            <a:r>
              <a:rPr lang="en-US" altLang="ko-KR" sz="2000" dirty="0"/>
              <a:t>criteria can be:</a:t>
            </a:r>
          </a:p>
          <a:p>
            <a:pPr marL="457200" lvl="1" indent="0">
              <a:buNone/>
            </a:pPr>
            <a:r>
              <a:rPr lang="en-US" altLang="ko-KR" sz="2000" dirty="0"/>
              <a:t>– Fixed number of epochs</a:t>
            </a:r>
          </a:p>
          <a:p>
            <a:pPr marL="457200" lvl="1" indent="0">
              <a:buNone/>
            </a:pPr>
            <a:r>
              <a:rPr lang="en-US" altLang="ko-KR" sz="2000" dirty="0"/>
              <a:t>– Threshold on training set error</a:t>
            </a:r>
          </a:p>
          <a:p>
            <a:pPr marL="457200" lvl="1" indent="0">
              <a:buNone/>
            </a:pPr>
            <a:r>
              <a:rPr lang="en-US" altLang="ko-KR" sz="2000" dirty="0"/>
              <a:t>– Increased error on a validation set</a:t>
            </a:r>
          </a:p>
          <a:p>
            <a:r>
              <a:rPr lang="en-US" altLang="ko-KR" sz="2000" dirty="0" smtClean="0"/>
              <a:t>To </a:t>
            </a:r>
            <a:r>
              <a:rPr lang="en-US" altLang="ko-KR" sz="2000" dirty="0"/>
              <a:t>avoid local minima problems, can run several trials starting </a:t>
            </a:r>
            <a:r>
              <a:rPr lang="en-US" altLang="ko-KR" sz="2000" dirty="0" smtClean="0"/>
              <a:t>from different </a:t>
            </a:r>
            <a:r>
              <a:rPr lang="en-US" altLang="ko-KR" sz="2000" dirty="0"/>
              <a:t>initial random weights and:</a:t>
            </a:r>
          </a:p>
          <a:p>
            <a:pPr marL="457200" lvl="1" indent="0">
              <a:buNone/>
            </a:pPr>
            <a:r>
              <a:rPr lang="en-US" altLang="ko-KR" sz="2000" dirty="0"/>
              <a:t>– Take the result with the best training or validation performance.</a:t>
            </a:r>
          </a:p>
          <a:p>
            <a:pPr marL="457200" lvl="1" indent="0">
              <a:buNone/>
            </a:pPr>
            <a:r>
              <a:rPr lang="en-US" altLang="ko-KR" sz="2000" dirty="0"/>
              <a:t>– Build a committee of networks that vote during testing, possibly </a:t>
            </a:r>
            <a:r>
              <a:rPr lang="en-US" altLang="ko-KR" sz="2000" dirty="0" smtClean="0"/>
              <a:t>weighting vote </a:t>
            </a:r>
            <a:r>
              <a:rPr lang="en-US" altLang="ko-KR" sz="2000" dirty="0"/>
              <a:t>by training or validation accuracy</a:t>
            </a:r>
            <a:endParaRPr lang="ko-KR" altLang="en-US" sz="2000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4492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35828"/>
          </a:xfrm>
        </p:spPr>
        <p:txBody>
          <a:bodyPr>
            <a:normAutofit/>
          </a:bodyPr>
          <a:lstStyle/>
          <a:p>
            <a:r>
              <a:rPr lang="en-US" altLang="ko-KR" sz="3200" b="1" dirty="0"/>
              <a:t>Notes on Proper Initialization</a:t>
            </a:r>
            <a:endParaRPr lang="ko-KR" altLang="en-US" sz="3200" b="1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내용 개체 틀 2"/>
          <p:cNvSpPr>
            <a:spLocks noGrp="1"/>
          </p:cNvSpPr>
          <p:nvPr>
            <p:ph idx="1"/>
          </p:nvPr>
        </p:nvSpPr>
        <p:spPr>
          <a:xfrm>
            <a:off x="838200" y="961279"/>
            <a:ext cx="10515600" cy="4283074"/>
          </a:xfrm>
        </p:spPr>
        <p:txBody>
          <a:bodyPr>
            <a:noAutofit/>
          </a:bodyPr>
          <a:lstStyle/>
          <a:p>
            <a:r>
              <a:rPr lang="en-US" altLang="ko-KR" sz="2400" dirty="0"/>
              <a:t>Start in the “linear” regions</a:t>
            </a:r>
          </a:p>
          <a:p>
            <a:pPr lvl="1"/>
            <a:r>
              <a:rPr lang="en-US" altLang="ko-KR" sz="2000" dirty="0" smtClean="0"/>
              <a:t>keep </a:t>
            </a:r>
            <a:r>
              <a:rPr lang="en-US" altLang="ko-KR" sz="2000" dirty="0"/>
              <a:t>all weights near zero, so that </a:t>
            </a:r>
            <a:r>
              <a:rPr lang="en-US" altLang="ko-KR" sz="2000" dirty="0" smtClean="0"/>
              <a:t>all sigmoid </a:t>
            </a:r>
            <a:r>
              <a:rPr lang="en-US" altLang="ko-KR" sz="2000" dirty="0"/>
              <a:t>units are in their linear </a:t>
            </a:r>
            <a:r>
              <a:rPr lang="en-US" altLang="ko-KR" sz="2000" dirty="0" smtClean="0"/>
              <a:t>regions. Otherwise </a:t>
            </a:r>
            <a:r>
              <a:rPr lang="en-US" altLang="ko-KR" sz="2000" dirty="0"/>
              <a:t>nodes can be initialized </a:t>
            </a:r>
            <a:r>
              <a:rPr lang="en-US" altLang="ko-KR" sz="2000" dirty="0" smtClean="0"/>
              <a:t>into flat </a:t>
            </a:r>
            <a:r>
              <a:rPr lang="en-US" altLang="ko-KR" sz="2000" dirty="0"/>
              <a:t>regions of </a:t>
            </a:r>
            <a:r>
              <a:rPr lang="en-US" altLang="ko-KR" sz="2000" dirty="0" smtClean="0"/>
              <a:t>the sigmoid </a:t>
            </a:r>
            <a:r>
              <a:rPr lang="en-US" altLang="ko-KR" sz="2000" dirty="0"/>
              <a:t>causing </a:t>
            </a:r>
            <a:r>
              <a:rPr lang="en-US" altLang="ko-KR" sz="2000" dirty="0" smtClean="0"/>
              <a:t>for very </a:t>
            </a:r>
            <a:r>
              <a:rPr lang="en-US" altLang="ko-KR" sz="2000" dirty="0"/>
              <a:t>small gradients</a:t>
            </a:r>
            <a:endParaRPr lang="ko-KR" altLang="en-US" sz="2000" dirty="0"/>
          </a:p>
          <a:p>
            <a:pPr marL="0" indent="0">
              <a:buNone/>
            </a:pPr>
            <a:r>
              <a:rPr lang="en-US" altLang="ko-KR" sz="2400" dirty="0" smtClean="0"/>
              <a:t> </a:t>
            </a:r>
          </a:p>
          <a:p>
            <a:r>
              <a:rPr lang="en-US" altLang="ko-KR" sz="2400" dirty="0" smtClean="0"/>
              <a:t>Break </a:t>
            </a:r>
            <a:r>
              <a:rPr lang="en-US" altLang="ko-KR" sz="2400" dirty="0"/>
              <a:t>symmetry</a:t>
            </a:r>
          </a:p>
          <a:p>
            <a:pPr marL="457200" lvl="1" indent="0">
              <a:buNone/>
            </a:pPr>
            <a:r>
              <a:rPr lang="en-US" altLang="ko-KR" sz="2000" dirty="0"/>
              <a:t>– If we start with the weights all equal, what will happen?</a:t>
            </a:r>
          </a:p>
          <a:p>
            <a:pPr marL="457200" lvl="1" indent="0">
              <a:buNone/>
            </a:pPr>
            <a:r>
              <a:rPr lang="en-US" altLang="ko-KR" sz="2000" dirty="0"/>
              <a:t>– Ensure that each hidden unit has different input weights so </a:t>
            </a:r>
            <a:r>
              <a:rPr lang="en-US" altLang="ko-KR" sz="2000" dirty="0" smtClean="0"/>
              <a:t>that the </a:t>
            </a:r>
            <a:r>
              <a:rPr lang="en-US" altLang="ko-KR" sz="2000" dirty="0"/>
              <a:t>hidden units move in different directions.</a:t>
            </a:r>
          </a:p>
          <a:p>
            <a:r>
              <a:rPr lang="en-US" altLang="ko-KR" sz="2400" dirty="0" smtClean="0"/>
              <a:t>Set </a:t>
            </a:r>
            <a:r>
              <a:rPr lang="en-US" altLang="ko-KR" sz="2400" dirty="0"/>
              <a:t>each weight to a random number in the range</a:t>
            </a:r>
          </a:p>
          <a:p>
            <a:pPr marL="0" indent="0">
              <a:buNone/>
            </a:pPr>
            <a:endParaRPr lang="en-US" altLang="ko-KR" sz="2400" dirty="0" smtClean="0"/>
          </a:p>
          <a:p>
            <a:pPr marL="0" indent="0">
              <a:buNone/>
            </a:pPr>
            <a:endParaRPr lang="en-US" altLang="ko-KR" sz="2400" dirty="0" smtClean="0"/>
          </a:p>
          <a:p>
            <a:pPr marL="0" indent="0">
              <a:buNone/>
            </a:pPr>
            <a:r>
              <a:rPr lang="en-US" altLang="ko-KR" sz="2400" dirty="0"/>
              <a:t>w</a:t>
            </a:r>
            <a:r>
              <a:rPr lang="en-US" altLang="ko-KR" sz="2400" dirty="0" smtClean="0"/>
              <a:t>here </a:t>
            </a:r>
            <a:r>
              <a:rPr lang="en-US" altLang="ko-KR" sz="2400" dirty="0"/>
              <a:t>“fan-in” </a:t>
            </a:r>
            <a:r>
              <a:rPr lang="en-US" altLang="ko-KR" sz="2400" dirty="0" smtClean="0"/>
              <a:t>is </a:t>
            </a:r>
            <a:r>
              <a:rPr lang="en-US" altLang="ko-KR" sz="2400" dirty="0"/>
              <a:t>the number of inputs </a:t>
            </a:r>
            <a:r>
              <a:rPr lang="en-US" altLang="ko-KR" sz="2400" dirty="0" smtClean="0"/>
              <a:t>to the unit.</a:t>
            </a:r>
            <a:endParaRPr lang="en-US" altLang="ko-KR" sz="2400" dirty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30130" y="2147327"/>
            <a:ext cx="1628775" cy="1057275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7953" y="4663328"/>
            <a:ext cx="2575953" cy="774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103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35828"/>
          </a:xfrm>
        </p:spPr>
        <p:txBody>
          <a:bodyPr>
            <a:normAutofit/>
          </a:bodyPr>
          <a:lstStyle/>
          <a:p>
            <a:r>
              <a:rPr lang="en-US" altLang="ko-KR" sz="3200" b="1" dirty="0"/>
              <a:t>Batch, Online, and Online </a:t>
            </a:r>
            <a:r>
              <a:rPr lang="en-US" altLang="ko-KR" sz="3200" b="1" dirty="0" smtClean="0"/>
              <a:t>with Momentum</a:t>
            </a:r>
            <a:endParaRPr lang="ko-KR" altLang="en-US" sz="3200" b="1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내용 개체 틀 2"/>
          <p:cNvSpPr>
            <a:spLocks noGrp="1"/>
          </p:cNvSpPr>
          <p:nvPr>
            <p:ph idx="1"/>
          </p:nvPr>
        </p:nvSpPr>
        <p:spPr>
          <a:xfrm>
            <a:off x="838199" y="961279"/>
            <a:ext cx="11075895" cy="4283074"/>
          </a:xfrm>
        </p:spPr>
        <p:txBody>
          <a:bodyPr>
            <a:noAutofit/>
          </a:bodyPr>
          <a:lstStyle/>
          <a:p>
            <a:r>
              <a:rPr lang="en-US" altLang="ko-KR" sz="2400" b="1" dirty="0" smtClean="0"/>
              <a:t>Batch</a:t>
            </a:r>
            <a:r>
              <a:rPr lang="en-US" altLang="ko-KR" sz="2400" dirty="0" smtClean="0"/>
              <a:t>:  </a:t>
            </a:r>
            <a:r>
              <a:rPr lang="en-US" altLang="ko-KR" sz="2400" dirty="0"/>
              <a:t>Sum the </a:t>
            </a:r>
            <a:r>
              <a:rPr lang="en-US" altLang="ko-KR" sz="2400" dirty="0" smtClean="0"/>
              <a:t>gradient for </a:t>
            </a:r>
            <a:r>
              <a:rPr lang="en-US" altLang="ko-KR" sz="2400" dirty="0"/>
              <a:t>each example </a:t>
            </a:r>
            <a:r>
              <a:rPr lang="en-US" altLang="ko-KR" sz="2400" i="1" dirty="0" err="1"/>
              <a:t>i</a:t>
            </a:r>
            <a:r>
              <a:rPr lang="en-US" altLang="ko-KR" sz="2400" dirty="0"/>
              <a:t>. Then take </a:t>
            </a:r>
            <a:r>
              <a:rPr lang="en-US" altLang="ko-KR" sz="2400" dirty="0" smtClean="0"/>
              <a:t>a gradient </a:t>
            </a:r>
            <a:r>
              <a:rPr lang="en-US" altLang="ko-KR" sz="2400" dirty="0"/>
              <a:t>descent step.</a:t>
            </a:r>
          </a:p>
          <a:p>
            <a:r>
              <a:rPr lang="en-US" altLang="ko-KR" sz="2400" b="1" dirty="0" smtClean="0"/>
              <a:t>Online</a:t>
            </a:r>
            <a:r>
              <a:rPr lang="en-US" altLang="ko-KR" sz="2400" dirty="0"/>
              <a:t>:</a:t>
            </a:r>
            <a:r>
              <a:rPr lang="en-US" altLang="ko-KR" sz="2400" dirty="0" smtClean="0"/>
              <a:t> </a:t>
            </a:r>
            <a:r>
              <a:rPr lang="en-US" altLang="ko-KR" sz="2400" dirty="0"/>
              <a:t>Take a gradient descent step with </a:t>
            </a:r>
            <a:r>
              <a:rPr lang="en-US" altLang="ko-KR" sz="2400" dirty="0" smtClean="0"/>
              <a:t>each input as </a:t>
            </a:r>
            <a:r>
              <a:rPr lang="en-US" altLang="ko-KR" sz="2400" dirty="0"/>
              <a:t>it is computed (this is the algorithm we described)</a:t>
            </a:r>
          </a:p>
          <a:p>
            <a:r>
              <a:rPr lang="en-US" altLang="ko-KR" sz="2400" b="1" dirty="0" smtClean="0"/>
              <a:t>Momentum factor</a:t>
            </a:r>
            <a:r>
              <a:rPr lang="en-US" altLang="ko-KR" sz="2400" dirty="0" smtClean="0"/>
              <a:t>: </a:t>
            </a:r>
            <a:r>
              <a:rPr lang="en-US" altLang="ko-KR" sz="2400" dirty="0"/>
              <a:t>Make the </a:t>
            </a:r>
            <a:r>
              <a:rPr lang="en-US" altLang="ko-KR" sz="2400" i="1" dirty="0"/>
              <a:t>t+1</a:t>
            </a:r>
            <a:r>
              <a:rPr lang="en-US" altLang="ko-KR" sz="2400" dirty="0"/>
              <a:t>-th update dependent on the </a:t>
            </a:r>
            <a:r>
              <a:rPr lang="en-US" altLang="ko-KR" sz="2400" i="1" dirty="0" smtClean="0"/>
              <a:t>t</a:t>
            </a:r>
            <a:r>
              <a:rPr lang="en-US" altLang="ko-KR" sz="2400" dirty="0" smtClean="0"/>
              <a:t>-</a:t>
            </a:r>
            <a:r>
              <a:rPr lang="en-US" altLang="ko-KR" sz="2400" dirty="0" err="1" smtClean="0"/>
              <a:t>th</a:t>
            </a:r>
            <a:r>
              <a:rPr lang="en-US" altLang="ko-KR" sz="2400" dirty="0" smtClean="0"/>
              <a:t> update</a:t>
            </a:r>
            <a:endParaRPr lang="en-US" altLang="ko-KR" sz="2400" dirty="0"/>
          </a:p>
          <a:p>
            <a:endParaRPr lang="en-US" altLang="ko-KR" sz="2400" dirty="0" smtClean="0"/>
          </a:p>
          <a:p>
            <a:endParaRPr lang="en-US" altLang="ko-KR" sz="2400" dirty="0" smtClean="0"/>
          </a:p>
          <a:p>
            <a:endParaRPr lang="en-US" altLang="ko-KR" sz="2400" dirty="0"/>
          </a:p>
          <a:p>
            <a:endParaRPr lang="en-US" altLang="ko-KR" sz="2400" dirty="0"/>
          </a:p>
          <a:p>
            <a:pPr marL="0" indent="0">
              <a:buNone/>
            </a:pPr>
            <a:r>
              <a:rPr lang="en-US" altLang="ko-KR" sz="2400" dirty="0" smtClean="0"/>
              <a:t>α </a:t>
            </a:r>
            <a:r>
              <a:rPr lang="en-US" altLang="ko-KR" sz="2400" dirty="0"/>
              <a:t>is called the momentum factor, and typically take values in </a:t>
            </a:r>
            <a:r>
              <a:rPr lang="en-US" altLang="ko-KR" sz="2400" dirty="0" smtClean="0"/>
              <a:t>the range </a:t>
            </a:r>
            <a:r>
              <a:rPr lang="en-US" altLang="ko-KR" sz="2400" dirty="0"/>
              <a:t>[0.7, 0.95</a:t>
            </a:r>
            <a:r>
              <a:rPr lang="en-US" altLang="ko-KR" sz="2400" dirty="0" smtClean="0"/>
              <a:t>]. This </a:t>
            </a:r>
            <a:r>
              <a:rPr lang="en-US" altLang="ko-KR" sz="2400" dirty="0"/>
              <a:t>tends to keep weight moving in the same direction </a:t>
            </a:r>
            <a:r>
              <a:rPr lang="en-US" altLang="ko-KR" sz="2400" dirty="0" smtClean="0"/>
              <a:t>and improves </a:t>
            </a:r>
            <a:r>
              <a:rPr lang="en-US" altLang="ko-KR" sz="2400" dirty="0"/>
              <a:t>convergence.</a:t>
            </a:r>
            <a:r>
              <a:rPr lang="en-US" altLang="ko-KR" sz="2400" dirty="0" smtClean="0"/>
              <a:t>.</a:t>
            </a:r>
            <a:endParaRPr lang="en-US" altLang="ko-KR" sz="2400" dirty="0"/>
          </a:p>
        </p:txBody>
      </p:sp>
      <p:graphicFrame>
        <p:nvGraphicFramePr>
          <p:cNvPr id="11" name="Object 4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0950742"/>
              </p:ext>
            </p:extLst>
          </p:nvPr>
        </p:nvGraphicFramePr>
        <p:xfrm>
          <a:off x="3021013" y="3103563"/>
          <a:ext cx="4306887" cy="178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5" name="수식" r:id="rId3" imgW="1904760" imgH="787320" progId="Equation.3">
                  <p:embed/>
                </p:oleObj>
              </mc:Choice>
              <mc:Fallback>
                <p:oleObj name="수식" r:id="rId3" imgW="1904760" imgH="7873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21013" y="3103563"/>
                        <a:ext cx="4306887" cy="1781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1523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35828"/>
          </a:xfrm>
        </p:spPr>
        <p:txBody>
          <a:bodyPr>
            <a:normAutofit/>
          </a:bodyPr>
          <a:lstStyle/>
          <a:p>
            <a:r>
              <a:rPr lang="en-US" altLang="ko-KR" sz="3200" b="1" dirty="0"/>
              <a:t>Overtraining Prevention</a:t>
            </a:r>
            <a:endParaRPr lang="ko-KR" altLang="en-US" sz="3200" b="1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838200" y="920938"/>
            <a:ext cx="10515600" cy="4283074"/>
          </a:xfrm>
        </p:spPr>
        <p:txBody>
          <a:bodyPr>
            <a:noAutofit/>
          </a:bodyPr>
          <a:lstStyle/>
          <a:p>
            <a:r>
              <a:rPr lang="en-US" altLang="ko-KR" sz="2400" dirty="0" smtClean="0"/>
              <a:t>Running </a:t>
            </a:r>
            <a:r>
              <a:rPr lang="en-US" altLang="ko-KR" sz="2400" dirty="0"/>
              <a:t>too many epochs may </a:t>
            </a:r>
            <a:r>
              <a:rPr lang="en-US" altLang="ko-KR" sz="2400" dirty="0" err="1"/>
              <a:t>overtrain</a:t>
            </a:r>
            <a:r>
              <a:rPr lang="en-US" altLang="ko-KR" sz="2400" dirty="0"/>
              <a:t> the network and result </a:t>
            </a:r>
            <a:r>
              <a:rPr lang="en-US" altLang="ko-KR" sz="2400" dirty="0" smtClean="0"/>
              <a:t>in overfitting</a:t>
            </a:r>
            <a:r>
              <a:rPr lang="en-US" altLang="ko-KR" sz="2400" dirty="0"/>
              <a:t>. Tries too hard to exactly match the training data.</a:t>
            </a:r>
          </a:p>
          <a:p>
            <a:endParaRPr lang="en-US" altLang="ko-KR" sz="2400" dirty="0" smtClean="0"/>
          </a:p>
          <a:p>
            <a:endParaRPr lang="en-US" altLang="ko-KR" sz="2400" dirty="0"/>
          </a:p>
          <a:p>
            <a:endParaRPr lang="en-US" altLang="ko-KR" sz="2400" dirty="0" smtClean="0"/>
          </a:p>
          <a:p>
            <a:pPr marL="0" indent="0">
              <a:buNone/>
            </a:pPr>
            <a:endParaRPr lang="en-US" altLang="ko-KR" sz="2400" dirty="0" smtClean="0"/>
          </a:p>
          <a:p>
            <a:r>
              <a:rPr lang="en-US" altLang="ko-KR" sz="2400" dirty="0" smtClean="0"/>
              <a:t>Keep </a:t>
            </a:r>
            <a:r>
              <a:rPr lang="en-US" altLang="ko-KR" sz="2400" dirty="0"/>
              <a:t>a validation set and test accuracy after every epoch. </a:t>
            </a:r>
            <a:r>
              <a:rPr lang="en-US" altLang="ko-KR" sz="2400" dirty="0" smtClean="0"/>
              <a:t>Maintain weights </a:t>
            </a:r>
            <a:r>
              <a:rPr lang="en-US" altLang="ko-KR" sz="2400" dirty="0"/>
              <a:t>for best performing network on the validation set and </a:t>
            </a:r>
            <a:r>
              <a:rPr lang="en-US" altLang="ko-KR" sz="2400" dirty="0" smtClean="0"/>
              <a:t>return it </a:t>
            </a:r>
            <a:r>
              <a:rPr lang="en-US" altLang="ko-KR" sz="2400" dirty="0"/>
              <a:t>when performance decreases significantly beyond this.</a:t>
            </a:r>
          </a:p>
          <a:p>
            <a:r>
              <a:rPr lang="en-US" altLang="ko-KR" sz="2400" dirty="0" smtClean="0"/>
              <a:t>To </a:t>
            </a:r>
            <a:r>
              <a:rPr lang="en-US" altLang="ko-KR" sz="2400" dirty="0"/>
              <a:t>avoid losing training data to validation:</a:t>
            </a:r>
          </a:p>
          <a:p>
            <a:pPr marL="914400" lvl="2" indent="0">
              <a:buNone/>
            </a:pPr>
            <a:r>
              <a:rPr lang="en-US" altLang="ko-KR" dirty="0"/>
              <a:t>– Use 10-fold cross-validation to determine the average number </a:t>
            </a:r>
            <a:r>
              <a:rPr lang="en-US" altLang="ko-KR" dirty="0" smtClean="0"/>
              <a:t>of epochs </a:t>
            </a:r>
            <a:r>
              <a:rPr lang="en-US" altLang="ko-KR" dirty="0"/>
              <a:t>that optimizes validation performance.</a:t>
            </a:r>
          </a:p>
          <a:p>
            <a:pPr lvl="3"/>
            <a:r>
              <a:rPr lang="en-US" altLang="ko-KR" sz="2200" dirty="0" smtClean="0"/>
              <a:t>We </a:t>
            </a:r>
            <a:r>
              <a:rPr lang="en-US" altLang="ko-KR" sz="2200" dirty="0"/>
              <a:t>will discuss cross-validation later in the course</a:t>
            </a:r>
          </a:p>
          <a:p>
            <a:pPr marL="914400" lvl="2" indent="0">
              <a:buNone/>
            </a:pPr>
            <a:r>
              <a:rPr lang="en-US" altLang="ko-KR" dirty="0"/>
              <a:t>– Train </a:t>
            </a:r>
            <a:r>
              <a:rPr lang="en-US" altLang="ko-KR" dirty="0" smtClean="0"/>
              <a:t>on </a:t>
            </a:r>
            <a:r>
              <a:rPr lang="en-US" altLang="ko-KR" dirty="0"/>
              <a:t>the full data set using this many epochs to produce the </a:t>
            </a:r>
            <a:r>
              <a:rPr lang="en-US" altLang="ko-KR" dirty="0" smtClean="0"/>
              <a:t>final result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4626" y="1668836"/>
            <a:ext cx="4791075" cy="1933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638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35828"/>
          </a:xfrm>
        </p:spPr>
        <p:txBody>
          <a:bodyPr>
            <a:normAutofit/>
          </a:bodyPr>
          <a:lstStyle/>
          <a:p>
            <a:r>
              <a:rPr lang="en-US" altLang="ko-KR" sz="3200" b="1" dirty="0"/>
              <a:t>Over-fitting</a:t>
            </a:r>
            <a:r>
              <a:rPr lang="en-US" altLang="ko-KR" sz="3200" b="1" dirty="0" smtClean="0"/>
              <a:t> </a:t>
            </a:r>
            <a:r>
              <a:rPr lang="en-US" altLang="ko-KR" sz="3200" b="1" dirty="0"/>
              <a:t>Prevention</a:t>
            </a:r>
            <a:endParaRPr lang="ko-KR" altLang="en-US" sz="3200" b="1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838200" y="920938"/>
            <a:ext cx="10515600" cy="4283074"/>
          </a:xfrm>
        </p:spPr>
        <p:txBody>
          <a:bodyPr>
            <a:noAutofit/>
          </a:bodyPr>
          <a:lstStyle/>
          <a:p>
            <a:r>
              <a:rPr lang="en-US" altLang="ko-KR" sz="2400" dirty="0"/>
              <a:t>Too few hidden units prevent the system from adequately fitting </a:t>
            </a:r>
            <a:r>
              <a:rPr lang="en-US" altLang="ko-KR" sz="2400" dirty="0" smtClean="0"/>
              <a:t>the data </a:t>
            </a:r>
            <a:r>
              <a:rPr lang="en-US" altLang="ko-KR" sz="2400" dirty="0"/>
              <a:t>and learning the concept.</a:t>
            </a:r>
          </a:p>
          <a:p>
            <a:r>
              <a:rPr lang="en-US" altLang="ko-KR" sz="2400" dirty="0" smtClean="0"/>
              <a:t>Too </a:t>
            </a:r>
            <a:r>
              <a:rPr lang="en-US" altLang="ko-KR" sz="2400" dirty="0"/>
              <a:t>many hidden units leads to over-fitting.</a:t>
            </a:r>
          </a:p>
          <a:p>
            <a:endParaRPr lang="en-US" altLang="ko-KR" sz="2400" dirty="0"/>
          </a:p>
          <a:p>
            <a:endParaRPr lang="en-US" altLang="ko-KR" sz="2400" dirty="0" smtClean="0"/>
          </a:p>
          <a:p>
            <a:endParaRPr lang="en-US" altLang="ko-KR" sz="2400" dirty="0" smtClean="0"/>
          </a:p>
          <a:p>
            <a:endParaRPr lang="en-US" altLang="ko-KR" sz="2400" dirty="0"/>
          </a:p>
          <a:p>
            <a:r>
              <a:rPr lang="en-US" altLang="ko-KR" sz="2400" dirty="0" smtClean="0"/>
              <a:t>Can </a:t>
            </a:r>
            <a:r>
              <a:rPr lang="en-US" altLang="ko-KR" sz="2400" dirty="0"/>
              <a:t>also use a validation set or cross-validation to decide </a:t>
            </a:r>
            <a:r>
              <a:rPr lang="en-US" altLang="ko-KR" sz="2400" dirty="0" smtClean="0"/>
              <a:t>an appropriate </a:t>
            </a:r>
            <a:r>
              <a:rPr lang="en-US" altLang="ko-KR" sz="2400" dirty="0"/>
              <a:t>number of hidden units.</a:t>
            </a:r>
          </a:p>
          <a:p>
            <a:r>
              <a:rPr lang="en-US" altLang="ko-KR" sz="2400" dirty="0" smtClean="0"/>
              <a:t>Another </a:t>
            </a:r>
            <a:r>
              <a:rPr lang="en-US" altLang="ko-KR" sz="2400" dirty="0"/>
              <a:t>approach to preventing over-fitting is </a:t>
            </a:r>
            <a:r>
              <a:rPr lang="en-US" altLang="ko-KR" sz="2400" b="1" i="1" dirty="0"/>
              <a:t>weight decay</a:t>
            </a:r>
            <a:r>
              <a:rPr lang="en-US" altLang="ko-KR" sz="2400" dirty="0"/>
              <a:t>, </a:t>
            </a:r>
            <a:r>
              <a:rPr lang="en-US" altLang="ko-KR" sz="2400" dirty="0" smtClean="0"/>
              <a:t>in which </a:t>
            </a:r>
            <a:r>
              <a:rPr lang="en-US" altLang="ko-KR" sz="2400" dirty="0"/>
              <a:t>we multiply all weights by some fraction between 0 and 1 </a:t>
            </a:r>
            <a:r>
              <a:rPr lang="en-US" altLang="ko-KR" sz="2400" dirty="0" smtClean="0"/>
              <a:t>after each </a:t>
            </a:r>
            <a:r>
              <a:rPr lang="en-US" altLang="ko-KR" sz="2400" dirty="0"/>
              <a:t>epoch.</a:t>
            </a:r>
          </a:p>
          <a:p>
            <a:pPr marL="457200" lvl="1" indent="0">
              <a:buNone/>
            </a:pPr>
            <a:r>
              <a:rPr lang="en-US" altLang="ko-KR" sz="2000" dirty="0"/>
              <a:t>- Encourages smaller weights and less complex hypotheses.</a:t>
            </a:r>
          </a:p>
          <a:p>
            <a:pPr marL="457200" lvl="1" indent="0">
              <a:buNone/>
            </a:pPr>
            <a:r>
              <a:rPr lang="en-US" altLang="ko-KR" sz="2000" dirty="0"/>
              <a:t>- Equivalent to including an additive penalty in the error </a:t>
            </a:r>
            <a:r>
              <a:rPr lang="en-US" altLang="ko-KR" sz="2000" dirty="0" smtClean="0"/>
              <a:t>function proportional </a:t>
            </a:r>
            <a:r>
              <a:rPr lang="en-US" altLang="ko-KR" sz="2000" dirty="0"/>
              <a:t>to the sum of the squares of the weights of the network.</a:t>
            </a:r>
            <a:endParaRPr lang="ko-KR" altLang="en-US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477" y="2167125"/>
            <a:ext cx="4800600" cy="179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998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35828"/>
          </a:xfrm>
        </p:spPr>
        <p:txBody>
          <a:bodyPr>
            <a:normAutofit/>
          </a:bodyPr>
          <a:lstStyle/>
          <a:p>
            <a:r>
              <a:rPr lang="en-US" altLang="ko-KR" sz="3200" b="1" dirty="0" smtClean="0"/>
              <a:t>Example</a:t>
            </a:r>
            <a:endParaRPr lang="ko-KR" altLang="en-US" sz="3200" b="1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내용 개체 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155" y="961279"/>
            <a:ext cx="4629150" cy="5410200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0262" y="152400"/>
            <a:ext cx="3773020" cy="2829765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4154" y="3134564"/>
            <a:ext cx="3353026" cy="3507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306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35828"/>
          </a:xfrm>
        </p:spPr>
        <p:txBody>
          <a:bodyPr>
            <a:normAutofit/>
          </a:bodyPr>
          <a:lstStyle/>
          <a:p>
            <a:r>
              <a:rPr lang="en-US" altLang="ko-KR" sz="3200" b="1" dirty="0" smtClean="0"/>
              <a:t>Example</a:t>
            </a:r>
            <a:endParaRPr lang="ko-KR" altLang="en-US" sz="3200" b="1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내용 개체 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6814" y="1229472"/>
            <a:ext cx="6399680" cy="5148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793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35828"/>
          </a:xfrm>
        </p:spPr>
        <p:txBody>
          <a:bodyPr>
            <a:normAutofit/>
          </a:bodyPr>
          <a:lstStyle/>
          <a:p>
            <a:r>
              <a:rPr lang="en-US" altLang="ko-KR" sz="3200" b="1" dirty="0" smtClean="0"/>
              <a:t>Learning Time Series Data</a:t>
            </a:r>
            <a:endParaRPr lang="ko-KR" altLang="en-US" sz="3200" b="1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내용 개체 틀 4"/>
          <p:cNvSpPr>
            <a:spLocks noGrp="1"/>
          </p:cNvSpPr>
          <p:nvPr>
            <p:ph idx="1"/>
          </p:nvPr>
        </p:nvSpPr>
        <p:spPr>
          <a:xfrm>
            <a:off x="838200" y="1156447"/>
            <a:ext cx="10515600" cy="5020516"/>
          </a:xfrm>
        </p:spPr>
        <p:txBody>
          <a:bodyPr/>
          <a:lstStyle/>
          <a:p>
            <a:r>
              <a:rPr lang="en-US" altLang="ko-KR" dirty="0" smtClean="0"/>
              <a:t>Time-delay neural networks </a:t>
            </a:r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6525" y="1629568"/>
            <a:ext cx="5444099" cy="496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385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35828"/>
          </a:xfrm>
        </p:spPr>
        <p:txBody>
          <a:bodyPr>
            <a:normAutofit fontScale="90000"/>
          </a:bodyPr>
          <a:lstStyle/>
          <a:p>
            <a:r>
              <a:rPr lang="en-US" altLang="ko-KR" sz="3200" b="1" dirty="0" smtClean="0"/>
              <a:t>Learning Time Series Data </a:t>
            </a:r>
            <a:r>
              <a:rPr lang="en-US" altLang="ko-KR" sz="3200" dirty="0"/>
              <a:t>Recurrent neural networks</a:t>
            </a:r>
            <a:br>
              <a:rPr lang="en-US" altLang="ko-KR" sz="3200" dirty="0"/>
            </a:br>
            <a:r>
              <a:rPr lang="en-US" altLang="ko-KR" sz="3200" b="1" dirty="0" smtClean="0"/>
              <a:t> </a:t>
            </a:r>
            <a:endParaRPr lang="ko-KR" altLang="en-US" sz="3200" b="1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내용 개체 틀 4"/>
          <p:cNvSpPr>
            <a:spLocks noGrp="1"/>
          </p:cNvSpPr>
          <p:nvPr>
            <p:ph idx="1"/>
          </p:nvPr>
        </p:nvSpPr>
        <p:spPr>
          <a:xfrm>
            <a:off x="838200" y="1156447"/>
            <a:ext cx="10515600" cy="5020516"/>
          </a:xfrm>
        </p:spPr>
        <p:txBody>
          <a:bodyPr/>
          <a:lstStyle/>
          <a:p>
            <a:r>
              <a:rPr lang="en-US" altLang="ko-KR" sz="2400" dirty="0" smtClean="0"/>
              <a:t>Recurrent </a:t>
            </a:r>
            <a:r>
              <a:rPr lang="en-US" altLang="ko-KR" sz="2400" dirty="0"/>
              <a:t>connection to self units, or to the previous layer </a:t>
            </a:r>
          </a:p>
          <a:p>
            <a:pPr lvl="1"/>
            <a:r>
              <a:rPr lang="en-US" altLang="ko-KR" sz="2000" dirty="0" smtClean="0"/>
              <a:t>Acts </a:t>
            </a:r>
            <a:r>
              <a:rPr lang="en-US" altLang="ko-KR" sz="2000" dirty="0"/>
              <a:t>as a short-term memory </a:t>
            </a:r>
          </a:p>
          <a:p>
            <a:endParaRPr lang="ko-KR" altLang="en-US" dirty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7637" y="2318917"/>
            <a:ext cx="8645773" cy="3319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035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35828"/>
          </a:xfrm>
        </p:spPr>
        <p:txBody>
          <a:bodyPr>
            <a:normAutofit/>
          </a:bodyPr>
          <a:lstStyle/>
          <a:p>
            <a:r>
              <a:rPr lang="en-US" altLang="ko-KR" sz="3200" b="1" dirty="0" smtClean="0"/>
              <a:t>Multi-Layer Perceptron (MLP)</a:t>
            </a:r>
            <a:endParaRPr lang="ko-KR" altLang="en-US" sz="3200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내용 개체 틀 4"/>
          <p:cNvSpPr>
            <a:spLocks noGrp="1"/>
          </p:cNvSpPr>
          <p:nvPr>
            <p:ph idx="1"/>
          </p:nvPr>
        </p:nvSpPr>
        <p:spPr>
          <a:xfrm>
            <a:off x="488577" y="4450975"/>
            <a:ext cx="10515600" cy="2260879"/>
          </a:xfrm>
        </p:spPr>
        <p:txBody>
          <a:bodyPr>
            <a:normAutofit/>
          </a:bodyPr>
          <a:lstStyle/>
          <a:p>
            <a:r>
              <a:rPr lang="en-US" altLang="ko-KR" sz="2400" dirty="0" smtClean="0"/>
              <a:t>Each </a:t>
            </a:r>
            <a:r>
              <a:rPr lang="en-US" altLang="ko-KR" sz="2400" dirty="0"/>
              <a:t>layer receives its inputs from the previous layer </a:t>
            </a:r>
            <a:r>
              <a:rPr lang="en-US" altLang="ko-KR" sz="2400" dirty="0" smtClean="0"/>
              <a:t>and forwards </a:t>
            </a:r>
            <a:r>
              <a:rPr lang="en-US" altLang="ko-KR" sz="2400" dirty="0"/>
              <a:t>its outputs to the next – feed forward structure</a:t>
            </a:r>
          </a:p>
          <a:p>
            <a:r>
              <a:rPr lang="en-US" altLang="ko-KR" sz="2400" dirty="0" smtClean="0"/>
              <a:t>Output </a:t>
            </a:r>
            <a:r>
              <a:rPr lang="en-US" altLang="ko-KR" sz="2400" dirty="0"/>
              <a:t>layer: sigmoid activation </a:t>
            </a:r>
            <a:r>
              <a:rPr lang="en-US" altLang="ko-KR" sz="2400" dirty="0" smtClean="0"/>
              <a:t>function </a:t>
            </a:r>
            <a:r>
              <a:rPr lang="en-US" altLang="ko-KR" sz="2400" dirty="0"/>
              <a:t>for classification, </a:t>
            </a:r>
            <a:r>
              <a:rPr lang="en-US" altLang="ko-KR" sz="2400" dirty="0" smtClean="0"/>
              <a:t>linear activation function </a:t>
            </a:r>
            <a:r>
              <a:rPr lang="en-US" altLang="ko-KR" sz="2400" dirty="0"/>
              <a:t>for regression problem</a:t>
            </a:r>
          </a:p>
          <a:p>
            <a:r>
              <a:rPr lang="en-US" altLang="ko-KR" sz="2400" dirty="0" smtClean="0"/>
              <a:t>Referred </a:t>
            </a:r>
            <a:r>
              <a:rPr lang="en-US" altLang="ko-KR" sz="2400" dirty="0"/>
              <a:t>to as a two-layer network (two layer of weights)</a:t>
            </a:r>
            <a:endParaRPr lang="ko-KR" altLang="en-US" sz="2400" dirty="0"/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6552" y="1097148"/>
            <a:ext cx="3091848" cy="3157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5599" y="1097148"/>
            <a:ext cx="1171575" cy="314325"/>
          </a:xfrm>
          <a:prstGeom prst="rect">
            <a:avLst/>
          </a:prstGeom>
        </p:spPr>
      </p:pic>
      <p:pic>
        <p:nvPicPr>
          <p:cNvPr id="14" name="그림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48461" y="2560731"/>
            <a:ext cx="1085850" cy="276225"/>
          </a:xfrm>
          <a:prstGeom prst="rect">
            <a:avLst/>
          </a:prstGeom>
        </p:spPr>
      </p:pic>
      <p:pic>
        <p:nvPicPr>
          <p:cNvPr id="15" name="그림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13455" y="3797581"/>
            <a:ext cx="971550" cy="28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376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35828"/>
          </a:xfrm>
        </p:spPr>
        <p:txBody>
          <a:bodyPr>
            <a:normAutofit/>
          </a:bodyPr>
          <a:lstStyle/>
          <a:p>
            <a:r>
              <a:rPr lang="en-US" altLang="ko-KR" sz="3200" b="1" dirty="0" smtClean="0"/>
              <a:t>Deep Rectifier Networks </a:t>
            </a:r>
            <a:endParaRPr lang="ko-KR" altLang="en-US" sz="3200" b="1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내용 개체 틀 4"/>
          <p:cNvSpPr>
            <a:spLocks noGrp="1"/>
          </p:cNvSpPr>
          <p:nvPr>
            <p:ph idx="1"/>
          </p:nvPr>
        </p:nvSpPr>
        <p:spPr>
          <a:xfrm>
            <a:off x="838200" y="1156447"/>
            <a:ext cx="4944035" cy="5020516"/>
          </a:xfrm>
        </p:spPr>
        <p:txBody>
          <a:bodyPr>
            <a:normAutofit/>
          </a:bodyPr>
          <a:lstStyle/>
          <a:p>
            <a:pPr algn="just"/>
            <a:r>
              <a:rPr lang="en-US" altLang="ko-KR" sz="2000" dirty="0"/>
              <a:t>I</a:t>
            </a:r>
            <a:r>
              <a:rPr lang="en-US" altLang="ko-KR" sz="2000" dirty="0" smtClean="0"/>
              <a:t>n order to efficiently </a:t>
            </a:r>
            <a:r>
              <a:rPr lang="en-US" altLang="ko-KR" sz="2000" dirty="0"/>
              <a:t>represent </a:t>
            </a:r>
            <a:r>
              <a:rPr lang="en-US" altLang="ko-KR" sz="2000" dirty="0" smtClean="0"/>
              <a:t>symmetric/antisymmetric behavior </a:t>
            </a:r>
            <a:r>
              <a:rPr lang="en-US" altLang="ko-KR" sz="2000" dirty="0"/>
              <a:t>in the data, a </a:t>
            </a:r>
            <a:r>
              <a:rPr lang="en-US" altLang="ko-KR" sz="2000" dirty="0" smtClean="0"/>
              <a:t>rectifier </a:t>
            </a:r>
            <a:r>
              <a:rPr lang="en-US" altLang="ko-KR" sz="2000" dirty="0"/>
              <a:t>network would </a:t>
            </a:r>
            <a:r>
              <a:rPr lang="en-US" altLang="ko-KR" sz="2000" dirty="0" smtClean="0"/>
              <a:t>need twice </a:t>
            </a:r>
            <a:r>
              <a:rPr lang="en-US" altLang="ko-KR" sz="2000" dirty="0"/>
              <a:t>as many hidden units as a network of </a:t>
            </a:r>
            <a:r>
              <a:rPr lang="en-US" altLang="ko-KR" sz="2000" dirty="0" smtClean="0"/>
              <a:t>symmetric/antisymmetric </a:t>
            </a:r>
            <a:r>
              <a:rPr lang="en-US" altLang="ko-KR" sz="2000" dirty="0"/>
              <a:t>activation functions.</a:t>
            </a:r>
            <a:endParaRPr lang="ko-KR" altLang="en-US" sz="2000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7785" y="3033215"/>
            <a:ext cx="9235312" cy="3300349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655019"/>
            <a:ext cx="5976731" cy="2027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466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35828"/>
          </a:xfrm>
        </p:spPr>
        <p:txBody>
          <a:bodyPr>
            <a:normAutofit/>
          </a:bodyPr>
          <a:lstStyle/>
          <a:p>
            <a:r>
              <a:rPr lang="en-US" altLang="ko-KR" sz="3200" b="1" dirty="0" smtClean="0"/>
              <a:t>Radial Basis Function Networks </a:t>
            </a:r>
            <a:endParaRPr lang="ko-KR" altLang="en-US" sz="3200" b="1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내용 개체 틀 4"/>
          <p:cNvSpPr>
            <a:spLocks noGrp="1"/>
          </p:cNvSpPr>
          <p:nvPr>
            <p:ph idx="1"/>
          </p:nvPr>
        </p:nvSpPr>
        <p:spPr>
          <a:xfrm>
            <a:off x="838200" y="1156447"/>
            <a:ext cx="10954871" cy="5020516"/>
          </a:xfrm>
        </p:spPr>
        <p:txBody>
          <a:bodyPr>
            <a:normAutofit/>
          </a:bodyPr>
          <a:lstStyle/>
          <a:p>
            <a:r>
              <a:rPr lang="en-US" altLang="ko-KR" sz="2400" dirty="0" smtClean="0"/>
              <a:t>Locally-tuned </a:t>
            </a:r>
            <a:r>
              <a:rPr lang="en-US" altLang="ko-KR" sz="2400" dirty="0"/>
              <a:t>units: </a:t>
            </a:r>
          </a:p>
          <a:p>
            <a:pPr algn="just"/>
            <a:endParaRPr lang="ko-KR" altLang="en-US" sz="2400" dirty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036" y="1868581"/>
            <a:ext cx="3884799" cy="4776560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3036" y="2825330"/>
            <a:ext cx="3561510" cy="2863062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1156447"/>
            <a:ext cx="4564427" cy="5065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99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35828"/>
          </a:xfrm>
        </p:spPr>
        <p:txBody>
          <a:bodyPr>
            <a:normAutofit/>
          </a:bodyPr>
          <a:lstStyle/>
          <a:p>
            <a:r>
              <a:rPr lang="en-US" altLang="ko-KR" sz="3200" b="1" dirty="0"/>
              <a:t>Local vs. Distributed </a:t>
            </a:r>
            <a:r>
              <a:rPr lang="en-US" altLang="ko-KR" sz="3200" b="1" dirty="0" smtClean="0"/>
              <a:t>Representation </a:t>
            </a:r>
            <a:endParaRPr lang="ko-KR" altLang="en-US" sz="3200" b="1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8300" y="1062318"/>
            <a:ext cx="7354981" cy="5490626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2349" y="1628850"/>
            <a:ext cx="7500932" cy="4924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767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35828"/>
          </a:xfrm>
        </p:spPr>
        <p:txBody>
          <a:bodyPr>
            <a:normAutofit/>
          </a:bodyPr>
          <a:lstStyle/>
          <a:p>
            <a:r>
              <a:rPr lang="en-US" altLang="ko-KR" sz="3200" b="1" dirty="0" smtClean="0"/>
              <a:t>Training </a:t>
            </a:r>
            <a:r>
              <a:rPr lang="en-US" altLang="ko-KR" sz="3200" b="1" dirty="0"/>
              <a:t>RBF </a:t>
            </a:r>
            <a:r>
              <a:rPr lang="en-US" altLang="ko-KR" sz="3200" b="1" dirty="0" smtClean="0"/>
              <a:t>Network</a:t>
            </a:r>
            <a:endParaRPr lang="ko-KR" altLang="en-US" sz="3200" b="1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내용 개체 틀 4"/>
          <p:cNvSpPr>
            <a:spLocks noGrp="1"/>
          </p:cNvSpPr>
          <p:nvPr>
            <p:ph idx="1"/>
          </p:nvPr>
        </p:nvSpPr>
        <p:spPr>
          <a:xfrm>
            <a:off x="838200" y="1156447"/>
            <a:ext cx="11129682" cy="5020516"/>
          </a:xfrm>
        </p:spPr>
        <p:txBody>
          <a:bodyPr>
            <a:normAutofit/>
          </a:bodyPr>
          <a:lstStyle/>
          <a:p>
            <a:r>
              <a:rPr lang="en-US" altLang="ko-KR" sz="2400" dirty="0" smtClean="0"/>
              <a:t>Parameters</a:t>
            </a:r>
            <a:r>
              <a:rPr lang="en-US" altLang="ko-KR" sz="2400" dirty="0"/>
              <a:t>: </a:t>
            </a:r>
          </a:p>
          <a:p>
            <a:pPr marL="0" indent="0">
              <a:buNone/>
            </a:pPr>
            <a:endParaRPr lang="en-US" altLang="ko-KR" sz="2400" dirty="0" smtClean="0"/>
          </a:p>
          <a:p>
            <a:pPr marL="0" indent="0">
              <a:buNone/>
            </a:pPr>
            <a:endParaRPr lang="en-US" altLang="ko-KR" sz="2400" dirty="0" smtClean="0"/>
          </a:p>
          <a:p>
            <a:pPr marL="0" indent="0">
              <a:buNone/>
            </a:pPr>
            <a:r>
              <a:rPr lang="en-US" altLang="ko-KR" sz="2400" dirty="0" smtClean="0"/>
              <a:t>	</a:t>
            </a:r>
          </a:p>
          <a:p>
            <a:endParaRPr lang="en-US" altLang="ko-KR" sz="2400" dirty="0" smtClean="0"/>
          </a:p>
          <a:p>
            <a:endParaRPr lang="en-US" altLang="ko-KR" sz="2400" dirty="0"/>
          </a:p>
          <a:p>
            <a:r>
              <a:rPr lang="en-US" altLang="ko-KR" sz="2400" dirty="0" smtClean="0"/>
              <a:t>Hybrid learning </a:t>
            </a:r>
          </a:p>
          <a:p>
            <a:pPr marL="0" indent="0">
              <a:buNone/>
            </a:pPr>
            <a:r>
              <a:rPr lang="en-US" altLang="ko-KR" sz="2400" dirty="0" smtClean="0"/>
              <a:t>	• First </a:t>
            </a:r>
            <a:r>
              <a:rPr lang="en-US" altLang="ko-KR" sz="2400" dirty="0"/>
              <a:t>layer centers and spreads (Unsupervised k-means) </a:t>
            </a:r>
          </a:p>
          <a:p>
            <a:pPr marL="0" indent="0">
              <a:buNone/>
            </a:pPr>
            <a:r>
              <a:rPr lang="en-US" altLang="ko-KR" sz="2400" dirty="0" smtClean="0"/>
              <a:t>	• Second </a:t>
            </a:r>
            <a:r>
              <a:rPr lang="en-US" altLang="ko-KR" sz="2400" dirty="0"/>
              <a:t>layer weights (Supervised gradient descent) </a:t>
            </a:r>
          </a:p>
          <a:p>
            <a:r>
              <a:rPr lang="en-US" altLang="ko-KR" sz="2400" dirty="0" smtClean="0"/>
              <a:t>Fully </a:t>
            </a:r>
            <a:r>
              <a:rPr lang="en-US" altLang="ko-KR" sz="2400" dirty="0"/>
              <a:t>supervised </a:t>
            </a:r>
          </a:p>
          <a:p>
            <a:pPr marL="0" indent="0">
              <a:buNone/>
            </a:pPr>
            <a:r>
              <a:rPr lang="en-US" altLang="ko-KR" sz="2400" dirty="0" smtClean="0"/>
              <a:t>	•</a:t>
            </a:r>
            <a:r>
              <a:rPr lang="en-US" altLang="ko-KR" sz="2400" dirty="0"/>
              <a:t>Similar to backpropagation in MLP, gradient descent for all parameters </a:t>
            </a:r>
          </a:p>
          <a:p>
            <a:pPr algn="just"/>
            <a:endParaRPr lang="ko-KR" altLang="en-US" sz="2400" dirty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0154" y="1211131"/>
            <a:ext cx="1823899" cy="402516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5240" y="1613647"/>
            <a:ext cx="3133725" cy="1143000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5523" y="2928097"/>
            <a:ext cx="9341358" cy="680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6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35828"/>
          </a:xfrm>
        </p:spPr>
        <p:txBody>
          <a:bodyPr>
            <a:normAutofit/>
          </a:bodyPr>
          <a:lstStyle/>
          <a:p>
            <a:r>
              <a:rPr lang="en-US" altLang="ko-KR" sz="3200" b="1" dirty="0" smtClean="0"/>
              <a:t>RBF Network: Fully </a:t>
            </a:r>
            <a:r>
              <a:rPr lang="en-US" altLang="ko-KR" sz="3200" b="1" dirty="0"/>
              <a:t>Supervised </a:t>
            </a:r>
            <a:r>
              <a:rPr lang="en-US" altLang="ko-KR" sz="3200" b="1" dirty="0" smtClean="0"/>
              <a:t>Method</a:t>
            </a:r>
            <a:endParaRPr lang="ko-KR" altLang="en-US" sz="3200" b="1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내용 개체 틀 4"/>
          <p:cNvSpPr>
            <a:spLocks noGrp="1"/>
          </p:cNvSpPr>
          <p:nvPr>
            <p:ph idx="1"/>
          </p:nvPr>
        </p:nvSpPr>
        <p:spPr>
          <a:xfrm>
            <a:off x="838200" y="1156447"/>
            <a:ext cx="11129682" cy="5020516"/>
          </a:xfrm>
        </p:spPr>
        <p:txBody>
          <a:bodyPr>
            <a:normAutofit/>
          </a:bodyPr>
          <a:lstStyle/>
          <a:p>
            <a:r>
              <a:rPr lang="en-US" altLang="ko-KR" sz="2400" dirty="0" smtClean="0"/>
              <a:t> Similar </a:t>
            </a:r>
            <a:r>
              <a:rPr lang="en-US" altLang="ko-KR" sz="2400" dirty="0"/>
              <a:t>to backpropagation in MLP </a:t>
            </a:r>
          </a:p>
          <a:p>
            <a:endParaRPr lang="en-US" altLang="ko-KR" sz="2400" dirty="0"/>
          </a:p>
          <a:p>
            <a:pPr marL="0" indent="0">
              <a:buNone/>
            </a:pPr>
            <a:endParaRPr lang="en-US" altLang="ko-KR" sz="2400" dirty="0" smtClean="0"/>
          </a:p>
          <a:p>
            <a:pPr marL="0" indent="0">
              <a:buNone/>
            </a:pPr>
            <a:endParaRPr lang="en-US" altLang="ko-KR" sz="2400" dirty="0" smtClean="0"/>
          </a:p>
          <a:p>
            <a:pPr marL="0" indent="0">
              <a:buNone/>
            </a:pPr>
            <a:r>
              <a:rPr lang="en-US" altLang="ko-KR" sz="2400" dirty="0" smtClean="0"/>
              <a:t>	</a:t>
            </a:r>
          </a:p>
          <a:p>
            <a:endParaRPr lang="en-US" altLang="ko-KR" sz="2400" dirty="0" smtClean="0"/>
          </a:p>
          <a:p>
            <a:endParaRPr lang="en-US" altLang="ko-KR" sz="2400" dirty="0"/>
          </a:p>
          <a:p>
            <a:pPr algn="just"/>
            <a:endParaRPr lang="ko-KR" altLang="en-US" sz="2400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5205" y="1752600"/>
            <a:ext cx="8928007" cy="4514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877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35828"/>
          </a:xfrm>
        </p:spPr>
        <p:txBody>
          <a:bodyPr>
            <a:normAutofit/>
          </a:bodyPr>
          <a:lstStyle/>
          <a:p>
            <a:r>
              <a:rPr lang="en-US" altLang="ko-KR" sz="3200" b="1" dirty="0" smtClean="0"/>
              <a:t>Architecture of MLP (</a:t>
            </a:r>
            <a:r>
              <a:rPr lang="en-US" altLang="ko-KR" sz="3200" b="1" i="1" dirty="0" smtClean="0"/>
              <a:t>N-H-M</a:t>
            </a:r>
            <a:r>
              <a:rPr lang="en-US" altLang="ko-KR" sz="3200" b="1" dirty="0" smtClean="0"/>
              <a:t>): Forward Propagation</a:t>
            </a:r>
            <a:endParaRPr lang="ko-KR" altLang="en-US" sz="3200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940" y="1449200"/>
            <a:ext cx="4617549" cy="4715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7426768"/>
              </p:ext>
            </p:extLst>
          </p:nvPr>
        </p:nvGraphicFramePr>
        <p:xfrm>
          <a:off x="5113150" y="1113701"/>
          <a:ext cx="4259449" cy="46197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3" name="Equation" r:id="rId4" imgW="2006280" imgH="2298600" progId="Equation.3">
                  <p:embed/>
                </p:oleObj>
              </mc:Choice>
              <mc:Fallback>
                <p:oleObj name="Equation" r:id="rId4" imgW="2006280" imgH="229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13150" y="1113701"/>
                        <a:ext cx="4259449" cy="461978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7" descr="sigmoid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1681" y="2447365"/>
            <a:ext cx="3314539" cy="2486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8347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35828"/>
          </a:xfrm>
        </p:spPr>
        <p:txBody>
          <a:bodyPr>
            <a:normAutofit/>
          </a:bodyPr>
          <a:lstStyle/>
          <a:p>
            <a:r>
              <a:rPr lang="en-US" altLang="ko-KR" sz="3200" b="1" dirty="0"/>
              <a:t>Expressiveness of </a:t>
            </a:r>
            <a:r>
              <a:rPr lang="en-US" altLang="ko-KR" sz="3200" b="1" dirty="0" smtClean="0"/>
              <a:t>MLPs : Representational Power</a:t>
            </a:r>
            <a:endParaRPr lang="ko-KR" altLang="en-US" sz="3200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내용 개체 틀 4"/>
          <p:cNvSpPr>
            <a:spLocks noGrp="1"/>
          </p:cNvSpPr>
          <p:nvPr>
            <p:ph idx="1"/>
          </p:nvPr>
        </p:nvSpPr>
        <p:spPr>
          <a:xfrm>
            <a:off x="838199" y="870009"/>
            <a:ext cx="11008659" cy="5912453"/>
          </a:xfrm>
        </p:spPr>
        <p:txBody>
          <a:bodyPr>
            <a:normAutofit lnSpcReduction="10000"/>
          </a:bodyPr>
          <a:lstStyle/>
          <a:p>
            <a:r>
              <a:rPr lang="en-US" altLang="ko-KR" dirty="0" smtClean="0"/>
              <a:t>MLP </a:t>
            </a:r>
            <a:r>
              <a:rPr lang="en-US" altLang="ko-KR" dirty="0"/>
              <a:t>with 3 layers can represent arbitrary function </a:t>
            </a:r>
          </a:p>
          <a:p>
            <a:pPr lvl="1"/>
            <a:r>
              <a:rPr lang="en-US" altLang="ko-KR" dirty="0" smtClean="0"/>
              <a:t>Each </a:t>
            </a:r>
            <a:r>
              <a:rPr lang="en-US" altLang="ko-KR" dirty="0"/>
              <a:t>hidden unit represents a soft threshold function in the input space </a:t>
            </a:r>
          </a:p>
          <a:p>
            <a:pPr lvl="1"/>
            <a:r>
              <a:rPr lang="en-US" altLang="ko-KR" dirty="0" smtClean="0"/>
              <a:t>Combine </a:t>
            </a:r>
            <a:r>
              <a:rPr lang="en-US" altLang="ko-KR" dirty="0"/>
              <a:t>two opposite-facing threshold functions to make a ridge </a:t>
            </a:r>
          </a:p>
          <a:p>
            <a:pPr lvl="1"/>
            <a:r>
              <a:rPr lang="en-US" altLang="ko-KR" dirty="0" smtClean="0"/>
              <a:t>Combine </a:t>
            </a:r>
            <a:r>
              <a:rPr lang="en-US" altLang="ko-KR" dirty="0"/>
              <a:t>two perpendicular ridges to make a bump </a:t>
            </a:r>
          </a:p>
          <a:p>
            <a:pPr lvl="1"/>
            <a:r>
              <a:rPr lang="en-US" altLang="ko-KR" dirty="0" smtClean="0"/>
              <a:t>Add </a:t>
            </a:r>
            <a:r>
              <a:rPr lang="en-US" altLang="ko-KR" dirty="0"/>
              <a:t>bumps of various sizes and locations to fit any surface </a:t>
            </a:r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/>
          </a:p>
          <a:p>
            <a:r>
              <a:rPr lang="en-US" altLang="ko-KR" dirty="0" smtClean="0"/>
              <a:t>Universal </a:t>
            </a:r>
            <a:r>
              <a:rPr lang="en-US" altLang="ko-KR" dirty="0" err="1"/>
              <a:t>approximator</a:t>
            </a:r>
            <a:endParaRPr lang="en-US" altLang="ko-KR" dirty="0"/>
          </a:p>
          <a:p>
            <a:pPr lvl="1"/>
            <a:r>
              <a:rPr lang="en-US" altLang="ko-KR" dirty="0" smtClean="0"/>
              <a:t>A </a:t>
            </a:r>
            <a:r>
              <a:rPr lang="en-US" altLang="ko-KR" dirty="0"/>
              <a:t>two layer (linear output) network can </a:t>
            </a:r>
            <a:r>
              <a:rPr lang="en-US" altLang="ko-KR" dirty="0" smtClean="0"/>
              <a:t>approximate any </a:t>
            </a:r>
            <a:r>
              <a:rPr lang="en-US" altLang="ko-KR" dirty="0"/>
              <a:t>continuous </a:t>
            </a:r>
            <a:r>
              <a:rPr lang="en-US" altLang="ko-KR" dirty="0" smtClean="0"/>
              <a:t>function </a:t>
            </a:r>
            <a:r>
              <a:rPr lang="en-US" altLang="ko-KR" dirty="0"/>
              <a:t>on a compact input domain </a:t>
            </a:r>
            <a:r>
              <a:rPr lang="en-US" altLang="ko-KR" dirty="0" smtClean="0"/>
              <a:t>to arbitrary </a:t>
            </a:r>
            <a:r>
              <a:rPr lang="en-US" altLang="ko-KR" dirty="0"/>
              <a:t>accuracy given a sufficiently large </a:t>
            </a:r>
            <a:r>
              <a:rPr lang="en-US" altLang="ko-KR" dirty="0" smtClean="0"/>
              <a:t>number of </a:t>
            </a:r>
            <a:r>
              <a:rPr lang="en-US" altLang="ko-KR" dirty="0"/>
              <a:t>hidden </a:t>
            </a:r>
            <a:r>
              <a:rPr lang="en-US" altLang="ko-KR" dirty="0" smtClean="0"/>
              <a:t>units</a:t>
            </a: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292" y="2841553"/>
            <a:ext cx="8193010" cy="2122423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31209" y="3143877"/>
            <a:ext cx="3023556" cy="1517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315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35828"/>
          </a:xfrm>
        </p:spPr>
        <p:txBody>
          <a:bodyPr>
            <a:normAutofit/>
          </a:bodyPr>
          <a:lstStyle/>
          <a:p>
            <a:r>
              <a:rPr lang="en-US" altLang="ko-KR" sz="3200" b="1" dirty="0" smtClean="0"/>
              <a:t>MLP Learning</a:t>
            </a:r>
            <a:endParaRPr lang="ko-KR" altLang="en-US" sz="3200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내용 개체 틀 4"/>
          <p:cNvSpPr>
            <a:spLocks noGrp="1"/>
          </p:cNvSpPr>
          <p:nvPr>
            <p:ph idx="1"/>
          </p:nvPr>
        </p:nvSpPr>
        <p:spPr>
          <a:xfrm>
            <a:off x="838199" y="1371599"/>
            <a:ext cx="7391401" cy="4639235"/>
          </a:xfrm>
        </p:spPr>
        <p:txBody>
          <a:bodyPr>
            <a:normAutofit/>
          </a:bodyPr>
          <a:lstStyle/>
          <a:p>
            <a:pPr algn="just"/>
            <a:r>
              <a:rPr lang="en-US" altLang="ko-KR" dirty="0" smtClean="0"/>
              <a:t>Start </a:t>
            </a:r>
            <a:r>
              <a:rPr lang="en-US" altLang="ko-KR" dirty="0"/>
              <a:t>from a untrained network</a:t>
            </a:r>
          </a:p>
          <a:p>
            <a:pPr algn="just"/>
            <a:r>
              <a:rPr lang="en-US" altLang="ko-KR" dirty="0" smtClean="0"/>
              <a:t>Present </a:t>
            </a:r>
            <a:r>
              <a:rPr lang="en-US" altLang="ko-KR" dirty="0"/>
              <a:t>a training example </a:t>
            </a:r>
            <a:r>
              <a:rPr lang="en-US" altLang="ko-KR" i="1" dirty="0"/>
              <a:t>Xi </a:t>
            </a:r>
            <a:r>
              <a:rPr lang="en-US" altLang="ko-KR" dirty="0"/>
              <a:t>to the input </a:t>
            </a:r>
            <a:r>
              <a:rPr lang="en-US" altLang="ko-KR" dirty="0" smtClean="0"/>
              <a:t>layer, pass </a:t>
            </a:r>
            <a:r>
              <a:rPr lang="en-US" altLang="ko-KR" dirty="0"/>
              <a:t>the signals through the network </a:t>
            </a:r>
            <a:r>
              <a:rPr lang="en-US" altLang="ko-KR" dirty="0" smtClean="0"/>
              <a:t>and determine </a:t>
            </a:r>
            <a:r>
              <a:rPr lang="en-US" altLang="ko-KR" dirty="0"/>
              <a:t>the output at the output layer</a:t>
            </a:r>
          </a:p>
          <a:p>
            <a:pPr algn="just"/>
            <a:r>
              <a:rPr lang="en-US" altLang="ko-KR" dirty="0" smtClean="0"/>
              <a:t>Compare </a:t>
            </a:r>
            <a:r>
              <a:rPr lang="en-US" altLang="ko-KR" dirty="0"/>
              <a:t>output to the target </a:t>
            </a:r>
            <a:r>
              <a:rPr lang="en-US" altLang="ko-KR" dirty="0" smtClean="0"/>
              <a:t>values, any difference </a:t>
            </a:r>
            <a:r>
              <a:rPr lang="en-US" altLang="ko-KR" dirty="0"/>
              <a:t>corresponds to an error.</a:t>
            </a:r>
          </a:p>
          <a:p>
            <a:pPr algn="just"/>
            <a:r>
              <a:rPr lang="en-US" altLang="ko-KR" dirty="0" smtClean="0"/>
              <a:t>We </a:t>
            </a:r>
            <a:r>
              <a:rPr lang="en-US" altLang="ko-KR" dirty="0"/>
              <a:t>will adjust the weights to reduce this error </a:t>
            </a:r>
            <a:r>
              <a:rPr lang="en-US" altLang="ko-KR" dirty="0" smtClean="0"/>
              <a:t>on the </a:t>
            </a:r>
            <a:r>
              <a:rPr lang="en-US" altLang="ko-KR" dirty="0"/>
              <a:t>training data</a:t>
            </a:r>
            <a:endParaRPr lang="en-US" altLang="ko-KR" dirty="0" smtClean="0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6399" y="1756054"/>
            <a:ext cx="3091848" cy="3157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6810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35828"/>
          </a:xfrm>
        </p:spPr>
        <p:txBody>
          <a:bodyPr>
            <a:normAutofit/>
          </a:bodyPr>
          <a:lstStyle/>
          <a:p>
            <a:r>
              <a:rPr lang="en-US" altLang="ko-KR" sz="3200" b="1" dirty="0" smtClean="0"/>
              <a:t>Training of MLP : Error </a:t>
            </a:r>
            <a:r>
              <a:rPr lang="en-US" altLang="ko-KR" sz="3200" b="1" dirty="0"/>
              <a:t>B</a:t>
            </a:r>
            <a:r>
              <a:rPr lang="en-US" altLang="ko-KR" sz="3200" b="1" dirty="0" smtClean="0"/>
              <a:t>ack-Propagation Algorithm</a:t>
            </a:r>
            <a:endParaRPr lang="ko-KR" altLang="en-US" sz="3200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8506" y="1153362"/>
            <a:ext cx="2945962" cy="3008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3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4234119"/>
              </p:ext>
            </p:extLst>
          </p:nvPr>
        </p:nvGraphicFramePr>
        <p:xfrm>
          <a:off x="1185863" y="1216025"/>
          <a:ext cx="9383712" cy="4964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8" name="수식" r:id="rId4" imgW="3593880" imgH="2006280" progId="Equation.3">
                  <p:embed/>
                </p:oleObj>
              </mc:Choice>
              <mc:Fallback>
                <p:oleObj name="수식" r:id="rId4" imgW="3593880" imgH="2006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5863" y="1216025"/>
                        <a:ext cx="9383712" cy="4964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Picture 6" descr="stanh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3176" y="1960771"/>
            <a:ext cx="1816100" cy="139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8470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35828"/>
          </a:xfrm>
        </p:spPr>
        <p:txBody>
          <a:bodyPr>
            <a:normAutofit/>
          </a:bodyPr>
          <a:lstStyle/>
          <a:p>
            <a:r>
              <a:rPr lang="en-US" altLang="ko-KR" sz="3200" b="1" dirty="0"/>
              <a:t>The </a:t>
            </a:r>
            <a:r>
              <a:rPr lang="en-US" altLang="ko-KR" sz="3200" b="1" dirty="0" smtClean="0"/>
              <a:t>Error Backpropagation </a:t>
            </a:r>
            <a:r>
              <a:rPr lang="en-US" altLang="ko-KR" sz="3200" b="1" dirty="0"/>
              <a:t>Algorithm</a:t>
            </a:r>
            <a:endParaRPr lang="ko-KR" altLang="en-US" sz="3200" b="1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838200" y="1169895"/>
            <a:ext cx="10515600" cy="3489326"/>
          </a:xfrm>
        </p:spPr>
        <p:txBody>
          <a:bodyPr>
            <a:noAutofit/>
          </a:bodyPr>
          <a:lstStyle/>
          <a:p>
            <a:r>
              <a:rPr lang="en-US" altLang="ko-KR" sz="2400" b="1" dirty="0" smtClean="0"/>
              <a:t>Forward </a:t>
            </a:r>
            <a:r>
              <a:rPr lang="en-US" altLang="ko-KR" sz="2400" b="1" dirty="0"/>
              <a:t>Pass </a:t>
            </a:r>
            <a:r>
              <a:rPr lang="en-US" altLang="ko-KR" sz="2400" dirty="0"/>
              <a:t>Given X, compute </a:t>
            </a:r>
            <a:r>
              <a:rPr lang="en-US" altLang="ko-KR" sz="2400" dirty="0" smtClean="0"/>
              <a:t>hidden </a:t>
            </a:r>
            <a:r>
              <a:rPr lang="en-US" altLang="ko-KR" sz="2400" dirty="0"/>
              <a:t>units </a:t>
            </a:r>
            <a:r>
              <a:rPr lang="en-US" altLang="ko-KR" sz="2400" dirty="0" smtClean="0"/>
              <a:t>and output units.</a:t>
            </a:r>
            <a:endParaRPr lang="en-US" altLang="ko-KR" sz="2400" dirty="0"/>
          </a:p>
          <a:p>
            <a:r>
              <a:rPr lang="en-US" altLang="ko-KR" sz="2400" b="1" dirty="0" smtClean="0"/>
              <a:t>Compute </a:t>
            </a:r>
            <a:r>
              <a:rPr lang="en-US" altLang="ko-KR" sz="2400" b="1" dirty="0"/>
              <a:t>Errors </a:t>
            </a:r>
            <a:r>
              <a:rPr lang="en-US" altLang="ko-KR" sz="2400" dirty="0"/>
              <a:t>Compute </a:t>
            </a:r>
            <a:r>
              <a:rPr lang="en-US" altLang="ko-KR" sz="2400" dirty="0" smtClean="0"/>
              <a:t>error for </a:t>
            </a:r>
            <a:r>
              <a:rPr lang="en-US" altLang="ko-KR" sz="2400" dirty="0"/>
              <a:t>each output </a:t>
            </a:r>
            <a:r>
              <a:rPr lang="en-US" altLang="ko-KR" sz="2400" dirty="0" smtClean="0"/>
              <a:t>unit</a:t>
            </a:r>
            <a:endParaRPr lang="en-US" altLang="ko-KR" sz="2400" i="1" dirty="0"/>
          </a:p>
          <a:p>
            <a:r>
              <a:rPr lang="en-US" altLang="ko-KR" sz="2400" b="1" dirty="0" smtClean="0"/>
              <a:t>Compute </a:t>
            </a:r>
            <a:r>
              <a:rPr lang="en-US" altLang="ko-KR" sz="2400" b="1" dirty="0"/>
              <a:t>Output </a:t>
            </a:r>
            <a:r>
              <a:rPr lang="en-US" altLang="ko-KR" sz="2400" b="1" dirty="0" smtClean="0"/>
              <a:t>Deltas</a:t>
            </a:r>
            <a:endParaRPr lang="el-GR" altLang="ko-KR" sz="2400" dirty="0"/>
          </a:p>
          <a:p>
            <a:r>
              <a:rPr lang="en-US" altLang="ko-KR" sz="2400" b="1" dirty="0" smtClean="0"/>
              <a:t>Compute </a:t>
            </a:r>
            <a:r>
              <a:rPr lang="en-US" altLang="ko-KR" sz="2400" b="1" dirty="0"/>
              <a:t>Hidden Deltas </a:t>
            </a:r>
            <a:endParaRPr lang="en-US" altLang="ko-KR" sz="2400" b="1" dirty="0" smtClean="0"/>
          </a:p>
          <a:p>
            <a:r>
              <a:rPr lang="en-US" altLang="ko-KR" sz="2400" b="1" dirty="0" smtClean="0"/>
              <a:t>Compute </a:t>
            </a:r>
            <a:r>
              <a:rPr lang="en-US" altLang="ko-KR" sz="2400" b="1" dirty="0"/>
              <a:t>Gradient</a:t>
            </a:r>
          </a:p>
          <a:p>
            <a:pPr marL="0" indent="0">
              <a:buNone/>
            </a:pPr>
            <a:r>
              <a:rPr lang="en-US" altLang="ko-KR" sz="2400" dirty="0"/>
              <a:t>– </a:t>
            </a:r>
            <a:r>
              <a:rPr lang="en-US" altLang="ko-KR" sz="2400" dirty="0" smtClean="0"/>
              <a:t>Compute gradient </a:t>
            </a:r>
            <a:r>
              <a:rPr lang="en-US" altLang="ko-KR" sz="2400" dirty="0"/>
              <a:t>for hidden-to-output weights.</a:t>
            </a:r>
          </a:p>
          <a:p>
            <a:pPr marL="0" indent="0">
              <a:buNone/>
            </a:pPr>
            <a:r>
              <a:rPr lang="en-US" altLang="ko-KR" sz="2400" dirty="0"/>
              <a:t>– Compute </a:t>
            </a:r>
            <a:r>
              <a:rPr lang="en-US" altLang="ko-KR" sz="2400" dirty="0" smtClean="0"/>
              <a:t>gradient for </a:t>
            </a:r>
            <a:r>
              <a:rPr lang="en-US" altLang="ko-KR" sz="2400" dirty="0"/>
              <a:t>input-to-hidden weights.</a:t>
            </a:r>
          </a:p>
          <a:p>
            <a:r>
              <a:rPr lang="en-US" altLang="ko-KR" sz="2400" b="1" dirty="0" smtClean="0"/>
              <a:t>For </a:t>
            </a:r>
            <a:r>
              <a:rPr lang="en-US" altLang="ko-KR" sz="2400" b="1" dirty="0"/>
              <a:t>each weight take a gradient step</a:t>
            </a:r>
            <a:endParaRPr lang="en-US" altLang="ko-KR" sz="2400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8298" y="2126037"/>
            <a:ext cx="2215404" cy="1118152"/>
          </a:xfrm>
          <a:prstGeom prst="rect">
            <a:avLst/>
          </a:prstGeom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7838" y="2126037"/>
            <a:ext cx="2945962" cy="3008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1723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35828"/>
          </a:xfrm>
        </p:spPr>
        <p:txBody>
          <a:bodyPr>
            <a:normAutofit/>
          </a:bodyPr>
          <a:lstStyle/>
          <a:p>
            <a:r>
              <a:rPr lang="en-US" altLang="ko-KR" sz="3200" b="1" dirty="0" smtClean="0"/>
              <a:t>Training of MLP : Error </a:t>
            </a:r>
            <a:r>
              <a:rPr lang="en-US" altLang="ko-KR" sz="3200" b="1" dirty="0"/>
              <a:t>B</a:t>
            </a:r>
            <a:r>
              <a:rPr lang="en-US" altLang="ko-KR" sz="3200" b="1" dirty="0" smtClean="0"/>
              <a:t>ack-Propagation Algorithm</a:t>
            </a:r>
            <a:endParaRPr lang="ko-KR" altLang="en-US" sz="3200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1" name="Object 12"/>
          <p:cNvGraphicFramePr>
            <a:graphicFrameLocks noGrp="1" noChangeAspect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686916783"/>
              </p:ext>
            </p:extLst>
          </p:nvPr>
        </p:nvGraphicFramePr>
        <p:xfrm>
          <a:off x="1068388" y="1108075"/>
          <a:ext cx="4589462" cy="5148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7" name="수식" r:id="rId3" imgW="2603160" imgH="2920680" progId="Equation.3">
                  <p:embed/>
                </p:oleObj>
              </mc:Choice>
              <mc:Fallback>
                <p:oleObj name="수식" r:id="rId3" imgW="2603160" imgH="2920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8388" y="1108075"/>
                        <a:ext cx="4589462" cy="5148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838200" y="4708246"/>
            <a:ext cx="16557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ko-KR" altLang="ko-KR"/>
          </a:p>
        </p:txBody>
      </p:sp>
      <p:pic>
        <p:nvPicPr>
          <p:cNvPr id="16" name="Picture 11" descr="ersig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8683" y="1762557"/>
            <a:ext cx="3913094" cy="3310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7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1454547"/>
              </p:ext>
            </p:extLst>
          </p:nvPr>
        </p:nvGraphicFramePr>
        <p:xfrm>
          <a:off x="7912099" y="5669665"/>
          <a:ext cx="2552700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8" name="Equation" r:id="rId6" imgW="1511280" imgH="215640" progId="Equation.3">
                  <p:embed/>
                </p:oleObj>
              </mc:Choice>
              <mc:Fallback>
                <p:oleObj name="Equation" r:id="rId6" imgW="15112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12099" y="5669665"/>
                        <a:ext cx="2552700" cy="365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80572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35828"/>
          </a:xfrm>
        </p:spPr>
        <p:txBody>
          <a:bodyPr>
            <a:normAutofit/>
          </a:bodyPr>
          <a:lstStyle/>
          <a:p>
            <a:r>
              <a:rPr lang="en-US" altLang="ko-KR" sz="3200" b="1" dirty="0" smtClean="0"/>
              <a:t>Training of MLP : Error </a:t>
            </a:r>
            <a:r>
              <a:rPr lang="en-US" altLang="ko-KR" sz="3200" b="1" dirty="0"/>
              <a:t>B</a:t>
            </a:r>
            <a:r>
              <a:rPr lang="en-US" altLang="ko-KR" sz="3200" b="1" dirty="0" smtClean="0"/>
              <a:t>ack-Propagation Algorithm</a:t>
            </a:r>
            <a:endParaRPr lang="ko-KR" altLang="en-US" sz="3200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0930" y="1338916"/>
            <a:ext cx="2945962" cy="3008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" name="Object 47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996827296"/>
              </p:ext>
            </p:extLst>
          </p:nvPr>
        </p:nvGraphicFramePr>
        <p:xfrm>
          <a:off x="838200" y="1338263"/>
          <a:ext cx="7620000" cy="5214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4" name="수식" r:id="rId4" imgW="4305240" imgH="2946240" progId="Equation.3">
                  <p:embed/>
                </p:oleObj>
              </mc:Choice>
              <mc:Fallback>
                <p:oleObj name="수식" r:id="rId4" imgW="4305240" imgH="2946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1338263"/>
                        <a:ext cx="7620000" cy="5214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23409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628</TotalTime>
  <Words>1021</Words>
  <Application>Microsoft Office PowerPoint</Application>
  <PresentationFormat>와이드스크린</PresentationFormat>
  <Paragraphs>146</Paragraphs>
  <Slides>24</Slides>
  <Notes>0</Notes>
  <HiddenSlides>0</HiddenSlides>
  <MMClips>0</MMClips>
  <ScaleCrop>false</ScaleCrop>
  <HeadingPairs>
    <vt:vector size="8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포함된 OLE 서버</vt:lpstr>
      </vt:variant>
      <vt:variant>
        <vt:i4>2</vt:i4>
      </vt:variant>
      <vt:variant>
        <vt:lpstr>슬라이드 제목</vt:lpstr>
      </vt:variant>
      <vt:variant>
        <vt:i4>24</vt:i4>
      </vt:variant>
    </vt:vector>
  </HeadingPairs>
  <TitlesOfParts>
    <vt:vector size="30" baseType="lpstr">
      <vt:lpstr>굴림</vt:lpstr>
      <vt:lpstr>맑은 고딕</vt:lpstr>
      <vt:lpstr>Arial</vt:lpstr>
      <vt:lpstr>Office 테마</vt:lpstr>
      <vt:lpstr>Equation</vt:lpstr>
      <vt:lpstr>수식</vt:lpstr>
      <vt:lpstr>Machine Learning</vt:lpstr>
      <vt:lpstr>Multi-Layer Perceptron (MLP)</vt:lpstr>
      <vt:lpstr>Architecture of MLP (N-H-M): Forward Propagation</vt:lpstr>
      <vt:lpstr>Expressiveness of MLPs : Representational Power</vt:lpstr>
      <vt:lpstr>MLP Learning</vt:lpstr>
      <vt:lpstr>Training of MLP : Error Back-Propagation Algorithm</vt:lpstr>
      <vt:lpstr>The Error Backpropagation Algorithm</vt:lpstr>
      <vt:lpstr>Training of MLP : Error Back-Propagation Algorithm</vt:lpstr>
      <vt:lpstr>Training of MLP : Error Back-Propagation Algorithm</vt:lpstr>
      <vt:lpstr>Error Backpropagation Training </vt:lpstr>
      <vt:lpstr>Remarks on Training</vt:lpstr>
      <vt:lpstr>Notes on Proper Initialization</vt:lpstr>
      <vt:lpstr>Batch, Online, and Online with Momentum</vt:lpstr>
      <vt:lpstr>Overtraining Prevention</vt:lpstr>
      <vt:lpstr>Over-fitting Prevention</vt:lpstr>
      <vt:lpstr>Example</vt:lpstr>
      <vt:lpstr>Example</vt:lpstr>
      <vt:lpstr>Learning Time Series Data</vt:lpstr>
      <vt:lpstr>Learning Time Series Data Recurrent neural networks  </vt:lpstr>
      <vt:lpstr>Deep Rectifier Networks </vt:lpstr>
      <vt:lpstr>Radial Basis Function Networks </vt:lpstr>
      <vt:lpstr>Local vs. Distributed Representation </vt:lpstr>
      <vt:lpstr>Training RBF Network</vt:lpstr>
      <vt:lpstr>RBF Network: Fully Supervised Method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Human Computer Interaction (인간 컴퓨터 상호작용)</dc:title>
  <dc:creator>shoh</dc:creator>
  <cp:lastModifiedBy>shoh</cp:lastModifiedBy>
  <cp:revision>88</cp:revision>
  <cp:lastPrinted>2016-07-21T06:01:07Z</cp:lastPrinted>
  <dcterms:created xsi:type="dcterms:W3CDTF">2015-08-10T05:26:43Z</dcterms:created>
  <dcterms:modified xsi:type="dcterms:W3CDTF">2016-07-21T06:10:24Z</dcterms:modified>
</cp:coreProperties>
</file>