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63" r:id="rId2"/>
    <p:sldId id="272" r:id="rId3"/>
    <p:sldId id="290" r:id="rId4"/>
    <p:sldId id="293" r:id="rId5"/>
    <p:sldId id="294" r:id="rId6"/>
    <p:sldId id="295" r:id="rId7"/>
    <p:sldId id="289" r:id="rId8"/>
    <p:sldId id="281" r:id="rId9"/>
    <p:sldId id="282" r:id="rId10"/>
    <p:sldId id="288" r:id="rId11"/>
    <p:sldId id="296" r:id="rId12"/>
    <p:sldId id="297" r:id="rId13"/>
    <p:sldId id="283" r:id="rId14"/>
    <p:sldId id="284" r:id="rId15"/>
    <p:sldId id="285" r:id="rId16"/>
    <p:sldId id="292" r:id="rId17"/>
    <p:sldId id="291" r:id="rId18"/>
    <p:sldId id="286" r:id="rId19"/>
    <p:sldId id="298" r:id="rId20"/>
  </p:sldIdLst>
  <p:sldSz cx="12192000" cy="6858000"/>
  <p:notesSz cx="6769100" cy="9906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862" cy="49713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33643" y="0"/>
            <a:ext cx="2933861" cy="49713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0275F742-FE1D-4D34-B620-6B26F0C16FB3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08868"/>
            <a:ext cx="2933862" cy="49713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33643" y="9408868"/>
            <a:ext cx="2933861" cy="49713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BDC769FF-933E-44AF-8CB8-5A7CE5FB37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2454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emf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Machine Learning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06364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Supervised Learning</a:t>
            </a:r>
          </a:p>
          <a:p>
            <a:pPr lvl="1"/>
            <a:r>
              <a:rPr lang="en-US" altLang="ko-KR" dirty="0"/>
              <a:t>Classification and Regression</a:t>
            </a:r>
          </a:p>
          <a:p>
            <a:pPr lvl="1"/>
            <a:r>
              <a:rPr lang="en-US" altLang="ko-KR" dirty="0"/>
              <a:t>K-Nearest Neighbor Classification</a:t>
            </a:r>
          </a:p>
          <a:p>
            <a:pPr lvl="1"/>
            <a:r>
              <a:rPr lang="en-US" altLang="ko-KR" dirty="0"/>
              <a:t>Fisher’s Criteria &amp; Linear Discriminant Analysis</a:t>
            </a:r>
          </a:p>
          <a:p>
            <a:pPr lvl="1"/>
            <a:r>
              <a:rPr lang="en-US" altLang="ko-KR" sz="3000" b="1" dirty="0"/>
              <a:t>Perceptron: Linearly Separable</a:t>
            </a:r>
          </a:p>
          <a:p>
            <a:pPr lvl="1"/>
            <a:r>
              <a:rPr lang="en-US" altLang="ko-KR" dirty="0"/>
              <a:t>Multilayer Perceptron &amp; EBP &amp; Deep Learning, RBF Network</a:t>
            </a:r>
          </a:p>
          <a:p>
            <a:pPr lvl="1"/>
            <a:r>
              <a:rPr lang="en-US" altLang="ko-KR" dirty="0"/>
              <a:t>Support Vector Machine</a:t>
            </a:r>
          </a:p>
          <a:p>
            <a:pPr lvl="1"/>
            <a:r>
              <a:rPr lang="en-US" altLang="ko-KR" dirty="0"/>
              <a:t>Ensemble </a:t>
            </a:r>
            <a:r>
              <a:rPr lang="en-US" altLang="ko-KR" dirty="0" smtClean="0"/>
              <a:t>Learning: </a:t>
            </a:r>
            <a:r>
              <a:rPr lang="en-US" altLang="ko-KR" dirty="0"/>
              <a:t>Voting, Boosting(</a:t>
            </a:r>
            <a:r>
              <a:rPr lang="en-US" altLang="ko-KR" dirty="0" err="1"/>
              <a:t>Adaboost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Unsupervised Learning</a:t>
            </a:r>
          </a:p>
          <a:p>
            <a:pPr lvl="1"/>
            <a:r>
              <a:rPr lang="en-US" altLang="ko-KR" dirty="0"/>
              <a:t>Principle Component Analysis</a:t>
            </a:r>
          </a:p>
          <a:p>
            <a:pPr lvl="1"/>
            <a:r>
              <a:rPr lang="en-US" altLang="ko-KR" dirty="0"/>
              <a:t>Independent Component Analysis</a:t>
            </a:r>
          </a:p>
          <a:p>
            <a:pPr lvl="1"/>
            <a:r>
              <a:rPr lang="en-US" altLang="ko-KR" dirty="0" smtClean="0"/>
              <a:t>Clustering</a:t>
            </a:r>
            <a:r>
              <a:rPr lang="en-US" altLang="ko-KR" dirty="0"/>
              <a:t>: </a:t>
            </a:r>
            <a:r>
              <a:rPr lang="en-US" altLang="ko-KR" dirty="0" smtClean="0"/>
              <a:t>K-means</a:t>
            </a:r>
            <a:endParaRPr lang="en-US" altLang="ko-KR" dirty="0"/>
          </a:p>
          <a:p>
            <a:r>
              <a:rPr lang="en-US" altLang="ko-KR" dirty="0"/>
              <a:t>Semi-supervised </a:t>
            </a:r>
            <a:r>
              <a:rPr lang="en-US" altLang="ko-KR" dirty="0" smtClean="0"/>
              <a:t>Learning &amp; Reinforcement </a:t>
            </a:r>
            <a:r>
              <a:rPr lang="en-US" altLang="ko-KR" dirty="0"/>
              <a:t>Learning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5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Geometric View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8359"/>
            <a:ext cx="5924550" cy="490537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1336" y="152400"/>
            <a:ext cx="4343400" cy="27051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1336" y="3009899"/>
            <a:ext cx="40862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Multiple Classes (One-vs-All)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032410"/>
            <a:ext cx="6898329" cy="582559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541" y="1638890"/>
            <a:ext cx="3899577" cy="40367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9804" y="2531740"/>
            <a:ext cx="4591050" cy="49752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3129" y="3382955"/>
            <a:ext cx="4355089" cy="27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9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Pairwise Separation (One-vs-One)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25388"/>
            <a:ext cx="6338643" cy="494054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894" y="1567656"/>
            <a:ext cx="4468906" cy="45388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4894" y="2389361"/>
            <a:ext cx="4397119" cy="119807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4894" y="3955257"/>
            <a:ext cx="4718797" cy="36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Single-Layer Perceptron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4283074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>Classification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139" y="3813224"/>
            <a:ext cx="5429250" cy="28289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74" y="1419411"/>
            <a:ext cx="4727066" cy="1178493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073" y="2596687"/>
            <a:ext cx="3120276" cy="100787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4850" y="445718"/>
            <a:ext cx="5886450" cy="322897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8115" y="3813224"/>
            <a:ext cx="3720824" cy="244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6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Single-Layer Perceptron with K Outputs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472" y="4663320"/>
            <a:ext cx="5299402" cy="150197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048" y="1080245"/>
            <a:ext cx="4869516" cy="340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3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Gradient Descent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469" y="1191454"/>
            <a:ext cx="7738651" cy="5047981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836" y="2233500"/>
            <a:ext cx="4447971" cy="303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5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Training Perceptron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34510"/>
            <a:ext cx="8610362" cy="527165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91454"/>
            <a:ext cx="10515600" cy="4351338"/>
          </a:xfrm>
        </p:spPr>
        <p:txBody>
          <a:bodyPr/>
          <a:lstStyle/>
          <a:p>
            <a:r>
              <a:rPr lang="en-US" altLang="ko-KR" dirty="0" smtClean="0"/>
              <a:t>Regression </a:t>
            </a:r>
            <a:r>
              <a:rPr lang="en-US" altLang="ko-KR" dirty="0"/>
              <a:t>(Linear output) 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smtClean="0"/>
              <a:t>Classification </a:t>
            </a:r>
            <a:endParaRPr lang="en-US" altLang="ko-KR" dirty="0"/>
          </a:p>
          <a:p>
            <a:pPr lvl="1"/>
            <a:r>
              <a:rPr lang="en-US" altLang="ko-KR" dirty="0" smtClean="0"/>
              <a:t>Single </a:t>
            </a:r>
            <a:r>
              <a:rPr lang="en-US" altLang="ko-KR" dirty="0"/>
              <a:t>sigmoid output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K&gt;2 </a:t>
            </a:r>
            <a:r>
              <a:rPr lang="en-US" altLang="ko-KR" dirty="0" err="1"/>
              <a:t>softmax</a:t>
            </a:r>
            <a:r>
              <a:rPr lang="en-US" altLang="ko-KR" dirty="0"/>
              <a:t> outputs </a:t>
            </a:r>
          </a:p>
          <a:p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1623990"/>
            <a:ext cx="6115050" cy="1152525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5959" y="3190485"/>
            <a:ext cx="6124575" cy="136207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959" y="4766263"/>
            <a:ext cx="435292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6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Training Perceptron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091990"/>
            <a:ext cx="10515600" cy="4351338"/>
          </a:xfrm>
        </p:spPr>
        <p:txBody>
          <a:bodyPr/>
          <a:lstStyle/>
          <a:p>
            <a:r>
              <a:rPr lang="en-US" altLang="ko-KR" dirty="0" smtClean="0"/>
              <a:t>Online </a:t>
            </a:r>
            <a:r>
              <a:rPr lang="en-US" altLang="ko-KR" dirty="0"/>
              <a:t>learning (instances seen one by one) vs. batch learning (whole sample) </a:t>
            </a:r>
          </a:p>
          <a:p>
            <a:pPr lvl="1"/>
            <a:r>
              <a:rPr lang="en-US" altLang="ko-KR" dirty="0" smtClean="0"/>
              <a:t>No </a:t>
            </a:r>
            <a:r>
              <a:rPr lang="en-US" altLang="ko-KR" dirty="0"/>
              <a:t>need to store the whole sample </a:t>
            </a:r>
          </a:p>
          <a:p>
            <a:pPr lvl="1"/>
            <a:r>
              <a:rPr lang="en-US" altLang="ko-KR" dirty="0" smtClean="0"/>
              <a:t>Problem </a:t>
            </a:r>
            <a:r>
              <a:rPr lang="en-US" altLang="ko-KR" dirty="0"/>
              <a:t>may change in time </a:t>
            </a:r>
          </a:p>
          <a:p>
            <a:pPr lvl="1"/>
            <a:r>
              <a:rPr lang="en-US" altLang="ko-KR" dirty="0" smtClean="0"/>
              <a:t>Wear </a:t>
            </a:r>
            <a:r>
              <a:rPr lang="en-US" altLang="ko-KR" dirty="0"/>
              <a:t>and degradation in system components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Stochastic </a:t>
            </a:r>
            <a:r>
              <a:rPr lang="en-US" altLang="ko-KR" dirty="0"/>
              <a:t>gradient descent </a:t>
            </a:r>
          </a:p>
          <a:p>
            <a:pPr lvl="1"/>
            <a:r>
              <a:rPr lang="en-US" altLang="ko-KR" dirty="0" smtClean="0"/>
              <a:t>Update </a:t>
            </a:r>
            <a:r>
              <a:rPr lang="en-US" altLang="ko-KR" dirty="0"/>
              <a:t>after a single pattern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86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Expressiveness of </a:t>
            </a:r>
            <a:r>
              <a:rPr lang="en-US" altLang="ko-KR" sz="3200" b="1" dirty="0" err="1"/>
              <a:t>Perceptrons</a:t>
            </a:r>
            <a:r>
              <a:rPr lang="en-US" altLang="ko-KR" sz="3200" b="1" dirty="0"/>
              <a:t>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0938"/>
            <a:ext cx="10515600" cy="5305050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Consider </a:t>
            </a:r>
            <a:r>
              <a:rPr lang="en-US" altLang="ko-KR" sz="2400" dirty="0"/>
              <a:t>perceptron with a = step function </a:t>
            </a:r>
            <a:endParaRPr lang="en-US" altLang="ko-KR" sz="2400" dirty="0" smtClean="0"/>
          </a:p>
          <a:p>
            <a:endParaRPr lang="en-US" altLang="ko-KR" sz="2400" dirty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/>
          </a:p>
          <a:p>
            <a:pPr lvl="1"/>
            <a:r>
              <a:rPr lang="en-US" altLang="ko-KR" dirty="0" smtClean="0"/>
              <a:t>Can </a:t>
            </a:r>
            <a:r>
              <a:rPr lang="en-US" altLang="ko-KR" dirty="0"/>
              <a:t>represent AND, OR, NOT, majority, etc., but not XOR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Represents </a:t>
            </a:r>
            <a:r>
              <a:rPr lang="en-US" altLang="ko-KR" dirty="0"/>
              <a:t>a linear separator in input space: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654" y="1453404"/>
            <a:ext cx="7143750" cy="16383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653" y="3624170"/>
            <a:ext cx="5907181" cy="208015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9866" y="5808382"/>
            <a:ext cx="32670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09630"/>
            <a:ext cx="10515600" cy="468593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Homework: Perceptron Learning for OR Problem-</a:t>
            </a:r>
            <a:r>
              <a:rPr lang="en-US" altLang="ko-KR" sz="1800" dirty="0" smtClean="0">
                <a:sym typeface="Wingdings" panose="05000000000000000000" pitchFamily="2" charset="2"/>
              </a:rPr>
              <a:t> Sigmoid Output</a:t>
            </a:r>
            <a:r>
              <a:rPr lang="en-US" altLang="ko-KR" sz="1800" dirty="0" smtClean="0"/>
              <a:t> </a:t>
            </a:r>
            <a:endParaRPr lang="ko-KR" altLang="en-US" sz="1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6188" y="793375"/>
            <a:ext cx="5764306" cy="57015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1400" dirty="0" smtClean="0"/>
              <a:t>/* Perceptron Learning for OR problem with Linear Output*/</a:t>
            </a:r>
          </a:p>
          <a:p>
            <a:pPr marL="0" indent="0">
              <a:buNone/>
            </a:pPr>
            <a:r>
              <a:rPr lang="en-US" altLang="ko-KR" sz="1400" dirty="0" smtClean="0"/>
              <a:t>#include &lt;</a:t>
            </a:r>
            <a:r>
              <a:rPr lang="en-US" altLang="ko-KR" sz="1400" dirty="0" err="1" smtClean="0"/>
              <a:t>stdio.h</a:t>
            </a:r>
            <a:r>
              <a:rPr lang="en-US" altLang="ko-KR" sz="1400" dirty="0" smtClean="0"/>
              <a:t>&gt;</a:t>
            </a:r>
          </a:p>
          <a:p>
            <a:pPr marL="0" indent="0">
              <a:buNone/>
            </a:pPr>
            <a:r>
              <a:rPr lang="en-US" altLang="ko-KR" sz="1400" dirty="0" smtClean="0"/>
              <a:t>#include &lt;</a:t>
            </a:r>
            <a:r>
              <a:rPr lang="en-US" altLang="ko-KR" sz="1400" dirty="0" err="1" smtClean="0"/>
              <a:t>stdlib.h</a:t>
            </a:r>
            <a:r>
              <a:rPr lang="en-US" altLang="ko-KR" sz="1400" dirty="0" smtClean="0"/>
              <a:t>&gt;</a:t>
            </a:r>
          </a:p>
          <a:p>
            <a:pPr marL="0" indent="0">
              <a:buNone/>
            </a:pPr>
            <a:r>
              <a:rPr lang="en-US" altLang="ko-KR" sz="1400" dirty="0" smtClean="0"/>
              <a:t>#include &lt;</a:t>
            </a:r>
            <a:r>
              <a:rPr lang="en-US" altLang="ko-KR" sz="1400" dirty="0" err="1" smtClean="0"/>
              <a:t>string.h</a:t>
            </a:r>
            <a:r>
              <a:rPr lang="en-US" altLang="ko-KR" sz="1400" dirty="0" smtClean="0"/>
              <a:t>&gt;</a:t>
            </a:r>
          </a:p>
          <a:p>
            <a:pPr marL="0" indent="0">
              <a:buNone/>
            </a:pPr>
            <a:r>
              <a:rPr lang="en-US" altLang="ko-KR" sz="1400" dirty="0" smtClean="0"/>
              <a:t>#include &lt;</a:t>
            </a:r>
            <a:r>
              <a:rPr lang="en-US" altLang="ko-KR" sz="1400" dirty="0" err="1" smtClean="0"/>
              <a:t>math.h</a:t>
            </a:r>
            <a:r>
              <a:rPr lang="en-US" altLang="ko-KR" sz="1400" dirty="0" smtClean="0"/>
              <a:t>&gt;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r>
              <a:rPr lang="en-US" altLang="ko-KR" sz="1400" dirty="0" smtClean="0"/>
              <a:t>/*parameters*/</a:t>
            </a:r>
          </a:p>
          <a:p>
            <a:pPr marL="0" indent="0">
              <a:buNone/>
            </a:pPr>
            <a:r>
              <a:rPr lang="en-US" altLang="ko-KR" sz="1400" dirty="0" smtClean="0"/>
              <a:t>#define NUMEPOCH 100 // training epoch</a:t>
            </a:r>
          </a:p>
          <a:p>
            <a:pPr marL="0" indent="0">
              <a:buNone/>
            </a:pPr>
            <a:r>
              <a:rPr lang="en-US" altLang="ko-KR" sz="1400" dirty="0" smtClean="0"/>
              <a:t>#define NUMIN 2 // input</a:t>
            </a:r>
          </a:p>
          <a:p>
            <a:pPr marL="0" indent="0">
              <a:buNone/>
            </a:pPr>
            <a:r>
              <a:rPr lang="en-US" altLang="ko-KR" sz="1400" dirty="0" smtClean="0"/>
              <a:t>#define NUMP 4 // no. training sample</a:t>
            </a:r>
          </a:p>
          <a:p>
            <a:pPr marL="0" indent="0">
              <a:buNone/>
            </a:pPr>
            <a:r>
              <a:rPr lang="en-US" altLang="ko-KR" sz="1400" dirty="0" smtClean="0"/>
              <a:t>#define RWMAX 0.1 // max of weights</a:t>
            </a:r>
          </a:p>
          <a:p>
            <a:pPr marL="0" indent="0">
              <a:buNone/>
            </a:pPr>
            <a:r>
              <a:rPr lang="en-US" altLang="ko-KR" sz="1400" dirty="0" smtClean="0"/>
              <a:t>#define </a:t>
            </a:r>
            <a:r>
              <a:rPr lang="en-US" altLang="ko-KR" sz="1400" dirty="0" err="1" smtClean="0"/>
              <a:t>wseed</a:t>
            </a:r>
            <a:r>
              <a:rPr lang="en-US" altLang="ko-KR" sz="1400" dirty="0" smtClean="0"/>
              <a:t> 100 // weight seed</a:t>
            </a:r>
          </a:p>
          <a:p>
            <a:pPr marL="0" indent="0">
              <a:buNone/>
            </a:pPr>
            <a:r>
              <a:rPr lang="en-US" altLang="ko-KR" sz="1400" dirty="0" smtClean="0"/>
              <a:t>#define eta 0.1 //learning rate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double </a:t>
            </a:r>
            <a:r>
              <a:rPr lang="en-US" altLang="ko-KR" sz="1400" dirty="0" err="1" smtClean="0"/>
              <a:t>rw</a:t>
            </a:r>
            <a:r>
              <a:rPr lang="en-US" altLang="ko-KR" sz="1400" dirty="0" smtClean="0"/>
              <a:t>[NUMIN+1];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main(</a:t>
            </a:r>
            <a:r>
              <a:rPr lang="en-US" altLang="ko-KR" sz="1400" dirty="0" err="1" smtClean="0"/>
              <a:t>argc,argv</a:t>
            </a:r>
            <a:r>
              <a:rPr lang="en-US" altLang="ko-KR" sz="1400" dirty="0" smtClean="0"/>
              <a:t>)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argc</a:t>
            </a:r>
            <a:r>
              <a:rPr lang="en-US" altLang="ko-KR" sz="1400" dirty="0" smtClean="0"/>
              <a:t>;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char *</a:t>
            </a:r>
            <a:r>
              <a:rPr lang="en-US" altLang="ko-KR" sz="1400" dirty="0" err="1" smtClean="0"/>
              <a:t>argv</a:t>
            </a:r>
            <a:r>
              <a:rPr lang="en-US" altLang="ko-KR" sz="1400" dirty="0" smtClean="0"/>
              <a:t>[];</a:t>
            </a:r>
          </a:p>
          <a:p>
            <a:pPr marL="0" indent="0">
              <a:buNone/>
            </a:pPr>
            <a:r>
              <a:rPr lang="en-US" altLang="ko-KR" sz="1400" dirty="0" smtClean="0"/>
              <a:t>{</a:t>
            </a:r>
          </a:p>
          <a:p>
            <a:pPr marL="0" indent="0">
              <a:buNone/>
            </a:pPr>
            <a:r>
              <a:rPr lang="en-US" altLang="ko-KR" sz="1400" dirty="0" smtClean="0"/>
              <a:t> FILE *</a:t>
            </a:r>
            <a:r>
              <a:rPr lang="en-US" altLang="ko-KR" sz="1400" dirty="0" err="1" smtClean="0"/>
              <a:t>fp</a:t>
            </a:r>
            <a:r>
              <a:rPr lang="en-US" altLang="ko-KR" sz="1400" dirty="0" smtClean="0"/>
              <a:t>;</a:t>
            </a:r>
          </a:p>
          <a:p>
            <a:pPr marL="0" indent="0">
              <a:buNone/>
            </a:pPr>
            <a:r>
              <a:rPr lang="en-US" altLang="ko-KR" sz="1400" dirty="0" smtClean="0"/>
              <a:t> double x[NUMP][NUMIN+1], y[NUMP], </a:t>
            </a:r>
            <a:r>
              <a:rPr lang="en-US" altLang="ko-KR" sz="1400" dirty="0" err="1" smtClean="0"/>
              <a:t>ys</a:t>
            </a:r>
            <a:r>
              <a:rPr lang="en-US" altLang="ko-KR" sz="1400" dirty="0" smtClean="0"/>
              <a:t>[NUMP], t{NUMP], </a:t>
            </a:r>
            <a:r>
              <a:rPr lang="en-US" altLang="ko-KR" sz="1400" dirty="0" err="1" smtClean="0"/>
              <a:t>mse</a:t>
            </a:r>
            <a:r>
              <a:rPr lang="en-US" altLang="ko-KR" sz="1400" dirty="0" smtClean="0"/>
              <a:t>;</a:t>
            </a:r>
          </a:p>
          <a:p>
            <a:pPr marL="0" indent="0"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, j, k, p, epoch;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6096000" y="1008528"/>
            <a:ext cx="5764306" cy="570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x[0][0]=0.; …..x[0][2]=1.;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 t[0]=0.; …….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srand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wseed</a:t>
            </a:r>
            <a:r>
              <a:rPr lang="en-US" altLang="ko-KR" sz="1400" dirty="0" smtClean="0"/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 for (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=0; 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&lt;MUNIN+1; 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                  </a:t>
            </a:r>
            <a:r>
              <a:rPr lang="en-US" altLang="ko-KR" sz="1400" dirty="0" err="1" smtClean="0"/>
              <a:t>rw</a:t>
            </a:r>
            <a:r>
              <a:rPr lang="en-US" altLang="ko-KR" sz="1400" dirty="0" smtClean="0"/>
              <a:t>[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]=RWMAX*((double)rand()*2/RAND_MAX-1.);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// 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egin Training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 for (epoch=0; epoch&lt;NUMEPOCH; epoch++){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</a:t>
            </a:r>
            <a:r>
              <a:rPr lang="en-US" altLang="ko-KR" sz="1400" dirty="0" err="1" smtClean="0"/>
              <a:t>mse</a:t>
            </a:r>
            <a:r>
              <a:rPr lang="en-US" altLang="ko-KR" sz="1400" dirty="0" smtClean="0"/>
              <a:t>=0.;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for (p=0</a:t>
            </a:r>
            <a:r>
              <a:rPr lang="en-US" altLang="ko-KR" sz="1400" dirty="0"/>
              <a:t>; </a:t>
            </a:r>
            <a:r>
              <a:rPr lang="en-US" altLang="ko-KR" sz="1400" dirty="0" smtClean="0"/>
              <a:t>p&lt;NUMP; p++) {</a:t>
            </a:r>
            <a:endParaRPr lang="en-US" altLang="ko-KR" sz="1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 smtClean="0"/>
              <a:t>       for (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=0; 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&lt;NUMIN+1; 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++) y[p]=</a:t>
            </a:r>
            <a:r>
              <a:rPr lang="en-US" altLang="ko-KR" sz="1400" dirty="0" err="1" smtClean="0"/>
              <a:t>rw</a:t>
            </a:r>
            <a:r>
              <a:rPr lang="en-US" altLang="ko-KR" sz="1400" dirty="0" smtClean="0"/>
              <a:t>[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]*x[p][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</a:t>
            </a:r>
            <a:r>
              <a:rPr lang="en-US" altLang="ko-KR" sz="1400" dirty="0" err="1" smtClean="0"/>
              <a:t>mse</a:t>
            </a:r>
            <a:r>
              <a:rPr lang="en-US" altLang="ko-KR" sz="1400" dirty="0" smtClean="0"/>
              <a:t>+=pow((t[p]-y[p]),2.0)/NUMP;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</a:t>
            </a:r>
            <a:r>
              <a:rPr lang="en-US" altLang="ko-KR" sz="1400" dirty="0"/>
              <a:t>for (</a:t>
            </a:r>
            <a:r>
              <a:rPr lang="en-US" altLang="ko-KR" sz="1400" dirty="0" err="1"/>
              <a:t>i</a:t>
            </a:r>
            <a:r>
              <a:rPr lang="en-US" altLang="ko-KR" sz="1400" dirty="0"/>
              <a:t>=0; 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&lt;NUMIN+1; </a:t>
            </a:r>
            <a:r>
              <a:rPr lang="en-US" altLang="ko-KR" sz="1400" dirty="0" err="1" smtClean="0"/>
              <a:t>i</a:t>
            </a:r>
            <a:r>
              <a:rPr lang="en-US" altLang="ko-KR" sz="1400" dirty="0"/>
              <a:t>++) </a:t>
            </a:r>
            <a:r>
              <a:rPr lang="en-US" altLang="ko-KR" sz="1400" dirty="0" err="1" smtClean="0"/>
              <a:t>rw</a:t>
            </a:r>
            <a:r>
              <a:rPr lang="en-US" altLang="ko-KR" sz="1400" dirty="0" smtClean="0"/>
              <a:t>[</a:t>
            </a:r>
            <a:r>
              <a:rPr lang="en-US" altLang="ko-KR" sz="1400" dirty="0" err="1" smtClean="0"/>
              <a:t>i</a:t>
            </a:r>
            <a:r>
              <a:rPr lang="en-US" altLang="ko-KR" sz="1400" dirty="0" smtClean="0"/>
              <a:t>]+=eta*(t[p]-y[p])*</a:t>
            </a:r>
            <a:r>
              <a:rPr lang="en-US" altLang="ko-KR" sz="1400" dirty="0"/>
              <a:t>x[p][</a:t>
            </a:r>
            <a:r>
              <a:rPr lang="en-US" altLang="ko-KR" sz="1400" dirty="0" err="1"/>
              <a:t>i</a:t>
            </a:r>
            <a:r>
              <a:rPr lang="en-US" altLang="ko-KR" sz="1400" dirty="0" smtClean="0"/>
              <a:t>];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} // end of p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</a:t>
            </a:r>
            <a:r>
              <a:rPr lang="en-US" altLang="ko-KR" sz="1400" dirty="0" err="1" smtClean="0"/>
              <a:t>printf</a:t>
            </a:r>
            <a:r>
              <a:rPr lang="en-US" altLang="ko-KR" sz="1400" dirty="0" smtClean="0"/>
              <a:t>(“%d %e\n”, epoch, </a:t>
            </a:r>
            <a:r>
              <a:rPr lang="en-US" altLang="ko-KR" sz="1400" dirty="0" err="1" smtClean="0"/>
              <a:t>mse</a:t>
            </a:r>
            <a:r>
              <a:rPr lang="en-US" altLang="ko-KR" sz="1400" dirty="0" smtClean="0"/>
              <a:t>);</a:t>
            </a:r>
          </a:p>
          <a:p>
            <a:pPr marL="0" indent="0">
              <a:buNone/>
            </a:pPr>
            <a:r>
              <a:rPr lang="en-US" altLang="ko-KR" sz="1400" dirty="0" smtClean="0"/>
              <a:t>} // end of epoch</a:t>
            </a:r>
          </a:p>
          <a:p>
            <a:pPr marL="0" indent="0">
              <a:buNone/>
            </a:pPr>
            <a:r>
              <a:rPr lang="en-US" altLang="ko-KR" sz="1400" dirty="0" smtClean="0"/>
              <a:t>} // end of main</a:t>
            </a:r>
            <a:endParaRPr lang="en-US" altLang="ko-KR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</a:t>
            </a:r>
            <a:endParaRPr lang="en-US" altLang="ko-KR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400" dirty="0" smtClean="0"/>
          </a:p>
        </p:txBody>
      </p:sp>
    </p:spTree>
    <p:extLst>
      <p:ext uri="{BB962C8B-B14F-4D97-AF65-F5344CB8AC3E}">
        <p14:creationId xmlns:p14="http://schemas.microsoft.com/office/powerpoint/2010/main" val="260145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Classification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21686"/>
            <a:ext cx="10515600" cy="3489326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Credit </a:t>
            </a:r>
            <a:r>
              <a:rPr lang="en-US" altLang="ko-KR" sz="2400" dirty="0"/>
              <a:t>scoring example: </a:t>
            </a:r>
          </a:p>
          <a:p>
            <a:pPr lvl="1"/>
            <a:r>
              <a:rPr lang="en-US" altLang="ko-KR" sz="2000" dirty="0" smtClean="0"/>
              <a:t>Inputs </a:t>
            </a:r>
            <a:r>
              <a:rPr lang="en-US" altLang="ko-KR" sz="2000" dirty="0"/>
              <a:t>are income and savings</a:t>
            </a:r>
          </a:p>
          <a:p>
            <a:pPr lvl="1"/>
            <a:r>
              <a:rPr lang="en-US" altLang="ko-KR" sz="2000" dirty="0" smtClean="0"/>
              <a:t>Output </a:t>
            </a:r>
            <a:r>
              <a:rPr lang="en-US" altLang="ko-KR" sz="2000" dirty="0"/>
              <a:t>is low-risk vs. high-risk</a:t>
            </a:r>
          </a:p>
          <a:p>
            <a:r>
              <a:rPr lang="en-US" altLang="ko-KR" sz="2400" dirty="0" smtClean="0"/>
              <a:t>Formally </a:t>
            </a:r>
            <a:r>
              <a:rPr lang="en-US" altLang="ko-KR" sz="2400" dirty="0"/>
              <a:t>speaking</a:t>
            </a:r>
          </a:p>
          <a:p>
            <a:endParaRPr lang="en-US" altLang="ko-KR" sz="2400" dirty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Decision </a:t>
            </a:r>
            <a:r>
              <a:rPr lang="en-US" altLang="ko-KR" sz="2400" dirty="0"/>
              <a:t>rule: if we know </a:t>
            </a:r>
          </a:p>
          <a:p>
            <a:endParaRPr lang="ko-KR" altLang="en-US" sz="2400" dirty="0"/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751" y="2530008"/>
            <a:ext cx="2486025" cy="6953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454772"/>
            <a:ext cx="1524000" cy="37147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390" y="3944750"/>
            <a:ext cx="6153150" cy="273367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0" y="719418"/>
            <a:ext cx="4370294" cy="418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Bayes’ Rule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69895"/>
            <a:ext cx="10515600" cy="3489326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Bayes rule </a:t>
            </a:r>
            <a:r>
              <a:rPr lang="en-US" altLang="ko-KR" sz="2400" dirty="0"/>
              <a:t>for one concept</a:t>
            </a:r>
          </a:p>
          <a:p>
            <a:endParaRPr lang="en-US" altLang="ko-KR" sz="2400" dirty="0" smtClean="0"/>
          </a:p>
          <a:p>
            <a:endParaRPr lang="en-US" altLang="ko-KR" sz="2400" dirty="0"/>
          </a:p>
          <a:p>
            <a:endParaRPr lang="ko-KR" altLang="en-US" sz="2400" dirty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Bayes rule </a:t>
            </a:r>
            <a:r>
              <a:rPr lang="en-US" altLang="ko-KR" sz="2400" dirty="0"/>
              <a:t>for K &gt; 1 </a:t>
            </a:r>
            <a:r>
              <a:rPr lang="en-US" altLang="ko-KR" sz="2400" dirty="0" smtClean="0"/>
              <a:t>concepts</a:t>
            </a:r>
          </a:p>
          <a:p>
            <a:endParaRPr lang="en-US" altLang="ko-KR" sz="2400" dirty="0"/>
          </a:p>
          <a:p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r>
              <a:rPr lang="en-US" altLang="ko-KR" sz="2400" dirty="0" smtClean="0"/>
              <a:t>Decision </a:t>
            </a:r>
            <a:r>
              <a:rPr lang="en-US" altLang="ko-KR" sz="2400" dirty="0"/>
              <a:t>rule using </a:t>
            </a:r>
            <a:r>
              <a:rPr lang="en-US" altLang="ko-KR" sz="2400" dirty="0" smtClean="0"/>
              <a:t>Bayes rule </a:t>
            </a:r>
            <a:r>
              <a:rPr lang="en-US" altLang="ko-KR" sz="2400" dirty="0"/>
              <a:t>(</a:t>
            </a:r>
            <a:r>
              <a:rPr lang="en-US" altLang="ko-KR" sz="2400" b="1" dirty="0" smtClean="0"/>
              <a:t>Bayes optimal </a:t>
            </a:r>
            <a:r>
              <a:rPr lang="en-US" altLang="ko-KR" sz="2400" b="1" dirty="0"/>
              <a:t>classifier</a:t>
            </a:r>
            <a:r>
              <a:rPr lang="en-US" altLang="ko-KR" sz="2400" dirty="0"/>
              <a:t>):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820" y="1169895"/>
            <a:ext cx="4829175" cy="177165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1820" y="3347012"/>
            <a:ext cx="3829050" cy="15811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334" y="5934075"/>
            <a:ext cx="3811583" cy="60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Losses and Risks</a:t>
            </a:r>
            <a:endParaRPr lang="ko-KR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69895"/>
                <a:ext cx="10515600" cy="3489326"/>
              </a:xfrm>
            </p:spPr>
            <p:txBody>
              <a:bodyPr>
                <a:noAutofit/>
              </a:bodyPr>
              <a:lstStyle/>
              <a:p>
                <a:r>
                  <a:rPr lang="en-US" altLang="ko-KR" sz="2400" dirty="0"/>
                  <a:t>Back to credit scoring example</a:t>
                </a:r>
              </a:p>
              <a:p>
                <a:pPr lvl="1"/>
                <a:r>
                  <a:rPr lang="en-US" altLang="ko-KR" sz="2000" dirty="0" smtClean="0"/>
                  <a:t>Accepted </a:t>
                </a:r>
                <a:r>
                  <a:rPr lang="en-US" altLang="ko-KR" sz="2000" dirty="0"/>
                  <a:t>low-risk applicant </a:t>
                </a:r>
                <a:r>
                  <a:rPr lang="en-US" altLang="ko-KR" sz="2000" b="1" dirty="0"/>
                  <a:t>increases profit</a:t>
                </a:r>
                <a:r>
                  <a:rPr lang="en-US" altLang="ko-KR" sz="2000" dirty="0"/>
                  <a:t>, Rejected high-risk applicant </a:t>
                </a:r>
                <a:r>
                  <a:rPr lang="en-US" altLang="ko-KR" sz="2000" b="1" dirty="0"/>
                  <a:t>decreases loss</a:t>
                </a:r>
                <a:endParaRPr lang="en-US" altLang="ko-KR" sz="2000" dirty="0"/>
              </a:p>
              <a:p>
                <a:pPr lvl="1"/>
                <a:r>
                  <a:rPr lang="en-US" altLang="ko-KR" sz="2000" dirty="0" smtClean="0"/>
                  <a:t>In </a:t>
                </a:r>
                <a:r>
                  <a:rPr lang="en-US" altLang="ko-KR" sz="2000" dirty="0"/>
                  <a:t>general, loss by accepted high-risk applicant </a:t>
                </a:r>
                <a14:m>
                  <m:oMath xmlns:m="http://schemas.openxmlformats.org/officeDocument/2006/math">
                    <m:r>
                      <a:rPr lang="en-US" altLang="ko-K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ko-KR" sz="2000" dirty="0" smtClean="0"/>
                  <a:t> potential </a:t>
                </a:r>
                <a:r>
                  <a:rPr lang="en-US" altLang="ko-KR" sz="2000" dirty="0"/>
                  <a:t>gain by rejected low-risk applicant</a:t>
                </a:r>
              </a:p>
              <a:p>
                <a:pPr lvl="1"/>
                <a:r>
                  <a:rPr lang="en-US" altLang="ko-KR" sz="2000" b="1" dirty="0" smtClean="0"/>
                  <a:t>Errors </a:t>
                </a:r>
                <a:r>
                  <a:rPr lang="en-US" altLang="ko-KR" sz="2000" b="1" dirty="0"/>
                  <a:t>are not symmetric!</a:t>
                </a:r>
                <a:endParaRPr lang="en-US" altLang="ko-KR" sz="2000" dirty="0"/>
              </a:p>
              <a:p>
                <a:r>
                  <a:rPr lang="en-US" altLang="ko-KR" sz="2400" dirty="0" smtClean="0"/>
                  <a:t>Define</a:t>
                </a:r>
                <a:endParaRPr lang="en-US" altLang="ko-KR" sz="2400" dirty="0"/>
              </a:p>
              <a:p>
                <a:endParaRPr lang="en-US" altLang="ko-KR" sz="2400" dirty="0" smtClean="0"/>
              </a:p>
              <a:p>
                <a:endParaRPr lang="en-US" altLang="ko-KR" sz="2400" dirty="0"/>
              </a:p>
              <a:p>
                <a:r>
                  <a:rPr lang="en-US" altLang="ko-KR" sz="2400" dirty="0" smtClean="0"/>
                  <a:t>Expected </a:t>
                </a:r>
                <a:r>
                  <a:rPr lang="en-US" altLang="ko-KR" sz="2400" dirty="0"/>
                  <a:t>risk:</a:t>
                </a:r>
              </a:p>
              <a:p>
                <a:endParaRPr lang="en-US" altLang="ko-KR" sz="2400" dirty="0" smtClean="0"/>
              </a:p>
              <a:p>
                <a:r>
                  <a:rPr lang="en-US" altLang="ko-KR" sz="2400" dirty="0" smtClean="0"/>
                  <a:t>Decision </a:t>
                </a:r>
                <a:r>
                  <a:rPr lang="en-US" altLang="ko-KR" sz="2400" dirty="0"/>
                  <a:t>rule (minimum risk classifier):</a:t>
                </a:r>
              </a:p>
              <a:p>
                <a:pPr marL="0" indent="0">
                  <a:buNone/>
                </a:pPr>
                <a:endParaRPr lang="en-US" altLang="ko-KR" sz="2400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69895"/>
                <a:ext cx="10515600" cy="3489326"/>
              </a:xfrm>
              <a:blipFill rotWithShape="0">
                <a:blip r:embed="rId2"/>
                <a:stretch>
                  <a:fillRect l="-812" t="-2448" b="-3933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347" y="3652556"/>
            <a:ext cx="5705453" cy="86565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6636" y="4432706"/>
            <a:ext cx="3067610" cy="990912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7398" y="5975167"/>
            <a:ext cx="3509753" cy="58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More on Losses </a:t>
            </a:r>
            <a:r>
              <a:rPr lang="en-US" altLang="ko-KR" sz="3200" b="1" dirty="0"/>
              <a:t>and Risks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823" y="961279"/>
            <a:ext cx="8547847" cy="579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7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Discriminant Functions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00954"/>
            <a:ext cx="8402731" cy="585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1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Likelihood-based vs. Discriminant-based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4343399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Likelihood-based classification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Discriminant-based </a:t>
            </a:r>
            <a:r>
              <a:rPr lang="en-US" altLang="ko-KR" sz="2400" dirty="0"/>
              <a:t>classification 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Estimating </a:t>
            </a:r>
            <a:r>
              <a:rPr lang="en-US" altLang="ko-KR" sz="2400" dirty="0"/>
              <a:t>the boundaries is enough; no need to accurately estimate the densities inside the boundaries!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128" y="1654548"/>
            <a:ext cx="8277457" cy="844083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128" y="3516125"/>
            <a:ext cx="8207452" cy="58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7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Linear Discriminant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0515600" cy="4283074"/>
          </a:xfrm>
        </p:spPr>
        <p:txBody>
          <a:bodyPr>
            <a:noAutofit/>
          </a:bodyPr>
          <a:lstStyle/>
          <a:p>
            <a:endParaRPr lang="ko-KR" altLang="en-US" sz="2400" dirty="0"/>
          </a:p>
          <a:p>
            <a:r>
              <a:rPr lang="en-US" altLang="ko-KR" sz="2400" dirty="0" smtClean="0"/>
              <a:t>Linear </a:t>
            </a:r>
            <a:r>
              <a:rPr lang="en-US" altLang="ko-KR" sz="2400" dirty="0"/>
              <a:t>discriminant 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Advantages</a:t>
            </a:r>
            <a:r>
              <a:rPr lang="en-US" altLang="ko-KR" sz="2400" dirty="0"/>
              <a:t>: </a:t>
            </a:r>
          </a:p>
          <a:p>
            <a:pPr lvl="1"/>
            <a:r>
              <a:rPr lang="en-US" altLang="ko-KR" dirty="0" smtClean="0"/>
              <a:t>Simple</a:t>
            </a:r>
            <a:r>
              <a:rPr lang="en-US" altLang="ko-KR" dirty="0"/>
              <a:t>: O(d) space/computation </a:t>
            </a:r>
          </a:p>
          <a:p>
            <a:pPr lvl="1"/>
            <a:r>
              <a:rPr lang="en-US" altLang="ko-KR" dirty="0" smtClean="0"/>
              <a:t>Knowledge </a:t>
            </a:r>
            <a:r>
              <a:rPr lang="en-US" altLang="ko-KR" dirty="0"/>
              <a:t>extraction: Weighted sum of attributes; positive/negative weights, magnitudes (credit scoring) </a:t>
            </a:r>
          </a:p>
          <a:p>
            <a:pPr lvl="1"/>
            <a:r>
              <a:rPr lang="en-US" altLang="ko-KR" dirty="0" smtClean="0"/>
              <a:t>Optimal </a:t>
            </a:r>
            <a:r>
              <a:rPr lang="en-US" altLang="ko-KR" dirty="0"/>
              <a:t>when </a:t>
            </a:r>
            <a:r>
              <a:rPr lang="en-US" altLang="ko-KR" dirty="0" smtClean="0"/>
              <a:t>        are </a:t>
            </a:r>
            <a:r>
              <a:rPr lang="en-US" altLang="ko-KR" dirty="0"/>
              <a:t>Gaussian with shared covariance matrix; useful when classes are (almost) linearly separable </a:t>
            </a:r>
          </a:p>
          <a:p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645" y="1763244"/>
            <a:ext cx="6475319" cy="102241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550" y="4320707"/>
            <a:ext cx="879662" cy="34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Two Class Case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94" y="1115825"/>
            <a:ext cx="6039970" cy="54381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750" y="3040996"/>
            <a:ext cx="38290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629</Words>
  <Application>Microsoft Office PowerPoint</Application>
  <PresentationFormat>와이드스크린</PresentationFormat>
  <Paragraphs>147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맑은 고딕</vt:lpstr>
      <vt:lpstr>Arial</vt:lpstr>
      <vt:lpstr>Cambria Math</vt:lpstr>
      <vt:lpstr>Wingdings</vt:lpstr>
      <vt:lpstr>Office 테마</vt:lpstr>
      <vt:lpstr>Machine Learning</vt:lpstr>
      <vt:lpstr>Classification</vt:lpstr>
      <vt:lpstr>Bayes’ Rule</vt:lpstr>
      <vt:lpstr>Losses and Risks</vt:lpstr>
      <vt:lpstr>More on Losses and Risks</vt:lpstr>
      <vt:lpstr>Discriminant Functions </vt:lpstr>
      <vt:lpstr>Likelihood-based vs. Discriminant-based </vt:lpstr>
      <vt:lpstr>Linear Discriminant </vt:lpstr>
      <vt:lpstr>Two Class Case </vt:lpstr>
      <vt:lpstr>Geometric View </vt:lpstr>
      <vt:lpstr>Multiple Classes (One-vs-All) </vt:lpstr>
      <vt:lpstr>Pairwise Separation (One-vs-One) </vt:lpstr>
      <vt:lpstr>Single-Layer Perceptron </vt:lpstr>
      <vt:lpstr>Single-Layer Perceptron with K Outputs </vt:lpstr>
      <vt:lpstr>Gradient Descent </vt:lpstr>
      <vt:lpstr>Training Perceptron </vt:lpstr>
      <vt:lpstr>Training Perceptron </vt:lpstr>
      <vt:lpstr>Expressiveness of Perceptrons </vt:lpstr>
      <vt:lpstr>Homework: Perceptron Learning for OR Problem- Sigmoid Output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shoh</cp:lastModifiedBy>
  <cp:revision>77</cp:revision>
  <cp:lastPrinted>2016-09-27T01:46:15Z</cp:lastPrinted>
  <dcterms:created xsi:type="dcterms:W3CDTF">2015-08-10T05:26:43Z</dcterms:created>
  <dcterms:modified xsi:type="dcterms:W3CDTF">2016-09-27T01:53:05Z</dcterms:modified>
</cp:coreProperties>
</file>